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tags/tag2.xml" ContentType="application/vnd.openxmlformats-officedocument.presentationml.tags+xml"/>
  <Override PartName="/ppt/notesSlides/notesSlide44.xml" ContentType="application/vnd.openxmlformats-officedocument.presentationml.notesSlide+xml"/>
  <Override PartName="/ppt/tags/tag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77"/>
  </p:notesMasterIdLst>
  <p:handoutMasterIdLst>
    <p:handoutMasterId r:id="rId78"/>
  </p:handoutMasterIdLst>
  <p:sldIdLst>
    <p:sldId id="256" r:id="rId2"/>
    <p:sldId id="552" r:id="rId3"/>
    <p:sldId id="567" r:id="rId4"/>
    <p:sldId id="524" r:id="rId5"/>
    <p:sldId id="525" r:id="rId6"/>
    <p:sldId id="527" r:id="rId7"/>
    <p:sldId id="528" r:id="rId8"/>
    <p:sldId id="529" r:id="rId9"/>
    <p:sldId id="530" r:id="rId10"/>
    <p:sldId id="558" r:id="rId11"/>
    <p:sldId id="559" r:id="rId12"/>
    <p:sldId id="531" r:id="rId13"/>
    <p:sldId id="532" r:id="rId14"/>
    <p:sldId id="533" r:id="rId15"/>
    <p:sldId id="534" r:id="rId16"/>
    <p:sldId id="535" r:id="rId17"/>
    <p:sldId id="536" r:id="rId18"/>
    <p:sldId id="537" r:id="rId19"/>
    <p:sldId id="538" r:id="rId20"/>
    <p:sldId id="539" r:id="rId21"/>
    <p:sldId id="540" r:id="rId22"/>
    <p:sldId id="605" r:id="rId23"/>
    <p:sldId id="665" r:id="rId24"/>
    <p:sldId id="666" r:id="rId25"/>
    <p:sldId id="667" r:id="rId26"/>
    <p:sldId id="668" r:id="rId27"/>
    <p:sldId id="663" r:id="rId28"/>
    <p:sldId id="611" r:id="rId29"/>
    <p:sldId id="612" r:id="rId30"/>
    <p:sldId id="613" r:id="rId31"/>
    <p:sldId id="614" r:id="rId32"/>
    <p:sldId id="615" r:id="rId33"/>
    <p:sldId id="616" r:id="rId34"/>
    <p:sldId id="617" r:id="rId35"/>
    <p:sldId id="618" r:id="rId36"/>
    <p:sldId id="642" r:id="rId37"/>
    <p:sldId id="643" r:id="rId38"/>
    <p:sldId id="624" r:id="rId39"/>
    <p:sldId id="625" r:id="rId40"/>
    <p:sldId id="626" r:id="rId41"/>
    <p:sldId id="627" r:id="rId42"/>
    <p:sldId id="628" r:id="rId43"/>
    <p:sldId id="629" r:id="rId44"/>
    <p:sldId id="630" r:id="rId45"/>
    <p:sldId id="631" r:id="rId46"/>
    <p:sldId id="632" r:id="rId47"/>
    <p:sldId id="634" r:id="rId48"/>
    <p:sldId id="635" r:id="rId49"/>
    <p:sldId id="636" r:id="rId50"/>
    <p:sldId id="637" r:id="rId51"/>
    <p:sldId id="664" r:id="rId52"/>
    <p:sldId id="650" r:id="rId53"/>
    <p:sldId id="651" r:id="rId54"/>
    <p:sldId id="652" r:id="rId55"/>
    <p:sldId id="653" r:id="rId56"/>
    <p:sldId id="654" r:id="rId57"/>
    <p:sldId id="655" r:id="rId58"/>
    <p:sldId id="656" r:id="rId59"/>
    <p:sldId id="657" r:id="rId60"/>
    <p:sldId id="658" r:id="rId61"/>
    <p:sldId id="659" r:id="rId62"/>
    <p:sldId id="660" r:id="rId63"/>
    <p:sldId id="661" r:id="rId64"/>
    <p:sldId id="662" r:id="rId65"/>
    <p:sldId id="595" r:id="rId66"/>
    <p:sldId id="596" r:id="rId67"/>
    <p:sldId id="597" r:id="rId68"/>
    <p:sldId id="598" r:id="rId69"/>
    <p:sldId id="599" r:id="rId70"/>
    <p:sldId id="600" r:id="rId71"/>
    <p:sldId id="644" r:id="rId72"/>
    <p:sldId id="645" r:id="rId73"/>
    <p:sldId id="646" r:id="rId74"/>
    <p:sldId id="647" r:id="rId75"/>
    <p:sldId id="648" r:id="rId76"/>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4"/>
    <p:restoredTop sz="76065"/>
  </p:normalViewPr>
  <p:slideViewPr>
    <p:cSldViewPr>
      <p:cViewPr varScale="1">
        <p:scale>
          <a:sx n="62" d="100"/>
          <a:sy n="62" d="100"/>
        </p:scale>
        <p:origin x="200" y="81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slide" Target="slides/slide19.xml"/><Relationship Id="rId3"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1"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2"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3"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fld id="{FB3FD292-32D1-6C4D-85A1-30A8ACCEEF09}" type="slidenum">
              <a:rPr lang="en-US" altLang="en-US"/>
              <a:pPr/>
              <a:t>‹#›</a:t>
            </a:fld>
            <a:endParaRPr lang="en-US" altLang="en-US"/>
          </a:p>
        </p:txBody>
      </p:sp>
    </p:spTree>
    <p:extLst>
      <p:ext uri="{BB962C8B-B14F-4D97-AF65-F5344CB8AC3E}">
        <p14:creationId xmlns:p14="http://schemas.microsoft.com/office/powerpoint/2010/main" val="1764826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ea typeface="ＭＳ Ｐゴシック" charset="0"/>
                <a:cs typeface="ＭＳ Ｐゴシック" charset="0"/>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ea typeface="ＭＳ Ｐゴシック" charset="0"/>
                <a:cs typeface="ＭＳ Ｐゴシック"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ea typeface="ＭＳ Ｐゴシック" charset="0"/>
                <a:cs typeface="ＭＳ Ｐゴシック" charset="0"/>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FDF172CA-8731-3644-BC80-3D4F20EB6B1E}" type="slidenum">
              <a:rPr lang="en-US" altLang="en-US"/>
              <a:pPr/>
              <a:t>‹#›</a:t>
            </a:fld>
            <a:endParaRPr lang="en-US" altLang="en-US"/>
          </a:p>
        </p:txBody>
      </p:sp>
    </p:spTree>
    <p:extLst>
      <p:ext uri="{BB962C8B-B14F-4D97-AF65-F5344CB8AC3E}">
        <p14:creationId xmlns:p14="http://schemas.microsoft.com/office/powerpoint/2010/main" val="13196185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dirty="0">
              <a:ea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548D278-8B55-B84B-B9B1-18121125F2AD}" type="slidenum">
              <a:rPr lang="en-US" altLang="en-US" sz="1300"/>
              <a:pPr/>
              <a:t>1</a:t>
            </a:fld>
            <a:endParaRPr lang="en-US" altLang="en-US" sz="1300"/>
          </a:p>
        </p:txBody>
      </p:sp>
    </p:spTree>
    <p:extLst>
      <p:ext uri="{BB962C8B-B14F-4D97-AF65-F5344CB8AC3E}">
        <p14:creationId xmlns:p14="http://schemas.microsoft.com/office/powerpoint/2010/main" val="39088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10</a:t>
            </a:fld>
            <a:endParaRPr lang="en-US" altLang="en-US"/>
          </a:p>
        </p:txBody>
      </p:sp>
    </p:spTree>
    <p:extLst>
      <p:ext uri="{BB962C8B-B14F-4D97-AF65-F5344CB8AC3E}">
        <p14:creationId xmlns:p14="http://schemas.microsoft.com/office/powerpoint/2010/main" val="104590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11</a:t>
            </a:fld>
            <a:endParaRPr lang="en-US" altLang="en-US"/>
          </a:p>
        </p:txBody>
      </p:sp>
    </p:spTree>
    <p:extLst>
      <p:ext uri="{BB962C8B-B14F-4D97-AF65-F5344CB8AC3E}">
        <p14:creationId xmlns:p14="http://schemas.microsoft.com/office/powerpoint/2010/main" val="63323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12</a:t>
            </a:fld>
            <a:endParaRPr lang="en-US" altLang="en-US"/>
          </a:p>
        </p:txBody>
      </p:sp>
    </p:spTree>
    <p:extLst>
      <p:ext uri="{BB962C8B-B14F-4D97-AF65-F5344CB8AC3E}">
        <p14:creationId xmlns:p14="http://schemas.microsoft.com/office/powerpoint/2010/main" val="172974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13</a:t>
            </a:fld>
            <a:endParaRPr lang="en-US" altLang="en-US"/>
          </a:p>
        </p:txBody>
      </p:sp>
    </p:spTree>
    <p:extLst>
      <p:ext uri="{BB962C8B-B14F-4D97-AF65-F5344CB8AC3E}">
        <p14:creationId xmlns:p14="http://schemas.microsoft.com/office/powerpoint/2010/main" val="171815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14</a:t>
            </a:fld>
            <a:endParaRPr lang="en-US" altLang="en-US"/>
          </a:p>
        </p:txBody>
      </p:sp>
    </p:spTree>
    <p:extLst>
      <p:ext uri="{BB962C8B-B14F-4D97-AF65-F5344CB8AC3E}">
        <p14:creationId xmlns:p14="http://schemas.microsoft.com/office/powerpoint/2010/main" val="154449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baseline="0" dirty="0" smtClean="0">
              <a:latin typeface="Century Gothic" charset="0"/>
            </a:endParaRPr>
          </a:p>
        </p:txBody>
      </p:sp>
    </p:spTree>
    <p:extLst>
      <p:ext uri="{BB962C8B-B14F-4D97-AF65-F5344CB8AC3E}">
        <p14:creationId xmlns:p14="http://schemas.microsoft.com/office/powerpoint/2010/main" val="48082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16</a:t>
            </a:fld>
            <a:endParaRPr lang="en-US" altLang="en-US"/>
          </a:p>
        </p:txBody>
      </p:sp>
    </p:spTree>
    <p:extLst>
      <p:ext uri="{BB962C8B-B14F-4D97-AF65-F5344CB8AC3E}">
        <p14:creationId xmlns:p14="http://schemas.microsoft.com/office/powerpoint/2010/main" val="149273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17</a:t>
            </a:fld>
            <a:endParaRPr lang="en-US" altLang="en-US"/>
          </a:p>
        </p:txBody>
      </p:sp>
    </p:spTree>
    <p:extLst>
      <p:ext uri="{BB962C8B-B14F-4D97-AF65-F5344CB8AC3E}">
        <p14:creationId xmlns:p14="http://schemas.microsoft.com/office/powerpoint/2010/main" val="170765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18</a:t>
            </a:fld>
            <a:endParaRPr lang="en-US" altLang="en-US"/>
          </a:p>
        </p:txBody>
      </p:sp>
    </p:spTree>
    <p:extLst>
      <p:ext uri="{BB962C8B-B14F-4D97-AF65-F5344CB8AC3E}">
        <p14:creationId xmlns:p14="http://schemas.microsoft.com/office/powerpoint/2010/main" val="142334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19</a:t>
            </a:fld>
            <a:endParaRPr lang="en-US" altLang="en-US"/>
          </a:p>
        </p:txBody>
      </p:sp>
    </p:spTree>
    <p:extLst>
      <p:ext uri="{BB962C8B-B14F-4D97-AF65-F5344CB8AC3E}">
        <p14:creationId xmlns:p14="http://schemas.microsoft.com/office/powerpoint/2010/main" val="20327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2</a:t>
            </a:fld>
            <a:endParaRPr lang="en-US" altLang="en-US"/>
          </a:p>
        </p:txBody>
      </p:sp>
    </p:spTree>
    <p:extLst>
      <p:ext uri="{BB962C8B-B14F-4D97-AF65-F5344CB8AC3E}">
        <p14:creationId xmlns:p14="http://schemas.microsoft.com/office/powerpoint/2010/main" val="76598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21</a:t>
            </a:fld>
            <a:endParaRPr lang="en-US" altLang="en-US"/>
          </a:p>
        </p:txBody>
      </p:sp>
    </p:spTree>
    <p:extLst>
      <p:ext uri="{BB962C8B-B14F-4D97-AF65-F5344CB8AC3E}">
        <p14:creationId xmlns:p14="http://schemas.microsoft.com/office/powerpoint/2010/main" val="2026724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22</a:t>
            </a:fld>
            <a:endParaRPr lang="en-US" altLang="en-US"/>
          </a:p>
        </p:txBody>
      </p:sp>
    </p:spTree>
    <p:extLst>
      <p:ext uri="{BB962C8B-B14F-4D97-AF65-F5344CB8AC3E}">
        <p14:creationId xmlns:p14="http://schemas.microsoft.com/office/powerpoint/2010/main" val="1867341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a typeface="ＭＳ Ｐゴシック" charset="-128"/>
            </a:endParaRP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171D3D62-428A-3246-B365-5C0D4362B338}" type="slidenum">
              <a:rPr lang="en-US" altLang="en-US" sz="1400"/>
              <a:pPr/>
              <a:t>23</a:t>
            </a:fld>
            <a:endParaRPr lang="en-US" altLang="en-US" sz="1400"/>
          </a:p>
        </p:txBody>
      </p:sp>
    </p:spTree>
    <p:extLst>
      <p:ext uri="{BB962C8B-B14F-4D97-AF65-F5344CB8AC3E}">
        <p14:creationId xmlns:p14="http://schemas.microsoft.com/office/powerpoint/2010/main" val="10797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a typeface="ＭＳ Ｐゴシック" charset="-128"/>
            </a:endParaRPr>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CB555CBF-81E6-3D40-9BDD-E8946B2EB240}" type="slidenum">
              <a:rPr lang="en-US" altLang="en-US" sz="1400"/>
              <a:pPr/>
              <a:t>24</a:t>
            </a:fld>
            <a:endParaRPr lang="en-US" altLang="en-US" sz="1400"/>
          </a:p>
        </p:txBody>
      </p:sp>
    </p:spTree>
    <p:extLst>
      <p:ext uri="{BB962C8B-B14F-4D97-AF65-F5344CB8AC3E}">
        <p14:creationId xmlns:p14="http://schemas.microsoft.com/office/powerpoint/2010/main" val="227350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Drew says the attack consisted mainly of TCP SYN floods aimed directly at against port 53 of Dyn’s DNS servers, but also a prepend attack, which is also called a subdomain attack. That’s when attackers send DNS requests to a server for a domain for which they know the target is authoritative. But they tack onto the front of the domain name random prepends or subnet designations. The server won’t have these in its cache so will have to look them up, sapping computational resources and effectively preventing the server from handling legitimate traffic, he says.</a:t>
            </a:r>
          </a:p>
          <a:p>
            <a:endParaRPr lang="en-US" altLang="x-none">
              <a:latin typeface="Times New Roman" charset="0"/>
              <a:ea typeface="ＭＳ Ｐゴシック" charset="-128"/>
            </a:endParaRP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636098E2-5E69-DD41-AA7E-74B4A8F96898}" type="slidenum">
              <a:rPr lang="en-US" altLang="en-US" sz="1400"/>
              <a:pPr/>
              <a:t>25</a:t>
            </a:fld>
            <a:endParaRPr lang="en-US" altLang="en-US" sz="1400"/>
          </a:p>
        </p:txBody>
      </p:sp>
    </p:spTree>
    <p:extLst>
      <p:ext uri="{BB962C8B-B14F-4D97-AF65-F5344CB8AC3E}">
        <p14:creationId xmlns:p14="http://schemas.microsoft.com/office/powerpoint/2010/main" val="1384825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a typeface="ＭＳ Ｐゴシック" charset="-128"/>
            </a:endParaRP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60E04C14-FC20-674B-B6AD-AED69EC050F6}" type="slidenum">
              <a:rPr lang="en-US" altLang="en-US" sz="1400"/>
              <a:pPr/>
              <a:t>26</a:t>
            </a:fld>
            <a:endParaRPr lang="en-US" altLang="en-US" sz="1400"/>
          </a:p>
        </p:txBody>
      </p:sp>
    </p:spTree>
    <p:extLst>
      <p:ext uri="{BB962C8B-B14F-4D97-AF65-F5344CB8AC3E}">
        <p14:creationId xmlns:p14="http://schemas.microsoft.com/office/powerpoint/2010/main" val="1319514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27</a:t>
            </a:fld>
            <a:endParaRPr lang="en-US" altLang="en-US"/>
          </a:p>
        </p:txBody>
      </p:sp>
    </p:spTree>
    <p:extLst>
      <p:ext uri="{BB962C8B-B14F-4D97-AF65-F5344CB8AC3E}">
        <p14:creationId xmlns:p14="http://schemas.microsoft.com/office/powerpoint/2010/main" val="1433942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28</a:t>
            </a:fld>
            <a:endParaRPr lang="en-US" altLang="en-US"/>
          </a:p>
        </p:txBody>
      </p:sp>
    </p:spTree>
    <p:extLst>
      <p:ext uri="{BB962C8B-B14F-4D97-AF65-F5344CB8AC3E}">
        <p14:creationId xmlns:p14="http://schemas.microsoft.com/office/powerpoint/2010/main" val="68738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motivation of CDN is</a:t>
            </a:r>
            <a:r>
              <a:rPr lang="en-US" baseline="0" dirty="0" smtClean="0"/>
              <a:t> very similar to that of CCN and other data-oriented systems. </a:t>
            </a:r>
          </a:p>
          <a:p>
            <a:endParaRPr lang="en-US" baseline="0" dirty="0" smtClean="0"/>
          </a:p>
          <a:p>
            <a:r>
              <a:rPr lang="en-US" baseline="0" dirty="0" smtClean="0"/>
              <a:t>Starting from the 90s</a:t>
            </a:r>
            <a:r>
              <a:rPr lang="en-US" baseline="0" smtClean="0"/>
              <a:t>, there is a huge change in traffic pattern: the </a:t>
            </a:r>
            <a:r>
              <a:rPr lang="en-US" baseline="0" dirty="0" smtClean="0"/>
              <a:t>web became very popular, </a:t>
            </a:r>
            <a:r>
              <a:rPr lang="en-US" baseline="0" smtClean="0"/>
              <a:t>and that changes fundam</a:t>
            </a:r>
            <a:endParaRPr lang="en-US" baseline="0" dirty="0" smtClean="0"/>
          </a:p>
          <a:p>
            <a:endParaRPr lang="en-US" baseline="0" dirty="0" smtClean="0"/>
          </a:p>
          <a:p>
            <a:r>
              <a:rPr lang="en-US" baseline="0" dirty="0" smtClean="0"/>
              <a:t>The service model also changed from XXX to XXX</a:t>
            </a:r>
          </a:p>
          <a:p>
            <a:endParaRPr lang="en-US" baseline="0" dirty="0" smtClean="0"/>
          </a:p>
          <a:p>
            <a:r>
              <a:rPr lang="en-US" baseline="0" dirty="0" smtClean="0"/>
              <a:t>Vested interest…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ＭＳ Ｐゴシック" pitchFamily="-65" charset="-128"/>
                <a:cs typeface="ＭＳ Ｐゴシック" pitchFamily="-65" charset="-128"/>
              </a:rPr>
              <a:t>For instance, a one-hour outage could cost one well-known, large online retailer $2.8 million in sales, based on 2009 revenue numbers. </a:t>
            </a:r>
          </a:p>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29</a:t>
            </a:fld>
            <a:endParaRPr lang="en-US" altLang="en-US"/>
          </a:p>
        </p:txBody>
      </p:sp>
    </p:spTree>
    <p:extLst>
      <p:ext uri="{BB962C8B-B14F-4D97-AF65-F5344CB8AC3E}">
        <p14:creationId xmlns:p14="http://schemas.microsoft.com/office/powerpoint/2010/main" val="626277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closer</a:t>
            </a:r>
            <a:r>
              <a:rPr lang="en-US" baseline="0" dirty="0" smtClean="0"/>
              <a:t> look at the implications of these trends.</a:t>
            </a:r>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30</a:t>
            </a:fld>
            <a:endParaRPr lang="en-US" altLang="en-US"/>
          </a:p>
        </p:txBody>
      </p:sp>
    </p:spTree>
    <p:extLst>
      <p:ext uri="{BB962C8B-B14F-4D97-AF65-F5344CB8AC3E}">
        <p14:creationId xmlns:p14="http://schemas.microsoft.com/office/powerpoint/2010/main" val="163929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3</a:t>
            </a:fld>
            <a:endParaRPr lang="en-US" altLang="en-US"/>
          </a:p>
        </p:txBody>
      </p:sp>
    </p:spTree>
    <p:extLst>
      <p:ext uri="{BB962C8B-B14F-4D97-AF65-F5344CB8AC3E}">
        <p14:creationId xmlns:p14="http://schemas.microsoft.com/office/powerpoint/2010/main" val="1746490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31</a:t>
            </a:fld>
            <a:endParaRPr lang="en-US" altLang="en-US"/>
          </a:p>
        </p:txBody>
      </p:sp>
    </p:spTree>
    <p:extLst>
      <p:ext uri="{BB962C8B-B14F-4D97-AF65-F5344CB8AC3E}">
        <p14:creationId xmlns:p14="http://schemas.microsoft.com/office/powerpoint/2010/main" val="52034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32</a:t>
            </a:fld>
            <a:endParaRPr lang="en-US" altLang="en-US"/>
          </a:p>
        </p:txBody>
      </p:sp>
    </p:spTree>
    <p:extLst>
      <p:ext uri="{BB962C8B-B14F-4D97-AF65-F5344CB8AC3E}">
        <p14:creationId xmlns:p14="http://schemas.microsoft.com/office/powerpoint/2010/main" val="750299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CDN addresses</a:t>
            </a:r>
            <a:r>
              <a:rPr lang="en-US" baseline="0" dirty="0" smtClean="0"/>
              <a:t> all these issues, by building a coordinated global infrastructure of caches in almost all edge ISPs.</a:t>
            </a:r>
          </a:p>
          <a:p>
            <a:endParaRPr lang="en-US" baseline="0" dirty="0" smtClean="0"/>
          </a:p>
          <a:p>
            <a:r>
              <a:rPr lang="en-US" baseline="0" dirty="0" smtClean="0"/>
              <a:t>It addresses the security/authentication issues by contracting directly with content providers.</a:t>
            </a:r>
          </a:p>
          <a:p>
            <a:r>
              <a:rPr lang="en-US" baseline="0" dirty="0" smtClean="0"/>
              <a:t>It addresses the fine-grained control over when/where the content is cached since it can dynamically XXX</a:t>
            </a:r>
          </a:p>
          <a:p>
            <a:r>
              <a:rPr lang="en-US" dirty="0" smtClean="0"/>
              <a:t>It addresses the cold-start</a:t>
            </a:r>
            <a:r>
              <a:rPr lang="en-US" baseline="0" dirty="0" smtClean="0"/>
              <a:t> problem by proactively replicating content on many edge serves</a:t>
            </a:r>
          </a:p>
          <a:p>
            <a:endParaRPr lang="en-US" baseline="0" dirty="0" smtClean="0"/>
          </a:p>
          <a:p>
            <a:r>
              <a:rPr lang="en-US" baseline="0" dirty="0" smtClean="0"/>
              <a:t>Finally, it is a win-win solution for both ISPs and CP</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33</a:t>
            </a:fld>
            <a:endParaRPr lang="en-US" altLang="en-US"/>
          </a:p>
        </p:txBody>
      </p:sp>
    </p:spTree>
    <p:extLst>
      <p:ext uri="{BB962C8B-B14F-4D97-AF65-F5344CB8AC3E}">
        <p14:creationId xmlns:p14="http://schemas.microsoft.com/office/powerpoint/2010/main" val="157514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34</a:t>
            </a:fld>
            <a:endParaRPr lang="en-US" altLang="en-US"/>
          </a:p>
        </p:txBody>
      </p:sp>
    </p:spTree>
    <p:extLst>
      <p:ext uri="{BB962C8B-B14F-4D97-AF65-F5344CB8AC3E}">
        <p14:creationId xmlns:p14="http://schemas.microsoft.com/office/powerpoint/2010/main" val="1313141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35</a:t>
            </a:fld>
            <a:endParaRPr lang="en-US" altLang="en-US"/>
          </a:p>
        </p:txBody>
      </p:sp>
    </p:spTree>
    <p:extLst>
      <p:ext uri="{BB962C8B-B14F-4D97-AF65-F5344CB8AC3E}">
        <p14:creationId xmlns:p14="http://schemas.microsoft.com/office/powerpoint/2010/main" val="1057099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charset="0"/>
                <a:ea typeface="ＭＳ Ｐゴシック" charset="-128"/>
              </a:defRPr>
            </a:lvl1pPr>
            <a:lvl2pPr marL="742950" indent="-285750" defTabSz="965200">
              <a:spcBef>
                <a:spcPct val="30000"/>
              </a:spcBef>
              <a:defRPr sz="1200">
                <a:solidFill>
                  <a:schemeClr val="tx1"/>
                </a:solidFill>
                <a:latin typeface="Times New Roman" charset="0"/>
                <a:ea typeface="ＭＳ Ｐゴシック" charset="-128"/>
              </a:defRPr>
            </a:lvl2pPr>
            <a:lvl3pPr marL="1143000" indent="-228600" defTabSz="965200">
              <a:spcBef>
                <a:spcPct val="30000"/>
              </a:spcBef>
              <a:defRPr sz="1200">
                <a:solidFill>
                  <a:schemeClr val="tx1"/>
                </a:solidFill>
                <a:latin typeface="Times New Roman" charset="0"/>
                <a:ea typeface="ＭＳ Ｐゴシック" charset="-128"/>
              </a:defRPr>
            </a:lvl3pPr>
            <a:lvl4pPr marL="1600200" indent="-228600" defTabSz="965200">
              <a:spcBef>
                <a:spcPct val="30000"/>
              </a:spcBef>
              <a:defRPr sz="1200">
                <a:solidFill>
                  <a:schemeClr val="tx1"/>
                </a:solidFill>
                <a:latin typeface="Times New Roman" charset="0"/>
                <a:ea typeface="ＭＳ Ｐゴシック" charset="-128"/>
              </a:defRPr>
            </a:lvl4pPr>
            <a:lvl5pPr marL="2057400" indent="-228600" defTabSz="965200">
              <a:spcBef>
                <a:spcPct val="30000"/>
              </a:spcBef>
              <a:defRPr sz="1200">
                <a:solidFill>
                  <a:schemeClr val="tx1"/>
                </a:solidFill>
                <a:latin typeface="Times New Roman" charset="0"/>
                <a:ea typeface="ＭＳ Ｐゴシック" charset="-128"/>
              </a:defRPr>
            </a:lvl5pPr>
            <a:lvl6pPr marL="25146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79BF104B-E5B7-6948-BE43-FA1C4ACE6B99}" type="slidenum">
              <a:rPr lang="en-US" altLang="en-US" sz="1400"/>
              <a:pPr>
                <a:spcBef>
                  <a:spcPct val="0"/>
                </a:spcBef>
              </a:pPr>
              <a:t>36</a:t>
            </a:fld>
            <a:endParaRPr lang="en-US" altLang="en-US" sz="14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114402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charset="0"/>
                <a:ea typeface="ＭＳ Ｐゴシック" charset="-128"/>
              </a:defRPr>
            </a:lvl1pPr>
            <a:lvl2pPr marL="742950" indent="-285750" defTabSz="965200">
              <a:spcBef>
                <a:spcPct val="30000"/>
              </a:spcBef>
              <a:defRPr sz="1200">
                <a:solidFill>
                  <a:schemeClr val="tx1"/>
                </a:solidFill>
                <a:latin typeface="Times New Roman" charset="0"/>
                <a:ea typeface="ＭＳ Ｐゴシック" charset="-128"/>
              </a:defRPr>
            </a:lvl2pPr>
            <a:lvl3pPr marL="1143000" indent="-228600" defTabSz="965200">
              <a:spcBef>
                <a:spcPct val="30000"/>
              </a:spcBef>
              <a:defRPr sz="1200">
                <a:solidFill>
                  <a:schemeClr val="tx1"/>
                </a:solidFill>
                <a:latin typeface="Times New Roman" charset="0"/>
                <a:ea typeface="ＭＳ Ｐゴシック" charset="-128"/>
              </a:defRPr>
            </a:lvl3pPr>
            <a:lvl4pPr marL="1600200" indent="-228600" defTabSz="965200">
              <a:spcBef>
                <a:spcPct val="30000"/>
              </a:spcBef>
              <a:defRPr sz="1200">
                <a:solidFill>
                  <a:schemeClr val="tx1"/>
                </a:solidFill>
                <a:latin typeface="Times New Roman" charset="0"/>
                <a:ea typeface="ＭＳ Ｐゴシック" charset="-128"/>
              </a:defRPr>
            </a:lvl4pPr>
            <a:lvl5pPr marL="2057400" indent="-228600" defTabSz="965200">
              <a:spcBef>
                <a:spcPct val="30000"/>
              </a:spcBef>
              <a:defRPr sz="1200">
                <a:solidFill>
                  <a:schemeClr val="tx1"/>
                </a:solidFill>
                <a:latin typeface="Times New Roman" charset="0"/>
                <a:ea typeface="ＭＳ Ｐゴシック" charset="-128"/>
              </a:defRPr>
            </a:lvl5pPr>
            <a:lvl6pPr marL="25146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81C0ED12-3059-5347-96D9-210689EECEB3}" type="slidenum">
              <a:rPr lang="en-US" altLang="en-US" sz="1400"/>
              <a:pPr>
                <a:spcBef>
                  <a:spcPct val="0"/>
                </a:spcBef>
              </a:pPr>
              <a:t>37</a:t>
            </a:fld>
            <a:endParaRPr lang="en-US" altLang="en-US" sz="14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177759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42</a:t>
            </a:fld>
            <a:endParaRPr lang="en-US" altLang="en-US"/>
          </a:p>
        </p:txBody>
      </p:sp>
    </p:spTree>
    <p:extLst>
      <p:ext uri="{BB962C8B-B14F-4D97-AF65-F5344CB8AC3E}">
        <p14:creationId xmlns:p14="http://schemas.microsoft.com/office/powerpoint/2010/main" val="848696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46</a:t>
            </a:fld>
            <a:endParaRPr lang="en-US" altLang="en-US"/>
          </a:p>
        </p:txBody>
      </p:sp>
    </p:spTree>
    <p:extLst>
      <p:ext uri="{BB962C8B-B14F-4D97-AF65-F5344CB8AC3E}">
        <p14:creationId xmlns:p14="http://schemas.microsoft.com/office/powerpoint/2010/main" val="1032446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let’s introduce</a:t>
            </a:r>
            <a:r>
              <a:rPr lang="en-US" baseline="0" dirty="0" smtClean="0"/>
              <a:t> a recent trend in DNS techniques, called EDNS</a:t>
            </a:r>
          </a:p>
          <a:p>
            <a:endParaRPr lang="en-US" baseline="0" dirty="0" smtClean="0"/>
          </a:p>
          <a:p>
            <a:r>
              <a:rPr lang="en-US" baseline="0" dirty="0" smtClean="0"/>
              <a:t>The motivation is the recent emergence of third-party DNS resolvers totally breaks the DNS-based redirection.</a:t>
            </a:r>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47</a:t>
            </a:fld>
            <a:endParaRPr lang="en-US" altLang="en-US"/>
          </a:p>
        </p:txBody>
      </p:sp>
    </p:spTree>
    <p:extLst>
      <p:ext uri="{BB962C8B-B14F-4D97-AF65-F5344CB8AC3E}">
        <p14:creationId xmlns:p14="http://schemas.microsoft.com/office/powerpoint/2010/main" val="95572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4</a:t>
            </a:fld>
            <a:endParaRPr lang="en-US" altLang="en-US"/>
          </a:p>
        </p:txBody>
      </p:sp>
    </p:spTree>
    <p:extLst>
      <p:ext uri="{BB962C8B-B14F-4D97-AF65-F5344CB8AC3E}">
        <p14:creationId xmlns:p14="http://schemas.microsoft.com/office/powerpoint/2010/main" val="1520252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49</a:t>
            </a:fld>
            <a:endParaRPr lang="en-US" altLang="en-US"/>
          </a:p>
        </p:txBody>
      </p:sp>
    </p:spTree>
    <p:extLst>
      <p:ext uri="{BB962C8B-B14F-4D97-AF65-F5344CB8AC3E}">
        <p14:creationId xmlns:p14="http://schemas.microsoft.com/office/powerpoint/2010/main" val="271654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50</a:t>
            </a:fld>
            <a:endParaRPr lang="en-US" altLang="en-US"/>
          </a:p>
        </p:txBody>
      </p:sp>
    </p:spTree>
    <p:extLst>
      <p:ext uri="{BB962C8B-B14F-4D97-AF65-F5344CB8AC3E}">
        <p14:creationId xmlns:p14="http://schemas.microsoft.com/office/powerpoint/2010/main" val="1060811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51</a:t>
            </a:fld>
            <a:endParaRPr lang="en-US" altLang="en-US"/>
          </a:p>
        </p:txBody>
      </p:sp>
    </p:spTree>
    <p:extLst>
      <p:ext uri="{BB962C8B-B14F-4D97-AF65-F5344CB8AC3E}">
        <p14:creationId xmlns:p14="http://schemas.microsoft.com/office/powerpoint/2010/main" val="1383798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52</a:t>
            </a:fld>
            <a:endParaRPr lang="en-US"/>
          </a:p>
        </p:txBody>
      </p:sp>
    </p:spTree>
    <p:extLst>
      <p:ext uri="{BB962C8B-B14F-4D97-AF65-F5344CB8AC3E}">
        <p14:creationId xmlns:p14="http://schemas.microsoft.com/office/powerpoint/2010/main" val="1526682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53</a:t>
            </a:fld>
            <a:endParaRPr lang="en-US"/>
          </a:p>
        </p:txBody>
      </p:sp>
    </p:spTree>
    <p:extLst>
      <p:ext uri="{BB962C8B-B14F-4D97-AF65-F5344CB8AC3E}">
        <p14:creationId xmlns:p14="http://schemas.microsoft.com/office/powerpoint/2010/main" val="1177209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54</a:t>
            </a:fld>
            <a:endParaRPr lang="en-US"/>
          </a:p>
        </p:txBody>
      </p:sp>
    </p:spTree>
    <p:extLst>
      <p:ext uri="{BB962C8B-B14F-4D97-AF65-F5344CB8AC3E}">
        <p14:creationId xmlns:p14="http://schemas.microsoft.com/office/powerpoint/2010/main" val="1020200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55</a:t>
            </a:fld>
            <a:endParaRPr lang="en-US"/>
          </a:p>
        </p:txBody>
      </p:sp>
    </p:spTree>
    <p:extLst>
      <p:ext uri="{BB962C8B-B14F-4D97-AF65-F5344CB8AC3E}">
        <p14:creationId xmlns:p14="http://schemas.microsoft.com/office/powerpoint/2010/main" val="1833042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57</a:t>
            </a:fld>
            <a:endParaRPr lang="en-US"/>
          </a:p>
        </p:txBody>
      </p:sp>
    </p:spTree>
    <p:extLst>
      <p:ext uri="{BB962C8B-B14F-4D97-AF65-F5344CB8AC3E}">
        <p14:creationId xmlns:p14="http://schemas.microsoft.com/office/powerpoint/2010/main" val="1440857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59</a:t>
            </a:fld>
            <a:endParaRPr lang="en-US"/>
          </a:p>
        </p:txBody>
      </p:sp>
    </p:spTree>
    <p:extLst>
      <p:ext uri="{BB962C8B-B14F-4D97-AF65-F5344CB8AC3E}">
        <p14:creationId xmlns:p14="http://schemas.microsoft.com/office/powerpoint/2010/main" val="168513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60</a:t>
            </a:fld>
            <a:endParaRPr lang="en-US"/>
          </a:p>
        </p:txBody>
      </p:sp>
    </p:spTree>
    <p:extLst>
      <p:ext uri="{BB962C8B-B14F-4D97-AF65-F5344CB8AC3E}">
        <p14:creationId xmlns:p14="http://schemas.microsoft.com/office/powerpoint/2010/main" val="190550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5</a:t>
            </a:fld>
            <a:endParaRPr lang="en-US" altLang="en-US"/>
          </a:p>
        </p:txBody>
      </p:sp>
    </p:spTree>
    <p:extLst>
      <p:ext uri="{BB962C8B-B14F-4D97-AF65-F5344CB8AC3E}">
        <p14:creationId xmlns:p14="http://schemas.microsoft.com/office/powerpoint/2010/main" val="618212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61</a:t>
            </a:fld>
            <a:endParaRPr lang="en-US"/>
          </a:p>
        </p:txBody>
      </p:sp>
    </p:spTree>
    <p:extLst>
      <p:ext uri="{BB962C8B-B14F-4D97-AF65-F5344CB8AC3E}">
        <p14:creationId xmlns:p14="http://schemas.microsoft.com/office/powerpoint/2010/main" val="933472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62</a:t>
            </a:fld>
            <a:endParaRPr lang="en-US"/>
          </a:p>
        </p:txBody>
      </p:sp>
    </p:spTree>
    <p:extLst>
      <p:ext uri="{BB962C8B-B14F-4D97-AF65-F5344CB8AC3E}">
        <p14:creationId xmlns:p14="http://schemas.microsoft.com/office/powerpoint/2010/main" val="750754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63</a:t>
            </a:fld>
            <a:endParaRPr lang="en-US"/>
          </a:p>
        </p:txBody>
      </p:sp>
    </p:spTree>
    <p:extLst>
      <p:ext uri="{BB962C8B-B14F-4D97-AF65-F5344CB8AC3E}">
        <p14:creationId xmlns:p14="http://schemas.microsoft.com/office/powerpoint/2010/main" val="468628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64</a:t>
            </a:fld>
            <a:endParaRPr lang="en-US"/>
          </a:p>
        </p:txBody>
      </p:sp>
    </p:spTree>
    <p:extLst>
      <p:ext uri="{BB962C8B-B14F-4D97-AF65-F5344CB8AC3E}">
        <p14:creationId xmlns:p14="http://schemas.microsoft.com/office/powerpoint/2010/main" val="1565727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charset="0"/>
                <a:ea typeface="ＭＳ Ｐゴシック" charset="-128"/>
              </a:defRPr>
            </a:lvl1pPr>
            <a:lvl2pPr marL="37931725" indent="-37474525" defTabSz="966788">
              <a:spcBef>
                <a:spcPct val="30000"/>
              </a:spcBef>
              <a:defRPr kumimoji="1" sz="1200">
                <a:solidFill>
                  <a:schemeClr val="tx1"/>
                </a:solidFill>
                <a:latin typeface="Arial" charset="0"/>
                <a:ea typeface="ＭＳ Ｐゴシック" charset="-128"/>
              </a:defRPr>
            </a:lvl2pPr>
            <a:lvl3pPr marL="1143000" indent="-228600" defTabSz="966788">
              <a:spcBef>
                <a:spcPct val="30000"/>
              </a:spcBef>
              <a:defRPr kumimoji="1" sz="1200">
                <a:solidFill>
                  <a:schemeClr val="tx1"/>
                </a:solidFill>
                <a:latin typeface="Arial" charset="0"/>
                <a:ea typeface="ＭＳ Ｐゴシック" charset="-128"/>
              </a:defRPr>
            </a:lvl3pPr>
            <a:lvl4pPr marL="1600200" indent="-228600" defTabSz="966788">
              <a:spcBef>
                <a:spcPct val="30000"/>
              </a:spcBef>
              <a:defRPr kumimoji="1" sz="1200">
                <a:solidFill>
                  <a:schemeClr val="tx1"/>
                </a:solidFill>
                <a:latin typeface="Arial" charset="0"/>
                <a:ea typeface="ＭＳ Ｐゴシック" charset="-128"/>
              </a:defRPr>
            </a:lvl4pPr>
            <a:lvl5pPr marL="2057400" indent="-228600" defTabSz="966788">
              <a:spcBef>
                <a:spcPct val="30000"/>
              </a:spcBef>
              <a:defRPr kumimoji="1" sz="1200">
                <a:solidFill>
                  <a:schemeClr val="tx1"/>
                </a:solidFill>
                <a:latin typeface="Arial" charset="0"/>
                <a:ea typeface="ＭＳ Ｐゴシック" charset="-128"/>
              </a:defRPr>
            </a:lvl5pPr>
            <a:lvl6pPr marL="25146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9pPr>
          </a:lstStyle>
          <a:p>
            <a:pPr>
              <a:spcBef>
                <a:spcPct val="0"/>
              </a:spcBef>
            </a:pPr>
            <a:fld id="{97B5B90D-8FEA-F64E-B013-7DCE6051D28E}" type="slidenum">
              <a:rPr kumimoji="0" lang="en-US" altLang="en-US" sz="1300">
                <a:latin typeface="Times New Roman" charset="0"/>
              </a:rPr>
              <a:pPr>
                <a:spcBef>
                  <a:spcPct val="0"/>
                </a:spcBef>
              </a:pPr>
              <a:t>69</a:t>
            </a:fld>
            <a:endParaRPr kumimoji="0" lang="en-US" altLang="en-US" sz="1300">
              <a:latin typeface="Times New Roman"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468963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charset="0"/>
                <a:ea typeface="ＭＳ Ｐゴシック" charset="-128"/>
              </a:defRPr>
            </a:lvl1pPr>
            <a:lvl2pPr marL="37931725" indent="-37474525" defTabSz="966788">
              <a:spcBef>
                <a:spcPct val="30000"/>
              </a:spcBef>
              <a:defRPr kumimoji="1" sz="1200">
                <a:solidFill>
                  <a:schemeClr val="tx1"/>
                </a:solidFill>
                <a:latin typeface="Arial" charset="0"/>
                <a:ea typeface="ＭＳ Ｐゴシック" charset="-128"/>
              </a:defRPr>
            </a:lvl2pPr>
            <a:lvl3pPr marL="1143000" indent="-228600" defTabSz="966788">
              <a:spcBef>
                <a:spcPct val="30000"/>
              </a:spcBef>
              <a:defRPr kumimoji="1" sz="1200">
                <a:solidFill>
                  <a:schemeClr val="tx1"/>
                </a:solidFill>
                <a:latin typeface="Arial" charset="0"/>
                <a:ea typeface="ＭＳ Ｐゴシック" charset="-128"/>
              </a:defRPr>
            </a:lvl3pPr>
            <a:lvl4pPr marL="1600200" indent="-228600" defTabSz="966788">
              <a:spcBef>
                <a:spcPct val="30000"/>
              </a:spcBef>
              <a:defRPr kumimoji="1" sz="1200">
                <a:solidFill>
                  <a:schemeClr val="tx1"/>
                </a:solidFill>
                <a:latin typeface="Arial" charset="0"/>
                <a:ea typeface="ＭＳ Ｐゴシック" charset="-128"/>
              </a:defRPr>
            </a:lvl4pPr>
            <a:lvl5pPr marL="2057400" indent="-228600" defTabSz="966788">
              <a:spcBef>
                <a:spcPct val="30000"/>
              </a:spcBef>
              <a:defRPr kumimoji="1" sz="1200">
                <a:solidFill>
                  <a:schemeClr val="tx1"/>
                </a:solidFill>
                <a:latin typeface="Arial" charset="0"/>
                <a:ea typeface="ＭＳ Ｐゴシック" charset="-128"/>
              </a:defRPr>
            </a:lvl5pPr>
            <a:lvl6pPr marL="25146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defTabSz="966788" eaLnBrk="0" fontAlgn="base" hangingPunct="0">
              <a:spcBef>
                <a:spcPct val="30000"/>
              </a:spcBef>
              <a:spcAft>
                <a:spcPct val="0"/>
              </a:spcAft>
              <a:defRPr kumimoji="1" sz="1200">
                <a:solidFill>
                  <a:schemeClr val="tx1"/>
                </a:solidFill>
                <a:latin typeface="Arial" charset="0"/>
                <a:ea typeface="ＭＳ Ｐゴシック" charset="-128"/>
              </a:defRPr>
            </a:lvl9pPr>
          </a:lstStyle>
          <a:p>
            <a:pPr>
              <a:spcBef>
                <a:spcPct val="0"/>
              </a:spcBef>
            </a:pPr>
            <a:fld id="{F3552892-7F39-B442-B783-533BA396595C}" type="slidenum">
              <a:rPr kumimoji="0" lang="en-US" altLang="en-US" sz="1300">
                <a:latin typeface="Times New Roman" charset="0"/>
              </a:rPr>
              <a:pPr>
                <a:spcBef>
                  <a:spcPct val="0"/>
                </a:spcBef>
              </a:pPr>
              <a:t>70</a:t>
            </a:fld>
            <a:endParaRPr kumimoji="0" lang="en-US" altLang="en-US" sz="1300">
              <a:latin typeface="Times New Roman"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130002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71</a:t>
            </a:fld>
            <a:endParaRPr lang="en-US" altLang="en-US"/>
          </a:p>
        </p:txBody>
      </p:sp>
    </p:spTree>
    <p:extLst>
      <p:ext uri="{BB962C8B-B14F-4D97-AF65-F5344CB8AC3E}">
        <p14:creationId xmlns:p14="http://schemas.microsoft.com/office/powerpoint/2010/main" val="1081972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72</a:t>
            </a:fld>
            <a:endParaRPr lang="en-US" altLang="en-US"/>
          </a:p>
        </p:txBody>
      </p:sp>
    </p:spTree>
    <p:extLst>
      <p:ext uri="{BB962C8B-B14F-4D97-AF65-F5344CB8AC3E}">
        <p14:creationId xmlns:p14="http://schemas.microsoft.com/office/powerpoint/2010/main" val="616206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function of mapping system is to</a:t>
            </a:r>
            <a:r>
              <a:rPr lang="en-US" baseline="0" dirty="0" smtClean="0"/>
              <a:t> map XXX</a:t>
            </a:r>
          </a:p>
          <a:p>
            <a:endParaRPr lang="en-US" baseline="0" dirty="0" smtClean="0"/>
          </a:p>
          <a:p>
            <a:r>
              <a:rPr lang="en-US" baseline="0" dirty="0" smtClean="0"/>
              <a:t>There are two key ideas: </a:t>
            </a:r>
          </a:p>
          <a:p>
            <a:endParaRPr lang="en-US" baseline="0" dirty="0" smtClean="0"/>
          </a:p>
          <a:p>
            <a:r>
              <a:rPr lang="en-US" baseline="0" dirty="0" smtClean="0"/>
              <a:t>XXX</a:t>
            </a:r>
          </a:p>
          <a:p>
            <a:endParaRPr lang="en-US" baseline="0" dirty="0" smtClean="0"/>
          </a:p>
          <a:p>
            <a:r>
              <a:rPr lang="en-US" baseline="0" dirty="0" smtClean="0"/>
              <a:t>XXX</a:t>
            </a:r>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73</a:t>
            </a:fld>
            <a:endParaRPr lang="en-US" altLang="en-US"/>
          </a:p>
        </p:txBody>
      </p:sp>
    </p:spTree>
    <p:extLst>
      <p:ext uri="{BB962C8B-B14F-4D97-AF65-F5344CB8AC3E}">
        <p14:creationId xmlns:p14="http://schemas.microsoft.com/office/powerpoint/2010/main" val="1579749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Mapping system uses two steps</a:t>
            </a:r>
            <a:r>
              <a:rPr lang="en-US" baseline="0" dirty="0" smtClean="0"/>
              <a:t> to map a client to a server</a:t>
            </a:r>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74</a:t>
            </a:fld>
            <a:endParaRPr lang="en-US" altLang="en-US"/>
          </a:p>
        </p:txBody>
      </p:sp>
    </p:spTree>
    <p:extLst>
      <p:ext uri="{BB962C8B-B14F-4D97-AF65-F5344CB8AC3E}">
        <p14:creationId xmlns:p14="http://schemas.microsoft.com/office/powerpoint/2010/main" val="107778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dirty="0"/>
          </a:p>
        </p:txBody>
      </p:sp>
      <p:sp>
        <p:nvSpPr>
          <p:cNvPr id="1269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D84EB06F-BF6F-A948-B492-DE8F6AE61C7F}" type="slidenum">
              <a:rPr lang="en-US" altLang="en-US" sz="1300"/>
              <a:pPr/>
              <a:t>6</a:t>
            </a:fld>
            <a:endParaRPr lang="en-US" altLang="en-US" sz="1300"/>
          </a:p>
        </p:txBody>
      </p:sp>
    </p:spTree>
    <p:extLst>
      <p:ext uri="{BB962C8B-B14F-4D97-AF65-F5344CB8AC3E}">
        <p14:creationId xmlns:p14="http://schemas.microsoft.com/office/powerpoint/2010/main" val="1285295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75</a:t>
            </a:fld>
            <a:endParaRPr lang="en-US" altLang="en-US"/>
          </a:p>
        </p:txBody>
      </p:sp>
    </p:spTree>
    <p:extLst>
      <p:ext uri="{BB962C8B-B14F-4D97-AF65-F5344CB8AC3E}">
        <p14:creationId xmlns:p14="http://schemas.microsoft.com/office/powerpoint/2010/main" val="73022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7</a:t>
            </a:fld>
            <a:endParaRPr lang="en-US" altLang="en-US"/>
          </a:p>
        </p:txBody>
      </p:sp>
    </p:spTree>
    <p:extLst>
      <p:ext uri="{BB962C8B-B14F-4D97-AF65-F5344CB8AC3E}">
        <p14:creationId xmlns:p14="http://schemas.microsoft.com/office/powerpoint/2010/main" val="29801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8</a:t>
            </a:fld>
            <a:endParaRPr lang="en-US" altLang="en-US"/>
          </a:p>
        </p:txBody>
      </p:sp>
    </p:spTree>
    <p:extLst>
      <p:ext uri="{BB962C8B-B14F-4D97-AF65-F5344CB8AC3E}">
        <p14:creationId xmlns:p14="http://schemas.microsoft.com/office/powerpoint/2010/main" val="39804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DF172CA-8731-3644-BC80-3D4F20EB6B1E}" type="slidenum">
              <a:rPr lang="en-US" altLang="en-US" smtClean="0"/>
              <a:pPr/>
              <a:t>9</a:t>
            </a:fld>
            <a:endParaRPr lang="en-US" altLang="en-US"/>
          </a:p>
        </p:txBody>
      </p:sp>
    </p:spTree>
    <p:extLst>
      <p:ext uri="{BB962C8B-B14F-4D97-AF65-F5344CB8AC3E}">
        <p14:creationId xmlns:p14="http://schemas.microsoft.com/office/powerpoint/2010/main" val="182752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88" name="Freeform 91"/>
            <p:cNvSpPr>
              <a:spLocks/>
            </p:cNvSpPr>
            <p:nvPr/>
          </p:nvSpPr>
          <p:spPr bwMode="auto">
            <a:xfrm>
              <a:off x="3947" y="4065"/>
              <a:ext cx="117"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89" name="Freeform 92"/>
            <p:cNvSpPr>
              <a:spLocks/>
            </p:cNvSpPr>
            <p:nvPr/>
          </p:nvSpPr>
          <p:spPr bwMode="auto">
            <a:xfrm>
              <a:off x="4152" y="2448"/>
              <a:ext cx="110"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0" name="Freeform 93"/>
            <p:cNvSpPr>
              <a:spLocks/>
            </p:cNvSpPr>
            <p:nvPr/>
          </p:nvSpPr>
          <p:spPr bwMode="auto">
            <a:xfrm>
              <a:off x="3605" y="2755"/>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1" name="Freeform 94"/>
            <p:cNvSpPr>
              <a:spLocks/>
            </p:cNvSpPr>
            <p:nvPr/>
          </p:nvSpPr>
          <p:spPr bwMode="auto">
            <a:xfrm>
              <a:off x="4703" y="2752"/>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2" name="Freeform 95"/>
            <p:cNvSpPr>
              <a:spLocks/>
            </p:cNvSpPr>
            <p:nvPr/>
          </p:nvSpPr>
          <p:spPr bwMode="auto">
            <a:xfrm>
              <a:off x="5081" y="3332"/>
              <a:ext cx="114" cy="115"/>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3" name="Freeform 96"/>
            <p:cNvSpPr>
              <a:spLocks/>
            </p:cNvSpPr>
            <p:nvPr/>
          </p:nvSpPr>
          <p:spPr bwMode="auto">
            <a:xfrm>
              <a:off x="3216" y="3336"/>
              <a:ext cx="114"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7" name="Freeform 99"/>
              <p:cNvSpPr>
                <a:spLocks/>
              </p:cNvSpPr>
              <p:nvPr/>
            </p:nvSpPr>
            <p:spPr bwMode="auto">
              <a:xfrm>
                <a:off x="3892" y="2676"/>
                <a:ext cx="356" cy="238"/>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8" name="Freeform 100"/>
              <p:cNvSpPr>
                <a:spLocks/>
              </p:cNvSpPr>
              <p:nvPr/>
            </p:nvSpPr>
            <p:spPr bwMode="auto">
              <a:xfrm>
                <a:off x="3892" y="2910"/>
                <a:ext cx="272" cy="231"/>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9" name="Freeform 101"/>
              <p:cNvSpPr>
                <a:spLocks/>
              </p:cNvSpPr>
              <p:nvPr/>
            </p:nvSpPr>
            <p:spPr bwMode="auto">
              <a:xfrm>
                <a:off x="4167" y="2910"/>
                <a:ext cx="352" cy="238"/>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3" name="Freeform 104"/>
              <p:cNvSpPr>
                <a:spLocks/>
              </p:cNvSpPr>
              <p:nvPr/>
            </p:nvSpPr>
            <p:spPr bwMode="auto">
              <a:xfrm>
                <a:off x="4409" y="3428"/>
                <a:ext cx="356" cy="234"/>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4" name="Freeform 105"/>
              <p:cNvSpPr>
                <a:spLocks/>
              </p:cNvSpPr>
              <p:nvPr/>
            </p:nvSpPr>
            <p:spPr bwMode="auto">
              <a:xfrm>
                <a:off x="4409" y="3659"/>
                <a:ext cx="275" cy="228"/>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5" name="Freeform 106"/>
              <p:cNvSpPr>
                <a:spLocks/>
              </p:cNvSpPr>
              <p:nvPr/>
            </p:nvSpPr>
            <p:spPr bwMode="auto">
              <a:xfrm>
                <a:off x="4685" y="3659"/>
                <a:ext cx="352" cy="238"/>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9" name="Freeform 109"/>
              <p:cNvSpPr>
                <a:spLocks/>
              </p:cNvSpPr>
              <p:nvPr/>
            </p:nvSpPr>
            <p:spPr bwMode="auto">
              <a:xfrm>
                <a:off x="3367" y="3431"/>
                <a:ext cx="356" cy="234"/>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0" name="Freeform 110"/>
              <p:cNvSpPr>
                <a:spLocks/>
              </p:cNvSpPr>
              <p:nvPr/>
            </p:nvSpPr>
            <p:spPr bwMode="auto">
              <a:xfrm>
                <a:off x="3367" y="3666"/>
                <a:ext cx="272" cy="228"/>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1" name="Freeform 111"/>
              <p:cNvSpPr>
                <a:spLocks/>
              </p:cNvSpPr>
              <p:nvPr/>
            </p:nvSpPr>
            <p:spPr bwMode="auto">
              <a:xfrm>
                <a:off x="3638" y="3666"/>
                <a:ext cx="360" cy="234"/>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sp>
          <p:nvSpPr>
            <p:cNvPr id="97" name="Freeform 112"/>
            <p:cNvSpPr>
              <a:spLocks/>
            </p:cNvSpPr>
            <p:nvPr/>
          </p:nvSpPr>
          <p:spPr bwMode="auto">
            <a:xfrm>
              <a:off x="4347" y="4062"/>
              <a:ext cx="114"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8" name="Freeform 113"/>
            <p:cNvSpPr>
              <a:spLocks/>
            </p:cNvSpPr>
            <p:nvPr/>
          </p:nvSpPr>
          <p:spPr bwMode="auto">
            <a:xfrm>
              <a:off x="4986" y="4062"/>
              <a:ext cx="110"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 name="Freeform 119"/>
            <p:cNvSpPr>
              <a:spLocks/>
            </p:cNvSpPr>
            <p:nvPr/>
          </p:nvSpPr>
          <p:spPr bwMode="auto">
            <a:xfrm>
              <a:off x="3983" y="3263"/>
              <a:ext cx="114"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7" name="Freeform 122"/>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 name="Freeform 131"/>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11" name="Group 214"/>
          <p:cNvGrpSpPr>
            <a:grpSpLocks/>
          </p:cNvGrpSpPr>
          <p:nvPr userDrawn="1"/>
        </p:nvGrpSpPr>
        <p:grpSpPr bwMode="auto">
          <a:xfrm>
            <a:off x="533400" y="1905000"/>
            <a:ext cx="8077200" cy="1676400"/>
            <a:chOff x="336" y="1200"/>
            <a:chExt cx="5088" cy="1056"/>
          </a:xfrm>
        </p:grpSpPr>
        <p:sp>
          <p:nvSpPr>
            <p:cNvPr id="212" name="Rectangle 215"/>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3" name="Rectangle 216"/>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4" name="Rectangle 217"/>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5" name="Rectangle 218"/>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6" name="Rectangle 219"/>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17" name="Group 220"/>
          <p:cNvGrpSpPr>
            <a:grpSpLocks/>
          </p:cNvGrpSpPr>
          <p:nvPr userDrawn="1"/>
        </p:nvGrpSpPr>
        <p:grpSpPr bwMode="auto">
          <a:xfrm>
            <a:off x="304800" y="6783388"/>
            <a:ext cx="8458200" cy="74612"/>
            <a:chOff x="192" y="3840"/>
            <a:chExt cx="5328" cy="47"/>
          </a:xfrm>
        </p:grpSpPr>
        <p:grpSp>
          <p:nvGrpSpPr>
            <p:cNvPr id="218" name="Group 221"/>
            <p:cNvGrpSpPr>
              <a:grpSpLocks/>
            </p:cNvGrpSpPr>
            <p:nvPr userDrawn="1"/>
          </p:nvGrpSpPr>
          <p:grpSpPr bwMode="auto">
            <a:xfrm>
              <a:off x="192" y="3840"/>
              <a:ext cx="624" cy="47"/>
              <a:chOff x="624" y="3706"/>
              <a:chExt cx="1056" cy="106"/>
            </a:xfrm>
          </p:grpSpPr>
          <p:sp>
            <p:nvSpPr>
              <p:cNvPr id="240" name="Rectangle 2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1" name="Rectangle 2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19" name="Group 224"/>
            <p:cNvGrpSpPr>
              <a:grpSpLocks/>
            </p:cNvGrpSpPr>
            <p:nvPr userDrawn="1"/>
          </p:nvGrpSpPr>
          <p:grpSpPr bwMode="auto">
            <a:xfrm>
              <a:off x="864" y="3840"/>
              <a:ext cx="624" cy="47"/>
              <a:chOff x="624" y="3600"/>
              <a:chExt cx="1056" cy="106"/>
            </a:xfrm>
          </p:grpSpPr>
          <p:sp>
            <p:nvSpPr>
              <p:cNvPr id="238" name="Rectangle 2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9" name="Rectangle 2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0" name="Group 227"/>
            <p:cNvGrpSpPr>
              <a:grpSpLocks/>
            </p:cNvGrpSpPr>
            <p:nvPr userDrawn="1"/>
          </p:nvGrpSpPr>
          <p:grpSpPr bwMode="auto">
            <a:xfrm>
              <a:off x="1536" y="3840"/>
              <a:ext cx="624" cy="47"/>
              <a:chOff x="624" y="3706"/>
              <a:chExt cx="1056" cy="106"/>
            </a:xfrm>
          </p:grpSpPr>
          <p:sp>
            <p:nvSpPr>
              <p:cNvPr id="236" name="Rectangle 2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7" name="Rectangle 2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1" name="Group 230"/>
            <p:cNvGrpSpPr>
              <a:grpSpLocks/>
            </p:cNvGrpSpPr>
            <p:nvPr userDrawn="1"/>
          </p:nvGrpSpPr>
          <p:grpSpPr bwMode="auto">
            <a:xfrm>
              <a:off x="2208" y="3840"/>
              <a:ext cx="624" cy="47"/>
              <a:chOff x="624" y="3600"/>
              <a:chExt cx="1056" cy="106"/>
            </a:xfrm>
          </p:grpSpPr>
          <p:sp>
            <p:nvSpPr>
              <p:cNvPr id="234" name="Rectangle 2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 name="Rectangle 2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2" name="Group 233"/>
            <p:cNvGrpSpPr>
              <a:grpSpLocks/>
            </p:cNvGrpSpPr>
            <p:nvPr userDrawn="1"/>
          </p:nvGrpSpPr>
          <p:grpSpPr bwMode="auto">
            <a:xfrm>
              <a:off x="2880" y="3840"/>
              <a:ext cx="624" cy="47"/>
              <a:chOff x="624" y="3706"/>
              <a:chExt cx="1056" cy="106"/>
            </a:xfrm>
          </p:grpSpPr>
          <p:sp>
            <p:nvSpPr>
              <p:cNvPr id="232" name="Rectangle 23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3" name="Rectangle 23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3" name="Group 236"/>
            <p:cNvGrpSpPr>
              <a:grpSpLocks/>
            </p:cNvGrpSpPr>
            <p:nvPr userDrawn="1"/>
          </p:nvGrpSpPr>
          <p:grpSpPr bwMode="auto">
            <a:xfrm>
              <a:off x="3552" y="3840"/>
              <a:ext cx="624" cy="47"/>
              <a:chOff x="624" y="3600"/>
              <a:chExt cx="1056" cy="106"/>
            </a:xfrm>
          </p:grpSpPr>
          <p:sp>
            <p:nvSpPr>
              <p:cNvPr id="230" name="Rectangle 23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1" name="Rectangle 23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4" name="Group 239"/>
            <p:cNvGrpSpPr>
              <a:grpSpLocks/>
            </p:cNvGrpSpPr>
            <p:nvPr userDrawn="1"/>
          </p:nvGrpSpPr>
          <p:grpSpPr bwMode="auto">
            <a:xfrm>
              <a:off x="4224" y="3840"/>
              <a:ext cx="624" cy="47"/>
              <a:chOff x="624" y="3706"/>
              <a:chExt cx="1056" cy="106"/>
            </a:xfrm>
          </p:grpSpPr>
          <p:sp>
            <p:nvSpPr>
              <p:cNvPr id="228" name="Rectangle 2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9" name="Rectangle 2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5" name="Group 242"/>
            <p:cNvGrpSpPr>
              <a:grpSpLocks/>
            </p:cNvGrpSpPr>
            <p:nvPr userDrawn="1"/>
          </p:nvGrpSpPr>
          <p:grpSpPr bwMode="auto">
            <a:xfrm>
              <a:off x="4896" y="3840"/>
              <a:ext cx="624" cy="47"/>
              <a:chOff x="624" y="3600"/>
              <a:chExt cx="1056" cy="106"/>
            </a:xfrm>
          </p:grpSpPr>
          <p:sp>
            <p:nvSpPr>
              <p:cNvPr id="226" name="Rectangle 2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7" name="Rectangle 2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42" name="Group 245"/>
          <p:cNvGrpSpPr>
            <a:grpSpLocks/>
          </p:cNvGrpSpPr>
          <p:nvPr userDrawn="1"/>
        </p:nvGrpSpPr>
        <p:grpSpPr bwMode="auto">
          <a:xfrm>
            <a:off x="304800" y="77788"/>
            <a:ext cx="8458200" cy="74612"/>
            <a:chOff x="192" y="3840"/>
            <a:chExt cx="5328" cy="47"/>
          </a:xfrm>
        </p:grpSpPr>
        <p:grpSp>
          <p:nvGrpSpPr>
            <p:cNvPr id="243" name="Group 246"/>
            <p:cNvGrpSpPr>
              <a:grpSpLocks/>
            </p:cNvGrpSpPr>
            <p:nvPr userDrawn="1"/>
          </p:nvGrpSpPr>
          <p:grpSpPr bwMode="auto">
            <a:xfrm>
              <a:off x="192" y="3840"/>
              <a:ext cx="624" cy="47"/>
              <a:chOff x="624" y="3706"/>
              <a:chExt cx="1056" cy="106"/>
            </a:xfrm>
          </p:grpSpPr>
          <p:sp>
            <p:nvSpPr>
              <p:cNvPr id="265" name="Rectangle 2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6" name="Rectangle 2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4" name="Group 249"/>
            <p:cNvGrpSpPr>
              <a:grpSpLocks/>
            </p:cNvGrpSpPr>
            <p:nvPr userDrawn="1"/>
          </p:nvGrpSpPr>
          <p:grpSpPr bwMode="auto">
            <a:xfrm>
              <a:off x="864" y="3840"/>
              <a:ext cx="624" cy="47"/>
              <a:chOff x="624" y="3600"/>
              <a:chExt cx="1056" cy="106"/>
            </a:xfrm>
          </p:grpSpPr>
          <p:sp>
            <p:nvSpPr>
              <p:cNvPr id="263" name="Rectangle 2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4" name="Rectangle 2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5" name="Group 252"/>
            <p:cNvGrpSpPr>
              <a:grpSpLocks/>
            </p:cNvGrpSpPr>
            <p:nvPr userDrawn="1"/>
          </p:nvGrpSpPr>
          <p:grpSpPr bwMode="auto">
            <a:xfrm>
              <a:off x="1536" y="3840"/>
              <a:ext cx="624" cy="47"/>
              <a:chOff x="624" y="3706"/>
              <a:chExt cx="1056" cy="106"/>
            </a:xfrm>
          </p:grpSpPr>
          <p:sp>
            <p:nvSpPr>
              <p:cNvPr id="261" name="Rectangle 2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2" name="Rectangle 2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6" name="Group 255"/>
            <p:cNvGrpSpPr>
              <a:grpSpLocks/>
            </p:cNvGrpSpPr>
            <p:nvPr userDrawn="1"/>
          </p:nvGrpSpPr>
          <p:grpSpPr bwMode="auto">
            <a:xfrm>
              <a:off x="2208" y="3840"/>
              <a:ext cx="624" cy="47"/>
              <a:chOff x="624" y="3600"/>
              <a:chExt cx="1056" cy="106"/>
            </a:xfrm>
          </p:grpSpPr>
          <p:sp>
            <p:nvSpPr>
              <p:cNvPr id="259" name="Rectangle 2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0" name="Rectangle 2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7" name="Group 258"/>
            <p:cNvGrpSpPr>
              <a:grpSpLocks/>
            </p:cNvGrpSpPr>
            <p:nvPr userDrawn="1"/>
          </p:nvGrpSpPr>
          <p:grpSpPr bwMode="auto">
            <a:xfrm>
              <a:off x="2880" y="3840"/>
              <a:ext cx="624" cy="47"/>
              <a:chOff x="624" y="3706"/>
              <a:chExt cx="1056" cy="106"/>
            </a:xfrm>
          </p:grpSpPr>
          <p:sp>
            <p:nvSpPr>
              <p:cNvPr id="257" name="Rectangle 2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8" name="Rectangle 2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8" name="Group 261"/>
            <p:cNvGrpSpPr>
              <a:grpSpLocks/>
            </p:cNvGrpSpPr>
            <p:nvPr userDrawn="1"/>
          </p:nvGrpSpPr>
          <p:grpSpPr bwMode="auto">
            <a:xfrm>
              <a:off x="3552" y="3840"/>
              <a:ext cx="624" cy="47"/>
              <a:chOff x="624" y="3600"/>
              <a:chExt cx="1056" cy="106"/>
            </a:xfrm>
          </p:grpSpPr>
          <p:sp>
            <p:nvSpPr>
              <p:cNvPr id="255" name="Rectangle 2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6" name="Rectangle 2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9" name="Group 264"/>
            <p:cNvGrpSpPr>
              <a:grpSpLocks/>
            </p:cNvGrpSpPr>
            <p:nvPr userDrawn="1"/>
          </p:nvGrpSpPr>
          <p:grpSpPr bwMode="auto">
            <a:xfrm>
              <a:off x="4224" y="3840"/>
              <a:ext cx="624" cy="47"/>
              <a:chOff x="624" y="3706"/>
              <a:chExt cx="1056" cy="106"/>
            </a:xfrm>
          </p:grpSpPr>
          <p:sp>
            <p:nvSpPr>
              <p:cNvPr id="253" name="Rectangle 2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4" name="Rectangle 2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50" name="Group 267"/>
            <p:cNvGrpSpPr>
              <a:grpSpLocks/>
            </p:cNvGrpSpPr>
            <p:nvPr userDrawn="1"/>
          </p:nvGrpSpPr>
          <p:grpSpPr bwMode="auto">
            <a:xfrm>
              <a:off x="4896" y="3840"/>
              <a:ext cx="624" cy="47"/>
              <a:chOff x="624" y="3600"/>
              <a:chExt cx="1056" cy="106"/>
            </a:xfrm>
          </p:grpSpPr>
          <p:sp>
            <p:nvSpPr>
              <p:cNvPr id="251" name="Rectangle 2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2" name="Rectangle 2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67" name="Group 270"/>
          <p:cNvGrpSpPr>
            <a:grpSpLocks/>
          </p:cNvGrpSpPr>
          <p:nvPr userDrawn="1"/>
        </p:nvGrpSpPr>
        <p:grpSpPr bwMode="auto">
          <a:xfrm>
            <a:off x="304800" y="152400"/>
            <a:ext cx="8458200" cy="74613"/>
            <a:chOff x="192" y="3840"/>
            <a:chExt cx="5328" cy="47"/>
          </a:xfrm>
        </p:grpSpPr>
        <p:grpSp>
          <p:nvGrpSpPr>
            <p:cNvPr id="268" name="Group 271"/>
            <p:cNvGrpSpPr>
              <a:grpSpLocks/>
            </p:cNvGrpSpPr>
            <p:nvPr userDrawn="1"/>
          </p:nvGrpSpPr>
          <p:grpSpPr bwMode="auto">
            <a:xfrm>
              <a:off x="192" y="3840"/>
              <a:ext cx="624" cy="47"/>
              <a:chOff x="624" y="3706"/>
              <a:chExt cx="1056" cy="106"/>
            </a:xfrm>
          </p:grpSpPr>
          <p:sp>
            <p:nvSpPr>
              <p:cNvPr id="290" name="Rectangle 2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91" name="Rectangle 2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69" name="Group 274"/>
            <p:cNvGrpSpPr>
              <a:grpSpLocks/>
            </p:cNvGrpSpPr>
            <p:nvPr userDrawn="1"/>
          </p:nvGrpSpPr>
          <p:grpSpPr bwMode="auto">
            <a:xfrm>
              <a:off x="864" y="3840"/>
              <a:ext cx="624" cy="47"/>
              <a:chOff x="624" y="3600"/>
              <a:chExt cx="1056" cy="106"/>
            </a:xfrm>
          </p:grpSpPr>
          <p:sp>
            <p:nvSpPr>
              <p:cNvPr id="288" name="Rectangle 2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9" name="Rectangle 2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0" name="Group 277"/>
            <p:cNvGrpSpPr>
              <a:grpSpLocks/>
            </p:cNvGrpSpPr>
            <p:nvPr userDrawn="1"/>
          </p:nvGrpSpPr>
          <p:grpSpPr bwMode="auto">
            <a:xfrm>
              <a:off x="1536" y="3840"/>
              <a:ext cx="624" cy="47"/>
              <a:chOff x="624" y="3706"/>
              <a:chExt cx="1056" cy="106"/>
            </a:xfrm>
          </p:grpSpPr>
          <p:sp>
            <p:nvSpPr>
              <p:cNvPr id="286" name="Rectangle 2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7" name="Rectangle 2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1" name="Group 280"/>
            <p:cNvGrpSpPr>
              <a:grpSpLocks/>
            </p:cNvGrpSpPr>
            <p:nvPr userDrawn="1"/>
          </p:nvGrpSpPr>
          <p:grpSpPr bwMode="auto">
            <a:xfrm>
              <a:off x="2208" y="3840"/>
              <a:ext cx="624" cy="47"/>
              <a:chOff x="624" y="3600"/>
              <a:chExt cx="1056" cy="106"/>
            </a:xfrm>
          </p:grpSpPr>
          <p:sp>
            <p:nvSpPr>
              <p:cNvPr id="284" name="Rectangle 2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5" name="Rectangle 2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2" name="Group 283"/>
            <p:cNvGrpSpPr>
              <a:grpSpLocks/>
            </p:cNvGrpSpPr>
            <p:nvPr userDrawn="1"/>
          </p:nvGrpSpPr>
          <p:grpSpPr bwMode="auto">
            <a:xfrm>
              <a:off x="2880" y="3840"/>
              <a:ext cx="624" cy="47"/>
              <a:chOff x="624" y="3706"/>
              <a:chExt cx="1056" cy="106"/>
            </a:xfrm>
          </p:grpSpPr>
          <p:sp>
            <p:nvSpPr>
              <p:cNvPr id="282" name="Rectangle 2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3" name="Rectangle 2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3" name="Group 286"/>
            <p:cNvGrpSpPr>
              <a:grpSpLocks/>
            </p:cNvGrpSpPr>
            <p:nvPr userDrawn="1"/>
          </p:nvGrpSpPr>
          <p:grpSpPr bwMode="auto">
            <a:xfrm>
              <a:off x="3552" y="3840"/>
              <a:ext cx="624" cy="47"/>
              <a:chOff x="624" y="3600"/>
              <a:chExt cx="1056" cy="106"/>
            </a:xfrm>
          </p:grpSpPr>
          <p:sp>
            <p:nvSpPr>
              <p:cNvPr id="280" name="Rectangle 2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1" name="Rectangle 2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4" name="Group 289"/>
            <p:cNvGrpSpPr>
              <a:grpSpLocks/>
            </p:cNvGrpSpPr>
            <p:nvPr userDrawn="1"/>
          </p:nvGrpSpPr>
          <p:grpSpPr bwMode="auto">
            <a:xfrm>
              <a:off x="4224" y="3840"/>
              <a:ext cx="624" cy="47"/>
              <a:chOff x="624" y="3706"/>
              <a:chExt cx="1056" cy="106"/>
            </a:xfrm>
          </p:grpSpPr>
          <p:sp>
            <p:nvSpPr>
              <p:cNvPr id="278" name="Rectangle 29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79" name="Rectangle 29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5" name="Group 292"/>
            <p:cNvGrpSpPr>
              <a:grpSpLocks/>
            </p:cNvGrpSpPr>
            <p:nvPr userDrawn="1"/>
          </p:nvGrpSpPr>
          <p:grpSpPr bwMode="auto">
            <a:xfrm>
              <a:off x="4896" y="3840"/>
              <a:ext cx="624" cy="47"/>
              <a:chOff x="624" y="3600"/>
              <a:chExt cx="1056" cy="106"/>
            </a:xfrm>
          </p:grpSpPr>
          <p:sp>
            <p:nvSpPr>
              <p:cNvPr id="276" name="Rectangle 29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77" name="Rectangle 29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550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550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92" name="Rectangle 35"/>
          <p:cNvSpPr>
            <a:spLocks noGrp="1" noChangeArrowheads="1"/>
          </p:cNvSpPr>
          <p:nvPr>
            <p:ph type="dt" sz="half" idx="10"/>
          </p:nvPr>
        </p:nvSpPr>
        <p:spPr/>
        <p:txBody>
          <a:bodyPr/>
          <a:lstStyle>
            <a:lvl1pPr>
              <a:defRPr/>
            </a:lvl1pPr>
          </a:lstStyle>
          <a:p>
            <a:pPr>
              <a:defRPr/>
            </a:pPr>
            <a:r>
              <a:rPr lang="en-US"/>
              <a:t>May 22, 2006</a:t>
            </a:r>
          </a:p>
        </p:txBody>
      </p:sp>
      <p:sp>
        <p:nvSpPr>
          <p:cNvPr id="293" name="Rectangle 36"/>
          <p:cNvSpPr>
            <a:spLocks noGrp="1" noChangeArrowheads="1"/>
          </p:cNvSpPr>
          <p:nvPr>
            <p:ph type="ftr" sz="quarter" idx="11"/>
          </p:nvPr>
        </p:nvSpPr>
        <p:spPr/>
        <p:txBody>
          <a:bodyPr/>
          <a:lstStyle>
            <a:lvl1pPr>
              <a:defRPr/>
            </a:lvl1pPr>
          </a:lstStyle>
          <a:p>
            <a:pPr>
              <a:defRPr/>
            </a:pPr>
            <a:r>
              <a:rPr lang="en-US"/>
              <a:t>Mobihoc 2006</a:t>
            </a:r>
          </a:p>
        </p:txBody>
      </p:sp>
      <p:sp>
        <p:nvSpPr>
          <p:cNvPr id="294" name="Rectangle 37"/>
          <p:cNvSpPr>
            <a:spLocks noGrp="1" noChangeArrowheads="1"/>
          </p:cNvSpPr>
          <p:nvPr>
            <p:ph type="sldNum" sz="quarter" idx="12"/>
          </p:nvPr>
        </p:nvSpPr>
        <p:spPr/>
        <p:txBody>
          <a:bodyPr/>
          <a:lstStyle>
            <a:lvl1pPr>
              <a:defRPr/>
            </a:lvl1pPr>
          </a:lstStyle>
          <a:p>
            <a:fld id="{ABB0391B-7E78-A94D-9EA5-A92AAF00438E}" type="slidenum">
              <a:rPr lang="en-US" altLang="en-US"/>
              <a:pPr/>
              <a:t>‹#›</a:t>
            </a:fld>
            <a:endParaRPr lang="en-US" altLang="en-US"/>
          </a:p>
        </p:txBody>
      </p:sp>
    </p:spTree>
    <p:extLst>
      <p:ext uri="{BB962C8B-B14F-4D97-AF65-F5344CB8AC3E}">
        <p14:creationId xmlns:p14="http://schemas.microsoft.com/office/powerpoint/2010/main" val="15403322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775C8F0B-1FEC-2249-8266-6FD46B2776C2}" type="slidenum">
              <a:rPr lang="en-US" altLang="en-US"/>
              <a:pPr/>
              <a:t>‹#›</a:t>
            </a:fld>
            <a:endParaRPr lang="en-US" altLang="en-US"/>
          </a:p>
        </p:txBody>
      </p:sp>
    </p:spTree>
    <p:extLst>
      <p:ext uri="{BB962C8B-B14F-4D97-AF65-F5344CB8AC3E}">
        <p14:creationId xmlns:p14="http://schemas.microsoft.com/office/powerpoint/2010/main" val="9967483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01C84480-C7B5-E844-8239-21CE680993BB}" type="slidenum">
              <a:rPr lang="en-US" altLang="en-US"/>
              <a:pPr/>
              <a:t>‹#›</a:t>
            </a:fld>
            <a:endParaRPr lang="en-US" altLang="en-US"/>
          </a:p>
        </p:txBody>
      </p:sp>
    </p:spTree>
    <p:extLst>
      <p:ext uri="{BB962C8B-B14F-4D97-AF65-F5344CB8AC3E}">
        <p14:creationId xmlns:p14="http://schemas.microsoft.com/office/powerpoint/2010/main" val="19771894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876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2CCC54AA-6931-8146-8E70-DCE7EA75C6F7}" type="slidenum">
              <a:rPr lang="en-US" altLang="en-US"/>
              <a:pPr/>
              <a:t>‹#›</a:t>
            </a:fld>
            <a:endParaRPr lang="en-US" altLang="en-US"/>
          </a:p>
        </p:txBody>
      </p:sp>
    </p:spTree>
    <p:extLst>
      <p:ext uri="{BB962C8B-B14F-4D97-AF65-F5344CB8AC3E}">
        <p14:creationId xmlns:p14="http://schemas.microsoft.com/office/powerpoint/2010/main" val="4619560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95EA6DE4-8F28-E640-80F8-9CBE599FAC76}" type="slidenum">
              <a:rPr lang="en-US" altLang="en-US"/>
              <a:pPr/>
              <a:t>‹#›</a:t>
            </a:fld>
            <a:endParaRPr lang="en-US" altLang="en-US"/>
          </a:p>
        </p:txBody>
      </p:sp>
    </p:spTree>
    <p:extLst>
      <p:ext uri="{BB962C8B-B14F-4D97-AF65-F5344CB8AC3E}">
        <p14:creationId xmlns:p14="http://schemas.microsoft.com/office/powerpoint/2010/main" val="9413602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a:t>May 22, 2006</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D81BA1-6F8D-7347-97E5-7806BD5DEC81}" type="slidenum">
              <a:rPr lang="en-US" altLang="en-US"/>
              <a:pPr/>
              <a:t>‹#›</a:t>
            </a:fld>
            <a:endParaRPr lang="en-US" altLang="en-US"/>
          </a:p>
        </p:txBody>
      </p:sp>
    </p:spTree>
    <p:extLst>
      <p:ext uri="{BB962C8B-B14F-4D97-AF65-F5344CB8AC3E}">
        <p14:creationId xmlns:p14="http://schemas.microsoft.com/office/powerpoint/2010/main" val="9288539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B97CF8EF-13D2-2A41-B543-BE2952236DB9}" type="slidenum">
              <a:rPr lang="en-US" altLang="en-US"/>
              <a:pPr/>
              <a:t>‹#›</a:t>
            </a:fld>
            <a:endParaRPr lang="en-US" altLang="en-US"/>
          </a:p>
        </p:txBody>
      </p:sp>
    </p:spTree>
    <p:extLst>
      <p:ext uri="{BB962C8B-B14F-4D97-AF65-F5344CB8AC3E}">
        <p14:creationId xmlns:p14="http://schemas.microsoft.com/office/powerpoint/2010/main" val="4486435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CC530B7D-3150-D14F-8CDE-691F0B41DD87}" type="slidenum">
              <a:rPr lang="en-US" altLang="en-US"/>
              <a:pPr/>
              <a:t>‹#›</a:t>
            </a:fld>
            <a:endParaRPr lang="en-US" altLang="en-US"/>
          </a:p>
        </p:txBody>
      </p:sp>
    </p:spTree>
    <p:extLst>
      <p:ext uri="{BB962C8B-B14F-4D97-AF65-F5344CB8AC3E}">
        <p14:creationId xmlns:p14="http://schemas.microsoft.com/office/powerpoint/2010/main" val="5364887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697836A9-ED7C-7143-8137-CC8F16A85DEA}" type="slidenum">
              <a:rPr lang="en-US" altLang="en-US"/>
              <a:pPr/>
              <a:t>‹#›</a:t>
            </a:fld>
            <a:endParaRPr lang="en-US" altLang="en-US"/>
          </a:p>
        </p:txBody>
      </p:sp>
    </p:spTree>
    <p:extLst>
      <p:ext uri="{BB962C8B-B14F-4D97-AF65-F5344CB8AC3E}">
        <p14:creationId xmlns:p14="http://schemas.microsoft.com/office/powerpoint/2010/main" val="1630827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May 22, 2006</a:t>
            </a:r>
          </a:p>
        </p:txBody>
      </p:sp>
      <p:sp>
        <p:nvSpPr>
          <p:cNvPr id="8" name="Footer Placeholder 7"/>
          <p:cNvSpPr>
            <a:spLocks noGrp="1"/>
          </p:cNvSpPr>
          <p:nvPr>
            <p:ph type="ftr" sz="quarter" idx="11"/>
          </p:nvPr>
        </p:nvSpPr>
        <p:spPr/>
        <p:txBody>
          <a:bodyPr/>
          <a:lstStyle>
            <a:lvl1pPr>
              <a:defRPr/>
            </a:lvl1pPr>
          </a:lstStyle>
          <a:p>
            <a:pPr>
              <a:defRPr/>
            </a:pPr>
            <a:r>
              <a:rPr lang="en-US"/>
              <a:t>Mobihoc 2006</a:t>
            </a:r>
          </a:p>
        </p:txBody>
      </p:sp>
      <p:sp>
        <p:nvSpPr>
          <p:cNvPr id="9" name="Slide Number Placeholder 8"/>
          <p:cNvSpPr>
            <a:spLocks noGrp="1"/>
          </p:cNvSpPr>
          <p:nvPr>
            <p:ph type="sldNum" sz="quarter" idx="12"/>
          </p:nvPr>
        </p:nvSpPr>
        <p:spPr/>
        <p:txBody>
          <a:bodyPr/>
          <a:lstStyle>
            <a:lvl1pPr>
              <a:defRPr/>
            </a:lvl1pPr>
          </a:lstStyle>
          <a:p>
            <a:fld id="{BB6A9120-2F2B-6843-AA08-EA2EC03568E8}" type="slidenum">
              <a:rPr lang="en-US" altLang="en-US"/>
              <a:pPr/>
              <a:t>‹#›</a:t>
            </a:fld>
            <a:endParaRPr lang="en-US" altLang="en-US"/>
          </a:p>
        </p:txBody>
      </p:sp>
    </p:spTree>
    <p:extLst>
      <p:ext uri="{BB962C8B-B14F-4D97-AF65-F5344CB8AC3E}">
        <p14:creationId xmlns:p14="http://schemas.microsoft.com/office/powerpoint/2010/main" val="983316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May 22, 2006</a:t>
            </a:r>
          </a:p>
        </p:txBody>
      </p:sp>
      <p:sp>
        <p:nvSpPr>
          <p:cNvPr id="4" name="Footer Placeholder 3"/>
          <p:cNvSpPr>
            <a:spLocks noGrp="1"/>
          </p:cNvSpPr>
          <p:nvPr>
            <p:ph type="ftr" sz="quarter" idx="11"/>
          </p:nvPr>
        </p:nvSpPr>
        <p:spPr/>
        <p:txBody>
          <a:bodyPr/>
          <a:lstStyle>
            <a:lvl1pPr>
              <a:defRPr/>
            </a:lvl1pPr>
          </a:lstStyle>
          <a:p>
            <a:pPr>
              <a:defRPr/>
            </a:pPr>
            <a:r>
              <a:rPr lang="en-US"/>
              <a:t>Mobihoc 2006</a:t>
            </a:r>
          </a:p>
        </p:txBody>
      </p:sp>
      <p:sp>
        <p:nvSpPr>
          <p:cNvPr id="5" name="Slide Number Placeholder 4"/>
          <p:cNvSpPr>
            <a:spLocks noGrp="1"/>
          </p:cNvSpPr>
          <p:nvPr>
            <p:ph type="sldNum" sz="quarter" idx="12"/>
          </p:nvPr>
        </p:nvSpPr>
        <p:spPr/>
        <p:txBody>
          <a:bodyPr/>
          <a:lstStyle>
            <a:lvl1pPr>
              <a:defRPr/>
            </a:lvl1pPr>
          </a:lstStyle>
          <a:p>
            <a:fld id="{7366AB80-4331-2C4E-8790-556B8EEF59A8}" type="slidenum">
              <a:rPr lang="en-US" altLang="en-US"/>
              <a:pPr/>
              <a:t>‹#›</a:t>
            </a:fld>
            <a:endParaRPr lang="en-US" altLang="en-US"/>
          </a:p>
        </p:txBody>
      </p:sp>
    </p:spTree>
    <p:extLst>
      <p:ext uri="{BB962C8B-B14F-4D97-AF65-F5344CB8AC3E}">
        <p14:creationId xmlns:p14="http://schemas.microsoft.com/office/powerpoint/2010/main" val="17179871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May 22, 2006</a:t>
            </a:r>
          </a:p>
        </p:txBody>
      </p:sp>
      <p:sp>
        <p:nvSpPr>
          <p:cNvPr id="3" name="Footer Placeholder 2"/>
          <p:cNvSpPr>
            <a:spLocks noGrp="1"/>
          </p:cNvSpPr>
          <p:nvPr>
            <p:ph type="ftr" sz="quarter" idx="11"/>
          </p:nvPr>
        </p:nvSpPr>
        <p:spPr/>
        <p:txBody>
          <a:bodyPr/>
          <a:lstStyle>
            <a:lvl1pPr>
              <a:defRPr/>
            </a:lvl1pPr>
          </a:lstStyle>
          <a:p>
            <a:pPr>
              <a:defRPr/>
            </a:pPr>
            <a:r>
              <a:rPr lang="en-US"/>
              <a:t>Mobihoc 2006</a:t>
            </a:r>
          </a:p>
        </p:txBody>
      </p:sp>
      <p:sp>
        <p:nvSpPr>
          <p:cNvPr id="4" name="Slide Number Placeholder 3"/>
          <p:cNvSpPr>
            <a:spLocks noGrp="1"/>
          </p:cNvSpPr>
          <p:nvPr>
            <p:ph type="sldNum" sz="quarter" idx="12"/>
          </p:nvPr>
        </p:nvSpPr>
        <p:spPr/>
        <p:txBody>
          <a:bodyPr/>
          <a:lstStyle>
            <a:lvl1pPr>
              <a:defRPr/>
            </a:lvl1pPr>
          </a:lstStyle>
          <a:p>
            <a:fld id="{233ED501-81DA-E644-9BA3-C8357E754775}" type="slidenum">
              <a:rPr lang="en-US" altLang="en-US"/>
              <a:pPr/>
              <a:t>‹#›</a:t>
            </a:fld>
            <a:endParaRPr lang="en-US" altLang="en-US"/>
          </a:p>
        </p:txBody>
      </p:sp>
    </p:spTree>
    <p:extLst>
      <p:ext uri="{BB962C8B-B14F-4D97-AF65-F5344CB8AC3E}">
        <p14:creationId xmlns:p14="http://schemas.microsoft.com/office/powerpoint/2010/main" val="12932196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390DDED9-4C68-9548-A5E7-D8FD72658427}" type="slidenum">
              <a:rPr lang="en-US" altLang="en-US"/>
              <a:pPr/>
              <a:t>‹#›</a:t>
            </a:fld>
            <a:endParaRPr lang="en-US" altLang="en-US"/>
          </a:p>
        </p:txBody>
      </p:sp>
    </p:spTree>
    <p:extLst>
      <p:ext uri="{BB962C8B-B14F-4D97-AF65-F5344CB8AC3E}">
        <p14:creationId xmlns:p14="http://schemas.microsoft.com/office/powerpoint/2010/main" val="4611368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EF5CEE60-A82F-FC4A-8305-868954B6FA89}" type="slidenum">
              <a:rPr lang="en-US" altLang="en-US"/>
              <a:pPr/>
              <a:t>‹#›</a:t>
            </a:fld>
            <a:endParaRPr lang="en-US" altLang="en-US"/>
          </a:p>
        </p:txBody>
      </p:sp>
    </p:spTree>
    <p:extLst>
      <p:ext uri="{BB962C8B-B14F-4D97-AF65-F5344CB8AC3E}">
        <p14:creationId xmlns:p14="http://schemas.microsoft.com/office/powerpoint/2010/main" val="5870719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249" name="Group 3"/>
            <p:cNvGrpSpPr>
              <a:grpSpLocks/>
            </p:cNvGrpSpPr>
            <p:nvPr userDrawn="1"/>
          </p:nvGrpSpPr>
          <p:grpSpPr bwMode="auto">
            <a:xfrm>
              <a:off x="192" y="3840"/>
              <a:ext cx="624" cy="47"/>
              <a:chOff x="624" y="3706"/>
              <a:chExt cx="1056" cy="106"/>
            </a:xfrm>
          </p:grpSpPr>
          <p:sp>
            <p:nvSpPr>
              <p:cNvPr id="1271"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72"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0" name="Group 6"/>
            <p:cNvGrpSpPr>
              <a:grpSpLocks/>
            </p:cNvGrpSpPr>
            <p:nvPr userDrawn="1"/>
          </p:nvGrpSpPr>
          <p:grpSpPr bwMode="auto">
            <a:xfrm>
              <a:off x="864" y="3840"/>
              <a:ext cx="624" cy="47"/>
              <a:chOff x="624" y="3600"/>
              <a:chExt cx="1056" cy="106"/>
            </a:xfrm>
          </p:grpSpPr>
          <p:sp>
            <p:nvSpPr>
              <p:cNvPr id="1269"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70"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1" name="Group 9"/>
            <p:cNvGrpSpPr>
              <a:grpSpLocks/>
            </p:cNvGrpSpPr>
            <p:nvPr userDrawn="1"/>
          </p:nvGrpSpPr>
          <p:grpSpPr bwMode="auto">
            <a:xfrm>
              <a:off x="1536" y="3840"/>
              <a:ext cx="624" cy="47"/>
              <a:chOff x="624" y="3706"/>
              <a:chExt cx="1056" cy="106"/>
            </a:xfrm>
          </p:grpSpPr>
          <p:sp>
            <p:nvSpPr>
              <p:cNvPr id="1267"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8"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2" name="Group 12"/>
            <p:cNvGrpSpPr>
              <a:grpSpLocks/>
            </p:cNvGrpSpPr>
            <p:nvPr userDrawn="1"/>
          </p:nvGrpSpPr>
          <p:grpSpPr bwMode="auto">
            <a:xfrm>
              <a:off x="2208" y="3840"/>
              <a:ext cx="624" cy="47"/>
              <a:chOff x="624" y="3600"/>
              <a:chExt cx="1056" cy="106"/>
            </a:xfrm>
          </p:grpSpPr>
          <p:sp>
            <p:nvSpPr>
              <p:cNvPr id="1265"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6"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3" name="Group 15"/>
            <p:cNvGrpSpPr>
              <a:grpSpLocks/>
            </p:cNvGrpSpPr>
            <p:nvPr userDrawn="1"/>
          </p:nvGrpSpPr>
          <p:grpSpPr bwMode="auto">
            <a:xfrm>
              <a:off x="2880" y="3840"/>
              <a:ext cx="624" cy="47"/>
              <a:chOff x="624" y="3706"/>
              <a:chExt cx="1056" cy="106"/>
            </a:xfrm>
          </p:grpSpPr>
          <p:sp>
            <p:nvSpPr>
              <p:cNvPr id="1263"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4"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4" name="Group 18"/>
            <p:cNvGrpSpPr>
              <a:grpSpLocks/>
            </p:cNvGrpSpPr>
            <p:nvPr userDrawn="1"/>
          </p:nvGrpSpPr>
          <p:grpSpPr bwMode="auto">
            <a:xfrm>
              <a:off x="3552" y="3840"/>
              <a:ext cx="624" cy="47"/>
              <a:chOff x="624" y="3600"/>
              <a:chExt cx="1056" cy="106"/>
            </a:xfrm>
          </p:grpSpPr>
          <p:sp>
            <p:nvSpPr>
              <p:cNvPr id="1261"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2"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5" name="Group 21"/>
            <p:cNvGrpSpPr>
              <a:grpSpLocks/>
            </p:cNvGrpSpPr>
            <p:nvPr userDrawn="1"/>
          </p:nvGrpSpPr>
          <p:grpSpPr bwMode="auto">
            <a:xfrm>
              <a:off x="4224" y="3840"/>
              <a:ext cx="624" cy="47"/>
              <a:chOff x="624" y="3706"/>
              <a:chExt cx="1056" cy="106"/>
            </a:xfrm>
          </p:grpSpPr>
          <p:sp>
            <p:nvSpPr>
              <p:cNvPr id="1259"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0"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6" name="Group 24"/>
            <p:cNvGrpSpPr>
              <a:grpSpLocks/>
            </p:cNvGrpSpPr>
            <p:nvPr userDrawn="1"/>
          </p:nvGrpSpPr>
          <p:grpSpPr bwMode="auto">
            <a:xfrm>
              <a:off x="4896" y="3840"/>
              <a:ext cx="624" cy="47"/>
              <a:chOff x="624" y="3600"/>
              <a:chExt cx="1056" cy="106"/>
            </a:xfrm>
          </p:grpSpPr>
          <p:sp>
            <p:nvSpPr>
              <p:cNvPr id="1257"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58"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954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217"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8"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9"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0"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1"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2"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3"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4"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5"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6"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7"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8"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9"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0"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1"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2"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3"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4"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5"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6"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7"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8"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0"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1"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2"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3"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4"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5"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6"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7"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8"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93" name="Group 63"/>
            <p:cNvGrpSpPr>
              <a:grpSpLocks/>
            </p:cNvGrpSpPr>
            <p:nvPr userDrawn="1"/>
          </p:nvGrpSpPr>
          <p:grpSpPr bwMode="auto">
            <a:xfrm>
              <a:off x="192" y="3840"/>
              <a:ext cx="624" cy="47"/>
              <a:chOff x="624" y="3706"/>
              <a:chExt cx="1056" cy="106"/>
            </a:xfrm>
          </p:grpSpPr>
          <p:sp>
            <p:nvSpPr>
              <p:cNvPr id="1215"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6"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66"/>
            <p:cNvGrpSpPr>
              <a:grpSpLocks/>
            </p:cNvGrpSpPr>
            <p:nvPr userDrawn="1"/>
          </p:nvGrpSpPr>
          <p:grpSpPr bwMode="auto">
            <a:xfrm>
              <a:off x="864" y="3840"/>
              <a:ext cx="624" cy="47"/>
              <a:chOff x="624" y="3600"/>
              <a:chExt cx="1056" cy="106"/>
            </a:xfrm>
          </p:grpSpPr>
          <p:sp>
            <p:nvSpPr>
              <p:cNvPr id="1213"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4"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69"/>
            <p:cNvGrpSpPr>
              <a:grpSpLocks/>
            </p:cNvGrpSpPr>
            <p:nvPr userDrawn="1"/>
          </p:nvGrpSpPr>
          <p:grpSpPr bwMode="auto">
            <a:xfrm>
              <a:off x="1536" y="3840"/>
              <a:ext cx="624" cy="47"/>
              <a:chOff x="624" y="3706"/>
              <a:chExt cx="1056" cy="106"/>
            </a:xfrm>
          </p:grpSpPr>
          <p:sp>
            <p:nvSpPr>
              <p:cNvPr id="1211"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2"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72"/>
            <p:cNvGrpSpPr>
              <a:grpSpLocks/>
            </p:cNvGrpSpPr>
            <p:nvPr userDrawn="1"/>
          </p:nvGrpSpPr>
          <p:grpSpPr bwMode="auto">
            <a:xfrm>
              <a:off x="2208" y="3840"/>
              <a:ext cx="624" cy="47"/>
              <a:chOff x="624" y="3600"/>
              <a:chExt cx="1056" cy="106"/>
            </a:xfrm>
          </p:grpSpPr>
          <p:sp>
            <p:nvSpPr>
              <p:cNvPr id="1209"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0"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75"/>
            <p:cNvGrpSpPr>
              <a:grpSpLocks/>
            </p:cNvGrpSpPr>
            <p:nvPr userDrawn="1"/>
          </p:nvGrpSpPr>
          <p:grpSpPr bwMode="auto">
            <a:xfrm>
              <a:off x="2880" y="3840"/>
              <a:ext cx="624" cy="47"/>
              <a:chOff x="624" y="3706"/>
              <a:chExt cx="1056" cy="106"/>
            </a:xfrm>
          </p:grpSpPr>
          <p:sp>
            <p:nvSpPr>
              <p:cNvPr id="1207"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8"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78"/>
            <p:cNvGrpSpPr>
              <a:grpSpLocks/>
            </p:cNvGrpSpPr>
            <p:nvPr userDrawn="1"/>
          </p:nvGrpSpPr>
          <p:grpSpPr bwMode="auto">
            <a:xfrm>
              <a:off x="3552" y="3840"/>
              <a:ext cx="624" cy="47"/>
              <a:chOff x="624" y="3600"/>
              <a:chExt cx="1056" cy="106"/>
            </a:xfrm>
          </p:grpSpPr>
          <p:sp>
            <p:nvSpPr>
              <p:cNvPr id="1205"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6"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81"/>
            <p:cNvGrpSpPr>
              <a:grpSpLocks/>
            </p:cNvGrpSpPr>
            <p:nvPr userDrawn="1"/>
          </p:nvGrpSpPr>
          <p:grpSpPr bwMode="auto">
            <a:xfrm>
              <a:off x="4224" y="3840"/>
              <a:ext cx="624" cy="47"/>
              <a:chOff x="624" y="3706"/>
              <a:chExt cx="1056" cy="106"/>
            </a:xfrm>
          </p:grpSpPr>
          <p:sp>
            <p:nvSpPr>
              <p:cNvPr id="1203"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4"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00" name="Group 84"/>
            <p:cNvGrpSpPr>
              <a:grpSpLocks/>
            </p:cNvGrpSpPr>
            <p:nvPr userDrawn="1"/>
          </p:nvGrpSpPr>
          <p:grpSpPr bwMode="auto">
            <a:xfrm>
              <a:off x="4896" y="3840"/>
              <a:ext cx="624" cy="47"/>
              <a:chOff x="624" y="3600"/>
              <a:chExt cx="1056" cy="106"/>
            </a:xfrm>
          </p:grpSpPr>
          <p:sp>
            <p:nvSpPr>
              <p:cNvPr id="1201"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2"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453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2"/>
                </a:solidFill>
                <a:latin typeface="Arial Narrow" charset="0"/>
                <a:ea typeface="+mn-ea"/>
                <a:cs typeface="+mn-cs"/>
              </a:defRPr>
            </a:lvl1pPr>
          </a:lstStyle>
          <a:p>
            <a:pPr>
              <a:defRPr/>
            </a:pPr>
            <a:r>
              <a:rPr lang="en-US"/>
              <a:t>May 22, 2006</a:t>
            </a:r>
          </a:p>
        </p:txBody>
      </p:sp>
      <p:sp>
        <p:nvSpPr>
          <p:cNvPr id="10453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2"/>
                </a:solidFill>
                <a:latin typeface="Arial Narrow" charset="0"/>
                <a:ea typeface="+mn-ea"/>
                <a:cs typeface="+mn-cs"/>
              </a:defRPr>
            </a:lvl1pPr>
          </a:lstStyle>
          <a:p>
            <a:pPr>
              <a:defRPr/>
            </a:pPr>
            <a:r>
              <a:rPr lang="en-US"/>
              <a:t>Mobihoc 2006</a:t>
            </a:r>
          </a:p>
        </p:txBody>
      </p:sp>
      <p:sp>
        <p:nvSpPr>
          <p:cNvPr id="10453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latin typeface="Arial Narrow" charset="0"/>
              </a:defRPr>
            </a:lvl1pPr>
          </a:lstStyle>
          <a:p>
            <a:fld id="{13D44400-BBEE-674E-9B93-DBA0444DECB9}"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149"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40" name="Freeform 92"/>
            <p:cNvSpPr>
              <a:spLocks/>
            </p:cNvSpPr>
            <p:nvPr/>
          </p:nvSpPr>
          <p:spPr bwMode="auto">
            <a:xfrm>
              <a:off x="3289" y="4065"/>
              <a:ext cx="114"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1" name="Freeform 93"/>
            <p:cNvSpPr>
              <a:spLocks/>
            </p:cNvSpPr>
            <p:nvPr/>
          </p:nvSpPr>
          <p:spPr bwMode="auto">
            <a:xfrm>
              <a:off x="3947" y="4065"/>
              <a:ext cx="117"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2" name="Freeform 94"/>
            <p:cNvSpPr>
              <a:spLocks/>
            </p:cNvSpPr>
            <p:nvPr/>
          </p:nvSpPr>
          <p:spPr bwMode="auto">
            <a:xfrm>
              <a:off x="4152" y="2448"/>
              <a:ext cx="110"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3" name="Freeform 95"/>
            <p:cNvSpPr>
              <a:spLocks/>
            </p:cNvSpPr>
            <p:nvPr/>
          </p:nvSpPr>
          <p:spPr bwMode="auto">
            <a:xfrm>
              <a:off x="3605" y="2755"/>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4" name="Freeform 96"/>
            <p:cNvSpPr>
              <a:spLocks/>
            </p:cNvSpPr>
            <p:nvPr/>
          </p:nvSpPr>
          <p:spPr bwMode="auto">
            <a:xfrm>
              <a:off x="4703" y="2752"/>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5" name="Freeform 97"/>
            <p:cNvSpPr>
              <a:spLocks/>
            </p:cNvSpPr>
            <p:nvPr/>
          </p:nvSpPr>
          <p:spPr bwMode="auto">
            <a:xfrm>
              <a:off x="5081" y="3332"/>
              <a:ext cx="114" cy="115"/>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6" name="Freeform 98"/>
            <p:cNvSpPr>
              <a:spLocks/>
            </p:cNvSpPr>
            <p:nvPr/>
          </p:nvSpPr>
          <p:spPr bwMode="auto">
            <a:xfrm>
              <a:off x="3216" y="3336"/>
              <a:ext cx="114"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nvGrpSpPr>
            <p:cNvPr id="1157" name="Group 99"/>
            <p:cNvGrpSpPr>
              <a:grpSpLocks/>
            </p:cNvGrpSpPr>
            <p:nvPr/>
          </p:nvGrpSpPr>
          <p:grpSpPr bwMode="auto">
            <a:xfrm>
              <a:off x="3891" y="2677"/>
              <a:ext cx="632" cy="470"/>
              <a:chOff x="3891" y="2677"/>
              <a:chExt cx="632" cy="470"/>
            </a:xfrm>
          </p:grpSpPr>
          <p:sp>
            <p:nvSpPr>
              <p:cNvPr id="104548" name="Freeform 100"/>
              <p:cNvSpPr>
                <a:spLocks/>
              </p:cNvSpPr>
              <p:nvPr/>
            </p:nvSpPr>
            <p:spPr bwMode="auto">
              <a:xfrm>
                <a:off x="4248" y="2686"/>
                <a:ext cx="275"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9" name="Freeform 101"/>
              <p:cNvSpPr>
                <a:spLocks/>
              </p:cNvSpPr>
              <p:nvPr/>
            </p:nvSpPr>
            <p:spPr bwMode="auto">
              <a:xfrm>
                <a:off x="3892" y="2676"/>
                <a:ext cx="356" cy="238"/>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0" name="Freeform 102"/>
              <p:cNvSpPr>
                <a:spLocks/>
              </p:cNvSpPr>
              <p:nvPr/>
            </p:nvSpPr>
            <p:spPr bwMode="auto">
              <a:xfrm>
                <a:off x="3892" y="2910"/>
                <a:ext cx="272" cy="231"/>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1" name="Freeform 103"/>
              <p:cNvSpPr>
                <a:spLocks/>
              </p:cNvSpPr>
              <p:nvPr/>
            </p:nvSpPr>
            <p:spPr bwMode="auto">
              <a:xfrm>
                <a:off x="4167" y="2910"/>
                <a:ext cx="352" cy="238"/>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158" name="Group 104"/>
            <p:cNvGrpSpPr>
              <a:grpSpLocks/>
            </p:cNvGrpSpPr>
            <p:nvPr/>
          </p:nvGrpSpPr>
          <p:grpSpPr bwMode="auto">
            <a:xfrm>
              <a:off x="4411" y="3428"/>
              <a:ext cx="631" cy="470"/>
              <a:chOff x="4411" y="3428"/>
              <a:chExt cx="631" cy="470"/>
            </a:xfrm>
          </p:grpSpPr>
          <p:sp>
            <p:nvSpPr>
              <p:cNvPr id="104553" name="Freeform 105"/>
              <p:cNvSpPr>
                <a:spLocks/>
              </p:cNvSpPr>
              <p:nvPr/>
            </p:nvSpPr>
            <p:spPr bwMode="auto">
              <a:xfrm>
                <a:off x="4762" y="3438"/>
                <a:ext cx="275"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4" name="Freeform 106"/>
              <p:cNvSpPr>
                <a:spLocks/>
              </p:cNvSpPr>
              <p:nvPr/>
            </p:nvSpPr>
            <p:spPr bwMode="auto">
              <a:xfrm>
                <a:off x="4406" y="3428"/>
                <a:ext cx="356" cy="234"/>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5" name="Freeform 107"/>
              <p:cNvSpPr>
                <a:spLocks/>
              </p:cNvSpPr>
              <p:nvPr/>
            </p:nvSpPr>
            <p:spPr bwMode="auto">
              <a:xfrm>
                <a:off x="4406" y="3659"/>
                <a:ext cx="275" cy="228"/>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6" name="Freeform 108"/>
              <p:cNvSpPr>
                <a:spLocks/>
              </p:cNvSpPr>
              <p:nvPr/>
            </p:nvSpPr>
            <p:spPr bwMode="auto">
              <a:xfrm>
                <a:off x="4685" y="3659"/>
                <a:ext cx="352" cy="238"/>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159" name="Group 109"/>
            <p:cNvGrpSpPr>
              <a:grpSpLocks/>
            </p:cNvGrpSpPr>
            <p:nvPr/>
          </p:nvGrpSpPr>
          <p:grpSpPr bwMode="auto">
            <a:xfrm>
              <a:off x="3366" y="3430"/>
              <a:ext cx="632" cy="470"/>
              <a:chOff x="3366" y="3430"/>
              <a:chExt cx="632" cy="470"/>
            </a:xfrm>
          </p:grpSpPr>
          <p:sp>
            <p:nvSpPr>
              <p:cNvPr id="104558" name="Freeform 110"/>
              <p:cNvSpPr>
                <a:spLocks/>
              </p:cNvSpPr>
              <p:nvPr/>
            </p:nvSpPr>
            <p:spPr bwMode="auto">
              <a:xfrm>
                <a:off x="3723" y="3441"/>
                <a:ext cx="275" cy="228"/>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9" name="Freeform 111"/>
              <p:cNvSpPr>
                <a:spLocks/>
              </p:cNvSpPr>
              <p:nvPr/>
            </p:nvSpPr>
            <p:spPr bwMode="auto">
              <a:xfrm>
                <a:off x="3367" y="3431"/>
                <a:ext cx="356" cy="234"/>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0" name="Freeform 112"/>
              <p:cNvSpPr>
                <a:spLocks/>
              </p:cNvSpPr>
              <p:nvPr/>
            </p:nvSpPr>
            <p:spPr bwMode="auto">
              <a:xfrm>
                <a:off x="3367" y="3666"/>
                <a:ext cx="272" cy="228"/>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1" name="Freeform 113"/>
              <p:cNvSpPr>
                <a:spLocks/>
              </p:cNvSpPr>
              <p:nvPr/>
            </p:nvSpPr>
            <p:spPr bwMode="auto">
              <a:xfrm>
                <a:off x="3638" y="3666"/>
                <a:ext cx="360" cy="234"/>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sp>
          <p:nvSpPr>
            <p:cNvPr id="104562" name="Freeform 114"/>
            <p:cNvSpPr>
              <a:spLocks/>
            </p:cNvSpPr>
            <p:nvPr/>
          </p:nvSpPr>
          <p:spPr bwMode="auto">
            <a:xfrm>
              <a:off x="4347" y="4062"/>
              <a:ext cx="114"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3" name="Freeform 115"/>
            <p:cNvSpPr>
              <a:spLocks/>
            </p:cNvSpPr>
            <p:nvPr/>
          </p:nvSpPr>
          <p:spPr bwMode="auto">
            <a:xfrm>
              <a:off x="4986" y="4062"/>
              <a:ext cx="110"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2"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3"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4"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5"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8" name="Freeform 120"/>
            <p:cNvSpPr>
              <a:spLocks/>
            </p:cNvSpPr>
            <p:nvPr/>
          </p:nvSpPr>
          <p:spPr bwMode="auto">
            <a:xfrm>
              <a:off x="3745" y="3200"/>
              <a:ext cx="114" cy="112"/>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9" name="Freeform 121"/>
            <p:cNvSpPr>
              <a:spLocks/>
            </p:cNvSpPr>
            <p:nvPr/>
          </p:nvSpPr>
          <p:spPr bwMode="auto">
            <a:xfrm>
              <a:off x="3983" y="3263"/>
              <a:ext cx="114"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8"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1" name="Freeform 123"/>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72" name="Freeform 124"/>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71"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2"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3"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5"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6"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0" name="Freeform 132"/>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81" name="Freeform 133"/>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80"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125" name="Group 168"/>
            <p:cNvGrpSpPr>
              <a:grpSpLocks/>
            </p:cNvGrpSpPr>
            <p:nvPr userDrawn="1"/>
          </p:nvGrpSpPr>
          <p:grpSpPr bwMode="auto">
            <a:xfrm>
              <a:off x="192" y="3840"/>
              <a:ext cx="624" cy="47"/>
              <a:chOff x="624" y="3706"/>
              <a:chExt cx="1056" cy="106"/>
            </a:xfrm>
          </p:grpSpPr>
          <p:sp>
            <p:nvSpPr>
              <p:cNvPr id="1147"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8"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6" name="Group 171"/>
            <p:cNvGrpSpPr>
              <a:grpSpLocks/>
            </p:cNvGrpSpPr>
            <p:nvPr userDrawn="1"/>
          </p:nvGrpSpPr>
          <p:grpSpPr bwMode="auto">
            <a:xfrm>
              <a:off x="864" y="3840"/>
              <a:ext cx="624" cy="47"/>
              <a:chOff x="624" y="3600"/>
              <a:chExt cx="1056" cy="106"/>
            </a:xfrm>
          </p:grpSpPr>
          <p:sp>
            <p:nvSpPr>
              <p:cNvPr id="1145"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6"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7" name="Group 174"/>
            <p:cNvGrpSpPr>
              <a:grpSpLocks/>
            </p:cNvGrpSpPr>
            <p:nvPr userDrawn="1"/>
          </p:nvGrpSpPr>
          <p:grpSpPr bwMode="auto">
            <a:xfrm>
              <a:off x="1536" y="3840"/>
              <a:ext cx="624" cy="47"/>
              <a:chOff x="624" y="3706"/>
              <a:chExt cx="1056" cy="106"/>
            </a:xfrm>
          </p:grpSpPr>
          <p:sp>
            <p:nvSpPr>
              <p:cNvPr id="1143"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4"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8" name="Group 177"/>
            <p:cNvGrpSpPr>
              <a:grpSpLocks/>
            </p:cNvGrpSpPr>
            <p:nvPr userDrawn="1"/>
          </p:nvGrpSpPr>
          <p:grpSpPr bwMode="auto">
            <a:xfrm>
              <a:off x="2208" y="3840"/>
              <a:ext cx="624" cy="47"/>
              <a:chOff x="624" y="3600"/>
              <a:chExt cx="1056" cy="106"/>
            </a:xfrm>
          </p:grpSpPr>
          <p:sp>
            <p:nvSpPr>
              <p:cNvPr id="1141"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2"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9" name="Group 180"/>
            <p:cNvGrpSpPr>
              <a:grpSpLocks/>
            </p:cNvGrpSpPr>
            <p:nvPr userDrawn="1"/>
          </p:nvGrpSpPr>
          <p:grpSpPr bwMode="auto">
            <a:xfrm>
              <a:off x="2880" y="3840"/>
              <a:ext cx="624" cy="47"/>
              <a:chOff x="624" y="3706"/>
              <a:chExt cx="1056" cy="106"/>
            </a:xfrm>
          </p:grpSpPr>
          <p:sp>
            <p:nvSpPr>
              <p:cNvPr id="1139"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0"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0" name="Group 183"/>
            <p:cNvGrpSpPr>
              <a:grpSpLocks/>
            </p:cNvGrpSpPr>
            <p:nvPr userDrawn="1"/>
          </p:nvGrpSpPr>
          <p:grpSpPr bwMode="auto">
            <a:xfrm>
              <a:off x="3552" y="3840"/>
              <a:ext cx="624" cy="47"/>
              <a:chOff x="624" y="3600"/>
              <a:chExt cx="1056" cy="106"/>
            </a:xfrm>
          </p:grpSpPr>
          <p:sp>
            <p:nvSpPr>
              <p:cNvPr id="1137"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8"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1" name="Group 186"/>
            <p:cNvGrpSpPr>
              <a:grpSpLocks/>
            </p:cNvGrpSpPr>
            <p:nvPr userDrawn="1"/>
          </p:nvGrpSpPr>
          <p:grpSpPr bwMode="auto">
            <a:xfrm>
              <a:off x="4224" y="3840"/>
              <a:ext cx="624" cy="47"/>
              <a:chOff x="624" y="3706"/>
              <a:chExt cx="1056" cy="106"/>
            </a:xfrm>
          </p:grpSpPr>
          <p:sp>
            <p:nvSpPr>
              <p:cNvPr id="1135"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6"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2" name="Group 189"/>
            <p:cNvGrpSpPr>
              <a:grpSpLocks/>
            </p:cNvGrpSpPr>
            <p:nvPr userDrawn="1"/>
          </p:nvGrpSpPr>
          <p:grpSpPr bwMode="auto">
            <a:xfrm>
              <a:off x="4896" y="3840"/>
              <a:ext cx="624" cy="47"/>
              <a:chOff x="624" y="3600"/>
              <a:chExt cx="1056" cy="106"/>
            </a:xfrm>
          </p:grpSpPr>
          <p:sp>
            <p:nvSpPr>
              <p:cNvPr id="1133"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4"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68" name="Rectangle 192"/>
          <p:cNvSpPr>
            <a:spLocks noChangeArrowheads="1"/>
          </p:cNvSpPr>
          <p:nvPr userDrawn="1"/>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9" name="Rectangle 193"/>
          <p:cNvSpPr>
            <a:spLocks noChangeArrowheads="1"/>
          </p:cNvSpPr>
          <p:nvPr userDrawn="1"/>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0" name="Rectangle 194"/>
          <p:cNvSpPr>
            <a:spLocks noChangeArrowheads="1"/>
          </p:cNvSpPr>
          <p:nvPr userDrawn="1"/>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1" name="Rectangle 195"/>
          <p:cNvSpPr>
            <a:spLocks noChangeArrowheads="1"/>
          </p:cNvSpPr>
          <p:nvPr userDrawn="1"/>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2" name="Rectangle 196"/>
          <p:cNvSpPr>
            <a:spLocks noChangeArrowheads="1"/>
          </p:cNvSpPr>
          <p:nvPr userDrawn="1"/>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3" name="Rectangle 197"/>
          <p:cNvSpPr>
            <a:spLocks noChangeArrowheads="1"/>
          </p:cNvSpPr>
          <p:nvPr userDrawn="1"/>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4" name="Rectangle 198"/>
          <p:cNvSpPr>
            <a:spLocks noChangeArrowheads="1"/>
          </p:cNvSpPr>
          <p:nvPr userDrawn="1"/>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5" name="Rectangle 199"/>
          <p:cNvSpPr>
            <a:spLocks noChangeArrowheads="1"/>
          </p:cNvSpPr>
          <p:nvPr userDrawn="1"/>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6" name="Rectangle 200"/>
          <p:cNvSpPr>
            <a:spLocks noChangeArrowheads="1"/>
          </p:cNvSpPr>
          <p:nvPr userDrawn="1"/>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201"/>
          <p:cNvSpPr>
            <a:spLocks noChangeArrowheads="1"/>
          </p:cNvSpPr>
          <p:nvPr userDrawn="1"/>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8" name="Rectangle 202"/>
          <p:cNvSpPr>
            <a:spLocks noChangeArrowheads="1"/>
          </p:cNvSpPr>
          <p:nvPr userDrawn="1"/>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203"/>
          <p:cNvSpPr>
            <a:spLocks noChangeArrowheads="1"/>
          </p:cNvSpPr>
          <p:nvPr userDrawn="1"/>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0" name="Rectangle 204"/>
          <p:cNvSpPr>
            <a:spLocks noChangeArrowheads="1"/>
          </p:cNvSpPr>
          <p:nvPr userDrawn="1"/>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205"/>
          <p:cNvSpPr>
            <a:spLocks noChangeArrowheads="1"/>
          </p:cNvSpPr>
          <p:nvPr userDrawn="1"/>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2" name="Rectangle 206"/>
          <p:cNvSpPr>
            <a:spLocks noChangeArrowheads="1"/>
          </p:cNvSpPr>
          <p:nvPr userDrawn="1"/>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207"/>
          <p:cNvSpPr>
            <a:spLocks noChangeArrowheads="1"/>
          </p:cNvSpPr>
          <p:nvPr userDrawn="1"/>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4" name="Rectangle 208"/>
          <p:cNvSpPr>
            <a:spLocks noChangeArrowheads="1"/>
          </p:cNvSpPr>
          <p:nvPr userDrawn="1"/>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209"/>
          <p:cNvSpPr>
            <a:spLocks noChangeArrowheads="1"/>
          </p:cNvSpPr>
          <p:nvPr userDrawn="1"/>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6" name="Rectangle 210"/>
          <p:cNvSpPr>
            <a:spLocks noChangeArrowheads="1"/>
          </p:cNvSpPr>
          <p:nvPr userDrawn="1"/>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211"/>
          <p:cNvSpPr>
            <a:spLocks noChangeArrowheads="1"/>
          </p:cNvSpPr>
          <p:nvPr userDrawn="1"/>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8" name="Rectangle 212"/>
          <p:cNvSpPr>
            <a:spLocks noChangeArrowheads="1"/>
          </p:cNvSpPr>
          <p:nvPr userDrawn="1"/>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213"/>
          <p:cNvSpPr>
            <a:spLocks noChangeArrowheads="1"/>
          </p:cNvSpPr>
          <p:nvPr userDrawn="1"/>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0" name="Rectangle 214"/>
          <p:cNvSpPr>
            <a:spLocks noChangeArrowheads="1"/>
          </p:cNvSpPr>
          <p:nvPr userDrawn="1"/>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215"/>
          <p:cNvSpPr>
            <a:spLocks noChangeArrowheads="1"/>
          </p:cNvSpPr>
          <p:nvPr userDrawn="1"/>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2" name="Rectangle 216"/>
          <p:cNvSpPr>
            <a:spLocks noChangeArrowheads="1"/>
          </p:cNvSpPr>
          <p:nvPr userDrawn="1"/>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3" name="Rectangle 217"/>
          <p:cNvSpPr>
            <a:spLocks noChangeArrowheads="1"/>
          </p:cNvSpPr>
          <p:nvPr userDrawn="1"/>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4" name="Rectangle 218"/>
          <p:cNvSpPr>
            <a:spLocks noChangeArrowheads="1"/>
          </p:cNvSpPr>
          <p:nvPr userDrawn="1"/>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5" name="Rectangle 219"/>
          <p:cNvSpPr>
            <a:spLocks noChangeArrowheads="1"/>
          </p:cNvSpPr>
          <p:nvPr userDrawn="1"/>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6" name="Rectangle 220"/>
          <p:cNvSpPr>
            <a:spLocks noChangeArrowheads="1"/>
          </p:cNvSpPr>
          <p:nvPr userDrawn="1"/>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7" name="Rectangle 221"/>
          <p:cNvSpPr>
            <a:spLocks noChangeArrowheads="1"/>
          </p:cNvSpPr>
          <p:nvPr userDrawn="1"/>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8" name="Rectangle 222"/>
          <p:cNvSpPr>
            <a:spLocks noChangeArrowheads="1"/>
          </p:cNvSpPr>
          <p:nvPr userDrawn="1"/>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9" name="Rectangle 223"/>
          <p:cNvSpPr>
            <a:spLocks noChangeArrowheads="1"/>
          </p:cNvSpPr>
          <p:nvPr userDrawn="1"/>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100" name="Group 224"/>
          <p:cNvGrpSpPr>
            <a:grpSpLocks/>
          </p:cNvGrpSpPr>
          <p:nvPr userDrawn="1"/>
        </p:nvGrpSpPr>
        <p:grpSpPr bwMode="auto">
          <a:xfrm>
            <a:off x="304800" y="6783388"/>
            <a:ext cx="8458200" cy="74612"/>
            <a:chOff x="192" y="3840"/>
            <a:chExt cx="5328" cy="47"/>
          </a:xfrm>
        </p:grpSpPr>
        <p:grpSp>
          <p:nvGrpSpPr>
            <p:cNvPr id="1101" name="Group 225"/>
            <p:cNvGrpSpPr>
              <a:grpSpLocks/>
            </p:cNvGrpSpPr>
            <p:nvPr userDrawn="1"/>
          </p:nvGrpSpPr>
          <p:grpSpPr bwMode="auto">
            <a:xfrm>
              <a:off x="192" y="3840"/>
              <a:ext cx="624" cy="47"/>
              <a:chOff x="624" y="3706"/>
              <a:chExt cx="1056" cy="106"/>
            </a:xfrm>
          </p:grpSpPr>
          <p:sp>
            <p:nvSpPr>
              <p:cNvPr id="1123" name="Rectangle 22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4" name="Rectangle 22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2" name="Group 228"/>
            <p:cNvGrpSpPr>
              <a:grpSpLocks/>
            </p:cNvGrpSpPr>
            <p:nvPr userDrawn="1"/>
          </p:nvGrpSpPr>
          <p:grpSpPr bwMode="auto">
            <a:xfrm>
              <a:off x="864" y="3840"/>
              <a:ext cx="624" cy="47"/>
              <a:chOff x="624" y="3600"/>
              <a:chExt cx="1056" cy="106"/>
            </a:xfrm>
          </p:grpSpPr>
          <p:sp>
            <p:nvSpPr>
              <p:cNvPr id="1121" name="Rectangle 22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2" name="Rectangle 23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3" name="Group 231"/>
            <p:cNvGrpSpPr>
              <a:grpSpLocks/>
            </p:cNvGrpSpPr>
            <p:nvPr userDrawn="1"/>
          </p:nvGrpSpPr>
          <p:grpSpPr bwMode="auto">
            <a:xfrm>
              <a:off x="1536" y="3840"/>
              <a:ext cx="624" cy="47"/>
              <a:chOff x="624" y="3706"/>
              <a:chExt cx="1056" cy="106"/>
            </a:xfrm>
          </p:grpSpPr>
          <p:sp>
            <p:nvSpPr>
              <p:cNvPr id="1119" name="Rectangle 23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0" name="Rectangle 23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4" name="Group 234"/>
            <p:cNvGrpSpPr>
              <a:grpSpLocks/>
            </p:cNvGrpSpPr>
            <p:nvPr userDrawn="1"/>
          </p:nvGrpSpPr>
          <p:grpSpPr bwMode="auto">
            <a:xfrm>
              <a:off x="2208" y="3840"/>
              <a:ext cx="624" cy="47"/>
              <a:chOff x="624" y="3600"/>
              <a:chExt cx="1056" cy="106"/>
            </a:xfrm>
          </p:grpSpPr>
          <p:sp>
            <p:nvSpPr>
              <p:cNvPr id="1117" name="Rectangle 23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8" name="Rectangle 23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5" name="Group 237"/>
            <p:cNvGrpSpPr>
              <a:grpSpLocks/>
            </p:cNvGrpSpPr>
            <p:nvPr userDrawn="1"/>
          </p:nvGrpSpPr>
          <p:grpSpPr bwMode="auto">
            <a:xfrm>
              <a:off x="2880" y="3840"/>
              <a:ext cx="624" cy="47"/>
              <a:chOff x="624" y="3706"/>
              <a:chExt cx="1056" cy="106"/>
            </a:xfrm>
          </p:grpSpPr>
          <p:sp>
            <p:nvSpPr>
              <p:cNvPr id="1115" name="Rectangle 23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6" name="Rectangle 23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6" name="Group 240"/>
            <p:cNvGrpSpPr>
              <a:grpSpLocks/>
            </p:cNvGrpSpPr>
            <p:nvPr userDrawn="1"/>
          </p:nvGrpSpPr>
          <p:grpSpPr bwMode="auto">
            <a:xfrm>
              <a:off x="3552" y="3840"/>
              <a:ext cx="624" cy="47"/>
              <a:chOff x="624" y="3600"/>
              <a:chExt cx="1056" cy="106"/>
            </a:xfrm>
          </p:grpSpPr>
          <p:sp>
            <p:nvSpPr>
              <p:cNvPr id="1113" name="Rectangle 24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4" name="Rectangle 24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7" name="Group 243"/>
            <p:cNvGrpSpPr>
              <a:grpSpLocks/>
            </p:cNvGrpSpPr>
            <p:nvPr userDrawn="1"/>
          </p:nvGrpSpPr>
          <p:grpSpPr bwMode="auto">
            <a:xfrm>
              <a:off x="4224" y="3840"/>
              <a:ext cx="624" cy="47"/>
              <a:chOff x="624" y="3706"/>
              <a:chExt cx="1056" cy="106"/>
            </a:xfrm>
          </p:grpSpPr>
          <p:sp>
            <p:nvSpPr>
              <p:cNvPr id="1111" name="Rectangle 24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2" name="Rectangle 24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8" name="Group 246"/>
            <p:cNvGrpSpPr>
              <a:grpSpLocks/>
            </p:cNvGrpSpPr>
            <p:nvPr userDrawn="1"/>
          </p:nvGrpSpPr>
          <p:grpSpPr bwMode="auto">
            <a:xfrm>
              <a:off x="4896" y="3840"/>
              <a:ext cx="624" cy="47"/>
              <a:chOff x="624" y="3600"/>
              <a:chExt cx="1056" cy="106"/>
            </a:xfrm>
          </p:grpSpPr>
          <p:sp>
            <p:nvSpPr>
              <p:cNvPr id="1109" name="Rectangle 24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0" name="Rectangle 24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ransition/>
  <p:hf sldNum="0" hdr="0" ftr="0" dt="0"/>
  <p:txStyles>
    <p:titleStyle>
      <a:lvl1pPr algn="l"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cs.cmu.edu/index.htma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www.cs.cmu.edu/~srini/15-744/S15/syllabus.html" TargetMode="External"/><Relationship Id="rId4" Type="http://schemas.openxmlformats.org/officeDocument/2006/relationships/hyperlink" Target="http://www.cs.cmu.edu/"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cs.cmu.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bin"/><Relationship Id="rId5" Type="http://schemas.openxmlformats.org/officeDocument/2006/relationships/image" Target="../media/image3.wmf"/><Relationship Id="rId6"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5.bin"/><Relationship Id="rId5" Type="http://schemas.openxmlformats.org/officeDocument/2006/relationships/image" Target="../media/image3.wmf"/><Relationship Id="rId6" Type="http://schemas.openxmlformats.org/officeDocument/2006/relationships/oleObject" Target="../embeddings/oleObject6.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7.bin"/><Relationship Id="rId5" Type="http://schemas.openxmlformats.org/officeDocument/2006/relationships/image" Target="../media/image3.wmf"/><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oleObject" Target="../embeddings/oleObject10.bin"/><Relationship Id="rId9" Type="http://schemas.openxmlformats.org/officeDocument/2006/relationships/oleObject" Target="../embeddings/oleObject11.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2.bin"/><Relationship Id="rId5" Type="http://schemas.openxmlformats.org/officeDocument/2006/relationships/image" Target="../media/image3.wmf"/><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7.bin"/><Relationship Id="rId5" Type="http://schemas.openxmlformats.org/officeDocument/2006/relationships/image" Target="../media/image3.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20.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20.pn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com" TargetMode="External"/><Relationship Id="rId4" Type="http://schemas.openxmlformats.org/officeDocument/2006/relationships/hyperlink" Target="http://en.wikipedia.org/wiki/.net"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22.bin"/><Relationship Id="rId5" Type="http://schemas.openxmlformats.org/officeDocument/2006/relationships/image" Target="../media/image3.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9" Type="http://schemas.openxmlformats.org/officeDocument/2006/relationships/oleObject" Target="../embeddings/oleObject26.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27.bin"/><Relationship Id="rId5" Type="http://schemas.openxmlformats.org/officeDocument/2006/relationships/image" Target="../media/image3.wmf"/><Relationship Id="rId6" Type="http://schemas.openxmlformats.org/officeDocument/2006/relationships/oleObject" Target="../embeddings/oleObject28.bin"/><Relationship Id="rId7" Type="http://schemas.openxmlformats.org/officeDocument/2006/relationships/oleObject" Target="../embeddings/oleObject29.bin"/><Relationship Id="rId8" Type="http://schemas.openxmlformats.org/officeDocument/2006/relationships/oleObject" Target="../embeddings/oleObject30.bin"/><Relationship Id="rId9" Type="http://schemas.openxmlformats.org/officeDocument/2006/relationships/oleObject" Target="../embeddings/oleObject3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32.bin"/><Relationship Id="rId5" Type="http://schemas.openxmlformats.org/officeDocument/2006/relationships/image" Target="../media/image3.wmf"/><Relationship Id="rId6" Type="http://schemas.openxmlformats.org/officeDocument/2006/relationships/oleObject" Target="../embeddings/oleObject33.bin"/><Relationship Id="rId7" Type="http://schemas.openxmlformats.org/officeDocument/2006/relationships/oleObject" Target="../embeddings/oleObject34.bin"/><Relationship Id="rId8" Type="http://schemas.openxmlformats.org/officeDocument/2006/relationships/oleObject" Target="../embeddings/oleObject35.bin"/><Relationship Id="rId9" Type="http://schemas.openxmlformats.org/officeDocument/2006/relationships/oleObject" Target="../embeddings/oleObject36.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algn="ctr" eaLnBrk="1" hangingPunct="1"/>
            <a:r>
              <a:rPr lang="en-US" altLang="en-US">
                <a:ea typeface="ＭＳ Ｐゴシック" charset="-128"/>
              </a:rPr>
              <a:t>15-744: Computer Networking</a:t>
            </a:r>
          </a:p>
        </p:txBody>
      </p:sp>
      <p:sp>
        <p:nvSpPr>
          <p:cNvPr id="18434" name="Rectangle 3"/>
          <p:cNvSpPr>
            <a:spLocks noGrp="1" noChangeArrowheads="1"/>
          </p:cNvSpPr>
          <p:nvPr>
            <p:ph type="subTitle" idx="1"/>
          </p:nvPr>
        </p:nvSpPr>
        <p:spPr/>
        <p:txBody>
          <a:bodyPr/>
          <a:lstStyle/>
          <a:p>
            <a:pPr eaLnBrk="1" hangingPunct="1"/>
            <a:r>
              <a:rPr lang="en-US" altLang="en-US" dirty="0" smtClean="0">
                <a:ea typeface="ＭＳ Ｐゴシック" charset="-128"/>
              </a:rPr>
              <a:t>L-19 DNS/CDN</a:t>
            </a:r>
            <a:endParaRPr lang="en-US" altLang="en-US"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759E5A3C-2C05-EE48-923B-885907B7DAB2}" type="slidenum">
              <a:rPr lang="en-US" altLang="en-US" sz="1200">
                <a:solidFill>
                  <a:schemeClr val="tx2"/>
                </a:solidFill>
                <a:latin typeface="Arial Narrow" charset="0"/>
              </a:rPr>
              <a:pPr>
                <a:spcBef>
                  <a:spcPct val="0"/>
                </a:spcBef>
                <a:buClrTx/>
                <a:buFontTx/>
                <a:buNone/>
              </a:pPr>
              <a:t>10</a:t>
            </a:fld>
            <a:endParaRPr lang="en-US" altLang="en-US" sz="1200">
              <a:solidFill>
                <a:schemeClr val="tx2"/>
              </a:solidFill>
              <a:latin typeface="Arial Narrow" charset="0"/>
            </a:endParaRPr>
          </a:p>
        </p:txBody>
      </p:sp>
      <p:sp>
        <p:nvSpPr>
          <p:cNvPr id="41986" name="Rectangle 2"/>
          <p:cNvSpPr>
            <a:spLocks noGrp="1" noChangeArrowheads="1"/>
          </p:cNvSpPr>
          <p:nvPr>
            <p:ph type="title"/>
          </p:nvPr>
        </p:nvSpPr>
        <p:spPr/>
        <p:txBody>
          <a:bodyPr/>
          <a:lstStyle/>
          <a:p>
            <a:pPr eaLnBrk="1" hangingPunct="1"/>
            <a:r>
              <a:rPr lang="en-US" altLang="en-US"/>
              <a:t>Root Zone</a:t>
            </a:r>
          </a:p>
        </p:txBody>
      </p:sp>
      <p:sp>
        <p:nvSpPr>
          <p:cNvPr id="41987" name="Rectangle 3"/>
          <p:cNvSpPr>
            <a:spLocks noGrp="1" noChangeArrowheads="1"/>
          </p:cNvSpPr>
          <p:nvPr>
            <p:ph type="body" idx="1"/>
          </p:nvPr>
        </p:nvSpPr>
        <p:spPr/>
        <p:txBody>
          <a:bodyPr/>
          <a:lstStyle/>
          <a:p>
            <a:pPr eaLnBrk="1" hangingPunct="1">
              <a:lnSpc>
                <a:spcPct val="90000"/>
              </a:lnSpc>
            </a:pPr>
            <a:r>
              <a:rPr lang="en-US" altLang="en-US"/>
              <a:t>Generic Top Level Domains (gTLD) = .com, .net, .org, etc…</a:t>
            </a:r>
          </a:p>
          <a:p>
            <a:pPr eaLnBrk="1" hangingPunct="1">
              <a:lnSpc>
                <a:spcPct val="90000"/>
              </a:lnSpc>
            </a:pPr>
            <a:r>
              <a:rPr lang="en-US" altLang="en-US"/>
              <a:t>Country Code Top Level Domain (ccTLD) = .us, .ca, .fi, .uk, etc…</a:t>
            </a:r>
          </a:p>
          <a:p>
            <a:pPr eaLnBrk="1" hangingPunct="1">
              <a:lnSpc>
                <a:spcPct val="90000"/>
              </a:lnSpc>
            </a:pPr>
            <a:r>
              <a:rPr lang="en-US" altLang="en-US"/>
              <a:t>Root server ({a-m}.root-servers.net) also used to cover gTLD domains</a:t>
            </a:r>
          </a:p>
          <a:p>
            <a:pPr lvl="1" eaLnBrk="1" hangingPunct="1">
              <a:lnSpc>
                <a:spcPct val="90000"/>
              </a:lnSpc>
            </a:pPr>
            <a:r>
              <a:rPr lang="en-US" altLang="en-US"/>
              <a:t>Load on root servers was growing quickly!</a:t>
            </a:r>
          </a:p>
          <a:p>
            <a:pPr lvl="1" eaLnBrk="1" hangingPunct="1">
              <a:lnSpc>
                <a:spcPct val="90000"/>
              </a:lnSpc>
            </a:pPr>
            <a:r>
              <a:rPr lang="en-US" altLang="en-US"/>
              <a:t>Moving .com, .net,  .org off root servers was clearly necessary to reduce load </a:t>
            </a:r>
            <a:r>
              <a:rPr lang="en-US" altLang="en-US">
                <a:sym typeface="Wingdings" charset="2"/>
              </a:rPr>
              <a:t> done Aug 2000</a:t>
            </a:r>
            <a:endParaRPr lang="en-US" altLang="en-US"/>
          </a:p>
        </p:txBody>
      </p:sp>
    </p:spTree>
    <p:extLst>
      <p:ext uri="{BB962C8B-B14F-4D97-AF65-F5344CB8AC3E}">
        <p14:creationId xmlns:p14="http://schemas.microsoft.com/office/powerpoint/2010/main" val="1291939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766E5B88-B3A2-5B42-B23A-C00AEE57E912}" type="slidenum">
              <a:rPr lang="en-US" altLang="en-US" sz="1200">
                <a:solidFill>
                  <a:schemeClr val="tx2"/>
                </a:solidFill>
                <a:latin typeface="Arial Narrow" charset="0"/>
              </a:rPr>
              <a:pPr>
                <a:spcBef>
                  <a:spcPct val="0"/>
                </a:spcBef>
                <a:buClrTx/>
                <a:buFontTx/>
                <a:buNone/>
              </a:pPr>
              <a:t>11</a:t>
            </a:fld>
            <a:endParaRPr lang="en-US" altLang="en-US" sz="1200">
              <a:solidFill>
                <a:schemeClr val="tx2"/>
              </a:solidFill>
              <a:latin typeface="Arial Narrow" charset="0"/>
            </a:endParaRPr>
          </a:p>
        </p:txBody>
      </p:sp>
      <p:sp>
        <p:nvSpPr>
          <p:cNvPr id="43010" name="Rectangle 2"/>
          <p:cNvSpPr>
            <a:spLocks noGrp="1" noChangeArrowheads="1"/>
          </p:cNvSpPr>
          <p:nvPr>
            <p:ph type="title"/>
          </p:nvPr>
        </p:nvSpPr>
        <p:spPr/>
        <p:txBody>
          <a:bodyPr/>
          <a:lstStyle/>
          <a:p>
            <a:pPr eaLnBrk="1" hangingPunct="1"/>
            <a:r>
              <a:rPr lang="en-US" altLang="en-US"/>
              <a:t>New gTLDs</a:t>
            </a:r>
          </a:p>
        </p:txBody>
      </p:sp>
      <p:sp>
        <p:nvSpPr>
          <p:cNvPr id="43011" name="Rectangle 3"/>
          <p:cNvSpPr>
            <a:spLocks noGrp="1" noChangeArrowheads="1"/>
          </p:cNvSpPr>
          <p:nvPr>
            <p:ph type="body" idx="1"/>
          </p:nvPr>
        </p:nvSpPr>
        <p:spPr/>
        <p:txBody>
          <a:bodyPr/>
          <a:lstStyle/>
          <a:p>
            <a:pPr eaLnBrk="1" hangingPunct="1"/>
            <a:r>
              <a:rPr lang="en-US" altLang="en-US" sz="2800"/>
              <a:t>.info </a:t>
            </a:r>
            <a:r>
              <a:rPr lang="en-US" altLang="en-US" sz="2800">
                <a:sym typeface="Wingdings" charset="2"/>
              </a:rPr>
              <a:t> general info</a:t>
            </a:r>
          </a:p>
          <a:p>
            <a:pPr eaLnBrk="1" hangingPunct="1"/>
            <a:r>
              <a:rPr lang="en-US" altLang="en-US" sz="2800"/>
              <a:t>.biz </a:t>
            </a:r>
            <a:r>
              <a:rPr lang="en-US" altLang="en-US" sz="2800">
                <a:sym typeface="Wingdings" charset="2"/>
              </a:rPr>
              <a:t> businesses</a:t>
            </a:r>
          </a:p>
          <a:p>
            <a:pPr eaLnBrk="1" hangingPunct="1"/>
            <a:r>
              <a:rPr lang="en-US" altLang="en-US" sz="2800"/>
              <a:t>.aero </a:t>
            </a:r>
            <a:r>
              <a:rPr lang="en-US" altLang="en-US" sz="2800">
                <a:sym typeface="Wingdings" charset="2"/>
              </a:rPr>
              <a:t> a</a:t>
            </a:r>
            <a:r>
              <a:rPr lang="en-US" altLang="en-US" sz="2800"/>
              <a:t>ir-transport industry </a:t>
            </a:r>
          </a:p>
          <a:p>
            <a:pPr eaLnBrk="1" hangingPunct="1"/>
            <a:r>
              <a:rPr lang="en-US" altLang="en-US" sz="2800"/>
              <a:t>.coop </a:t>
            </a:r>
            <a:r>
              <a:rPr lang="en-US" altLang="en-US" sz="2800">
                <a:sym typeface="Wingdings" charset="2"/>
              </a:rPr>
              <a:t> business cooperatives</a:t>
            </a:r>
            <a:endParaRPr lang="en-US" altLang="en-US" sz="2800"/>
          </a:p>
          <a:p>
            <a:pPr eaLnBrk="1" hangingPunct="1"/>
            <a:r>
              <a:rPr lang="en-US" altLang="en-US" sz="2800"/>
              <a:t>.name </a:t>
            </a:r>
            <a:r>
              <a:rPr lang="en-US" altLang="en-US" sz="2800">
                <a:sym typeface="Wingdings" charset="2"/>
              </a:rPr>
              <a:t> individuals</a:t>
            </a:r>
            <a:endParaRPr lang="en-US" altLang="en-US" sz="2800"/>
          </a:p>
          <a:p>
            <a:pPr eaLnBrk="1" hangingPunct="1"/>
            <a:r>
              <a:rPr lang="en-US" altLang="en-US" sz="2800"/>
              <a:t>.pro </a:t>
            </a:r>
            <a:r>
              <a:rPr lang="en-US" altLang="en-US" sz="2800">
                <a:sym typeface="Wingdings" charset="2"/>
              </a:rPr>
              <a:t> accountants, lawyers, and physicians</a:t>
            </a:r>
            <a:endParaRPr lang="en-US" altLang="en-US" sz="2800"/>
          </a:p>
          <a:p>
            <a:pPr eaLnBrk="1" hangingPunct="1"/>
            <a:r>
              <a:rPr lang="en-US" altLang="en-US" sz="2800">
                <a:sym typeface="Wingdings" charset="2"/>
              </a:rPr>
              <a:t>.museum  museums</a:t>
            </a:r>
          </a:p>
          <a:p>
            <a:pPr eaLnBrk="1" hangingPunct="1"/>
            <a:r>
              <a:rPr lang="en-US" altLang="en-US" sz="2800"/>
              <a:t>Only new one actives so far = .info, .biz, .name</a:t>
            </a:r>
            <a:endParaRPr lang="en-US" altLang="en-US" sz="2800">
              <a:sym typeface="Wingdings" charset="2"/>
            </a:endParaRPr>
          </a:p>
        </p:txBody>
      </p:sp>
    </p:spTree>
    <p:extLst>
      <p:ext uri="{BB962C8B-B14F-4D97-AF65-F5344CB8AC3E}">
        <p14:creationId xmlns:p14="http://schemas.microsoft.com/office/powerpoint/2010/main" val="2568009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7A8C122B-18C9-1444-8FB0-9EA9DE1D7DBB}" type="slidenum">
              <a:rPr lang="en-US" altLang="en-US" sz="1200">
                <a:solidFill>
                  <a:schemeClr val="tx2"/>
                </a:solidFill>
                <a:latin typeface="Arial Narrow" charset="0"/>
              </a:rPr>
              <a:pPr>
                <a:spcBef>
                  <a:spcPct val="0"/>
                </a:spcBef>
                <a:buClrTx/>
                <a:buFontTx/>
                <a:buNone/>
              </a:pPr>
              <a:t>12</a:t>
            </a:fld>
            <a:endParaRPr lang="en-US" altLang="en-US" sz="1200">
              <a:solidFill>
                <a:schemeClr val="tx2"/>
              </a:solidFill>
              <a:latin typeface="Arial Narrow" charset="0"/>
            </a:endParaRPr>
          </a:p>
        </p:txBody>
      </p:sp>
      <p:sp>
        <p:nvSpPr>
          <p:cNvPr id="25602" name="Rectangle 2"/>
          <p:cNvSpPr>
            <a:spLocks noGrp="1" noChangeArrowheads="1"/>
          </p:cNvSpPr>
          <p:nvPr>
            <p:ph type="title"/>
          </p:nvPr>
        </p:nvSpPr>
        <p:spPr/>
        <p:txBody>
          <a:bodyPr/>
          <a:lstStyle/>
          <a:p>
            <a:pPr eaLnBrk="1" hangingPunct="1"/>
            <a:r>
              <a:rPr lang="en-US" altLang="en-US"/>
              <a:t>DNS Design: Cont.</a:t>
            </a:r>
          </a:p>
        </p:txBody>
      </p:sp>
      <p:sp>
        <p:nvSpPr>
          <p:cNvPr id="25603" name="Rectangle 3"/>
          <p:cNvSpPr>
            <a:spLocks noGrp="1" noChangeArrowheads="1"/>
          </p:cNvSpPr>
          <p:nvPr>
            <p:ph type="body" idx="1"/>
          </p:nvPr>
        </p:nvSpPr>
        <p:spPr/>
        <p:txBody>
          <a:bodyPr/>
          <a:lstStyle/>
          <a:p>
            <a:pPr eaLnBrk="1" hangingPunct="1"/>
            <a:r>
              <a:rPr lang="en-US" altLang="en-US" sz="2800"/>
              <a:t>Zones are created by convincing owner node to create/delegate a subzone</a:t>
            </a:r>
          </a:p>
          <a:p>
            <a:pPr lvl="1" eaLnBrk="1" hangingPunct="1"/>
            <a:r>
              <a:rPr lang="en-US" altLang="en-US" sz="2400"/>
              <a:t>Records within zone stored multiple redundant name servers</a:t>
            </a:r>
          </a:p>
          <a:p>
            <a:pPr lvl="1" eaLnBrk="1" hangingPunct="1"/>
            <a:r>
              <a:rPr lang="en-US" altLang="en-US" sz="2400"/>
              <a:t>Primary/master name server updated manually</a:t>
            </a:r>
          </a:p>
          <a:p>
            <a:pPr lvl="1" eaLnBrk="1" hangingPunct="1"/>
            <a:r>
              <a:rPr lang="en-US" altLang="en-US" sz="2400"/>
              <a:t>Secondary/redundant servers updated by zone transfer of name space</a:t>
            </a:r>
          </a:p>
          <a:p>
            <a:pPr lvl="2" eaLnBrk="1" hangingPunct="1"/>
            <a:r>
              <a:rPr lang="en-US" altLang="en-US" sz="2000"/>
              <a:t>Zone transfer is a bulk transfer of the “configuration” of a DNS server – uses TCP to ensure reliability</a:t>
            </a:r>
          </a:p>
          <a:p>
            <a:pPr eaLnBrk="1" hangingPunct="1"/>
            <a:r>
              <a:rPr lang="en-US" altLang="en-US" sz="2800"/>
              <a:t>Example:</a:t>
            </a:r>
          </a:p>
          <a:p>
            <a:pPr lvl="1" eaLnBrk="1" hangingPunct="1"/>
            <a:r>
              <a:rPr lang="en-US" altLang="en-US" sz="2400"/>
              <a:t>CS.CMU.EDU created by CMU.EDU administrators</a:t>
            </a:r>
          </a:p>
        </p:txBody>
      </p:sp>
    </p:spTree>
    <p:extLst>
      <p:ext uri="{BB962C8B-B14F-4D97-AF65-F5344CB8AC3E}">
        <p14:creationId xmlns:p14="http://schemas.microsoft.com/office/powerpoint/2010/main" val="16068773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9FC2FF74-2619-4949-8183-91BE88800023}" type="slidenum">
              <a:rPr lang="en-US" altLang="en-US" sz="1200">
                <a:solidFill>
                  <a:schemeClr val="tx2"/>
                </a:solidFill>
                <a:latin typeface="Arial Narrow" charset="0"/>
              </a:rPr>
              <a:pPr>
                <a:spcBef>
                  <a:spcPct val="0"/>
                </a:spcBef>
                <a:buClrTx/>
                <a:buFontTx/>
                <a:buNone/>
              </a:pPr>
              <a:t>13</a:t>
            </a:fld>
            <a:endParaRPr lang="en-US" altLang="en-US" sz="1200">
              <a:solidFill>
                <a:schemeClr val="tx2"/>
              </a:solidFill>
              <a:latin typeface="Arial Narrow" charset="0"/>
            </a:endParaRPr>
          </a:p>
        </p:txBody>
      </p:sp>
      <p:sp>
        <p:nvSpPr>
          <p:cNvPr id="26626" name="Rectangle 2"/>
          <p:cNvSpPr>
            <a:spLocks noGrp="1" noChangeArrowheads="1"/>
          </p:cNvSpPr>
          <p:nvPr>
            <p:ph type="title"/>
          </p:nvPr>
        </p:nvSpPr>
        <p:spPr/>
        <p:txBody>
          <a:bodyPr/>
          <a:lstStyle/>
          <a:p>
            <a:pPr eaLnBrk="1" hangingPunct="1"/>
            <a:r>
              <a:rPr lang="en-US" altLang="en-US"/>
              <a:t>Servers/Resolvers </a:t>
            </a:r>
          </a:p>
        </p:txBody>
      </p:sp>
      <p:sp>
        <p:nvSpPr>
          <p:cNvPr id="26627" name="Rectangle 3"/>
          <p:cNvSpPr>
            <a:spLocks noGrp="1" noChangeArrowheads="1"/>
          </p:cNvSpPr>
          <p:nvPr>
            <p:ph type="body" idx="1"/>
          </p:nvPr>
        </p:nvSpPr>
        <p:spPr/>
        <p:txBody>
          <a:bodyPr/>
          <a:lstStyle/>
          <a:p>
            <a:pPr eaLnBrk="1" hangingPunct="1"/>
            <a:r>
              <a:rPr lang="en-US" altLang="en-US"/>
              <a:t>Each host has a resolver</a:t>
            </a:r>
          </a:p>
          <a:p>
            <a:pPr lvl="1" eaLnBrk="1" hangingPunct="1"/>
            <a:r>
              <a:rPr lang="en-US" altLang="en-US"/>
              <a:t>Typically a library that applications can link to</a:t>
            </a:r>
          </a:p>
          <a:p>
            <a:pPr lvl="1" eaLnBrk="1" hangingPunct="1"/>
            <a:r>
              <a:rPr lang="en-US" altLang="en-US"/>
              <a:t>Local name servers hand-configured (e.g. /etc/resolv.conf)</a:t>
            </a:r>
          </a:p>
          <a:p>
            <a:pPr eaLnBrk="1" hangingPunct="1"/>
            <a:r>
              <a:rPr lang="en-US" altLang="en-US"/>
              <a:t>Name servers</a:t>
            </a:r>
          </a:p>
          <a:p>
            <a:pPr lvl="1" eaLnBrk="1" hangingPunct="1"/>
            <a:r>
              <a:rPr lang="en-US" altLang="en-US"/>
              <a:t>Either responsible for some zone or…</a:t>
            </a:r>
          </a:p>
          <a:p>
            <a:pPr lvl="1" eaLnBrk="1" hangingPunct="1"/>
            <a:r>
              <a:rPr lang="en-US" altLang="en-US"/>
              <a:t>Local servers</a:t>
            </a:r>
          </a:p>
          <a:p>
            <a:pPr lvl="2" eaLnBrk="1" hangingPunct="1"/>
            <a:r>
              <a:rPr lang="en-US" altLang="en-US"/>
              <a:t>Do lookup of distant host names for local hosts</a:t>
            </a:r>
          </a:p>
          <a:p>
            <a:pPr lvl="2" eaLnBrk="1" hangingPunct="1"/>
            <a:r>
              <a:rPr lang="en-US" altLang="en-US"/>
              <a:t>Typically answer queries about local zone</a:t>
            </a:r>
          </a:p>
        </p:txBody>
      </p:sp>
    </p:spTree>
    <p:extLst>
      <p:ext uri="{BB962C8B-B14F-4D97-AF65-F5344CB8AC3E}">
        <p14:creationId xmlns:p14="http://schemas.microsoft.com/office/powerpoint/2010/main" val="330078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08BD1B28-372D-6E46-8615-7975A68C74C9}" type="slidenum">
              <a:rPr lang="en-US" altLang="en-US" sz="1200">
                <a:solidFill>
                  <a:schemeClr val="tx2"/>
                </a:solidFill>
                <a:latin typeface="Arial Narrow" charset="0"/>
              </a:rPr>
              <a:pPr>
                <a:spcBef>
                  <a:spcPct val="0"/>
                </a:spcBef>
                <a:buClrTx/>
                <a:buFontTx/>
                <a:buNone/>
              </a:pPr>
              <a:t>14</a:t>
            </a:fld>
            <a:endParaRPr lang="en-US" altLang="en-US" sz="1200">
              <a:solidFill>
                <a:schemeClr val="tx2"/>
              </a:solidFill>
              <a:latin typeface="Arial Narrow" charset="0"/>
            </a:endParaRPr>
          </a:p>
        </p:txBody>
      </p:sp>
      <p:sp>
        <p:nvSpPr>
          <p:cNvPr id="27650" name="Rectangle 2"/>
          <p:cNvSpPr>
            <a:spLocks noGrp="1" noChangeArrowheads="1"/>
          </p:cNvSpPr>
          <p:nvPr>
            <p:ph type="title"/>
          </p:nvPr>
        </p:nvSpPr>
        <p:spPr/>
        <p:txBody>
          <a:bodyPr/>
          <a:lstStyle/>
          <a:p>
            <a:pPr eaLnBrk="1" hangingPunct="1"/>
            <a:r>
              <a:rPr lang="en-US" altLang="en-US"/>
              <a:t>DNS: Root Name Servers</a:t>
            </a:r>
            <a:endParaRPr lang="en-US" altLang="en-US" sz="4000"/>
          </a:p>
        </p:txBody>
      </p:sp>
      <p:sp>
        <p:nvSpPr>
          <p:cNvPr id="27651" name="Rectangle 3"/>
          <p:cNvSpPr>
            <a:spLocks noGrp="1" noChangeArrowheads="1"/>
          </p:cNvSpPr>
          <p:nvPr>
            <p:ph type="body" sz="half" idx="1"/>
          </p:nvPr>
        </p:nvSpPr>
        <p:spPr>
          <a:xfrm>
            <a:off x="304800" y="1219200"/>
            <a:ext cx="3429000" cy="5105400"/>
          </a:xfrm>
        </p:spPr>
        <p:txBody>
          <a:bodyPr/>
          <a:lstStyle/>
          <a:p>
            <a:pPr eaLnBrk="1" hangingPunct="1"/>
            <a:r>
              <a:rPr lang="en-US" altLang="en-US" sz="2400"/>
              <a:t>Responsible for “root” zone</a:t>
            </a:r>
          </a:p>
          <a:p>
            <a:pPr eaLnBrk="1" hangingPunct="1"/>
            <a:r>
              <a:rPr lang="en-US" altLang="en-US" sz="2400"/>
              <a:t>Approx. dozen root name servers worldwide</a:t>
            </a:r>
          </a:p>
          <a:p>
            <a:pPr lvl="1" eaLnBrk="1" hangingPunct="1"/>
            <a:r>
              <a:rPr lang="en-US" altLang="en-US" sz="2000"/>
              <a:t>Currently {a-m}.root-servers.net</a:t>
            </a:r>
          </a:p>
          <a:p>
            <a:pPr eaLnBrk="1" hangingPunct="1"/>
            <a:r>
              <a:rPr lang="en-US" altLang="en-US" sz="2400"/>
              <a:t>Local name servers contact root servers when they cannot resolve a name</a:t>
            </a:r>
          </a:p>
          <a:p>
            <a:pPr lvl="1" eaLnBrk="1" hangingPunct="1"/>
            <a:r>
              <a:rPr lang="en-US" altLang="en-US" sz="2000"/>
              <a:t>Configured with well-known root servers</a:t>
            </a:r>
          </a:p>
        </p:txBody>
      </p:sp>
      <p:pic>
        <p:nvPicPr>
          <p:cNvPr id="27652" name="Picture 4" descr="root-servers"/>
          <p:cNvPicPr>
            <a:picLocks noChangeAspect="1" noChangeArrowheads="1"/>
          </p:cNvPicPr>
          <p:nvPr/>
        </p:nvPicPr>
        <p:blipFill>
          <a:blip r:embed="rId3">
            <a:extLst>
              <a:ext uri="{28A0092B-C50C-407E-A947-70E740481C1C}">
                <a14:useLocalDpi xmlns:a14="http://schemas.microsoft.com/office/drawing/2010/main" val="0"/>
              </a:ext>
            </a:extLst>
          </a:blip>
          <a:srcRect r="1865"/>
          <a:stretch>
            <a:fillRect/>
          </a:stretch>
        </p:blipFill>
        <p:spPr bwMode="auto">
          <a:xfrm>
            <a:off x="3838575" y="1743075"/>
            <a:ext cx="5000625" cy="381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229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en-US"/>
              <a:t>Physical Root Name Servers</a:t>
            </a:r>
          </a:p>
        </p:txBody>
      </p:sp>
      <p:sp>
        <p:nvSpPr>
          <p:cNvPr id="28674" name="Content Placeholder 2"/>
          <p:cNvSpPr>
            <a:spLocks noGrp="1"/>
          </p:cNvSpPr>
          <p:nvPr>
            <p:ph idx="1"/>
          </p:nvPr>
        </p:nvSpPr>
        <p:spPr>
          <a:xfrm>
            <a:off x="290513" y="5903913"/>
            <a:ext cx="8307387" cy="747712"/>
          </a:xfrm>
        </p:spPr>
        <p:txBody>
          <a:bodyPr/>
          <a:lstStyle/>
          <a:p>
            <a:pPr lvl="1" eaLnBrk="1" hangingPunct="1">
              <a:lnSpc>
                <a:spcPct val="80000"/>
              </a:lnSpc>
            </a:pPr>
            <a:r>
              <a:rPr lang="en-US" altLang="en-US" sz="1500">
                <a:latin typeface="Helvetica" charset="0"/>
              </a:rPr>
              <a:t>Several root servers have multiple physical servers</a:t>
            </a:r>
          </a:p>
          <a:p>
            <a:pPr lvl="1" eaLnBrk="1" hangingPunct="1">
              <a:lnSpc>
                <a:spcPct val="80000"/>
              </a:lnSpc>
            </a:pPr>
            <a:r>
              <a:rPr lang="en-US" altLang="en-US" sz="1500">
                <a:latin typeface="Helvetica" charset="0"/>
              </a:rPr>
              <a:t>Packets routed to </a:t>
            </a:r>
            <a:r>
              <a:rPr lang="ja-JP" altLang="en-US" sz="1500">
                <a:latin typeface="Helvetica" charset="0"/>
              </a:rPr>
              <a:t>“</a:t>
            </a:r>
            <a:r>
              <a:rPr lang="en-US" altLang="ja-JP" sz="1500">
                <a:latin typeface="Helvetica" charset="0"/>
              </a:rPr>
              <a:t>nearest</a:t>
            </a:r>
            <a:r>
              <a:rPr lang="ja-JP" altLang="en-US" sz="1500">
                <a:latin typeface="Helvetica" charset="0"/>
              </a:rPr>
              <a:t>”</a:t>
            </a:r>
            <a:r>
              <a:rPr lang="en-US" altLang="ja-JP" sz="1500">
                <a:latin typeface="Helvetica" charset="0"/>
              </a:rPr>
              <a:t> server by </a:t>
            </a:r>
            <a:r>
              <a:rPr lang="ja-JP" altLang="en-US" sz="1500">
                <a:latin typeface="Helvetica" charset="0"/>
              </a:rPr>
              <a:t>“</a:t>
            </a:r>
            <a:r>
              <a:rPr lang="en-US" altLang="ja-JP" sz="1500">
                <a:latin typeface="Helvetica" charset="0"/>
              </a:rPr>
              <a:t>Anycast</a:t>
            </a:r>
            <a:r>
              <a:rPr lang="ja-JP" altLang="en-US" sz="1500">
                <a:latin typeface="Helvetica" charset="0"/>
              </a:rPr>
              <a:t>”</a:t>
            </a:r>
            <a:r>
              <a:rPr lang="en-US" altLang="ja-JP" sz="1500">
                <a:latin typeface="Helvetica" charset="0"/>
              </a:rPr>
              <a:t> protocol</a:t>
            </a:r>
          </a:p>
          <a:p>
            <a:pPr lvl="1" eaLnBrk="1" hangingPunct="1">
              <a:lnSpc>
                <a:spcPct val="80000"/>
              </a:lnSpc>
            </a:pPr>
            <a:r>
              <a:rPr lang="en-US" altLang="en-US" sz="1500">
                <a:latin typeface="Helvetica" charset="0"/>
              </a:rPr>
              <a:t>346 servers total</a:t>
            </a:r>
          </a:p>
        </p:txBody>
      </p:sp>
      <p:pic>
        <p:nvPicPr>
          <p:cNvPr id="286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95400"/>
            <a:ext cx="74295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742950" indent="-285750">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8BE057AB-C3A4-B84F-AF20-6E8FC27DF776}" type="slidenum">
              <a:rPr lang="en-US" altLang="en-US" sz="1200">
                <a:solidFill>
                  <a:schemeClr val="folHlink"/>
                </a:solidFill>
              </a:rPr>
              <a:pPr>
                <a:spcBef>
                  <a:spcPct val="0"/>
                </a:spcBef>
                <a:buClrTx/>
                <a:buFontTx/>
                <a:buNone/>
              </a:pPr>
              <a:t>15</a:t>
            </a:fld>
            <a:endParaRPr lang="en-US" altLang="en-US" sz="1200">
              <a:solidFill>
                <a:schemeClr val="folHlink"/>
              </a:solidFill>
            </a:endParaRPr>
          </a:p>
        </p:txBody>
      </p:sp>
    </p:spTree>
    <p:extLst>
      <p:ext uri="{BB962C8B-B14F-4D97-AF65-F5344CB8AC3E}">
        <p14:creationId xmlns:p14="http://schemas.microsoft.com/office/powerpoint/2010/main" val="14709533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DD2DCB8D-CF97-0C46-B9CB-B3C41BB45C5D}" type="slidenum">
              <a:rPr lang="en-US" altLang="en-US" sz="1200">
                <a:solidFill>
                  <a:schemeClr val="tx2"/>
                </a:solidFill>
                <a:latin typeface="Arial Narrow" charset="0"/>
              </a:rPr>
              <a:pPr>
                <a:spcBef>
                  <a:spcPct val="0"/>
                </a:spcBef>
                <a:buClrTx/>
                <a:buFontTx/>
                <a:buNone/>
              </a:pPr>
              <a:t>16</a:t>
            </a:fld>
            <a:endParaRPr lang="en-US" altLang="en-US" sz="1200">
              <a:solidFill>
                <a:schemeClr val="tx2"/>
              </a:solidFill>
              <a:latin typeface="Arial Narrow" charset="0"/>
            </a:endParaRPr>
          </a:p>
        </p:txBody>
      </p:sp>
      <p:sp>
        <p:nvSpPr>
          <p:cNvPr id="260098" name="Rectangle 2"/>
          <p:cNvSpPr>
            <a:spLocks noChangeArrowheads="1"/>
          </p:cNvSpPr>
          <p:nvPr/>
        </p:nvSpPr>
        <p:spPr bwMode="auto">
          <a:xfrm>
            <a:off x="609600" y="1676400"/>
            <a:ext cx="8153400" cy="44196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32771" name="Rectangle 3"/>
          <p:cNvSpPr>
            <a:spLocks noGrp="1" noChangeArrowheads="1"/>
          </p:cNvSpPr>
          <p:nvPr>
            <p:ph type="title"/>
          </p:nvPr>
        </p:nvSpPr>
        <p:spPr/>
        <p:txBody>
          <a:bodyPr/>
          <a:lstStyle/>
          <a:p>
            <a:pPr eaLnBrk="1" hangingPunct="1"/>
            <a:r>
              <a:rPr lang="en-US" altLang="en-US"/>
              <a:t>Typical Resolution</a:t>
            </a:r>
          </a:p>
        </p:txBody>
      </p:sp>
      <p:sp>
        <p:nvSpPr>
          <p:cNvPr id="32772" name="Oval 4"/>
          <p:cNvSpPr>
            <a:spLocks noChangeArrowheads="1"/>
          </p:cNvSpPr>
          <p:nvPr/>
        </p:nvSpPr>
        <p:spPr bwMode="auto">
          <a:xfrm>
            <a:off x="817563" y="3257550"/>
            <a:ext cx="835025" cy="681038"/>
          </a:xfrm>
          <a:prstGeom prst="ellipse">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2773" name="Text Box 5"/>
          <p:cNvSpPr txBox="1">
            <a:spLocks noChangeArrowheads="1"/>
          </p:cNvSpPr>
          <p:nvPr/>
        </p:nvSpPr>
        <p:spPr bwMode="auto">
          <a:xfrm>
            <a:off x="828675" y="4187825"/>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Client</a:t>
            </a:r>
          </a:p>
        </p:txBody>
      </p:sp>
      <p:sp>
        <p:nvSpPr>
          <p:cNvPr id="32774" name="Rectangle 6"/>
          <p:cNvSpPr>
            <a:spLocks noChangeArrowheads="1"/>
          </p:cNvSpPr>
          <p:nvPr/>
        </p:nvSpPr>
        <p:spPr bwMode="auto">
          <a:xfrm>
            <a:off x="2687638" y="3316288"/>
            <a:ext cx="798512" cy="693737"/>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2775" name="Text Box 7"/>
          <p:cNvSpPr txBox="1">
            <a:spLocks noChangeArrowheads="1"/>
          </p:cNvSpPr>
          <p:nvPr/>
        </p:nvSpPr>
        <p:spPr bwMode="auto">
          <a:xfrm>
            <a:off x="2352675" y="4038600"/>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Local </a:t>
            </a:r>
          </a:p>
          <a:p>
            <a:pPr algn="ctr">
              <a:spcBef>
                <a:spcPct val="0"/>
              </a:spcBef>
              <a:buClrTx/>
              <a:buFontTx/>
              <a:buNone/>
            </a:pPr>
            <a:r>
              <a:rPr lang="en-US" altLang="en-US" sz="2000"/>
              <a:t>DNS server</a:t>
            </a:r>
          </a:p>
        </p:txBody>
      </p:sp>
      <p:sp>
        <p:nvSpPr>
          <p:cNvPr id="260104" name="Rectangle 8"/>
          <p:cNvSpPr>
            <a:spLocks noChangeArrowheads="1"/>
          </p:cNvSpPr>
          <p:nvPr/>
        </p:nvSpPr>
        <p:spPr bwMode="auto">
          <a:xfrm>
            <a:off x="5989638" y="2457450"/>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0105" name="Text Box 9"/>
          <p:cNvSpPr txBox="1">
            <a:spLocks noChangeArrowheads="1"/>
          </p:cNvSpPr>
          <p:nvPr/>
        </p:nvSpPr>
        <p:spPr bwMode="auto">
          <a:xfrm>
            <a:off x="6880225" y="2422525"/>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root &amp; edu </a:t>
            </a:r>
          </a:p>
          <a:p>
            <a:pPr algn="ctr">
              <a:spcBef>
                <a:spcPct val="0"/>
              </a:spcBef>
              <a:buClrTx/>
              <a:buFontTx/>
              <a:buNone/>
            </a:pPr>
            <a:r>
              <a:rPr lang="en-US" altLang="en-US" sz="2000"/>
              <a:t>DNS server</a:t>
            </a:r>
          </a:p>
        </p:txBody>
      </p:sp>
      <p:sp>
        <p:nvSpPr>
          <p:cNvPr id="260106" name="Rectangle 10"/>
          <p:cNvSpPr>
            <a:spLocks noChangeArrowheads="1"/>
          </p:cNvSpPr>
          <p:nvPr/>
        </p:nvSpPr>
        <p:spPr bwMode="auto">
          <a:xfrm>
            <a:off x="6024563" y="3679825"/>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0107" name="Text Box 11"/>
          <p:cNvSpPr txBox="1">
            <a:spLocks noChangeArrowheads="1"/>
          </p:cNvSpPr>
          <p:nvPr/>
        </p:nvSpPr>
        <p:spPr bwMode="auto">
          <a:xfrm>
            <a:off x="6835775" y="3740150"/>
            <a:ext cx="1706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ns1.cmu.edu </a:t>
            </a:r>
          </a:p>
          <a:p>
            <a:pPr algn="ctr">
              <a:spcBef>
                <a:spcPct val="0"/>
              </a:spcBef>
              <a:buClrTx/>
              <a:buFontTx/>
              <a:buNone/>
            </a:pPr>
            <a:r>
              <a:rPr lang="en-US" altLang="en-US" sz="2000"/>
              <a:t>DNS server</a:t>
            </a:r>
          </a:p>
        </p:txBody>
      </p:sp>
      <p:sp>
        <p:nvSpPr>
          <p:cNvPr id="260108" name="Rectangle 12"/>
          <p:cNvSpPr>
            <a:spLocks noChangeArrowheads="1"/>
          </p:cNvSpPr>
          <p:nvPr/>
        </p:nvSpPr>
        <p:spPr bwMode="auto">
          <a:xfrm>
            <a:off x="6059488" y="4854575"/>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2781" name="Line 13"/>
          <p:cNvSpPr>
            <a:spLocks noChangeShapeType="1"/>
          </p:cNvSpPr>
          <p:nvPr/>
        </p:nvSpPr>
        <p:spPr bwMode="auto">
          <a:xfrm>
            <a:off x="1628775" y="3598863"/>
            <a:ext cx="1058863"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2" name="Text Box 14"/>
          <p:cNvSpPr txBox="1">
            <a:spLocks noChangeArrowheads="1"/>
          </p:cNvSpPr>
          <p:nvPr/>
        </p:nvSpPr>
        <p:spPr bwMode="auto">
          <a:xfrm>
            <a:off x="1285875" y="2900363"/>
            <a:ext cx="171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www.cs.cmu.edu</a:t>
            </a:r>
          </a:p>
        </p:txBody>
      </p:sp>
      <p:grpSp>
        <p:nvGrpSpPr>
          <p:cNvPr id="2" name="Group 15"/>
          <p:cNvGrpSpPr>
            <a:grpSpLocks/>
          </p:cNvGrpSpPr>
          <p:nvPr/>
        </p:nvGrpSpPr>
        <p:grpSpPr bwMode="auto">
          <a:xfrm>
            <a:off x="3475038" y="2716213"/>
            <a:ext cx="2528887" cy="1000125"/>
            <a:chOff x="2189" y="1711"/>
            <a:chExt cx="1593" cy="630"/>
          </a:xfrm>
        </p:grpSpPr>
        <p:sp>
          <p:nvSpPr>
            <p:cNvPr id="32793" name="Line 16"/>
            <p:cNvSpPr>
              <a:spLocks noChangeShapeType="1"/>
            </p:cNvSpPr>
            <p:nvPr/>
          </p:nvSpPr>
          <p:spPr bwMode="auto">
            <a:xfrm flipV="1">
              <a:off x="2204" y="1711"/>
              <a:ext cx="1578" cy="5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17"/>
            <p:cNvSpPr>
              <a:spLocks noChangeShapeType="1"/>
            </p:cNvSpPr>
            <p:nvPr/>
          </p:nvSpPr>
          <p:spPr bwMode="auto">
            <a:xfrm flipH="1">
              <a:off x="2189" y="1785"/>
              <a:ext cx="1578" cy="5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5" name="Text Box 18"/>
            <p:cNvSpPr txBox="1">
              <a:spLocks noChangeArrowheads="1"/>
            </p:cNvSpPr>
            <p:nvPr/>
          </p:nvSpPr>
          <p:spPr bwMode="auto">
            <a:xfrm rot="-1103643">
              <a:off x="2545" y="2055"/>
              <a:ext cx="10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NS ns1.cmu.edu</a:t>
              </a:r>
            </a:p>
          </p:txBody>
        </p:sp>
        <p:sp>
          <p:nvSpPr>
            <p:cNvPr id="32796" name="Text Box 19"/>
            <p:cNvSpPr txBox="1">
              <a:spLocks noChangeArrowheads="1"/>
            </p:cNvSpPr>
            <p:nvPr/>
          </p:nvSpPr>
          <p:spPr bwMode="auto">
            <a:xfrm rot="-1103643">
              <a:off x="2404" y="1789"/>
              <a:ext cx="10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www.cs.cmu.edu</a:t>
              </a:r>
            </a:p>
          </p:txBody>
        </p:sp>
      </p:grpSp>
      <p:grpSp>
        <p:nvGrpSpPr>
          <p:cNvPr id="3" name="Group 20"/>
          <p:cNvGrpSpPr>
            <a:grpSpLocks/>
          </p:cNvGrpSpPr>
          <p:nvPr/>
        </p:nvGrpSpPr>
        <p:grpSpPr bwMode="auto">
          <a:xfrm>
            <a:off x="3505200" y="3810000"/>
            <a:ext cx="2555875" cy="488950"/>
            <a:chOff x="2208" y="2400"/>
            <a:chExt cx="1610" cy="308"/>
          </a:xfrm>
        </p:grpSpPr>
        <p:sp>
          <p:nvSpPr>
            <p:cNvPr id="32790" name="Line 21"/>
            <p:cNvSpPr>
              <a:spLocks noChangeShapeType="1"/>
            </p:cNvSpPr>
            <p:nvPr/>
          </p:nvSpPr>
          <p:spPr bwMode="auto">
            <a:xfrm>
              <a:off x="2230" y="2400"/>
              <a:ext cx="1578" cy="10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1" name="Line 22"/>
            <p:cNvSpPr>
              <a:spLocks noChangeShapeType="1"/>
            </p:cNvSpPr>
            <p:nvPr/>
          </p:nvSpPr>
          <p:spPr bwMode="auto">
            <a:xfrm flipH="1" flipV="1">
              <a:off x="2208" y="2474"/>
              <a:ext cx="1600"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2" name="Text Box 23"/>
            <p:cNvSpPr txBox="1">
              <a:spLocks noChangeArrowheads="1"/>
            </p:cNvSpPr>
            <p:nvPr/>
          </p:nvSpPr>
          <p:spPr bwMode="auto">
            <a:xfrm rot="297327">
              <a:off x="2592" y="2496"/>
              <a:ext cx="12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NS ns1.cs.cmu.edu</a:t>
              </a:r>
            </a:p>
          </p:txBody>
        </p:sp>
      </p:grpSp>
      <p:grpSp>
        <p:nvGrpSpPr>
          <p:cNvPr id="4" name="Group 24"/>
          <p:cNvGrpSpPr>
            <a:grpSpLocks/>
          </p:cNvGrpSpPr>
          <p:nvPr/>
        </p:nvGrpSpPr>
        <p:grpSpPr bwMode="auto">
          <a:xfrm>
            <a:off x="3487738" y="3927475"/>
            <a:ext cx="2609850" cy="1376363"/>
            <a:chOff x="2197" y="2474"/>
            <a:chExt cx="1644" cy="867"/>
          </a:xfrm>
        </p:grpSpPr>
        <p:sp>
          <p:nvSpPr>
            <p:cNvPr id="32787" name="Line 25"/>
            <p:cNvSpPr>
              <a:spLocks noChangeShapeType="1"/>
            </p:cNvSpPr>
            <p:nvPr/>
          </p:nvSpPr>
          <p:spPr bwMode="auto">
            <a:xfrm>
              <a:off x="2241" y="2474"/>
              <a:ext cx="1600" cy="80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8" name="Line 26"/>
            <p:cNvSpPr>
              <a:spLocks noChangeShapeType="1"/>
            </p:cNvSpPr>
            <p:nvPr/>
          </p:nvSpPr>
          <p:spPr bwMode="auto">
            <a:xfrm flipH="1" flipV="1">
              <a:off x="2197" y="2526"/>
              <a:ext cx="1607" cy="81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Text Box 27"/>
            <p:cNvSpPr txBox="1">
              <a:spLocks noChangeArrowheads="1"/>
            </p:cNvSpPr>
            <p:nvPr/>
          </p:nvSpPr>
          <p:spPr bwMode="auto">
            <a:xfrm rot="1670163">
              <a:off x="2640" y="3042"/>
              <a:ext cx="9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A www=IPaddr</a:t>
              </a:r>
            </a:p>
          </p:txBody>
        </p:sp>
      </p:grpSp>
      <p:sp>
        <p:nvSpPr>
          <p:cNvPr id="260124" name="Text Box 28"/>
          <p:cNvSpPr txBox="1">
            <a:spLocks noChangeArrowheads="1"/>
          </p:cNvSpPr>
          <p:nvPr/>
        </p:nvSpPr>
        <p:spPr bwMode="auto">
          <a:xfrm>
            <a:off x="6802438" y="4648200"/>
            <a:ext cx="1960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ns1.cs.cmu.edu</a:t>
            </a:r>
          </a:p>
          <a:p>
            <a:pPr algn="ctr">
              <a:spcBef>
                <a:spcPct val="0"/>
              </a:spcBef>
              <a:buClrTx/>
              <a:buFontTx/>
              <a:buNone/>
            </a:pPr>
            <a:r>
              <a:rPr lang="en-US" altLang="en-US" sz="2000"/>
              <a:t>DNS</a:t>
            </a:r>
          </a:p>
          <a:p>
            <a:pPr algn="ctr">
              <a:spcBef>
                <a:spcPct val="0"/>
              </a:spcBef>
              <a:buClrTx/>
              <a:buFontTx/>
              <a:buNone/>
            </a:pPr>
            <a:r>
              <a:rPr lang="en-US" altLang="en-US" sz="2000"/>
              <a:t>server</a:t>
            </a:r>
          </a:p>
        </p:txBody>
      </p:sp>
    </p:spTree>
    <p:extLst>
      <p:ext uri="{BB962C8B-B14F-4D97-AF65-F5344CB8AC3E}">
        <p14:creationId xmlns:p14="http://schemas.microsoft.com/office/powerpoint/2010/main" val="1270510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1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0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01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0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01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animBg="1"/>
      <p:bldP spid="260105" grpId="0"/>
      <p:bldP spid="260106" grpId="0" animBg="1"/>
      <p:bldP spid="260107" grpId="0"/>
      <p:bldP spid="260108" grpId="0" animBg="1"/>
      <p:bldP spid="2601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B22E63B1-309A-2048-AB8D-1F3D2310E45B}" type="slidenum">
              <a:rPr lang="en-US" altLang="en-US" sz="1200">
                <a:solidFill>
                  <a:schemeClr val="tx2"/>
                </a:solidFill>
                <a:latin typeface="Arial Narrow" charset="0"/>
              </a:rPr>
              <a:pPr>
                <a:spcBef>
                  <a:spcPct val="0"/>
                </a:spcBef>
                <a:buClrTx/>
                <a:buFontTx/>
                <a:buNone/>
              </a:pPr>
              <a:t>17</a:t>
            </a:fld>
            <a:endParaRPr lang="en-US" altLang="en-US" sz="1200">
              <a:solidFill>
                <a:schemeClr val="tx2"/>
              </a:solidFill>
              <a:latin typeface="Arial Narrow" charset="0"/>
            </a:endParaRPr>
          </a:p>
        </p:txBody>
      </p:sp>
      <p:sp>
        <p:nvSpPr>
          <p:cNvPr id="34818" name="Rectangle 2"/>
          <p:cNvSpPr>
            <a:spLocks noGrp="1" noChangeArrowheads="1"/>
          </p:cNvSpPr>
          <p:nvPr>
            <p:ph type="title"/>
          </p:nvPr>
        </p:nvSpPr>
        <p:spPr/>
        <p:txBody>
          <a:bodyPr/>
          <a:lstStyle/>
          <a:p>
            <a:pPr eaLnBrk="1" hangingPunct="1"/>
            <a:r>
              <a:rPr lang="en-US" altLang="en-US"/>
              <a:t>Lookup Methods</a:t>
            </a:r>
          </a:p>
        </p:txBody>
      </p:sp>
      <p:sp>
        <p:nvSpPr>
          <p:cNvPr id="262147" name="Rectangle 3"/>
          <p:cNvSpPr>
            <a:spLocks noGrp="1" noChangeArrowheads="1"/>
          </p:cNvSpPr>
          <p:nvPr>
            <p:ph type="body" sz="half" idx="1"/>
          </p:nvPr>
        </p:nvSpPr>
        <p:spPr>
          <a:xfrm>
            <a:off x="619125" y="1438275"/>
            <a:ext cx="3267075" cy="5038725"/>
          </a:xfrm>
        </p:spPr>
        <p:txBody>
          <a:bodyPr/>
          <a:lstStyle/>
          <a:p>
            <a:pPr eaLnBrk="1" hangingPunct="1">
              <a:lnSpc>
                <a:spcPct val="80000"/>
              </a:lnSpc>
              <a:buFontTx/>
              <a:buNone/>
            </a:pPr>
            <a:r>
              <a:rPr lang="en-US" altLang="en-US" sz="2000" u="sng" dirty="0">
                <a:solidFill>
                  <a:srgbClr val="FF0000"/>
                </a:solidFill>
              </a:rPr>
              <a:t>Recursive query:</a:t>
            </a:r>
            <a:endParaRPr lang="en-US" altLang="en-US" sz="1800" dirty="0"/>
          </a:p>
          <a:p>
            <a:pPr eaLnBrk="1" hangingPunct="1">
              <a:lnSpc>
                <a:spcPct val="80000"/>
              </a:lnSpc>
            </a:pPr>
            <a:r>
              <a:rPr lang="en-US" altLang="en-US" sz="1800" dirty="0"/>
              <a:t>Server goes out and searches for more info (recursive)</a:t>
            </a:r>
          </a:p>
          <a:p>
            <a:pPr eaLnBrk="1" hangingPunct="1">
              <a:lnSpc>
                <a:spcPct val="80000"/>
              </a:lnSpc>
            </a:pPr>
            <a:r>
              <a:rPr lang="en-US" altLang="en-US" sz="1800" dirty="0"/>
              <a:t>Only returns final answer or “not found”</a:t>
            </a:r>
          </a:p>
          <a:p>
            <a:pPr eaLnBrk="1" hangingPunct="1">
              <a:lnSpc>
                <a:spcPct val="80000"/>
              </a:lnSpc>
              <a:spcBef>
                <a:spcPct val="50000"/>
              </a:spcBef>
              <a:buFontTx/>
              <a:buNone/>
            </a:pPr>
            <a:r>
              <a:rPr lang="en-US" altLang="en-US" sz="2000" u="sng" dirty="0">
                <a:solidFill>
                  <a:srgbClr val="FF0000"/>
                </a:solidFill>
              </a:rPr>
              <a:t>Iterative query:</a:t>
            </a:r>
            <a:endParaRPr lang="en-US" altLang="en-US" sz="1800" dirty="0">
              <a:solidFill>
                <a:srgbClr val="FF0000"/>
              </a:solidFill>
            </a:endParaRPr>
          </a:p>
          <a:p>
            <a:pPr eaLnBrk="1" hangingPunct="1">
              <a:lnSpc>
                <a:spcPct val="80000"/>
              </a:lnSpc>
            </a:pPr>
            <a:r>
              <a:rPr lang="en-US" altLang="en-US" sz="1800" dirty="0"/>
              <a:t>Server responds with as much as it knows (iterative)</a:t>
            </a:r>
          </a:p>
          <a:p>
            <a:pPr eaLnBrk="1" hangingPunct="1">
              <a:lnSpc>
                <a:spcPct val="80000"/>
              </a:lnSpc>
            </a:pPr>
            <a:r>
              <a:rPr lang="en-US" altLang="en-US" sz="1800" dirty="0"/>
              <a:t>“I don’t know this name, but ask this server”</a:t>
            </a:r>
          </a:p>
          <a:p>
            <a:pPr eaLnBrk="1" hangingPunct="1">
              <a:lnSpc>
                <a:spcPct val="80000"/>
              </a:lnSpc>
            </a:pPr>
            <a:endParaRPr lang="en-US" altLang="en-US" sz="1800" dirty="0"/>
          </a:p>
          <a:p>
            <a:pPr eaLnBrk="1" hangingPunct="1">
              <a:lnSpc>
                <a:spcPct val="80000"/>
              </a:lnSpc>
              <a:buFontTx/>
              <a:buNone/>
            </a:pPr>
            <a:r>
              <a:rPr lang="en-US" altLang="en-US" sz="1800" dirty="0"/>
              <a:t>Workload impact on choice?</a:t>
            </a:r>
          </a:p>
          <a:p>
            <a:pPr eaLnBrk="1" hangingPunct="1">
              <a:lnSpc>
                <a:spcPct val="80000"/>
              </a:lnSpc>
            </a:pPr>
            <a:r>
              <a:rPr lang="en-US" altLang="en-US" sz="1800" dirty="0"/>
              <a:t>Local server typically does recursive</a:t>
            </a:r>
          </a:p>
          <a:p>
            <a:pPr eaLnBrk="1" hangingPunct="1">
              <a:lnSpc>
                <a:spcPct val="80000"/>
              </a:lnSpc>
            </a:pPr>
            <a:r>
              <a:rPr lang="en-US" altLang="en-US" sz="1800" dirty="0"/>
              <a:t>Root/distant server does iterative</a:t>
            </a:r>
          </a:p>
        </p:txBody>
      </p:sp>
      <p:graphicFrame>
        <p:nvGraphicFramePr>
          <p:cNvPr id="34820" name="Object 2"/>
          <p:cNvGraphicFramePr>
            <a:graphicFrameLocks noChangeAspect="1"/>
          </p:cNvGraphicFramePr>
          <p:nvPr/>
        </p:nvGraphicFramePr>
        <p:xfrm>
          <a:off x="4587875" y="5118100"/>
          <a:ext cx="833438" cy="638175"/>
        </p:xfrm>
        <a:graphic>
          <a:graphicData uri="http://schemas.openxmlformats.org/presentationml/2006/ole">
            <mc:AlternateContent xmlns:mc="http://schemas.openxmlformats.org/markup-compatibility/2006">
              <mc:Choice xmlns:v="urn:schemas-microsoft-com:vml" Requires="v">
                <p:oleObj spid="_x0000_s347457"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51181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1" name="Text Box 5"/>
          <p:cNvSpPr txBox="1">
            <a:spLocks noChangeArrowheads="1"/>
          </p:cNvSpPr>
          <p:nvPr/>
        </p:nvSpPr>
        <p:spPr bwMode="auto">
          <a:xfrm>
            <a:off x="3805238" y="5691188"/>
            <a:ext cx="17462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chemeClr val="tx1"/>
                </a:solidFill>
              </a:rPr>
              <a:t>requesting host</a:t>
            </a:r>
            <a:endParaRPr lang="en-US" altLang="en-US" sz="2400">
              <a:solidFill>
                <a:schemeClr val="tx1"/>
              </a:solidFill>
            </a:endParaRPr>
          </a:p>
          <a:p>
            <a:pPr algn="ctr">
              <a:spcBef>
                <a:spcPct val="0"/>
              </a:spcBef>
              <a:buClrTx/>
              <a:buFontTx/>
              <a:buNone/>
            </a:pPr>
            <a:r>
              <a:rPr lang="en-US" altLang="en-US" sz="1600" b="1">
                <a:solidFill>
                  <a:schemeClr val="tx1"/>
                </a:solidFill>
              </a:rPr>
              <a:t>surf.eurecom.fr</a:t>
            </a:r>
            <a:endParaRPr lang="en-US" altLang="en-US" sz="1600">
              <a:solidFill>
                <a:schemeClr val="tx1"/>
              </a:solidFill>
            </a:endParaRPr>
          </a:p>
        </p:txBody>
      </p:sp>
      <p:sp>
        <p:nvSpPr>
          <p:cNvPr id="34822" name="Text Box 6"/>
          <p:cNvSpPr txBox="1">
            <a:spLocks noChangeArrowheads="1"/>
          </p:cNvSpPr>
          <p:nvPr/>
        </p:nvSpPr>
        <p:spPr bwMode="auto">
          <a:xfrm>
            <a:off x="7305675" y="5791200"/>
            <a:ext cx="1762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400" b="1">
                <a:solidFill>
                  <a:schemeClr val="tx1"/>
                </a:solidFill>
              </a:rPr>
              <a:t>gaia.cs.umass.edu</a:t>
            </a:r>
            <a:endParaRPr lang="en-US" altLang="en-US" sz="1400">
              <a:solidFill>
                <a:schemeClr val="tx1"/>
              </a:solidFill>
            </a:endParaRPr>
          </a:p>
        </p:txBody>
      </p:sp>
      <p:graphicFrame>
        <p:nvGraphicFramePr>
          <p:cNvPr id="34823" name="Object 3"/>
          <p:cNvGraphicFramePr>
            <a:graphicFrameLocks noChangeAspect="1"/>
          </p:cNvGraphicFramePr>
          <p:nvPr/>
        </p:nvGraphicFramePr>
        <p:xfrm>
          <a:off x="6550025" y="5562600"/>
          <a:ext cx="833438" cy="638175"/>
        </p:xfrm>
        <a:graphic>
          <a:graphicData uri="http://schemas.openxmlformats.org/presentationml/2006/ole">
            <mc:AlternateContent xmlns:mc="http://schemas.openxmlformats.org/markup-compatibility/2006">
              <mc:Choice xmlns:v="urn:schemas-microsoft-com:vml" Requires="v">
                <p:oleObj spid="_x0000_s347458"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025" y="55626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4824" name="Group 8"/>
          <p:cNvGrpSpPr>
            <a:grpSpLocks/>
          </p:cNvGrpSpPr>
          <p:nvPr/>
        </p:nvGrpSpPr>
        <p:grpSpPr bwMode="auto">
          <a:xfrm>
            <a:off x="4835525" y="3043238"/>
            <a:ext cx="369888" cy="657225"/>
            <a:chOff x="4180" y="783"/>
            <a:chExt cx="150" cy="307"/>
          </a:xfrm>
        </p:grpSpPr>
        <p:sp>
          <p:nvSpPr>
            <p:cNvPr id="34878"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79"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80"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81"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82"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83"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84"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85"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34825" name="Text Box 17"/>
          <p:cNvSpPr txBox="1">
            <a:spLocks noChangeArrowheads="1"/>
          </p:cNvSpPr>
          <p:nvPr/>
        </p:nvSpPr>
        <p:spPr bwMode="auto">
          <a:xfrm>
            <a:off x="5532438" y="1538288"/>
            <a:ext cx="2011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chemeClr val="tx1"/>
                </a:solidFill>
              </a:rPr>
              <a:t>root name server</a:t>
            </a:r>
            <a:endParaRPr lang="en-US" altLang="en-US" sz="1600">
              <a:solidFill>
                <a:schemeClr val="tx1"/>
              </a:solidFill>
            </a:endParaRPr>
          </a:p>
        </p:txBody>
      </p:sp>
      <p:sp>
        <p:nvSpPr>
          <p:cNvPr id="34826" name="Line 18"/>
          <p:cNvSpPr>
            <a:spLocks noChangeShapeType="1"/>
          </p:cNvSpPr>
          <p:nvPr/>
        </p:nvSpPr>
        <p:spPr bwMode="auto">
          <a:xfrm flipH="1" flipV="1">
            <a:off x="4884738" y="3730625"/>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9"/>
          <p:cNvSpPr>
            <a:spLocks noChangeShapeType="1"/>
          </p:cNvSpPr>
          <p:nvPr/>
        </p:nvSpPr>
        <p:spPr bwMode="auto">
          <a:xfrm flipV="1">
            <a:off x="5005388" y="2057400"/>
            <a:ext cx="1166812" cy="9493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20"/>
          <p:cNvSpPr>
            <a:spLocks noChangeShapeType="1"/>
          </p:cNvSpPr>
          <p:nvPr/>
        </p:nvSpPr>
        <p:spPr bwMode="auto">
          <a:xfrm flipV="1">
            <a:off x="5284788" y="3197225"/>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21"/>
          <p:cNvSpPr>
            <a:spLocks noChangeShapeType="1"/>
          </p:cNvSpPr>
          <p:nvPr/>
        </p:nvSpPr>
        <p:spPr bwMode="auto">
          <a:xfrm flipH="1" flipV="1">
            <a:off x="5284788" y="3368675"/>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22"/>
          <p:cNvSpPr>
            <a:spLocks noChangeShapeType="1"/>
          </p:cNvSpPr>
          <p:nvPr/>
        </p:nvSpPr>
        <p:spPr bwMode="auto">
          <a:xfrm flipH="1">
            <a:off x="5214938" y="2286000"/>
            <a:ext cx="957262" cy="7397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23"/>
          <p:cNvSpPr>
            <a:spLocks noChangeShapeType="1"/>
          </p:cNvSpPr>
          <p:nvPr/>
        </p:nvSpPr>
        <p:spPr bwMode="auto">
          <a:xfrm>
            <a:off x="5075238" y="3759200"/>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832" name="Group 24"/>
          <p:cNvGrpSpPr>
            <a:grpSpLocks/>
          </p:cNvGrpSpPr>
          <p:nvPr/>
        </p:nvGrpSpPr>
        <p:grpSpPr bwMode="auto">
          <a:xfrm>
            <a:off x="3733800" y="3871913"/>
            <a:ext cx="1987550" cy="611187"/>
            <a:chOff x="2803" y="2129"/>
            <a:chExt cx="1252" cy="385"/>
          </a:xfrm>
        </p:grpSpPr>
        <p:sp>
          <p:nvSpPr>
            <p:cNvPr id="34876" name="Rectangle 25"/>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77" name="Text Box 26"/>
            <p:cNvSpPr txBox="1">
              <a:spLocks noChangeArrowheads="1"/>
            </p:cNvSpPr>
            <p:nvPr/>
          </p:nvSpPr>
          <p:spPr bwMode="auto">
            <a:xfrm>
              <a:off x="2803" y="2129"/>
              <a:ext cx="125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chemeClr val="tx1"/>
                  </a:solidFill>
                </a:rPr>
                <a:t>local name server</a:t>
              </a:r>
              <a:endParaRPr lang="en-US" altLang="en-US" sz="2400">
                <a:solidFill>
                  <a:schemeClr val="tx1"/>
                </a:solidFill>
              </a:endParaRPr>
            </a:p>
            <a:p>
              <a:pPr algn="ctr">
                <a:spcBef>
                  <a:spcPct val="0"/>
                </a:spcBef>
                <a:buClrTx/>
                <a:buFontTx/>
                <a:buNone/>
              </a:pPr>
              <a:r>
                <a:rPr lang="en-US" altLang="en-US" sz="1600" b="1">
                  <a:solidFill>
                    <a:schemeClr val="tx1"/>
                  </a:solidFill>
                </a:rPr>
                <a:t>dns.eurecom.fr</a:t>
              </a:r>
              <a:endParaRPr lang="en-US" altLang="en-US" sz="1600">
                <a:solidFill>
                  <a:schemeClr val="tx1"/>
                </a:solidFill>
              </a:endParaRPr>
            </a:p>
          </p:txBody>
        </p:sp>
      </p:grpSp>
      <p:sp>
        <p:nvSpPr>
          <p:cNvPr id="34833" name="Text Box 27"/>
          <p:cNvSpPr txBox="1">
            <a:spLocks noChangeArrowheads="1"/>
          </p:cNvSpPr>
          <p:nvPr/>
        </p:nvSpPr>
        <p:spPr bwMode="auto">
          <a:xfrm>
            <a:off x="4595813" y="45862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1</a:t>
            </a:r>
            <a:endParaRPr lang="en-US" altLang="en-US" sz="2400">
              <a:solidFill>
                <a:schemeClr val="tx1"/>
              </a:solidFill>
            </a:endParaRPr>
          </a:p>
        </p:txBody>
      </p:sp>
      <p:sp>
        <p:nvSpPr>
          <p:cNvPr id="34834" name="Text Box 28"/>
          <p:cNvSpPr txBox="1">
            <a:spLocks noChangeArrowheads="1"/>
          </p:cNvSpPr>
          <p:nvPr/>
        </p:nvSpPr>
        <p:spPr bwMode="auto">
          <a:xfrm>
            <a:off x="5715000" y="1905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2</a:t>
            </a:r>
            <a:endParaRPr lang="en-US" altLang="en-US" sz="2400">
              <a:solidFill>
                <a:schemeClr val="tx1"/>
              </a:solidFill>
            </a:endParaRPr>
          </a:p>
        </p:txBody>
      </p:sp>
      <p:sp>
        <p:nvSpPr>
          <p:cNvPr id="34835" name="Text Box 29"/>
          <p:cNvSpPr txBox="1">
            <a:spLocks noChangeArrowheads="1"/>
          </p:cNvSpPr>
          <p:nvPr/>
        </p:nvSpPr>
        <p:spPr bwMode="auto">
          <a:xfrm>
            <a:off x="5410200" y="2743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3</a:t>
            </a:r>
            <a:endParaRPr lang="en-US" altLang="en-US" sz="2400">
              <a:solidFill>
                <a:schemeClr val="tx1"/>
              </a:solidFill>
            </a:endParaRPr>
          </a:p>
        </p:txBody>
      </p:sp>
      <p:sp>
        <p:nvSpPr>
          <p:cNvPr id="34836" name="Text Box 30"/>
          <p:cNvSpPr txBox="1">
            <a:spLocks noChangeArrowheads="1"/>
          </p:cNvSpPr>
          <p:nvPr/>
        </p:nvSpPr>
        <p:spPr bwMode="auto">
          <a:xfrm>
            <a:off x="5891213" y="29003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4</a:t>
            </a:r>
            <a:endParaRPr lang="en-US" altLang="en-US" sz="2400">
              <a:solidFill>
                <a:schemeClr val="tx1"/>
              </a:solidFill>
            </a:endParaRPr>
          </a:p>
        </p:txBody>
      </p:sp>
      <p:sp>
        <p:nvSpPr>
          <p:cNvPr id="34837" name="Text Box 31"/>
          <p:cNvSpPr txBox="1">
            <a:spLocks noChangeArrowheads="1"/>
          </p:cNvSpPr>
          <p:nvPr/>
        </p:nvSpPr>
        <p:spPr bwMode="auto">
          <a:xfrm>
            <a:off x="6462713" y="440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5</a:t>
            </a:r>
            <a:endParaRPr lang="en-US" altLang="en-US" sz="2400">
              <a:solidFill>
                <a:schemeClr val="tx1"/>
              </a:solidFill>
            </a:endParaRPr>
          </a:p>
        </p:txBody>
      </p:sp>
      <p:sp>
        <p:nvSpPr>
          <p:cNvPr id="34838" name="Text Box 32"/>
          <p:cNvSpPr txBox="1">
            <a:spLocks noChangeArrowheads="1"/>
          </p:cNvSpPr>
          <p:nvPr/>
        </p:nvSpPr>
        <p:spPr bwMode="auto">
          <a:xfrm>
            <a:off x="7110413" y="4414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6</a:t>
            </a:r>
            <a:endParaRPr lang="en-US" altLang="en-US" sz="2400">
              <a:solidFill>
                <a:schemeClr val="tx1"/>
              </a:solidFill>
            </a:endParaRPr>
          </a:p>
        </p:txBody>
      </p:sp>
      <p:grpSp>
        <p:nvGrpSpPr>
          <p:cNvPr id="34839" name="Group 33"/>
          <p:cNvGrpSpPr>
            <a:grpSpLocks/>
          </p:cNvGrpSpPr>
          <p:nvPr/>
        </p:nvGrpSpPr>
        <p:grpSpPr bwMode="auto">
          <a:xfrm>
            <a:off x="6259513" y="1857375"/>
            <a:ext cx="369887" cy="657225"/>
            <a:chOff x="4180" y="783"/>
            <a:chExt cx="150" cy="307"/>
          </a:xfrm>
        </p:grpSpPr>
        <p:sp>
          <p:nvSpPr>
            <p:cNvPr id="34868" name="AutoShape 3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69" name="Rectangle 3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70"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71"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72" name="Line 3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73" name="Line 3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74"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75" name="Rectangle 4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grpSp>
        <p:nvGrpSpPr>
          <p:cNvPr id="34840" name="Group 42"/>
          <p:cNvGrpSpPr>
            <a:grpSpLocks/>
          </p:cNvGrpSpPr>
          <p:nvPr/>
        </p:nvGrpSpPr>
        <p:grpSpPr bwMode="auto">
          <a:xfrm>
            <a:off x="6778625" y="3052763"/>
            <a:ext cx="369888" cy="657225"/>
            <a:chOff x="4180" y="783"/>
            <a:chExt cx="150" cy="307"/>
          </a:xfrm>
        </p:grpSpPr>
        <p:sp>
          <p:nvSpPr>
            <p:cNvPr id="34860" name="AutoShape 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61" name="Rectangle 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62"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63"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64" name="Line 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65" name="Line 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66"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67" name="Rectangle 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grpSp>
        <p:nvGrpSpPr>
          <p:cNvPr id="34841" name="Group 51"/>
          <p:cNvGrpSpPr>
            <a:grpSpLocks/>
          </p:cNvGrpSpPr>
          <p:nvPr/>
        </p:nvGrpSpPr>
        <p:grpSpPr bwMode="auto">
          <a:xfrm>
            <a:off x="6759575" y="4672013"/>
            <a:ext cx="369888" cy="657225"/>
            <a:chOff x="4180" y="783"/>
            <a:chExt cx="150" cy="307"/>
          </a:xfrm>
        </p:grpSpPr>
        <p:sp>
          <p:nvSpPr>
            <p:cNvPr id="34852" name="AutoShape 5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53" name="Rectangle 5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54"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55"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56" name="Line 5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7" name="Line 5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8"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59" name="Rectangle 5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34842" name="Text Box 60"/>
          <p:cNvSpPr txBox="1">
            <a:spLocks noChangeArrowheads="1"/>
          </p:cNvSpPr>
          <p:nvPr/>
        </p:nvSpPr>
        <p:spPr bwMode="auto">
          <a:xfrm>
            <a:off x="7162800" y="4543425"/>
            <a:ext cx="1828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400">
                <a:solidFill>
                  <a:schemeClr val="tx1"/>
                </a:solidFill>
              </a:rPr>
              <a:t>authoritative name server</a:t>
            </a:r>
            <a:endParaRPr lang="en-US" altLang="en-US" sz="2000">
              <a:solidFill>
                <a:schemeClr val="tx1"/>
              </a:solidFill>
            </a:endParaRPr>
          </a:p>
          <a:p>
            <a:pPr algn="ctr">
              <a:spcBef>
                <a:spcPct val="0"/>
              </a:spcBef>
              <a:buClrTx/>
              <a:buFontTx/>
              <a:buNone/>
            </a:pPr>
            <a:r>
              <a:rPr lang="en-US" altLang="en-US" sz="1400" b="1">
                <a:solidFill>
                  <a:schemeClr val="tx1"/>
                </a:solidFill>
              </a:rPr>
              <a:t>dns.cs.umass.edu</a:t>
            </a:r>
            <a:endParaRPr lang="en-US" altLang="en-US" sz="1400">
              <a:solidFill>
                <a:schemeClr val="tx1"/>
              </a:solidFill>
            </a:endParaRPr>
          </a:p>
        </p:txBody>
      </p:sp>
      <p:sp>
        <p:nvSpPr>
          <p:cNvPr id="34843" name="Line 61"/>
          <p:cNvSpPr>
            <a:spLocks noChangeShapeType="1"/>
          </p:cNvSpPr>
          <p:nvPr/>
        </p:nvSpPr>
        <p:spPr bwMode="auto">
          <a:xfrm>
            <a:off x="6865938" y="3759200"/>
            <a:ext cx="9525" cy="9239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62"/>
          <p:cNvSpPr>
            <a:spLocks noChangeShapeType="1"/>
          </p:cNvSpPr>
          <p:nvPr/>
        </p:nvSpPr>
        <p:spPr bwMode="auto">
          <a:xfrm flipH="1" flipV="1">
            <a:off x="7056438" y="3768725"/>
            <a:ext cx="0" cy="8667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845" name="Group 63"/>
          <p:cNvGrpSpPr>
            <a:grpSpLocks/>
          </p:cNvGrpSpPr>
          <p:nvPr/>
        </p:nvGrpSpPr>
        <p:grpSpPr bwMode="auto">
          <a:xfrm>
            <a:off x="5949950" y="3895725"/>
            <a:ext cx="2489200" cy="581025"/>
            <a:chOff x="4157" y="2144"/>
            <a:chExt cx="1568" cy="366"/>
          </a:xfrm>
        </p:grpSpPr>
        <p:sp>
          <p:nvSpPr>
            <p:cNvPr id="34850" name="Rectangle 64"/>
            <p:cNvSpPr>
              <a:spLocks noChangeArrowheads="1"/>
            </p:cNvSpPr>
            <p:nvPr/>
          </p:nvSpPr>
          <p:spPr bwMode="auto">
            <a:xfrm>
              <a:off x="4170" y="2196"/>
              <a:ext cx="1512"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4851" name="Text Box 65"/>
            <p:cNvSpPr txBox="1">
              <a:spLocks noChangeArrowheads="1"/>
            </p:cNvSpPr>
            <p:nvPr/>
          </p:nvSpPr>
          <p:spPr bwMode="auto">
            <a:xfrm>
              <a:off x="4157" y="2144"/>
              <a:ext cx="156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solidFill>
                    <a:schemeClr val="tx1"/>
                  </a:solidFill>
                </a:rPr>
                <a:t>intermediate name server</a:t>
              </a:r>
              <a:endParaRPr lang="en-US" altLang="en-US" sz="2400">
                <a:solidFill>
                  <a:schemeClr val="tx1"/>
                </a:solidFill>
              </a:endParaRPr>
            </a:p>
            <a:p>
              <a:pPr algn="ctr">
                <a:spcBef>
                  <a:spcPct val="0"/>
                </a:spcBef>
                <a:buClrTx/>
                <a:buFontTx/>
                <a:buNone/>
              </a:pPr>
              <a:r>
                <a:rPr lang="en-US" altLang="en-US" sz="1600" b="1">
                  <a:solidFill>
                    <a:schemeClr val="tx1"/>
                  </a:solidFill>
                </a:rPr>
                <a:t>dns.umass.edu</a:t>
              </a:r>
              <a:endParaRPr lang="en-US" altLang="en-US" sz="1600">
                <a:solidFill>
                  <a:schemeClr val="tx1"/>
                </a:solidFill>
              </a:endParaRPr>
            </a:p>
          </p:txBody>
        </p:sp>
      </p:grpSp>
      <p:sp>
        <p:nvSpPr>
          <p:cNvPr id="34846" name="Text Box 66"/>
          <p:cNvSpPr txBox="1">
            <a:spLocks noChangeArrowheads="1"/>
          </p:cNvSpPr>
          <p:nvPr/>
        </p:nvSpPr>
        <p:spPr bwMode="auto">
          <a:xfrm>
            <a:off x="5929313" y="34147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7</a:t>
            </a:r>
            <a:endParaRPr lang="en-US" altLang="en-US" sz="2400">
              <a:solidFill>
                <a:schemeClr val="tx1"/>
              </a:solidFill>
            </a:endParaRPr>
          </a:p>
        </p:txBody>
      </p:sp>
      <p:sp>
        <p:nvSpPr>
          <p:cNvPr id="34847" name="Text Box 67"/>
          <p:cNvSpPr txBox="1">
            <a:spLocks noChangeArrowheads="1"/>
          </p:cNvSpPr>
          <p:nvPr/>
        </p:nvSpPr>
        <p:spPr bwMode="auto">
          <a:xfrm>
            <a:off x="5148263" y="46053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rgbClr val="FF0000"/>
                </a:solidFill>
              </a:rPr>
              <a:t>8</a:t>
            </a:r>
            <a:endParaRPr lang="en-US" altLang="en-US" sz="2400">
              <a:solidFill>
                <a:schemeClr val="tx1"/>
              </a:solidFill>
            </a:endParaRPr>
          </a:p>
        </p:txBody>
      </p:sp>
      <p:sp>
        <p:nvSpPr>
          <p:cNvPr id="34848" name="Freeform 68"/>
          <p:cNvSpPr>
            <a:spLocks/>
          </p:cNvSpPr>
          <p:nvPr/>
        </p:nvSpPr>
        <p:spPr bwMode="auto">
          <a:xfrm>
            <a:off x="5434013" y="2311400"/>
            <a:ext cx="1500187" cy="266700"/>
          </a:xfrm>
          <a:custGeom>
            <a:avLst/>
            <a:gdLst>
              <a:gd name="T0" fmla="*/ 2147483646 w 638"/>
              <a:gd name="T1" fmla="*/ 2147483646 h 168"/>
              <a:gd name="T2" fmla="*/ 2147483646 w 638"/>
              <a:gd name="T3" fmla="*/ 2147483646 h 168"/>
              <a:gd name="T4" fmla="*/ 2147483646 w 638"/>
              <a:gd name="T5" fmla="*/ 2147483646 h 168"/>
              <a:gd name="T6" fmla="*/ 2147483646 w 638"/>
              <a:gd name="T7" fmla="*/ 2147483646 h 168"/>
              <a:gd name="T8" fmla="*/ 2147483646 w 638"/>
              <a:gd name="T9" fmla="*/ 2147483646 h 168"/>
              <a:gd name="T10" fmla="*/ 2147483646 w 638"/>
              <a:gd name="T11" fmla="*/ 2147483646 h 168"/>
              <a:gd name="T12" fmla="*/ 2147483646 w 638"/>
              <a:gd name="T13" fmla="*/ 2147483646 h 168"/>
              <a:gd name="T14" fmla="*/ 0 60000 65536"/>
              <a:gd name="T15" fmla="*/ 0 60000 65536"/>
              <a:gd name="T16" fmla="*/ 0 60000 65536"/>
              <a:gd name="T17" fmla="*/ 0 60000 65536"/>
              <a:gd name="T18" fmla="*/ 0 60000 65536"/>
              <a:gd name="T19" fmla="*/ 0 60000 65536"/>
              <a:gd name="T20" fmla="*/ 0 60000 65536"/>
              <a:gd name="T21" fmla="*/ 0 w 638"/>
              <a:gd name="T22" fmla="*/ 0 h 168"/>
              <a:gd name="T23" fmla="*/ 638 w 638"/>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168">
                <a:moveTo>
                  <a:pt x="304" y="108"/>
                </a:moveTo>
                <a:cubicBezTo>
                  <a:pt x="332" y="42"/>
                  <a:pt x="308" y="46"/>
                  <a:pt x="284" y="30"/>
                </a:cubicBezTo>
                <a:cubicBezTo>
                  <a:pt x="260" y="14"/>
                  <a:pt x="83" y="0"/>
                  <a:pt x="54" y="26"/>
                </a:cubicBezTo>
                <a:cubicBezTo>
                  <a:pt x="25" y="52"/>
                  <a:pt x="0" y="144"/>
                  <a:pt x="54" y="152"/>
                </a:cubicBezTo>
                <a:cubicBezTo>
                  <a:pt x="108" y="160"/>
                  <a:pt x="215" y="168"/>
                  <a:pt x="240" y="164"/>
                </a:cubicBezTo>
                <a:cubicBezTo>
                  <a:pt x="265" y="160"/>
                  <a:pt x="292" y="134"/>
                  <a:pt x="306" y="118"/>
                </a:cubicBezTo>
                <a:cubicBezTo>
                  <a:pt x="320" y="102"/>
                  <a:pt x="586" y="36"/>
                  <a:pt x="638" y="36"/>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9" name="Text Box 69"/>
          <p:cNvSpPr txBox="1">
            <a:spLocks noChangeArrowheads="1"/>
          </p:cNvSpPr>
          <p:nvPr/>
        </p:nvSpPr>
        <p:spPr bwMode="auto">
          <a:xfrm>
            <a:off x="6934200" y="2209800"/>
            <a:ext cx="1744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800">
                <a:solidFill>
                  <a:schemeClr val="accent2"/>
                </a:solidFill>
              </a:rPr>
              <a:t>iterated query</a:t>
            </a:r>
            <a:endParaRPr lang="en-US" altLang="en-US" sz="1600">
              <a:solidFill>
                <a:schemeClr val="tx1"/>
              </a:solidFill>
            </a:endParaRPr>
          </a:p>
        </p:txBody>
      </p:sp>
    </p:spTree>
    <p:extLst>
      <p:ext uri="{BB962C8B-B14F-4D97-AF65-F5344CB8AC3E}">
        <p14:creationId xmlns:p14="http://schemas.microsoft.com/office/powerpoint/2010/main" val="454023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FDE6EB02-AEF9-5E4C-9CCF-60C2479F0FCC}" type="slidenum">
              <a:rPr lang="en-US" altLang="en-US" sz="1200">
                <a:solidFill>
                  <a:schemeClr val="tx2"/>
                </a:solidFill>
                <a:latin typeface="Arial Narrow" charset="0"/>
              </a:rPr>
              <a:pPr>
                <a:spcBef>
                  <a:spcPct val="0"/>
                </a:spcBef>
                <a:buClrTx/>
                <a:buFontTx/>
                <a:buNone/>
              </a:pPr>
              <a:t>18</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dirty="0" smtClean="0"/>
              <a:t>DNS Caching</a:t>
            </a:r>
            <a:endParaRPr lang="en-US" altLang="en-US" dirty="0"/>
          </a:p>
        </p:txBody>
      </p:sp>
      <p:sp>
        <p:nvSpPr>
          <p:cNvPr id="263171" name="Rectangle 3"/>
          <p:cNvSpPr>
            <a:spLocks noGrp="1" noChangeArrowheads="1"/>
          </p:cNvSpPr>
          <p:nvPr>
            <p:ph type="body" idx="1"/>
          </p:nvPr>
        </p:nvSpPr>
        <p:spPr/>
        <p:txBody>
          <a:bodyPr/>
          <a:lstStyle/>
          <a:p>
            <a:pPr eaLnBrk="1" hangingPunct="1">
              <a:lnSpc>
                <a:spcPct val="90000"/>
              </a:lnSpc>
            </a:pPr>
            <a:r>
              <a:rPr lang="en-US" altLang="en-US" sz="2400" dirty="0" smtClean="0"/>
              <a:t>DNS </a:t>
            </a:r>
            <a:r>
              <a:rPr lang="en-US" altLang="en-US" sz="2400" dirty="0"/>
              <a:t>responses are cached </a:t>
            </a:r>
          </a:p>
          <a:p>
            <a:pPr lvl="1" eaLnBrk="1" hangingPunct="1">
              <a:lnSpc>
                <a:spcPct val="90000"/>
              </a:lnSpc>
            </a:pPr>
            <a:r>
              <a:rPr lang="en-US" altLang="en-US" sz="2000" dirty="0"/>
              <a:t>Quick response for repeated translations</a:t>
            </a:r>
          </a:p>
          <a:p>
            <a:pPr lvl="1" eaLnBrk="1" hangingPunct="1">
              <a:lnSpc>
                <a:spcPct val="90000"/>
              </a:lnSpc>
            </a:pPr>
            <a:r>
              <a:rPr lang="en-US" altLang="en-US" sz="2000" dirty="0"/>
              <a:t>Other queries may reuse some parts of lookup</a:t>
            </a:r>
          </a:p>
          <a:p>
            <a:pPr lvl="2" eaLnBrk="1" hangingPunct="1">
              <a:lnSpc>
                <a:spcPct val="90000"/>
              </a:lnSpc>
            </a:pPr>
            <a:r>
              <a:rPr lang="en-US" altLang="en-US" sz="1800" dirty="0"/>
              <a:t>NS records for domains </a:t>
            </a:r>
          </a:p>
          <a:p>
            <a:pPr eaLnBrk="1" hangingPunct="1">
              <a:lnSpc>
                <a:spcPct val="90000"/>
              </a:lnSpc>
            </a:pPr>
            <a:r>
              <a:rPr lang="en-US" altLang="en-US" sz="2400" dirty="0"/>
              <a:t>DNS negative queries are cached</a:t>
            </a:r>
          </a:p>
          <a:p>
            <a:pPr lvl="1" eaLnBrk="1" hangingPunct="1">
              <a:lnSpc>
                <a:spcPct val="90000"/>
              </a:lnSpc>
            </a:pPr>
            <a:r>
              <a:rPr lang="en-US" altLang="en-US" sz="2000" dirty="0"/>
              <a:t>Don’t have to repeat past mistakes</a:t>
            </a:r>
          </a:p>
          <a:p>
            <a:pPr lvl="1" eaLnBrk="1" hangingPunct="1">
              <a:lnSpc>
                <a:spcPct val="90000"/>
              </a:lnSpc>
            </a:pPr>
            <a:r>
              <a:rPr lang="en-US" altLang="en-US" sz="2000" dirty="0"/>
              <a:t>E.g. misspellings, search strings in </a:t>
            </a:r>
            <a:r>
              <a:rPr lang="en-US" altLang="en-US" sz="2000" dirty="0" err="1"/>
              <a:t>resolv.conf</a:t>
            </a:r>
            <a:endParaRPr lang="en-US" altLang="en-US" sz="2000" dirty="0"/>
          </a:p>
          <a:p>
            <a:pPr eaLnBrk="1" hangingPunct="1">
              <a:lnSpc>
                <a:spcPct val="90000"/>
              </a:lnSpc>
            </a:pPr>
            <a:r>
              <a:rPr lang="en-US" altLang="en-US" sz="2400" dirty="0"/>
              <a:t>Cached data periodically times out</a:t>
            </a:r>
          </a:p>
          <a:p>
            <a:pPr lvl="1" eaLnBrk="1" hangingPunct="1">
              <a:lnSpc>
                <a:spcPct val="90000"/>
              </a:lnSpc>
            </a:pPr>
            <a:r>
              <a:rPr lang="en-US" altLang="en-US" sz="2000" dirty="0"/>
              <a:t>Lifetime (TTL) of data controlled by owner of data</a:t>
            </a:r>
          </a:p>
          <a:p>
            <a:pPr lvl="1" eaLnBrk="1" hangingPunct="1">
              <a:lnSpc>
                <a:spcPct val="90000"/>
              </a:lnSpc>
            </a:pPr>
            <a:r>
              <a:rPr lang="en-US" altLang="en-US" sz="2000" dirty="0"/>
              <a:t>TTL passed with every record</a:t>
            </a:r>
          </a:p>
        </p:txBody>
      </p:sp>
    </p:spTree>
    <p:extLst>
      <p:ext uri="{BB962C8B-B14F-4D97-AF65-F5344CB8AC3E}">
        <p14:creationId xmlns:p14="http://schemas.microsoft.com/office/powerpoint/2010/main" val="757448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317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3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31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317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1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31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3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7BFB0BD2-AA80-1647-B6F6-F81D9D3333E5}" type="slidenum">
              <a:rPr lang="en-US" altLang="en-US" sz="1200">
                <a:solidFill>
                  <a:schemeClr val="tx2"/>
                </a:solidFill>
                <a:latin typeface="Arial Narrow" charset="0"/>
              </a:rPr>
              <a:pPr>
                <a:spcBef>
                  <a:spcPct val="0"/>
                </a:spcBef>
                <a:buClrTx/>
                <a:buFontTx/>
                <a:buNone/>
              </a:pPr>
              <a:t>19</a:t>
            </a:fld>
            <a:endParaRPr lang="en-US" altLang="en-US" sz="1200">
              <a:solidFill>
                <a:schemeClr val="tx2"/>
              </a:solidFill>
              <a:latin typeface="Arial Narrow" charset="0"/>
            </a:endParaRPr>
          </a:p>
        </p:txBody>
      </p:sp>
      <p:sp>
        <p:nvSpPr>
          <p:cNvPr id="264194" name="Rectangle 2"/>
          <p:cNvSpPr>
            <a:spLocks noChangeArrowheads="1"/>
          </p:cNvSpPr>
          <p:nvPr/>
        </p:nvSpPr>
        <p:spPr bwMode="auto">
          <a:xfrm>
            <a:off x="609600" y="1676400"/>
            <a:ext cx="8153400" cy="44196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36867" name="Rectangle 3"/>
          <p:cNvSpPr>
            <a:spLocks noGrp="1" noChangeArrowheads="1"/>
          </p:cNvSpPr>
          <p:nvPr>
            <p:ph type="title"/>
          </p:nvPr>
        </p:nvSpPr>
        <p:spPr/>
        <p:txBody>
          <a:bodyPr/>
          <a:lstStyle/>
          <a:p>
            <a:pPr eaLnBrk="1" hangingPunct="1"/>
            <a:r>
              <a:rPr lang="en-US" altLang="en-US"/>
              <a:t>Typical Resolution</a:t>
            </a:r>
          </a:p>
        </p:txBody>
      </p:sp>
      <p:sp>
        <p:nvSpPr>
          <p:cNvPr id="36868" name="Oval 4"/>
          <p:cNvSpPr>
            <a:spLocks noChangeArrowheads="1"/>
          </p:cNvSpPr>
          <p:nvPr/>
        </p:nvSpPr>
        <p:spPr bwMode="auto">
          <a:xfrm>
            <a:off x="817563" y="3257550"/>
            <a:ext cx="835025" cy="681038"/>
          </a:xfrm>
          <a:prstGeom prst="ellipse">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6869" name="Text Box 5"/>
          <p:cNvSpPr txBox="1">
            <a:spLocks noChangeArrowheads="1"/>
          </p:cNvSpPr>
          <p:nvPr/>
        </p:nvSpPr>
        <p:spPr bwMode="auto">
          <a:xfrm>
            <a:off x="828675" y="4187825"/>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Client</a:t>
            </a:r>
          </a:p>
        </p:txBody>
      </p:sp>
      <p:sp>
        <p:nvSpPr>
          <p:cNvPr id="36870" name="Rectangle 6"/>
          <p:cNvSpPr>
            <a:spLocks noChangeArrowheads="1"/>
          </p:cNvSpPr>
          <p:nvPr/>
        </p:nvSpPr>
        <p:spPr bwMode="auto">
          <a:xfrm>
            <a:off x="2687638" y="3316288"/>
            <a:ext cx="798512" cy="693737"/>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6871" name="Text Box 7"/>
          <p:cNvSpPr txBox="1">
            <a:spLocks noChangeArrowheads="1"/>
          </p:cNvSpPr>
          <p:nvPr/>
        </p:nvSpPr>
        <p:spPr bwMode="auto">
          <a:xfrm>
            <a:off x="2352675" y="4038600"/>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Local </a:t>
            </a:r>
          </a:p>
          <a:p>
            <a:pPr algn="ctr">
              <a:spcBef>
                <a:spcPct val="0"/>
              </a:spcBef>
              <a:buClrTx/>
              <a:buFontTx/>
              <a:buNone/>
            </a:pPr>
            <a:r>
              <a:rPr lang="en-US" altLang="en-US" sz="2000"/>
              <a:t>DNS server</a:t>
            </a:r>
          </a:p>
        </p:txBody>
      </p:sp>
      <p:sp>
        <p:nvSpPr>
          <p:cNvPr id="36872" name="Rectangle 8"/>
          <p:cNvSpPr>
            <a:spLocks noChangeArrowheads="1"/>
          </p:cNvSpPr>
          <p:nvPr/>
        </p:nvSpPr>
        <p:spPr bwMode="auto">
          <a:xfrm>
            <a:off x="5989638" y="2457450"/>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6873" name="Text Box 9"/>
          <p:cNvSpPr txBox="1">
            <a:spLocks noChangeArrowheads="1"/>
          </p:cNvSpPr>
          <p:nvPr/>
        </p:nvSpPr>
        <p:spPr bwMode="auto">
          <a:xfrm>
            <a:off x="6880225" y="2422525"/>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root &amp; edu </a:t>
            </a:r>
          </a:p>
          <a:p>
            <a:pPr algn="ctr">
              <a:spcBef>
                <a:spcPct val="0"/>
              </a:spcBef>
              <a:buClrTx/>
              <a:buFontTx/>
              <a:buNone/>
            </a:pPr>
            <a:r>
              <a:rPr lang="en-US" altLang="en-US" sz="2000"/>
              <a:t>DNS server</a:t>
            </a:r>
          </a:p>
        </p:txBody>
      </p:sp>
      <p:sp>
        <p:nvSpPr>
          <p:cNvPr id="36874" name="Rectangle 10"/>
          <p:cNvSpPr>
            <a:spLocks noChangeArrowheads="1"/>
          </p:cNvSpPr>
          <p:nvPr/>
        </p:nvSpPr>
        <p:spPr bwMode="auto">
          <a:xfrm>
            <a:off x="6024563" y="3679825"/>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6875" name="Text Box 11"/>
          <p:cNvSpPr txBox="1">
            <a:spLocks noChangeArrowheads="1"/>
          </p:cNvSpPr>
          <p:nvPr/>
        </p:nvSpPr>
        <p:spPr bwMode="auto">
          <a:xfrm>
            <a:off x="6835775" y="3740150"/>
            <a:ext cx="1706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ns1.cmu.edu </a:t>
            </a:r>
          </a:p>
          <a:p>
            <a:pPr algn="ctr">
              <a:spcBef>
                <a:spcPct val="0"/>
              </a:spcBef>
              <a:buClrTx/>
              <a:buFontTx/>
              <a:buNone/>
            </a:pPr>
            <a:r>
              <a:rPr lang="en-US" altLang="en-US" sz="2000"/>
              <a:t>DNS server</a:t>
            </a:r>
          </a:p>
        </p:txBody>
      </p:sp>
      <p:sp>
        <p:nvSpPr>
          <p:cNvPr id="36876" name="Rectangle 12"/>
          <p:cNvSpPr>
            <a:spLocks noChangeArrowheads="1"/>
          </p:cNvSpPr>
          <p:nvPr/>
        </p:nvSpPr>
        <p:spPr bwMode="auto">
          <a:xfrm>
            <a:off x="6059488" y="4854575"/>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6877" name="Line 13"/>
          <p:cNvSpPr>
            <a:spLocks noChangeShapeType="1"/>
          </p:cNvSpPr>
          <p:nvPr/>
        </p:nvSpPr>
        <p:spPr bwMode="auto">
          <a:xfrm>
            <a:off x="1628775" y="3598863"/>
            <a:ext cx="1058863"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8" name="Text Box 14"/>
          <p:cNvSpPr txBox="1">
            <a:spLocks noChangeArrowheads="1"/>
          </p:cNvSpPr>
          <p:nvPr/>
        </p:nvSpPr>
        <p:spPr bwMode="auto">
          <a:xfrm>
            <a:off x="1285875" y="2900363"/>
            <a:ext cx="171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www.cs.cmu.edu</a:t>
            </a:r>
          </a:p>
        </p:txBody>
      </p:sp>
      <p:grpSp>
        <p:nvGrpSpPr>
          <p:cNvPr id="36879" name="Group 15"/>
          <p:cNvGrpSpPr>
            <a:grpSpLocks/>
          </p:cNvGrpSpPr>
          <p:nvPr/>
        </p:nvGrpSpPr>
        <p:grpSpPr bwMode="auto">
          <a:xfrm>
            <a:off x="3475038" y="2716213"/>
            <a:ext cx="2528887" cy="1000125"/>
            <a:chOff x="2189" y="1711"/>
            <a:chExt cx="1593" cy="630"/>
          </a:xfrm>
        </p:grpSpPr>
        <p:sp>
          <p:nvSpPr>
            <p:cNvPr id="36889" name="Line 16"/>
            <p:cNvSpPr>
              <a:spLocks noChangeShapeType="1"/>
            </p:cNvSpPr>
            <p:nvPr/>
          </p:nvSpPr>
          <p:spPr bwMode="auto">
            <a:xfrm flipV="1">
              <a:off x="2204" y="1711"/>
              <a:ext cx="1578" cy="5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0" name="Line 17"/>
            <p:cNvSpPr>
              <a:spLocks noChangeShapeType="1"/>
            </p:cNvSpPr>
            <p:nvPr/>
          </p:nvSpPr>
          <p:spPr bwMode="auto">
            <a:xfrm flipH="1">
              <a:off x="2189" y="1785"/>
              <a:ext cx="1578" cy="5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1" name="Text Box 18"/>
            <p:cNvSpPr txBox="1">
              <a:spLocks noChangeArrowheads="1"/>
            </p:cNvSpPr>
            <p:nvPr/>
          </p:nvSpPr>
          <p:spPr bwMode="auto">
            <a:xfrm rot="-1103643">
              <a:off x="2545" y="2055"/>
              <a:ext cx="10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NS ns1.cmu.edu</a:t>
              </a:r>
            </a:p>
          </p:txBody>
        </p:sp>
        <p:sp>
          <p:nvSpPr>
            <p:cNvPr id="36892" name="Text Box 19"/>
            <p:cNvSpPr txBox="1">
              <a:spLocks noChangeArrowheads="1"/>
            </p:cNvSpPr>
            <p:nvPr/>
          </p:nvSpPr>
          <p:spPr bwMode="auto">
            <a:xfrm rot="-1103643">
              <a:off x="2404" y="1789"/>
              <a:ext cx="10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www.cs.cmu.edu</a:t>
              </a:r>
            </a:p>
          </p:txBody>
        </p:sp>
      </p:grpSp>
      <p:grpSp>
        <p:nvGrpSpPr>
          <p:cNvPr id="36880" name="Group 20"/>
          <p:cNvGrpSpPr>
            <a:grpSpLocks/>
          </p:cNvGrpSpPr>
          <p:nvPr/>
        </p:nvGrpSpPr>
        <p:grpSpPr bwMode="auto">
          <a:xfrm>
            <a:off x="3505200" y="3810000"/>
            <a:ext cx="2555875" cy="488950"/>
            <a:chOff x="2208" y="2400"/>
            <a:chExt cx="1610" cy="308"/>
          </a:xfrm>
        </p:grpSpPr>
        <p:sp>
          <p:nvSpPr>
            <p:cNvPr id="36886" name="Line 21"/>
            <p:cNvSpPr>
              <a:spLocks noChangeShapeType="1"/>
            </p:cNvSpPr>
            <p:nvPr/>
          </p:nvSpPr>
          <p:spPr bwMode="auto">
            <a:xfrm>
              <a:off x="2230" y="2400"/>
              <a:ext cx="1578" cy="10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22"/>
            <p:cNvSpPr>
              <a:spLocks noChangeShapeType="1"/>
            </p:cNvSpPr>
            <p:nvPr/>
          </p:nvSpPr>
          <p:spPr bwMode="auto">
            <a:xfrm flipH="1" flipV="1">
              <a:off x="2208" y="2474"/>
              <a:ext cx="1600"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8" name="Text Box 23"/>
            <p:cNvSpPr txBox="1">
              <a:spLocks noChangeArrowheads="1"/>
            </p:cNvSpPr>
            <p:nvPr/>
          </p:nvSpPr>
          <p:spPr bwMode="auto">
            <a:xfrm rot="297327">
              <a:off x="2592" y="2496"/>
              <a:ext cx="12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NS ns1.cs.cmu.edu</a:t>
              </a:r>
            </a:p>
          </p:txBody>
        </p:sp>
      </p:grpSp>
      <p:grpSp>
        <p:nvGrpSpPr>
          <p:cNvPr id="36881" name="Group 24"/>
          <p:cNvGrpSpPr>
            <a:grpSpLocks/>
          </p:cNvGrpSpPr>
          <p:nvPr/>
        </p:nvGrpSpPr>
        <p:grpSpPr bwMode="auto">
          <a:xfrm>
            <a:off x="3487738" y="3927475"/>
            <a:ext cx="2609850" cy="1376363"/>
            <a:chOff x="2197" y="2474"/>
            <a:chExt cx="1644" cy="867"/>
          </a:xfrm>
        </p:grpSpPr>
        <p:sp>
          <p:nvSpPr>
            <p:cNvPr id="36883" name="Line 25"/>
            <p:cNvSpPr>
              <a:spLocks noChangeShapeType="1"/>
            </p:cNvSpPr>
            <p:nvPr/>
          </p:nvSpPr>
          <p:spPr bwMode="auto">
            <a:xfrm>
              <a:off x="2241" y="2474"/>
              <a:ext cx="1600" cy="80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4" name="Line 26"/>
            <p:cNvSpPr>
              <a:spLocks noChangeShapeType="1"/>
            </p:cNvSpPr>
            <p:nvPr/>
          </p:nvSpPr>
          <p:spPr bwMode="auto">
            <a:xfrm flipH="1" flipV="1">
              <a:off x="2197" y="2526"/>
              <a:ext cx="1607" cy="81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5" name="Text Box 27"/>
            <p:cNvSpPr txBox="1">
              <a:spLocks noChangeArrowheads="1"/>
            </p:cNvSpPr>
            <p:nvPr/>
          </p:nvSpPr>
          <p:spPr bwMode="auto">
            <a:xfrm rot="1670163">
              <a:off x="2640" y="3042"/>
              <a:ext cx="9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A www=IPaddr</a:t>
              </a:r>
            </a:p>
          </p:txBody>
        </p:sp>
      </p:grpSp>
      <p:sp>
        <p:nvSpPr>
          <p:cNvPr id="36882" name="Text Box 28"/>
          <p:cNvSpPr txBox="1">
            <a:spLocks noChangeArrowheads="1"/>
          </p:cNvSpPr>
          <p:nvPr/>
        </p:nvSpPr>
        <p:spPr bwMode="auto">
          <a:xfrm>
            <a:off x="6802438" y="4648200"/>
            <a:ext cx="1960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ns1.cs.cmu.edu</a:t>
            </a:r>
          </a:p>
          <a:p>
            <a:pPr algn="ctr">
              <a:spcBef>
                <a:spcPct val="0"/>
              </a:spcBef>
              <a:buClrTx/>
              <a:buFontTx/>
              <a:buNone/>
            </a:pPr>
            <a:r>
              <a:rPr lang="en-US" altLang="en-US" sz="2000"/>
              <a:t>DNS</a:t>
            </a:r>
          </a:p>
          <a:p>
            <a:pPr algn="ctr">
              <a:spcBef>
                <a:spcPct val="0"/>
              </a:spcBef>
              <a:buClrTx/>
              <a:buFontTx/>
              <a:buNone/>
            </a:pPr>
            <a:r>
              <a:rPr lang="en-US" altLang="en-US" sz="2000"/>
              <a:t>server</a:t>
            </a:r>
          </a:p>
        </p:txBody>
      </p:sp>
    </p:spTree>
    <p:extLst>
      <p:ext uri="{BB962C8B-B14F-4D97-AF65-F5344CB8AC3E}">
        <p14:creationId xmlns:p14="http://schemas.microsoft.com/office/powerpoint/2010/main" val="1616281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p:txBody>
          <a:bodyPr/>
          <a:lstStyle/>
          <a:p>
            <a:r>
              <a:rPr lang="en-US" dirty="0" smtClean="0"/>
              <a:t>Domain Name System (DNS)</a:t>
            </a:r>
          </a:p>
          <a:p>
            <a:endParaRPr lang="en-US" dirty="0"/>
          </a:p>
          <a:p>
            <a:r>
              <a:rPr lang="en-US" dirty="0" smtClean="0"/>
              <a:t>Content Delivery Networks (CDN)</a:t>
            </a:r>
          </a:p>
          <a:p>
            <a:pPr lvl="1"/>
            <a:r>
              <a:rPr lang="en-US" dirty="0" smtClean="0"/>
              <a:t>Extension mechanisms </a:t>
            </a:r>
            <a:r>
              <a:rPr lang="en-US" dirty="0"/>
              <a:t>for </a:t>
            </a:r>
            <a:r>
              <a:rPr lang="en-US" dirty="0" smtClean="0"/>
              <a:t>DNS (EDNS</a:t>
            </a:r>
            <a:r>
              <a:rPr lang="en-US" dirty="0" smtClean="0"/>
              <a:t>)</a:t>
            </a:r>
          </a:p>
          <a:p>
            <a:pPr lvl="1"/>
            <a:endParaRPr lang="en-US" dirty="0"/>
          </a:p>
          <a:p>
            <a:r>
              <a:rPr lang="en-US" dirty="0" smtClean="0"/>
              <a:t>ICN vs. CDN</a:t>
            </a:r>
            <a:endParaRPr lang="en-US" dirty="0"/>
          </a:p>
        </p:txBody>
      </p:sp>
    </p:spTree>
    <p:extLst>
      <p:ext uri="{BB962C8B-B14F-4D97-AF65-F5344CB8AC3E}">
        <p14:creationId xmlns:p14="http://schemas.microsoft.com/office/powerpoint/2010/main" val="111417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11AF1B5E-E33E-484A-8B69-6D948B0C2AA9}" type="slidenum">
              <a:rPr lang="en-US" altLang="en-US" sz="1200">
                <a:solidFill>
                  <a:schemeClr val="tx2"/>
                </a:solidFill>
                <a:latin typeface="Arial Narrow" charset="0"/>
              </a:rPr>
              <a:pPr>
                <a:spcBef>
                  <a:spcPct val="0"/>
                </a:spcBef>
                <a:buClrTx/>
                <a:buFontTx/>
                <a:buNone/>
              </a:pPr>
              <a:t>20</a:t>
            </a:fld>
            <a:endParaRPr lang="en-US" altLang="en-US" sz="1200">
              <a:solidFill>
                <a:schemeClr val="tx2"/>
              </a:solidFill>
              <a:latin typeface="Arial Narrow" charset="0"/>
            </a:endParaRPr>
          </a:p>
        </p:txBody>
      </p:sp>
      <p:sp>
        <p:nvSpPr>
          <p:cNvPr id="37890" name="Rectangle 2"/>
          <p:cNvSpPr>
            <a:spLocks noGrp="1" noChangeArrowheads="1"/>
          </p:cNvSpPr>
          <p:nvPr>
            <p:ph type="title"/>
          </p:nvPr>
        </p:nvSpPr>
        <p:spPr/>
        <p:txBody>
          <a:bodyPr/>
          <a:lstStyle/>
          <a:p>
            <a:pPr eaLnBrk="1" hangingPunct="1"/>
            <a:r>
              <a:rPr lang="en-US" altLang="en-US"/>
              <a:t>Subsequent Lookup Example</a:t>
            </a:r>
          </a:p>
        </p:txBody>
      </p:sp>
      <p:sp>
        <p:nvSpPr>
          <p:cNvPr id="265219" name="Rectangle 3"/>
          <p:cNvSpPr>
            <a:spLocks noChangeArrowheads="1"/>
          </p:cNvSpPr>
          <p:nvPr/>
        </p:nvSpPr>
        <p:spPr bwMode="auto">
          <a:xfrm>
            <a:off x="533400" y="1600200"/>
            <a:ext cx="8382000" cy="47244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37892" name="Oval 4"/>
          <p:cNvSpPr>
            <a:spLocks noChangeArrowheads="1"/>
          </p:cNvSpPr>
          <p:nvPr/>
        </p:nvSpPr>
        <p:spPr bwMode="auto">
          <a:xfrm>
            <a:off x="817563" y="3257550"/>
            <a:ext cx="835025" cy="681038"/>
          </a:xfrm>
          <a:prstGeom prst="ellipse">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7893" name="Text Box 5"/>
          <p:cNvSpPr txBox="1">
            <a:spLocks noChangeArrowheads="1"/>
          </p:cNvSpPr>
          <p:nvPr/>
        </p:nvSpPr>
        <p:spPr bwMode="auto">
          <a:xfrm>
            <a:off x="828675" y="4187825"/>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Client</a:t>
            </a:r>
          </a:p>
        </p:txBody>
      </p:sp>
      <p:sp>
        <p:nvSpPr>
          <p:cNvPr id="37894" name="Rectangle 6"/>
          <p:cNvSpPr>
            <a:spLocks noChangeArrowheads="1"/>
          </p:cNvSpPr>
          <p:nvPr/>
        </p:nvSpPr>
        <p:spPr bwMode="auto">
          <a:xfrm>
            <a:off x="2687638" y="3316288"/>
            <a:ext cx="798512" cy="693737"/>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7895" name="Text Box 7"/>
          <p:cNvSpPr txBox="1">
            <a:spLocks noChangeArrowheads="1"/>
          </p:cNvSpPr>
          <p:nvPr/>
        </p:nvSpPr>
        <p:spPr bwMode="auto">
          <a:xfrm>
            <a:off x="2286000" y="4038600"/>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Local </a:t>
            </a:r>
          </a:p>
          <a:p>
            <a:pPr algn="ctr">
              <a:spcBef>
                <a:spcPct val="0"/>
              </a:spcBef>
              <a:buClrTx/>
              <a:buFontTx/>
              <a:buNone/>
            </a:pPr>
            <a:r>
              <a:rPr lang="en-US" altLang="en-US" sz="2000"/>
              <a:t>DNS server</a:t>
            </a:r>
          </a:p>
        </p:txBody>
      </p:sp>
      <p:sp>
        <p:nvSpPr>
          <p:cNvPr id="37896" name="Rectangle 8"/>
          <p:cNvSpPr>
            <a:spLocks noChangeArrowheads="1"/>
          </p:cNvSpPr>
          <p:nvPr/>
        </p:nvSpPr>
        <p:spPr bwMode="auto">
          <a:xfrm>
            <a:off x="5989638" y="2457450"/>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7897" name="Text Box 9"/>
          <p:cNvSpPr txBox="1">
            <a:spLocks noChangeArrowheads="1"/>
          </p:cNvSpPr>
          <p:nvPr/>
        </p:nvSpPr>
        <p:spPr bwMode="auto">
          <a:xfrm>
            <a:off x="6884988" y="2422525"/>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root &amp; edu </a:t>
            </a:r>
          </a:p>
          <a:p>
            <a:pPr algn="ctr">
              <a:spcBef>
                <a:spcPct val="0"/>
              </a:spcBef>
              <a:buClrTx/>
              <a:buFontTx/>
              <a:buNone/>
            </a:pPr>
            <a:r>
              <a:rPr lang="en-US" altLang="en-US" sz="2000"/>
              <a:t>DNS server</a:t>
            </a:r>
          </a:p>
        </p:txBody>
      </p:sp>
      <p:sp>
        <p:nvSpPr>
          <p:cNvPr id="37898" name="Rectangle 10"/>
          <p:cNvSpPr>
            <a:spLocks noChangeArrowheads="1"/>
          </p:cNvSpPr>
          <p:nvPr/>
        </p:nvSpPr>
        <p:spPr bwMode="auto">
          <a:xfrm>
            <a:off x="6024563" y="3679825"/>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7899" name="Text Box 11"/>
          <p:cNvSpPr txBox="1">
            <a:spLocks noChangeArrowheads="1"/>
          </p:cNvSpPr>
          <p:nvPr/>
        </p:nvSpPr>
        <p:spPr bwMode="auto">
          <a:xfrm>
            <a:off x="6938963" y="3740150"/>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cmu.edu </a:t>
            </a:r>
          </a:p>
          <a:p>
            <a:pPr algn="ctr">
              <a:spcBef>
                <a:spcPct val="0"/>
              </a:spcBef>
              <a:buClrTx/>
              <a:buFontTx/>
              <a:buNone/>
            </a:pPr>
            <a:r>
              <a:rPr lang="en-US" altLang="en-US" sz="2000"/>
              <a:t>DNS server</a:t>
            </a:r>
          </a:p>
        </p:txBody>
      </p:sp>
      <p:sp>
        <p:nvSpPr>
          <p:cNvPr id="37900" name="Rectangle 12"/>
          <p:cNvSpPr>
            <a:spLocks noChangeArrowheads="1"/>
          </p:cNvSpPr>
          <p:nvPr/>
        </p:nvSpPr>
        <p:spPr bwMode="auto">
          <a:xfrm>
            <a:off x="6059488" y="4854575"/>
            <a:ext cx="798512" cy="693738"/>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7901" name="Text Box 13"/>
          <p:cNvSpPr txBox="1">
            <a:spLocks noChangeArrowheads="1"/>
          </p:cNvSpPr>
          <p:nvPr/>
        </p:nvSpPr>
        <p:spPr bwMode="auto">
          <a:xfrm>
            <a:off x="6977063" y="4646613"/>
            <a:ext cx="14811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a:t>cs.cmu.edu</a:t>
            </a:r>
          </a:p>
          <a:p>
            <a:pPr algn="ctr">
              <a:spcBef>
                <a:spcPct val="0"/>
              </a:spcBef>
              <a:buClrTx/>
              <a:buFontTx/>
              <a:buNone/>
            </a:pPr>
            <a:r>
              <a:rPr lang="en-US" altLang="en-US" sz="2000"/>
              <a:t>DNS</a:t>
            </a:r>
          </a:p>
          <a:p>
            <a:pPr algn="ctr">
              <a:spcBef>
                <a:spcPct val="0"/>
              </a:spcBef>
              <a:buClrTx/>
              <a:buFontTx/>
              <a:buNone/>
            </a:pPr>
            <a:r>
              <a:rPr lang="en-US" altLang="en-US" sz="2000"/>
              <a:t>server</a:t>
            </a:r>
          </a:p>
        </p:txBody>
      </p:sp>
      <p:sp>
        <p:nvSpPr>
          <p:cNvPr id="37902" name="Line 14"/>
          <p:cNvSpPr>
            <a:spLocks noChangeShapeType="1"/>
          </p:cNvSpPr>
          <p:nvPr/>
        </p:nvSpPr>
        <p:spPr bwMode="auto">
          <a:xfrm>
            <a:off x="1628775" y="3598863"/>
            <a:ext cx="1058863"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3" name="Text Box 15"/>
          <p:cNvSpPr txBox="1">
            <a:spLocks noChangeArrowheads="1"/>
          </p:cNvSpPr>
          <p:nvPr/>
        </p:nvSpPr>
        <p:spPr bwMode="auto">
          <a:xfrm>
            <a:off x="1392238" y="2900363"/>
            <a:ext cx="1508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ftp.cs.cmu.edu</a:t>
            </a:r>
          </a:p>
        </p:txBody>
      </p:sp>
      <p:sp>
        <p:nvSpPr>
          <p:cNvPr id="265232" name="Line 16"/>
          <p:cNvSpPr>
            <a:spLocks noChangeShapeType="1"/>
          </p:cNvSpPr>
          <p:nvPr/>
        </p:nvSpPr>
        <p:spPr bwMode="auto">
          <a:xfrm>
            <a:off x="3557588" y="3927475"/>
            <a:ext cx="2540000" cy="12811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233" name="Line 17"/>
          <p:cNvSpPr>
            <a:spLocks noChangeShapeType="1"/>
          </p:cNvSpPr>
          <p:nvPr/>
        </p:nvSpPr>
        <p:spPr bwMode="auto">
          <a:xfrm flipH="1" flipV="1">
            <a:off x="3487738" y="4010025"/>
            <a:ext cx="2551112" cy="12938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234" name="Text Box 18"/>
          <p:cNvSpPr txBox="1">
            <a:spLocks noChangeArrowheads="1"/>
          </p:cNvSpPr>
          <p:nvPr/>
        </p:nvSpPr>
        <p:spPr bwMode="auto">
          <a:xfrm rot="1670163">
            <a:off x="4392613" y="4829175"/>
            <a:ext cx="1128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ftp=IPaddr</a:t>
            </a:r>
          </a:p>
        </p:txBody>
      </p:sp>
      <p:sp>
        <p:nvSpPr>
          <p:cNvPr id="265235" name="Text Box 19"/>
          <p:cNvSpPr txBox="1">
            <a:spLocks noChangeArrowheads="1"/>
          </p:cNvSpPr>
          <p:nvPr/>
        </p:nvSpPr>
        <p:spPr bwMode="auto">
          <a:xfrm rot="1670163">
            <a:off x="4384675" y="4267200"/>
            <a:ext cx="1508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1600"/>
              <a:t>ftp.cs.cmu.edu</a:t>
            </a:r>
          </a:p>
        </p:txBody>
      </p:sp>
    </p:spTree>
    <p:extLst>
      <p:ext uri="{BB962C8B-B14F-4D97-AF65-F5344CB8AC3E}">
        <p14:creationId xmlns:p14="http://schemas.microsoft.com/office/powerpoint/2010/main" val="20643317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52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52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32" grpId="0" animBg="1"/>
      <p:bldP spid="265233" grpId="0" animBg="1"/>
      <p:bldP spid="265234" grpId="0"/>
      <p:bldP spid="2652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43A146A0-37B8-D24A-BB24-E0AFB6633032}" type="slidenum">
              <a:rPr lang="en-US" altLang="en-US" sz="1200">
                <a:solidFill>
                  <a:schemeClr val="tx2"/>
                </a:solidFill>
                <a:latin typeface="Arial Narrow" charset="0"/>
              </a:rPr>
              <a:pPr>
                <a:spcBef>
                  <a:spcPct val="0"/>
                </a:spcBef>
                <a:buClrTx/>
                <a:buFontTx/>
                <a:buNone/>
              </a:pPr>
              <a:t>21</a:t>
            </a:fld>
            <a:endParaRPr lang="en-US" altLang="en-US" sz="1200">
              <a:solidFill>
                <a:schemeClr val="tx2"/>
              </a:solidFill>
              <a:latin typeface="Arial Narrow" charset="0"/>
            </a:endParaRPr>
          </a:p>
        </p:txBody>
      </p:sp>
      <p:sp>
        <p:nvSpPr>
          <p:cNvPr id="38914" name="Rectangle 2"/>
          <p:cNvSpPr>
            <a:spLocks noGrp="1" noChangeArrowheads="1"/>
          </p:cNvSpPr>
          <p:nvPr>
            <p:ph type="title"/>
          </p:nvPr>
        </p:nvSpPr>
        <p:spPr/>
        <p:txBody>
          <a:bodyPr/>
          <a:lstStyle/>
          <a:p>
            <a:pPr eaLnBrk="1" hangingPunct="1"/>
            <a:r>
              <a:rPr lang="en-US" altLang="en-US"/>
              <a:t>Reliability</a:t>
            </a:r>
          </a:p>
        </p:txBody>
      </p:sp>
      <p:sp>
        <p:nvSpPr>
          <p:cNvPr id="38915" name="Rectangle 3"/>
          <p:cNvSpPr>
            <a:spLocks noGrp="1" noChangeArrowheads="1"/>
          </p:cNvSpPr>
          <p:nvPr>
            <p:ph type="body" idx="1"/>
          </p:nvPr>
        </p:nvSpPr>
        <p:spPr/>
        <p:txBody>
          <a:bodyPr/>
          <a:lstStyle/>
          <a:p>
            <a:pPr eaLnBrk="1" hangingPunct="1"/>
            <a:r>
              <a:rPr lang="en-US" altLang="en-US" sz="2800" dirty="0"/>
              <a:t>DNS servers are replicated</a:t>
            </a:r>
          </a:p>
          <a:p>
            <a:pPr lvl="1" eaLnBrk="1" hangingPunct="1"/>
            <a:r>
              <a:rPr lang="en-US" altLang="en-US" sz="2400" dirty="0"/>
              <a:t>Name service available if </a:t>
            </a:r>
            <a:r>
              <a:rPr lang="en-US" altLang="en-US" sz="2400" dirty="0">
                <a:sym typeface="Math B" charset="0"/>
              </a:rPr>
              <a:t>≥</a:t>
            </a:r>
            <a:r>
              <a:rPr lang="en-US" altLang="en-US" sz="2400" dirty="0"/>
              <a:t> one replica is up</a:t>
            </a:r>
          </a:p>
          <a:p>
            <a:pPr lvl="1" eaLnBrk="1" hangingPunct="1"/>
            <a:r>
              <a:rPr lang="en-US" altLang="en-US" sz="2400" dirty="0"/>
              <a:t>Queries can be load balanced between replicas</a:t>
            </a:r>
          </a:p>
          <a:p>
            <a:pPr eaLnBrk="1" hangingPunct="1"/>
            <a:r>
              <a:rPr lang="en-US" altLang="en-US" sz="2800" dirty="0"/>
              <a:t>UDP used for queries</a:t>
            </a:r>
          </a:p>
          <a:p>
            <a:pPr lvl="1" eaLnBrk="1" hangingPunct="1"/>
            <a:r>
              <a:rPr lang="en-US" altLang="en-US" sz="2400" dirty="0"/>
              <a:t>Need reliability </a:t>
            </a:r>
            <a:r>
              <a:rPr lang="en-US" altLang="en-US" sz="2400" dirty="0">
                <a:sym typeface="Wingdings" charset="2"/>
              </a:rPr>
              <a:t> must implement this on top of UDP!</a:t>
            </a:r>
            <a:endParaRPr lang="en-US" altLang="en-US" sz="2400" dirty="0"/>
          </a:p>
          <a:p>
            <a:pPr lvl="1" eaLnBrk="1" hangingPunct="1"/>
            <a:r>
              <a:rPr lang="en-US" altLang="en-US" sz="2400" dirty="0"/>
              <a:t>Why not just use TCP?</a:t>
            </a:r>
          </a:p>
          <a:p>
            <a:pPr eaLnBrk="1" hangingPunct="1"/>
            <a:r>
              <a:rPr lang="en-US" altLang="en-US" sz="2800" dirty="0"/>
              <a:t>Try alternate servers on timeout</a:t>
            </a:r>
          </a:p>
          <a:p>
            <a:pPr lvl="1" eaLnBrk="1" hangingPunct="1"/>
            <a:r>
              <a:rPr lang="en-US" altLang="en-US" sz="2400" dirty="0"/>
              <a:t>Exponential </a:t>
            </a:r>
            <a:r>
              <a:rPr lang="en-US" altLang="en-US" sz="2400" dirty="0" err="1"/>
              <a:t>backoff</a:t>
            </a:r>
            <a:r>
              <a:rPr lang="en-US" altLang="en-US" sz="2400" dirty="0"/>
              <a:t> when retrying same </a:t>
            </a:r>
            <a:r>
              <a:rPr lang="en-US" altLang="en-US" sz="2400" dirty="0" smtClean="0"/>
              <a:t>server</a:t>
            </a:r>
            <a:endParaRPr lang="en-US" altLang="en-US" sz="2400" dirty="0"/>
          </a:p>
        </p:txBody>
      </p:sp>
    </p:spTree>
    <p:extLst>
      <p:ext uri="{BB962C8B-B14F-4D97-AF65-F5344CB8AC3E}">
        <p14:creationId xmlns:p14="http://schemas.microsoft.com/office/powerpoint/2010/main" val="4782406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Cost of Using Hierarchy</a:t>
            </a:r>
            <a:endParaRPr lang="en-US" dirty="0"/>
          </a:p>
        </p:txBody>
      </p:sp>
      <p:sp>
        <p:nvSpPr>
          <p:cNvPr id="3" name="Content Placeholder 2"/>
          <p:cNvSpPr>
            <a:spLocks noGrp="1"/>
          </p:cNvSpPr>
          <p:nvPr>
            <p:ph idx="1"/>
          </p:nvPr>
        </p:nvSpPr>
        <p:spPr>
          <a:xfrm>
            <a:off x="304800" y="1295400"/>
            <a:ext cx="8839200" cy="5562600"/>
          </a:xfrm>
        </p:spPr>
        <p:txBody>
          <a:bodyPr>
            <a:normAutofit/>
          </a:bodyPr>
          <a:lstStyle/>
          <a:p>
            <a:r>
              <a:rPr lang="en-US" sz="2800" dirty="0" smtClean="0"/>
              <a:t>Why hierarchical name is a </a:t>
            </a:r>
            <a:r>
              <a:rPr lang="en-US" sz="2800" i="1" dirty="0" smtClean="0"/>
              <a:t>bad idea</a:t>
            </a:r>
            <a:r>
              <a:rPr lang="en-US" sz="2800" dirty="0" smtClean="0"/>
              <a:t>?</a:t>
            </a:r>
          </a:p>
          <a:p>
            <a:pPr lvl="1"/>
            <a:r>
              <a:rPr lang="en-US" sz="2400" dirty="0" smtClean="0">
                <a:hlinkClick r:id="rId3"/>
              </a:rPr>
              <a:t>http://www.cs.cmu.edu/index.html</a:t>
            </a:r>
            <a:r>
              <a:rPr lang="en-US" sz="2400" dirty="0" smtClean="0"/>
              <a:t> </a:t>
            </a:r>
            <a:r>
              <a:rPr lang="en-US" sz="2400" dirty="0" smtClean="0">
                <a:sym typeface="Wingdings"/>
              </a:rPr>
              <a:t> http://4e52/</a:t>
            </a:r>
            <a:endParaRPr lang="en-US" sz="2400" dirty="0" smtClean="0"/>
          </a:p>
          <a:p>
            <a:pPr lvl="1"/>
            <a:r>
              <a:rPr lang="en-US" sz="2400" dirty="0" smtClean="0"/>
              <a:t>Stable reference (when object changes)</a:t>
            </a:r>
          </a:p>
          <a:p>
            <a:pPr lvl="1"/>
            <a:r>
              <a:rPr lang="en-US" sz="2400" dirty="0" smtClean="0"/>
              <a:t>Object replication</a:t>
            </a:r>
          </a:p>
          <a:p>
            <a:pPr lvl="1"/>
            <a:r>
              <a:rPr lang="en-US" sz="2400" dirty="0" smtClean="0"/>
              <a:t>Avoid fighting over names (typo squatting)</a:t>
            </a:r>
          </a:p>
          <a:p>
            <a:endParaRPr lang="en-US" sz="2800" dirty="0"/>
          </a:p>
          <a:p>
            <a:r>
              <a:rPr lang="en-US" sz="2800" dirty="0" smtClean="0"/>
              <a:t>Potential solution: semantics-free reference</a:t>
            </a:r>
          </a:p>
          <a:p>
            <a:pPr lvl="1"/>
            <a:r>
              <a:rPr lang="en-US" sz="2000" dirty="0" smtClean="0"/>
              <a:t>Use DHT to map a reference to an IP</a:t>
            </a:r>
          </a:p>
          <a:p>
            <a:endParaRPr lang="en-US" sz="2800" dirty="0" smtClean="0"/>
          </a:p>
          <a:p>
            <a:r>
              <a:rPr lang="en-US" sz="2800" dirty="0" smtClean="0"/>
              <a:t>Adding another layer of “indirection”</a:t>
            </a:r>
          </a:p>
          <a:p>
            <a:pPr lvl="1"/>
            <a:r>
              <a:rPr lang="en-US" sz="2400" dirty="0" smtClean="0"/>
              <a:t>End-system multicast, </a:t>
            </a:r>
            <a:r>
              <a:rPr lang="en-US" sz="2400" dirty="0" err="1" smtClean="0"/>
              <a:t>etc</a:t>
            </a:r>
            <a:endParaRPr lang="en-US" sz="2400" dirty="0" smtClean="0"/>
          </a:p>
        </p:txBody>
      </p:sp>
    </p:spTree>
    <p:extLst>
      <p:ext uri="{BB962C8B-B14F-4D97-AF65-F5344CB8AC3E}">
        <p14:creationId xmlns:p14="http://schemas.microsoft.com/office/powerpoint/2010/main" val="13125856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tLang="x-none">
                <a:ea typeface="ＭＳ Ｐゴシック" charset="-128"/>
              </a:rPr>
              <a:t>What Happened on Oct 21</a:t>
            </a:r>
            <a:r>
              <a:rPr lang="en-US" altLang="x-none" baseline="30000">
                <a:ea typeface="ＭＳ Ｐゴシック" charset="-128"/>
              </a:rPr>
              <a:t>st</a:t>
            </a:r>
            <a:r>
              <a:rPr lang="en-US" altLang="x-none">
                <a:ea typeface="ＭＳ Ｐゴシック" charset="-128"/>
              </a:rPr>
              <a:t>?</a:t>
            </a:r>
          </a:p>
        </p:txBody>
      </p:sp>
      <p:sp>
        <p:nvSpPr>
          <p:cNvPr id="104450" name="Content Placeholder 2"/>
          <p:cNvSpPr>
            <a:spLocks noGrp="1"/>
          </p:cNvSpPr>
          <p:nvPr>
            <p:ph idx="1"/>
          </p:nvPr>
        </p:nvSpPr>
        <p:spPr/>
        <p:txBody>
          <a:bodyPr/>
          <a:lstStyle/>
          <a:p>
            <a:r>
              <a:rPr lang="en-US" altLang="x-none" dirty="0">
                <a:ea typeface="ＭＳ Ｐゴシック" charset="-128"/>
              </a:rPr>
              <a:t>DDoS attack on </a:t>
            </a:r>
            <a:r>
              <a:rPr lang="en-US" altLang="x-none" dirty="0" err="1">
                <a:ea typeface="ＭＳ Ｐゴシック" charset="-128"/>
              </a:rPr>
              <a:t>Dyn</a:t>
            </a:r>
            <a:endParaRPr lang="en-US" altLang="x-none" dirty="0">
              <a:ea typeface="ＭＳ Ｐゴシック" charset="-128"/>
            </a:endParaRPr>
          </a:p>
          <a:p>
            <a:r>
              <a:rPr lang="en-US" altLang="x-none" dirty="0" err="1">
                <a:ea typeface="ＭＳ Ｐゴシック" charset="-128"/>
              </a:rPr>
              <a:t>Dyn</a:t>
            </a:r>
            <a:r>
              <a:rPr lang="en-US" altLang="x-none" dirty="0">
                <a:ea typeface="ＭＳ Ｐゴシック" charset="-128"/>
              </a:rPr>
              <a:t> provides core Internet services for Twitter, </a:t>
            </a:r>
            <a:r>
              <a:rPr lang="en-US" altLang="x-none" dirty="0" err="1">
                <a:ea typeface="ＭＳ Ｐゴシック" charset="-128"/>
              </a:rPr>
              <a:t>SoundCloud</a:t>
            </a:r>
            <a:r>
              <a:rPr lang="en-US" altLang="x-none" dirty="0">
                <a:ea typeface="ＭＳ Ｐゴシック" charset="-128"/>
              </a:rPr>
              <a:t>, Spotify, Reddit and a host of other sites</a:t>
            </a:r>
          </a:p>
          <a:p>
            <a:r>
              <a:rPr lang="en-US" altLang="x-none" dirty="0">
                <a:ea typeface="ＭＳ Ｐゴシック" charset="-128"/>
              </a:rPr>
              <a:t>Why didn’t DNS defense mechanisms work in this case</a:t>
            </a:r>
            <a:r>
              <a:rPr lang="en-US" altLang="x-none" dirty="0" smtClean="0">
                <a:ea typeface="ＭＳ Ｐゴシック" charset="-128"/>
              </a:rPr>
              <a:t>?</a:t>
            </a:r>
            <a:endParaRPr lang="en-US" altLang="x-none" dirty="0">
              <a:ea typeface="ＭＳ Ｐゴシック" charset="-128"/>
            </a:endParaRPr>
          </a:p>
        </p:txBody>
      </p:sp>
      <p:sp>
        <p:nvSpPr>
          <p:cNvPr id="1044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C22B7AB5-44D7-C649-8EAB-9D9CA83EDC50}" type="slidenum">
              <a:rPr lang="en-US" altLang="en-US" sz="1200">
                <a:solidFill>
                  <a:schemeClr val="folHlink"/>
                </a:solidFill>
                <a:latin typeface="Arial" charset="0"/>
              </a:rPr>
              <a:pPr/>
              <a:t>23</a:t>
            </a:fld>
            <a:endParaRPr lang="en-US" altLang="en-US" sz="1200">
              <a:solidFill>
                <a:schemeClr val="folHlink"/>
              </a:solidFill>
              <a:latin typeface="Arial" charset="0"/>
            </a:endParaRPr>
          </a:p>
        </p:txBody>
      </p:sp>
    </p:spTree>
    <p:extLst>
      <p:ext uri="{BB962C8B-B14F-4D97-AF65-F5344CB8AC3E}">
        <p14:creationId xmlns:p14="http://schemas.microsoft.com/office/powerpoint/2010/main" val="302187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tLang="x-none">
                <a:ea typeface="ＭＳ Ｐゴシック" charset="-128"/>
              </a:rPr>
              <a:t>What was the source of attack?</a:t>
            </a:r>
          </a:p>
        </p:txBody>
      </p:sp>
      <p:sp>
        <p:nvSpPr>
          <p:cNvPr id="106498" name="Content Placeholder 2"/>
          <p:cNvSpPr>
            <a:spLocks noGrp="1"/>
          </p:cNvSpPr>
          <p:nvPr>
            <p:ph idx="1"/>
          </p:nvPr>
        </p:nvSpPr>
        <p:spPr/>
        <p:txBody>
          <a:bodyPr/>
          <a:lstStyle/>
          <a:p>
            <a:r>
              <a:rPr lang="en-US" altLang="x-none">
                <a:ea typeface="ＭＳ Ｐゴシック" charset="-128"/>
              </a:rPr>
              <a:t>Mirai botnet</a:t>
            </a:r>
          </a:p>
          <a:p>
            <a:pPr lvl="1"/>
            <a:r>
              <a:rPr lang="en-US" altLang="x-none">
                <a:ea typeface="ＭＳ Ｐゴシック" charset="-128"/>
              </a:rPr>
              <a:t>Used in 620Gbps attack last month</a:t>
            </a:r>
          </a:p>
          <a:p>
            <a:pPr lvl="1"/>
            <a:endParaRPr lang="en-US" altLang="x-none">
              <a:ea typeface="ＭＳ Ｐゴシック" charset="-128"/>
            </a:endParaRPr>
          </a:p>
          <a:p>
            <a:r>
              <a:rPr lang="en-US" altLang="x-none">
                <a:ea typeface="ＭＳ Ｐゴシック" charset="-128"/>
              </a:rPr>
              <a:t>Source: </a:t>
            </a:r>
            <a:r>
              <a:rPr lang="is-IS" altLang="x-none">
                <a:ea typeface="ＭＳ Ｐゴシック" charset="-128"/>
              </a:rPr>
              <a:t>bad IoT devices, e.g.,</a:t>
            </a:r>
          </a:p>
          <a:p>
            <a:pPr lvl="1"/>
            <a:r>
              <a:rPr lang="en-US" altLang="x-none">
                <a:ea typeface="ＭＳ Ｐゴシック" charset="-128"/>
              </a:rPr>
              <a:t>White-labeled DVR and </a:t>
            </a:r>
            <a:br>
              <a:rPr lang="en-US" altLang="x-none">
                <a:ea typeface="ＭＳ Ｐゴシック" charset="-128"/>
              </a:rPr>
            </a:br>
            <a:r>
              <a:rPr lang="en-US" altLang="x-none">
                <a:ea typeface="ＭＳ Ｐゴシック" charset="-128"/>
              </a:rPr>
              <a:t>IP camera electronics</a:t>
            </a:r>
          </a:p>
          <a:p>
            <a:pPr lvl="1"/>
            <a:r>
              <a:rPr lang="en-US" altLang="x-none">
                <a:ea typeface="ＭＳ Ｐゴシック" charset="-128"/>
              </a:rPr>
              <a:t>username: root and password: </a:t>
            </a:r>
            <a:r>
              <a:rPr lang="en-US" altLang="x-none" b="1">
                <a:ea typeface="ＭＳ Ｐゴシック" charset="-128"/>
              </a:rPr>
              <a:t>xc3511</a:t>
            </a:r>
          </a:p>
          <a:p>
            <a:pPr lvl="1"/>
            <a:r>
              <a:rPr lang="en-US" altLang="x-none">
                <a:ea typeface="ＭＳ Ｐゴシック" charset="-128"/>
              </a:rPr>
              <a:t>password is hardcoded into the device firmware</a:t>
            </a:r>
          </a:p>
        </p:txBody>
      </p:sp>
      <p:sp>
        <p:nvSpPr>
          <p:cNvPr id="1064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6AEA81AE-CBDB-1C4B-B4DB-73B7A379D4A9}" type="slidenum">
              <a:rPr lang="en-US" altLang="en-US" sz="1200">
                <a:solidFill>
                  <a:schemeClr val="folHlink"/>
                </a:solidFill>
                <a:latin typeface="Arial" charset="0"/>
              </a:rPr>
              <a:pPr/>
              <a:t>24</a:t>
            </a:fld>
            <a:endParaRPr lang="en-US" altLang="en-US" sz="1200">
              <a:solidFill>
                <a:schemeClr val="folHlink"/>
              </a:solidFill>
              <a:latin typeface="Arial" charset="0"/>
            </a:endParaRPr>
          </a:p>
        </p:txBody>
      </p:sp>
      <p:pic>
        <p:nvPicPr>
          <p:cNvPr id="106500"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981200"/>
            <a:ext cx="3200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2811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tLang="x-none">
                <a:ea typeface="ＭＳ Ｐゴシック" charset="-128"/>
              </a:rPr>
              <a:t>Attack Waves</a:t>
            </a:r>
          </a:p>
        </p:txBody>
      </p:sp>
      <p:sp>
        <p:nvSpPr>
          <p:cNvPr id="3" name="Content Placeholder 2"/>
          <p:cNvSpPr>
            <a:spLocks noGrp="1"/>
          </p:cNvSpPr>
          <p:nvPr>
            <p:ph idx="1"/>
          </p:nvPr>
        </p:nvSpPr>
        <p:spPr/>
        <p:txBody>
          <a:bodyPr>
            <a:normAutofit fontScale="92500" lnSpcReduction="20000"/>
          </a:bodyPr>
          <a:lstStyle/>
          <a:p>
            <a:pPr>
              <a:defRPr/>
            </a:pPr>
            <a:r>
              <a:rPr lang="en-US" dirty="0" smtClean="0"/>
              <a:t>DNS lookups are routed to the nearest data center </a:t>
            </a:r>
          </a:p>
          <a:p>
            <a:pPr>
              <a:defRPr/>
            </a:pPr>
            <a:r>
              <a:rPr lang="en-US" dirty="0" smtClean="0"/>
              <a:t>First </a:t>
            </a:r>
            <a:r>
              <a:rPr lang="en-US" dirty="0"/>
              <a:t>wave </a:t>
            </a:r>
            <a:endParaRPr lang="en-US" dirty="0" smtClean="0"/>
          </a:p>
          <a:p>
            <a:pPr lvl="1">
              <a:defRPr/>
            </a:pPr>
            <a:r>
              <a:rPr lang="en-US" dirty="0" smtClean="0"/>
              <a:t>On three </a:t>
            </a:r>
            <a:r>
              <a:rPr lang="en-US" dirty="0" err="1"/>
              <a:t>Dyn</a:t>
            </a:r>
            <a:r>
              <a:rPr lang="en-US" dirty="0"/>
              <a:t> data centers – Chicago, Washington, D.C., and New </a:t>
            </a:r>
            <a:r>
              <a:rPr lang="en-US" dirty="0" smtClean="0"/>
              <a:t>York</a:t>
            </a:r>
          </a:p>
          <a:p>
            <a:pPr>
              <a:defRPr/>
            </a:pPr>
            <a:r>
              <a:rPr lang="en-US" dirty="0"/>
              <a:t>S</a:t>
            </a:r>
            <a:r>
              <a:rPr lang="en-US" dirty="0" smtClean="0"/>
              <a:t>econd </a:t>
            </a:r>
            <a:r>
              <a:rPr lang="en-US" dirty="0"/>
              <a:t>wave, </a:t>
            </a:r>
            <a:endParaRPr lang="en-US" dirty="0" smtClean="0"/>
          </a:p>
          <a:p>
            <a:pPr lvl="1">
              <a:defRPr/>
            </a:pPr>
            <a:r>
              <a:rPr lang="en-US" dirty="0"/>
              <a:t>H</a:t>
            </a:r>
            <a:r>
              <a:rPr lang="en-US" dirty="0" smtClean="0"/>
              <a:t>it </a:t>
            </a:r>
            <a:r>
              <a:rPr lang="en-US" dirty="0"/>
              <a:t>20 </a:t>
            </a:r>
            <a:r>
              <a:rPr lang="en-US" dirty="0" err="1"/>
              <a:t>Dyn</a:t>
            </a:r>
            <a:r>
              <a:rPr lang="en-US" dirty="0"/>
              <a:t> data centers around the world. </a:t>
            </a:r>
            <a:endParaRPr lang="en-US" dirty="0" smtClean="0"/>
          </a:p>
          <a:p>
            <a:pPr lvl="1">
              <a:defRPr/>
            </a:pPr>
            <a:r>
              <a:rPr lang="en-US" dirty="0"/>
              <a:t>R</a:t>
            </a:r>
            <a:r>
              <a:rPr lang="en-US" dirty="0" smtClean="0"/>
              <a:t>equired </a:t>
            </a:r>
            <a:r>
              <a:rPr lang="en-US" dirty="0"/>
              <a:t>extensive planning. </a:t>
            </a:r>
            <a:endParaRPr lang="en-US" dirty="0" smtClean="0"/>
          </a:p>
          <a:p>
            <a:pPr lvl="1">
              <a:defRPr/>
            </a:pPr>
            <a:r>
              <a:rPr lang="en-US" dirty="0" smtClean="0"/>
              <a:t>Since </a:t>
            </a:r>
            <a:r>
              <a:rPr lang="en-US" dirty="0"/>
              <a:t>DNS request go to the closest DNS server, </a:t>
            </a:r>
            <a:r>
              <a:rPr lang="en-US" dirty="0" smtClean="0"/>
              <a:t>the </a:t>
            </a:r>
            <a:r>
              <a:rPr lang="en-US" dirty="0"/>
              <a:t>attacker had to plan a successful attack for each of the 20 data </a:t>
            </a:r>
            <a:r>
              <a:rPr lang="en-US" dirty="0" smtClean="0"/>
              <a:t>centers with enough </a:t>
            </a:r>
            <a:r>
              <a:rPr lang="en-US" dirty="0"/>
              <a:t>bots in each region to be able to take down the local </a:t>
            </a:r>
            <a:r>
              <a:rPr lang="en-US" dirty="0" err="1"/>
              <a:t>Dyn</a:t>
            </a:r>
            <a:r>
              <a:rPr lang="en-US" dirty="0"/>
              <a:t> services</a:t>
            </a:r>
          </a:p>
        </p:txBody>
      </p:sp>
      <p:sp>
        <p:nvSpPr>
          <p:cNvPr id="1085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010CE90A-9F42-6A4B-94C1-ABB4BC035EA5}" type="slidenum">
              <a:rPr lang="en-US" altLang="en-US" sz="1200">
                <a:solidFill>
                  <a:schemeClr val="folHlink"/>
                </a:solidFill>
                <a:latin typeface="Arial" charset="0"/>
              </a:rPr>
              <a:pPr/>
              <a:t>25</a:t>
            </a:fld>
            <a:endParaRPr lang="en-US" altLang="en-US" sz="1200">
              <a:solidFill>
                <a:schemeClr val="folHlink"/>
              </a:solidFill>
              <a:latin typeface="Arial" charset="0"/>
            </a:endParaRPr>
          </a:p>
        </p:txBody>
      </p:sp>
    </p:spTree>
    <p:extLst>
      <p:ext uri="{BB962C8B-B14F-4D97-AF65-F5344CB8AC3E}">
        <p14:creationId xmlns:p14="http://schemas.microsoft.com/office/powerpoint/2010/main" val="7044958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x-none">
                <a:ea typeface="ＭＳ Ｐゴシック" charset="-128"/>
              </a:rPr>
              <a:t>Solutions?</a:t>
            </a:r>
          </a:p>
        </p:txBody>
      </p:sp>
      <p:sp>
        <p:nvSpPr>
          <p:cNvPr id="110594" name="Content Placeholder 2"/>
          <p:cNvSpPr>
            <a:spLocks noGrp="1"/>
          </p:cNvSpPr>
          <p:nvPr>
            <p:ph idx="1"/>
          </p:nvPr>
        </p:nvSpPr>
        <p:spPr/>
        <p:txBody>
          <a:bodyPr/>
          <a:lstStyle/>
          <a:p>
            <a:r>
              <a:rPr lang="en-US" altLang="x-none">
                <a:ea typeface="ＭＳ Ｐゴシック" charset="-128"/>
              </a:rPr>
              <a:t>Dyn customers </a:t>
            </a:r>
          </a:p>
          <a:p>
            <a:pPr lvl="1"/>
            <a:r>
              <a:rPr lang="en-US" altLang="x-none">
                <a:ea typeface="ＭＳ Ｐゴシック" charset="-128"/>
              </a:rPr>
              <a:t>Going to backup DNS providers, as Amazon did</a:t>
            </a:r>
          </a:p>
          <a:p>
            <a:pPr lvl="1"/>
            <a:r>
              <a:rPr lang="en-US" altLang="x-none">
                <a:ea typeface="ＭＳ Ｐゴシック" charset="-128"/>
              </a:rPr>
              <a:t>Signing up with an alternative today after the attacks, as PayPal did</a:t>
            </a:r>
          </a:p>
          <a:p>
            <a:pPr lvl="1"/>
            <a:endParaRPr lang="en-US" altLang="x-none">
              <a:ea typeface="ＭＳ Ｐゴシック" charset="-128"/>
            </a:endParaRPr>
          </a:p>
          <a:p>
            <a:r>
              <a:rPr lang="en-US" altLang="x-none">
                <a:ea typeface="ＭＳ Ｐゴシック" charset="-128"/>
              </a:rPr>
              <a:t>Lowering their time-to-life settings on their DNS servers</a:t>
            </a:r>
          </a:p>
          <a:p>
            <a:pPr lvl="1"/>
            <a:r>
              <a:rPr lang="en-US" altLang="x-none">
                <a:ea typeface="ＭＳ Ｐゴシック" charset="-128"/>
              </a:rPr>
              <a:t>Redirect traffic faster to another DNS service that is still available</a:t>
            </a:r>
          </a:p>
        </p:txBody>
      </p:sp>
      <p:sp>
        <p:nvSpPr>
          <p:cNvPr id="1105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7A9DB16F-7DBB-C94C-874B-FB5F99C291F1}" type="slidenum">
              <a:rPr lang="en-US" altLang="en-US" sz="1200">
                <a:solidFill>
                  <a:schemeClr val="folHlink"/>
                </a:solidFill>
                <a:latin typeface="Arial" charset="0"/>
              </a:rPr>
              <a:pPr/>
              <a:t>26</a:t>
            </a:fld>
            <a:endParaRPr lang="en-US" altLang="en-US" sz="1200">
              <a:solidFill>
                <a:schemeClr val="folHlink"/>
              </a:solidFill>
              <a:latin typeface="Arial" charset="0"/>
            </a:endParaRPr>
          </a:p>
        </p:txBody>
      </p:sp>
    </p:spTree>
    <p:extLst>
      <p:ext uri="{BB962C8B-B14F-4D97-AF65-F5344CB8AC3E}">
        <p14:creationId xmlns:p14="http://schemas.microsoft.com/office/powerpoint/2010/main" val="3296055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p:txBody>
          <a:bodyPr/>
          <a:lstStyle/>
          <a:p>
            <a:r>
              <a:rPr lang="en-US" dirty="0" smtClean="0"/>
              <a:t>Domain Name System (DNS)</a:t>
            </a:r>
          </a:p>
          <a:p>
            <a:endParaRPr lang="en-US" dirty="0"/>
          </a:p>
          <a:p>
            <a:r>
              <a:rPr lang="en-US" dirty="0" smtClean="0">
                <a:solidFill>
                  <a:srgbClr val="FF0000"/>
                </a:solidFill>
              </a:rPr>
              <a:t>Content Delivery Networks (CDN)</a:t>
            </a:r>
          </a:p>
          <a:p>
            <a:pPr lvl="1"/>
            <a:r>
              <a:rPr lang="en-US" dirty="0" smtClean="0">
                <a:solidFill>
                  <a:srgbClr val="FF0000"/>
                </a:solidFill>
              </a:rPr>
              <a:t>Extension mechanisms </a:t>
            </a:r>
            <a:r>
              <a:rPr lang="en-US" dirty="0">
                <a:solidFill>
                  <a:srgbClr val="FF0000"/>
                </a:solidFill>
              </a:rPr>
              <a:t>for </a:t>
            </a:r>
            <a:r>
              <a:rPr lang="en-US" dirty="0" smtClean="0">
                <a:solidFill>
                  <a:srgbClr val="FF0000"/>
                </a:solidFill>
              </a:rPr>
              <a:t>DNS (EDNS</a:t>
            </a:r>
            <a:r>
              <a:rPr lang="en-US" dirty="0" smtClean="0">
                <a:solidFill>
                  <a:srgbClr val="FF0000"/>
                </a:solidFill>
              </a:rPr>
              <a:t>)</a:t>
            </a:r>
          </a:p>
          <a:p>
            <a:pPr lvl="1"/>
            <a:endParaRPr lang="en-US" dirty="0">
              <a:solidFill>
                <a:srgbClr val="FF0000"/>
              </a:solidFill>
            </a:endParaRPr>
          </a:p>
          <a:p>
            <a:r>
              <a:rPr lang="en-US" dirty="0" smtClean="0"/>
              <a:t>ICN vs. CDN</a:t>
            </a:r>
            <a:endParaRPr lang="en-US" dirty="0"/>
          </a:p>
        </p:txBody>
      </p:sp>
    </p:spTree>
    <p:extLst>
      <p:ext uri="{BB962C8B-B14F-4D97-AF65-F5344CB8AC3E}">
        <p14:creationId xmlns:p14="http://schemas.microsoft.com/office/powerpoint/2010/main" val="2967746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(Quick review)</a:t>
            </a:r>
            <a:endParaRPr lang="en-US" dirty="0"/>
          </a:p>
        </p:txBody>
      </p:sp>
      <p:sp>
        <p:nvSpPr>
          <p:cNvPr id="3" name="Content Placeholder 2"/>
          <p:cNvSpPr>
            <a:spLocks noGrp="1"/>
          </p:cNvSpPr>
          <p:nvPr>
            <p:ph idx="1"/>
          </p:nvPr>
        </p:nvSpPr>
        <p:spPr>
          <a:xfrm>
            <a:off x="304800" y="1295400"/>
            <a:ext cx="8610600" cy="5410200"/>
          </a:xfrm>
        </p:spPr>
        <p:txBody>
          <a:bodyPr>
            <a:normAutofit fontScale="85000" lnSpcReduction="20000"/>
          </a:bodyPr>
          <a:lstStyle/>
          <a:p>
            <a:r>
              <a:rPr lang="en-US" dirty="0" smtClean="0"/>
              <a:t>Stateless request/response protocol</a:t>
            </a:r>
          </a:p>
          <a:p>
            <a:endParaRPr lang="en-US" dirty="0" smtClean="0"/>
          </a:p>
          <a:p>
            <a:r>
              <a:rPr lang="en-US" dirty="0" smtClean="0"/>
              <a:t>Completely TCP-based</a:t>
            </a:r>
          </a:p>
          <a:p>
            <a:endParaRPr lang="en-US" dirty="0"/>
          </a:p>
          <a:p>
            <a:r>
              <a:rPr lang="en-US" dirty="0" smtClean="0"/>
              <a:t>Fetching URL</a:t>
            </a:r>
            <a:r>
              <a:rPr lang="en-US" dirty="0"/>
              <a:t>: </a:t>
            </a:r>
            <a:r>
              <a:rPr lang="en-US" dirty="0">
                <a:hlinkClick r:id="rId3"/>
              </a:rPr>
              <a:t>www.cs.cmu.edu</a:t>
            </a:r>
            <a:r>
              <a:rPr lang="en-US" dirty="0" smtClean="0">
                <a:hlinkClick r:id="rId3"/>
              </a:rPr>
              <a:t>/~junchenj/index.html</a:t>
            </a:r>
            <a:endParaRPr lang="en-US" dirty="0" smtClean="0"/>
          </a:p>
          <a:p>
            <a:pPr lvl="1"/>
            <a:r>
              <a:rPr lang="en-US" dirty="0" smtClean="0"/>
              <a:t>Resolve DNS of </a:t>
            </a:r>
            <a:r>
              <a:rPr lang="en-US" dirty="0" smtClean="0">
                <a:hlinkClick r:id="rId4"/>
              </a:rPr>
              <a:t>www.cs.cmu.edu</a:t>
            </a:r>
            <a:endParaRPr lang="en-US" dirty="0" smtClean="0"/>
          </a:p>
          <a:p>
            <a:pPr lvl="1"/>
            <a:r>
              <a:rPr lang="en-US" dirty="0" smtClean="0"/>
              <a:t>Setup TCP</a:t>
            </a:r>
          </a:p>
          <a:p>
            <a:pPr lvl="1"/>
            <a:r>
              <a:rPr lang="en-US" dirty="0" smtClean="0"/>
              <a:t>Send HTTP request: GET /~</a:t>
            </a:r>
            <a:r>
              <a:rPr lang="en-US" dirty="0" err="1" smtClean="0"/>
              <a:t>junchenj</a:t>
            </a:r>
            <a:r>
              <a:rPr lang="en-US" dirty="0" smtClean="0"/>
              <a:t>/</a:t>
            </a:r>
            <a:r>
              <a:rPr lang="en-US" dirty="0" err="1" smtClean="0"/>
              <a:t>index.html</a:t>
            </a:r>
            <a:endParaRPr lang="en-US" dirty="0" smtClean="0"/>
          </a:p>
          <a:p>
            <a:pPr lvl="1"/>
            <a:r>
              <a:rPr lang="en-US" dirty="0" smtClean="0"/>
              <a:t>Wait for HTTP response, execute embedded code</a:t>
            </a:r>
          </a:p>
          <a:p>
            <a:endParaRPr lang="en-US" dirty="0" smtClean="0"/>
          </a:p>
          <a:p>
            <a:r>
              <a:rPr lang="en-US" dirty="0" smtClean="0"/>
              <a:t>Most content is cacheable (for some TTL)</a:t>
            </a:r>
          </a:p>
          <a:p>
            <a:pPr lvl="1"/>
            <a:r>
              <a:rPr lang="en-US" dirty="0" smtClean="0"/>
              <a:t>Dynamic content, Live videos, </a:t>
            </a:r>
            <a:r>
              <a:rPr lang="en-US" dirty="0" err="1" smtClean="0"/>
              <a:t>etc</a:t>
            </a:r>
            <a:r>
              <a:rPr lang="en-US" dirty="0" smtClean="0"/>
              <a:t> are not cacheable</a:t>
            </a:r>
            <a:endParaRPr lang="en-US" dirty="0"/>
          </a:p>
          <a:p>
            <a:endParaRPr lang="en-US" dirty="0" smtClean="0"/>
          </a:p>
        </p:txBody>
      </p:sp>
      <p:sp>
        <p:nvSpPr>
          <p:cNvPr id="4" name="Slide Number Placeholder 3"/>
          <p:cNvSpPr>
            <a:spLocks noGrp="1"/>
          </p:cNvSpPr>
          <p:nvPr>
            <p:ph type="sldNum" sz="quarter" idx="12"/>
          </p:nvPr>
        </p:nvSpPr>
        <p:spPr/>
        <p:txBody>
          <a:bodyPr/>
          <a:lstStyle/>
          <a:p>
            <a:fld id="{B97CF8EF-13D2-2A41-B543-BE2952236DB9}" type="slidenum">
              <a:rPr lang="en-US" altLang="en-US" smtClean="0"/>
              <a:pPr/>
              <a:t>28</a:t>
            </a:fld>
            <a:endParaRPr lang="en-US" altLang="en-US"/>
          </a:p>
        </p:txBody>
      </p:sp>
    </p:spTree>
    <p:extLst>
      <p:ext uri="{BB962C8B-B14F-4D97-AF65-F5344CB8AC3E}">
        <p14:creationId xmlns:p14="http://schemas.microsoft.com/office/powerpoint/2010/main" val="8390904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Web</a:t>
            </a:r>
            <a:endParaRPr lang="en-US" dirty="0"/>
          </a:p>
        </p:txBody>
      </p:sp>
      <p:sp>
        <p:nvSpPr>
          <p:cNvPr id="3" name="Content Placeholder 2"/>
          <p:cNvSpPr>
            <a:spLocks noGrp="1"/>
          </p:cNvSpPr>
          <p:nvPr>
            <p:ph idx="1"/>
          </p:nvPr>
        </p:nvSpPr>
        <p:spPr/>
        <p:txBody>
          <a:bodyPr/>
          <a:lstStyle/>
          <a:p>
            <a:r>
              <a:rPr lang="en-US" dirty="0" smtClean="0"/>
              <a:t>More </a:t>
            </a:r>
            <a:r>
              <a:rPr lang="en-US" dirty="0"/>
              <a:t>popular contents, websites</a:t>
            </a:r>
          </a:p>
          <a:p>
            <a:endParaRPr lang="en-US" dirty="0"/>
          </a:p>
          <a:p>
            <a:r>
              <a:rPr lang="en-US" dirty="0" smtClean="0"/>
              <a:t>Client-to-Client </a:t>
            </a:r>
            <a:r>
              <a:rPr lang="en-US" dirty="0">
                <a:sym typeface="Wingdings"/>
              </a:rPr>
              <a:t> Server-to-Client</a:t>
            </a:r>
            <a:endParaRPr lang="en-US" dirty="0" smtClean="0"/>
          </a:p>
          <a:p>
            <a:endParaRPr lang="en-US" dirty="0"/>
          </a:p>
          <a:p>
            <a:r>
              <a:rPr lang="en-US" dirty="0" smtClean="0"/>
              <a:t>Content providers: Vested interest in performance, reliability, scalability</a:t>
            </a:r>
          </a:p>
          <a:p>
            <a:endParaRPr lang="en-US" dirty="0"/>
          </a:p>
          <a:p>
            <a:r>
              <a:rPr lang="en-US" dirty="0" smtClean="0"/>
              <a:t>ISPs: Dramatic increase of peering traffic</a:t>
            </a:r>
            <a:endParaRPr lang="en-US" dirty="0"/>
          </a:p>
        </p:txBody>
      </p:sp>
      <p:sp>
        <p:nvSpPr>
          <p:cNvPr id="4" name="Slide Number Placeholder 3"/>
          <p:cNvSpPr>
            <a:spLocks noGrp="1"/>
          </p:cNvSpPr>
          <p:nvPr>
            <p:ph type="sldNum" sz="quarter" idx="12"/>
          </p:nvPr>
        </p:nvSpPr>
        <p:spPr/>
        <p:txBody>
          <a:bodyPr/>
          <a:lstStyle/>
          <a:p>
            <a:fld id="{B97CF8EF-13D2-2A41-B543-BE2952236DB9}" type="slidenum">
              <a:rPr lang="en-US" altLang="en-US" smtClean="0"/>
              <a:pPr/>
              <a:t>29</a:t>
            </a:fld>
            <a:endParaRPr lang="en-US" altLang="en-US"/>
          </a:p>
        </p:txBody>
      </p:sp>
    </p:spTree>
    <p:extLst>
      <p:ext uri="{BB962C8B-B14F-4D97-AF65-F5344CB8AC3E}">
        <p14:creationId xmlns:p14="http://schemas.microsoft.com/office/powerpoint/2010/main" val="20938561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Names vs. IP Addresses</a:t>
            </a:r>
            <a:endParaRPr lang="en-US" dirty="0"/>
          </a:p>
        </p:txBody>
      </p:sp>
      <p:sp>
        <p:nvSpPr>
          <p:cNvPr id="3" name="Content Placeholder 2"/>
          <p:cNvSpPr>
            <a:spLocks noGrp="1"/>
          </p:cNvSpPr>
          <p:nvPr>
            <p:ph idx="1"/>
          </p:nvPr>
        </p:nvSpPr>
        <p:spPr>
          <a:xfrm>
            <a:off x="304800" y="1295400"/>
            <a:ext cx="9067800" cy="5105400"/>
          </a:xfrm>
        </p:spPr>
        <p:txBody>
          <a:bodyPr/>
          <a:lstStyle/>
          <a:p>
            <a:r>
              <a:rPr lang="en-US" i="1" dirty="0" smtClean="0"/>
              <a:t>Name are human readable</a:t>
            </a:r>
            <a:r>
              <a:rPr lang="en-US" dirty="0" smtClean="0"/>
              <a:t> </a:t>
            </a:r>
            <a:r>
              <a:rPr lang="en-US" dirty="0" smtClean="0">
                <a:sym typeface="Wingdings"/>
              </a:rPr>
              <a:t> Easy to remember</a:t>
            </a:r>
          </a:p>
          <a:p>
            <a:pPr lvl="1"/>
            <a:r>
              <a:rPr lang="en-US" dirty="0" smtClean="0">
                <a:sym typeface="Wingdings"/>
                <a:hlinkClick r:id="rId3"/>
              </a:rPr>
              <a:t>www.cs.cmu.edu</a:t>
            </a:r>
            <a:r>
              <a:rPr lang="en-US" dirty="0" smtClean="0">
                <a:sym typeface="Wingdings"/>
              </a:rPr>
              <a:t> vs. </a:t>
            </a:r>
            <a:r>
              <a:rPr lang="en-US" dirty="0" smtClean="0"/>
              <a:t>128.2.217.13</a:t>
            </a:r>
          </a:p>
          <a:p>
            <a:r>
              <a:rPr lang="en-US" i="1" dirty="0" smtClean="0">
                <a:sym typeface="Wingdings"/>
              </a:rPr>
              <a:t>Flexibility  Decoupling name and location</a:t>
            </a:r>
          </a:p>
          <a:p>
            <a:pPr lvl="1"/>
            <a:r>
              <a:rPr lang="en-US" dirty="0" smtClean="0">
                <a:sym typeface="Wingdings"/>
              </a:rPr>
              <a:t>Same name to multiple IP addresses</a:t>
            </a:r>
          </a:p>
          <a:p>
            <a:pPr lvl="2"/>
            <a:r>
              <a:rPr lang="en-US" dirty="0" smtClean="0">
                <a:sym typeface="Wingdings"/>
              </a:rPr>
              <a:t>To reduce latency, </a:t>
            </a:r>
            <a:r>
              <a:rPr lang="en-US" dirty="0" err="1" smtClean="0">
                <a:sym typeface="Wingdings"/>
              </a:rPr>
              <a:t>etc</a:t>
            </a:r>
            <a:endParaRPr lang="en-US" dirty="0" smtClean="0">
              <a:sym typeface="Wingdings"/>
            </a:endParaRPr>
          </a:p>
          <a:p>
            <a:pPr lvl="1"/>
            <a:r>
              <a:rPr lang="en-US" dirty="0">
                <a:sym typeface="Wingdings"/>
              </a:rPr>
              <a:t>Aliasing: multiple names for the </a:t>
            </a:r>
            <a:r>
              <a:rPr lang="en-US" dirty="0" smtClean="0">
                <a:sym typeface="Wingdings"/>
              </a:rPr>
              <a:t>same IP address</a:t>
            </a:r>
          </a:p>
          <a:p>
            <a:pPr lvl="1"/>
            <a:r>
              <a:rPr lang="en-US" dirty="0" smtClean="0">
                <a:sym typeface="Wingdings"/>
              </a:rPr>
              <a:t>IP addresses can change underneath</a:t>
            </a:r>
          </a:p>
          <a:p>
            <a:pPr lvl="2"/>
            <a:r>
              <a:rPr lang="en-US" dirty="0" smtClean="0">
                <a:sym typeface="Wingdings"/>
              </a:rPr>
              <a:t>Smooth server switch in failover</a:t>
            </a:r>
          </a:p>
          <a:p>
            <a:r>
              <a:rPr lang="en-US" b="1" dirty="0" smtClean="0">
                <a:sym typeface="Wingdings"/>
              </a:rPr>
              <a:t>DNS</a:t>
            </a:r>
            <a:r>
              <a:rPr lang="en-US" dirty="0" smtClean="0">
                <a:sym typeface="Wingdings"/>
              </a:rPr>
              <a:t>: Translate host name  IP address</a:t>
            </a:r>
          </a:p>
          <a:p>
            <a:pPr lvl="1"/>
            <a:endParaRPr lang="en-US" dirty="0" smtClean="0">
              <a:sym typeface="Wingdings"/>
            </a:endParaRPr>
          </a:p>
        </p:txBody>
      </p:sp>
    </p:spTree>
    <p:extLst>
      <p:ext uri="{BB962C8B-B14F-4D97-AF65-F5344CB8AC3E}">
        <p14:creationId xmlns:p14="http://schemas.microsoft.com/office/powerpoint/2010/main" val="6952843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Characteristics of Web Traffic</a:t>
            </a:r>
            <a:endParaRPr lang="en-US" dirty="0"/>
          </a:p>
        </p:txBody>
      </p:sp>
      <p:pic>
        <p:nvPicPr>
          <p:cNvPr id="4" name="Picture 3"/>
          <p:cNvPicPr>
            <a:picLocks noChangeAspect="1"/>
          </p:cNvPicPr>
          <p:nvPr/>
        </p:nvPicPr>
        <p:blipFill>
          <a:blip r:embed="rId3"/>
          <a:stretch>
            <a:fillRect/>
          </a:stretch>
        </p:blipFill>
        <p:spPr>
          <a:xfrm>
            <a:off x="762000" y="1311063"/>
            <a:ext cx="4572000" cy="3429000"/>
          </a:xfrm>
          <a:prstGeom prst="rect">
            <a:avLst/>
          </a:prstGeom>
        </p:spPr>
      </p:pic>
      <p:sp>
        <p:nvSpPr>
          <p:cNvPr id="5" name="TextBox 4"/>
          <p:cNvSpPr txBox="1"/>
          <p:nvPr/>
        </p:nvSpPr>
        <p:spPr>
          <a:xfrm>
            <a:off x="1532706" y="4536399"/>
            <a:ext cx="3300904" cy="523220"/>
          </a:xfrm>
          <a:prstGeom prst="rect">
            <a:avLst/>
          </a:prstGeom>
          <a:noFill/>
        </p:spPr>
        <p:txBody>
          <a:bodyPr wrap="none" rtlCol="0">
            <a:spAutoFit/>
          </a:bodyPr>
          <a:lstStyle/>
          <a:p>
            <a:r>
              <a:rPr lang="en-US" sz="2800" b="1" dirty="0" smtClean="0"/>
              <a:t>Rank of content/ISP</a:t>
            </a:r>
            <a:endParaRPr lang="en-US" sz="2800" b="1" dirty="0"/>
          </a:p>
        </p:txBody>
      </p:sp>
      <p:sp>
        <p:nvSpPr>
          <p:cNvPr id="6" name="TextBox 5"/>
          <p:cNvSpPr txBox="1"/>
          <p:nvPr/>
        </p:nvSpPr>
        <p:spPr>
          <a:xfrm rot="16200000">
            <a:off x="-547012" y="2627292"/>
            <a:ext cx="2618024" cy="523220"/>
          </a:xfrm>
          <a:prstGeom prst="rect">
            <a:avLst/>
          </a:prstGeom>
          <a:noFill/>
        </p:spPr>
        <p:txBody>
          <a:bodyPr wrap="none" rtlCol="0">
            <a:spAutoFit/>
          </a:bodyPr>
          <a:lstStyle/>
          <a:p>
            <a:r>
              <a:rPr lang="en-US" sz="2800" b="1" dirty="0" smtClean="0"/>
              <a:t># of appearance</a:t>
            </a:r>
            <a:endParaRPr lang="en-US" sz="2800" b="1" dirty="0"/>
          </a:p>
        </p:txBody>
      </p:sp>
      <p:sp>
        <p:nvSpPr>
          <p:cNvPr id="7" name="TextBox 6"/>
          <p:cNvSpPr txBox="1"/>
          <p:nvPr/>
        </p:nvSpPr>
        <p:spPr>
          <a:xfrm>
            <a:off x="2444416" y="1630619"/>
            <a:ext cx="2667000" cy="954107"/>
          </a:xfrm>
          <a:prstGeom prst="rect">
            <a:avLst/>
          </a:prstGeom>
          <a:noFill/>
        </p:spPr>
        <p:txBody>
          <a:bodyPr wrap="square" rtlCol="0">
            <a:spAutoFit/>
          </a:bodyPr>
          <a:lstStyle/>
          <a:p>
            <a:r>
              <a:rPr lang="en-US" sz="2800" b="1" dirty="0" smtClean="0"/>
              <a:t>K-</a:t>
            </a:r>
            <a:r>
              <a:rPr lang="en-US" sz="2800" b="1" dirty="0" err="1" smtClean="0"/>
              <a:t>th</a:t>
            </a:r>
            <a:r>
              <a:rPr lang="en-US" sz="2800" b="1" dirty="0" smtClean="0"/>
              <a:t> item popularity = 1/k</a:t>
            </a:r>
            <a:endParaRPr lang="en-US" sz="2800" b="1" dirty="0"/>
          </a:p>
        </p:txBody>
      </p:sp>
      <p:sp>
        <p:nvSpPr>
          <p:cNvPr id="8" name="TextBox 7"/>
          <p:cNvSpPr txBox="1"/>
          <p:nvPr/>
        </p:nvSpPr>
        <p:spPr>
          <a:xfrm>
            <a:off x="1176010" y="5283821"/>
            <a:ext cx="7315200" cy="1200329"/>
          </a:xfrm>
          <a:prstGeom prst="rect">
            <a:avLst/>
          </a:prstGeom>
          <a:noFill/>
        </p:spPr>
        <p:txBody>
          <a:bodyPr wrap="square" rtlCol="0">
            <a:spAutoFit/>
          </a:bodyPr>
          <a:lstStyle/>
          <a:p>
            <a:r>
              <a:rPr lang="en-US" dirty="0" smtClean="0">
                <a:solidFill>
                  <a:schemeClr val="bg1">
                    <a:lumMod val="10000"/>
                  </a:schemeClr>
                </a:solidFill>
              </a:rPr>
              <a:t>Two implications: </a:t>
            </a:r>
          </a:p>
          <a:p>
            <a:r>
              <a:rPr lang="en-US" b="1" dirty="0" err="1" smtClean="0">
                <a:solidFill>
                  <a:schemeClr val="bg1">
                    <a:lumMod val="10000"/>
                  </a:schemeClr>
                </a:solidFill>
              </a:rPr>
              <a:t>Skewness</a:t>
            </a:r>
            <a:r>
              <a:rPr lang="en-US" b="1" dirty="0" smtClean="0">
                <a:solidFill>
                  <a:schemeClr val="bg1">
                    <a:lumMod val="10000"/>
                  </a:schemeClr>
                </a:solidFill>
              </a:rPr>
              <a:t>: Popular content need to be optimized.</a:t>
            </a:r>
          </a:p>
          <a:p>
            <a:r>
              <a:rPr lang="en-US" b="1" dirty="0" smtClean="0">
                <a:solidFill>
                  <a:schemeClr val="bg1">
                    <a:lumMod val="10000"/>
                  </a:schemeClr>
                </a:solidFill>
              </a:rPr>
              <a:t>Long tail: Improving a few top ISPs is not enough.</a:t>
            </a:r>
          </a:p>
        </p:txBody>
      </p:sp>
      <p:sp>
        <p:nvSpPr>
          <p:cNvPr id="9" name="TextBox 8"/>
          <p:cNvSpPr txBox="1"/>
          <p:nvPr/>
        </p:nvSpPr>
        <p:spPr>
          <a:xfrm>
            <a:off x="5111416" y="2734687"/>
            <a:ext cx="4005589" cy="1200329"/>
          </a:xfrm>
          <a:prstGeom prst="rect">
            <a:avLst/>
          </a:prstGeom>
          <a:noFill/>
        </p:spPr>
        <p:txBody>
          <a:bodyPr wrap="square" rtlCol="0">
            <a:spAutoFit/>
          </a:bodyPr>
          <a:lstStyle/>
          <a:p>
            <a:r>
              <a:rPr lang="en-US" dirty="0" err="1" smtClean="0">
                <a:solidFill>
                  <a:schemeClr val="bg1">
                    <a:lumMod val="10000"/>
                  </a:schemeClr>
                </a:solidFill>
              </a:rPr>
              <a:t>Zipf</a:t>
            </a:r>
            <a:r>
              <a:rPr lang="en-US" dirty="0" smtClean="0">
                <a:solidFill>
                  <a:schemeClr val="bg1">
                    <a:lumMod val="10000"/>
                  </a:schemeClr>
                </a:solidFill>
              </a:rPr>
              <a:t> or power law on both content popularity &amp; access ISP population</a:t>
            </a:r>
            <a:endParaRPr lang="en-US" dirty="0">
              <a:solidFill>
                <a:schemeClr val="bg1">
                  <a:lumMod val="10000"/>
                </a:schemeClr>
              </a:solidFill>
            </a:endParaRPr>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30</a:t>
            </a:fld>
            <a:endParaRPr lang="en-US" altLang="en-US"/>
          </a:p>
        </p:txBody>
      </p:sp>
    </p:spTree>
    <p:extLst>
      <p:ext uri="{BB962C8B-B14F-4D97-AF65-F5344CB8AC3E}">
        <p14:creationId xmlns:p14="http://schemas.microsoft.com/office/powerpoint/2010/main" val="10212607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Single Server?</a:t>
            </a:r>
            <a:endParaRPr lang="en-US" dirty="0"/>
          </a:p>
        </p:txBody>
      </p:sp>
      <p:graphicFrame>
        <p:nvGraphicFramePr>
          <p:cNvPr id="14" name="Object 2"/>
          <p:cNvGraphicFramePr>
            <a:graphicFrameLocks noChangeAspect="1"/>
          </p:cNvGraphicFramePr>
          <p:nvPr>
            <p:extLst/>
          </p:nvPr>
        </p:nvGraphicFramePr>
        <p:xfrm>
          <a:off x="914400" y="2209800"/>
          <a:ext cx="833438" cy="638175"/>
        </p:xfrm>
        <a:graphic>
          <a:graphicData uri="http://schemas.openxmlformats.org/presentationml/2006/ole">
            <mc:AlternateContent xmlns:mc="http://schemas.openxmlformats.org/markup-compatibility/2006">
              <mc:Choice xmlns:v="urn:schemas-microsoft-com:vml" Requires="v">
                <p:oleObj spid="_x0000_s1041"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15" name="Straight Arrow Connector 14"/>
          <p:cNvCxnSpPr>
            <a:stCxn id="16" idx="3"/>
          </p:cNvCxnSpPr>
          <p:nvPr/>
        </p:nvCxnSpPr>
        <p:spPr bwMode="auto">
          <a:xfrm>
            <a:off x="1747838" y="2528887"/>
            <a:ext cx="5114924" cy="401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16" name="Cloud 15"/>
          <p:cNvSpPr/>
          <p:nvPr/>
        </p:nvSpPr>
        <p:spPr bwMode="auto">
          <a:xfrm>
            <a:off x="2667000" y="1676400"/>
            <a:ext cx="3276600" cy="1676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graphicFrame>
        <p:nvGraphicFramePr>
          <p:cNvPr id="17" name="Object 3"/>
          <p:cNvGraphicFramePr>
            <a:graphicFrameLocks noChangeAspect="1"/>
          </p:cNvGraphicFramePr>
          <p:nvPr>
            <p:extLst/>
          </p:nvPr>
        </p:nvGraphicFramePr>
        <p:xfrm>
          <a:off x="6862762" y="2213811"/>
          <a:ext cx="833438" cy="638175"/>
        </p:xfrm>
        <a:graphic>
          <a:graphicData uri="http://schemas.openxmlformats.org/presentationml/2006/ole">
            <mc:AlternateContent xmlns:mc="http://schemas.openxmlformats.org/markup-compatibility/2006">
              <mc:Choice xmlns:v="urn:schemas-microsoft-com:vml" Requires="v">
                <p:oleObj spid="_x0000_s1042"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762" y="2213811"/>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 name="TextBox 17"/>
          <p:cNvSpPr txBox="1"/>
          <p:nvPr/>
        </p:nvSpPr>
        <p:spPr>
          <a:xfrm>
            <a:off x="567707" y="3822077"/>
            <a:ext cx="5534079" cy="2308324"/>
          </a:xfrm>
          <a:prstGeom prst="rect">
            <a:avLst/>
          </a:prstGeom>
          <a:noFill/>
        </p:spPr>
        <p:txBody>
          <a:bodyPr wrap="none" rtlCol="0">
            <a:spAutoFit/>
          </a:bodyPr>
          <a:lstStyle/>
          <a:p>
            <a:r>
              <a:rPr lang="en-US" b="1" dirty="0" smtClean="0">
                <a:solidFill>
                  <a:schemeClr val="bg1">
                    <a:lumMod val="10000"/>
                  </a:schemeClr>
                </a:solidFill>
              </a:rPr>
              <a:t>Poor performance/reliability/scalability:</a:t>
            </a:r>
            <a:r>
              <a:rPr lang="en-US" dirty="0" smtClean="0">
                <a:solidFill>
                  <a:schemeClr val="bg1">
                    <a:lumMod val="10000"/>
                  </a:schemeClr>
                </a:solidFill>
              </a:rPr>
              <a:t> </a:t>
            </a:r>
          </a:p>
          <a:p>
            <a:pPr marL="342900" indent="-342900">
              <a:buFont typeface="Arial" charset="0"/>
              <a:buChar char="•"/>
            </a:pPr>
            <a:r>
              <a:rPr lang="en-US" dirty="0" smtClean="0">
                <a:solidFill>
                  <a:schemeClr val="bg1">
                    <a:lumMod val="10000"/>
                  </a:schemeClr>
                </a:solidFill>
              </a:rPr>
              <a:t>Single point of failure</a:t>
            </a:r>
          </a:p>
          <a:p>
            <a:pPr marL="342900" indent="-342900">
              <a:buFont typeface="Arial" charset="0"/>
              <a:buChar char="•"/>
            </a:pPr>
            <a:r>
              <a:rPr lang="en-US" dirty="0" smtClean="0">
                <a:solidFill>
                  <a:schemeClr val="bg1">
                    <a:lumMod val="10000"/>
                  </a:schemeClr>
                </a:solidFill>
              </a:rPr>
              <a:t>Easy to be overloaded</a:t>
            </a:r>
          </a:p>
          <a:p>
            <a:pPr marL="342900" indent="-342900">
              <a:buFont typeface="Arial" charset="0"/>
              <a:buChar char="•"/>
            </a:pPr>
            <a:r>
              <a:rPr lang="en-US" dirty="0" smtClean="0">
                <a:solidFill>
                  <a:schemeClr val="bg1">
                    <a:lumMod val="10000"/>
                  </a:schemeClr>
                </a:solidFill>
              </a:rPr>
              <a:t>Long latency</a:t>
            </a:r>
          </a:p>
          <a:p>
            <a:pPr marL="342900" indent="-342900">
              <a:buFont typeface="Arial" charset="0"/>
              <a:buChar char="•"/>
            </a:pPr>
            <a:r>
              <a:rPr lang="en-US" dirty="0" smtClean="0">
                <a:solidFill>
                  <a:schemeClr val="bg1">
                    <a:lumMod val="10000"/>
                  </a:schemeClr>
                </a:solidFill>
              </a:rPr>
              <a:t>Suboptimal WAN (BGP) performance</a:t>
            </a:r>
          </a:p>
          <a:p>
            <a:pPr marL="342900" indent="-342900">
              <a:buFont typeface="Arial" charset="0"/>
              <a:buChar char="•"/>
            </a:pPr>
            <a:r>
              <a:rPr lang="en-US" dirty="0" smtClean="0">
                <a:solidFill>
                  <a:schemeClr val="bg1">
                    <a:lumMod val="10000"/>
                  </a:schemeClr>
                </a:solidFill>
              </a:rPr>
              <a:t>Huge peering traffic!</a:t>
            </a:r>
            <a:endParaRPr lang="en-US" dirty="0">
              <a:solidFill>
                <a:schemeClr val="bg1">
                  <a:lumMod val="10000"/>
                </a:schemeClr>
              </a:solidFill>
            </a:endParaRPr>
          </a:p>
        </p:txBody>
      </p:sp>
      <p:sp>
        <p:nvSpPr>
          <p:cNvPr id="19" name="TextBox 18"/>
          <p:cNvSpPr txBox="1"/>
          <p:nvPr/>
        </p:nvSpPr>
        <p:spPr>
          <a:xfrm>
            <a:off x="845051" y="1733869"/>
            <a:ext cx="934871" cy="461665"/>
          </a:xfrm>
          <a:prstGeom prst="rect">
            <a:avLst/>
          </a:prstGeom>
          <a:noFill/>
        </p:spPr>
        <p:txBody>
          <a:bodyPr wrap="none" rtlCol="0">
            <a:spAutoFit/>
          </a:bodyPr>
          <a:lstStyle/>
          <a:p>
            <a:r>
              <a:rPr lang="en-US" dirty="0" smtClean="0"/>
              <a:t>Client</a:t>
            </a:r>
            <a:endParaRPr lang="en-US" dirty="0"/>
          </a:p>
        </p:txBody>
      </p:sp>
      <p:sp>
        <p:nvSpPr>
          <p:cNvPr id="20" name="TextBox 19"/>
          <p:cNvSpPr txBox="1"/>
          <p:nvPr/>
        </p:nvSpPr>
        <p:spPr>
          <a:xfrm>
            <a:off x="6785595" y="1713841"/>
            <a:ext cx="987771" cy="461665"/>
          </a:xfrm>
          <a:prstGeom prst="rect">
            <a:avLst/>
          </a:prstGeom>
          <a:noFill/>
        </p:spPr>
        <p:txBody>
          <a:bodyPr wrap="none" rtlCol="0">
            <a:spAutoFit/>
          </a:bodyPr>
          <a:lstStyle/>
          <a:p>
            <a:r>
              <a:rPr lang="en-US" smtClean="0"/>
              <a:t>Server</a:t>
            </a:r>
            <a:endParaRPr lang="en-US"/>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31</a:t>
            </a:fld>
            <a:endParaRPr lang="en-US" altLang="en-US"/>
          </a:p>
        </p:txBody>
      </p:sp>
    </p:spTree>
    <p:extLst>
      <p:ext uri="{BB962C8B-B14F-4D97-AF65-F5344CB8AC3E}">
        <p14:creationId xmlns:p14="http://schemas.microsoft.com/office/powerpoint/2010/main" val="15613912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bwMode="auto">
          <a:xfrm>
            <a:off x="2667000" y="1676400"/>
            <a:ext cx="3276600" cy="1676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26" name="Cloud 25"/>
          <p:cNvSpPr/>
          <p:nvPr/>
        </p:nvSpPr>
        <p:spPr bwMode="auto">
          <a:xfrm>
            <a:off x="1629586" y="1561314"/>
            <a:ext cx="1799472" cy="140839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lumMod val="10000"/>
                  </a:schemeClr>
                </a:solidFill>
                <a:effectLst/>
                <a:latin typeface="Times New Roman" charset="0"/>
              </a:rPr>
              <a:t>Access</a:t>
            </a:r>
            <a:r>
              <a:rPr kumimoji="0" lang="en-US" sz="2400" b="0" i="0" u="none" strike="noStrike" cap="none" normalizeH="0" smtClean="0">
                <a:ln>
                  <a:noFill/>
                </a:ln>
                <a:solidFill>
                  <a:schemeClr val="bg1">
                    <a:lumMod val="10000"/>
                  </a:schemeClr>
                </a:solidFill>
                <a:effectLst/>
                <a:latin typeface="Times New Roman" charset="0"/>
              </a:rPr>
              <a:t> ISP</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2" name="Title 1"/>
          <p:cNvSpPr>
            <a:spLocks noGrp="1"/>
          </p:cNvSpPr>
          <p:nvPr>
            <p:ph type="title"/>
          </p:nvPr>
        </p:nvSpPr>
        <p:spPr/>
        <p:txBody>
          <a:bodyPr/>
          <a:lstStyle/>
          <a:p>
            <a:r>
              <a:rPr lang="en-US" dirty="0" smtClean="0"/>
              <a:t>Why Not ISP Proxy Caching?</a:t>
            </a:r>
            <a:endParaRPr lang="en-US" dirty="0"/>
          </a:p>
        </p:txBody>
      </p:sp>
      <p:graphicFrame>
        <p:nvGraphicFramePr>
          <p:cNvPr id="8" name="Object 2"/>
          <p:cNvGraphicFramePr>
            <a:graphicFrameLocks noChangeAspect="1"/>
          </p:cNvGraphicFramePr>
          <p:nvPr>
            <p:extLst/>
          </p:nvPr>
        </p:nvGraphicFramePr>
        <p:xfrm>
          <a:off x="914400" y="2209800"/>
          <a:ext cx="833438" cy="638175"/>
        </p:xfrm>
        <a:graphic>
          <a:graphicData uri="http://schemas.openxmlformats.org/presentationml/2006/ole">
            <mc:AlternateContent xmlns:mc="http://schemas.openxmlformats.org/markup-compatibility/2006">
              <mc:Choice xmlns:v="urn:schemas-microsoft-com:vml" Requires="v">
                <p:oleObj spid="_x0000_s348177"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 name="Straight Arrow Connector 8"/>
          <p:cNvCxnSpPr/>
          <p:nvPr/>
        </p:nvCxnSpPr>
        <p:spPr bwMode="auto">
          <a:xfrm>
            <a:off x="1747838" y="2528887"/>
            <a:ext cx="5114924" cy="401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11" name="Object 3"/>
          <p:cNvGraphicFramePr>
            <a:graphicFrameLocks noChangeAspect="1"/>
          </p:cNvGraphicFramePr>
          <p:nvPr>
            <p:extLst/>
          </p:nvPr>
        </p:nvGraphicFramePr>
        <p:xfrm>
          <a:off x="6862762" y="2213811"/>
          <a:ext cx="833438" cy="638175"/>
        </p:xfrm>
        <a:graphic>
          <a:graphicData uri="http://schemas.openxmlformats.org/presentationml/2006/ole">
            <mc:AlternateContent xmlns:mc="http://schemas.openxmlformats.org/markup-compatibility/2006">
              <mc:Choice xmlns:v="urn:schemas-microsoft-com:vml" Requires="v">
                <p:oleObj spid="_x0000_s348178"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762" y="2213811"/>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TextBox 11"/>
          <p:cNvSpPr txBox="1"/>
          <p:nvPr/>
        </p:nvSpPr>
        <p:spPr>
          <a:xfrm>
            <a:off x="845051" y="1733869"/>
            <a:ext cx="934871" cy="461665"/>
          </a:xfrm>
          <a:prstGeom prst="rect">
            <a:avLst/>
          </a:prstGeom>
          <a:noFill/>
        </p:spPr>
        <p:txBody>
          <a:bodyPr wrap="none" rtlCol="0">
            <a:spAutoFit/>
          </a:bodyPr>
          <a:lstStyle/>
          <a:p>
            <a:r>
              <a:rPr lang="en-US" dirty="0" smtClean="0"/>
              <a:t>Client</a:t>
            </a:r>
            <a:endParaRPr lang="en-US" dirty="0"/>
          </a:p>
        </p:txBody>
      </p:sp>
      <p:sp>
        <p:nvSpPr>
          <p:cNvPr id="13" name="TextBox 12"/>
          <p:cNvSpPr txBox="1"/>
          <p:nvPr/>
        </p:nvSpPr>
        <p:spPr>
          <a:xfrm>
            <a:off x="6785595" y="1713841"/>
            <a:ext cx="987771" cy="461665"/>
          </a:xfrm>
          <a:prstGeom prst="rect">
            <a:avLst/>
          </a:prstGeom>
          <a:noFill/>
        </p:spPr>
        <p:txBody>
          <a:bodyPr wrap="none" rtlCol="0">
            <a:spAutoFit/>
          </a:bodyPr>
          <a:lstStyle/>
          <a:p>
            <a:r>
              <a:rPr lang="en-US" dirty="0" smtClean="0"/>
              <a:t>Server</a:t>
            </a:r>
            <a:endParaRPr lang="en-US" dirty="0"/>
          </a:p>
        </p:txBody>
      </p:sp>
      <p:grpSp>
        <p:nvGrpSpPr>
          <p:cNvPr id="14" name="Group 8"/>
          <p:cNvGrpSpPr>
            <a:grpSpLocks/>
          </p:cNvGrpSpPr>
          <p:nvPr/>
        </p:nvGrpSpPr>
        <p:grpSpPr bwMode="auto">
          <a:xfrm>
            <a:off x="2581276" y="2175506"/>
            <a:ext cx="653716" cy="885825"/>
            <a:chOff x="4180" y="783"/>
            <a:chExt cx="150" cy="307"/>
          </a:xfrm>
        </p:grpSpPr>
        <p:sp>
          <p:nvSpPr>
            <p:cNvPr id="15"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6"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7"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8"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9"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2"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23" name="TextBox 22"/>
          <p:cNvSpPr txBox="1"/>
          <p:nvPr/>
        </p:nvSpPr>
        <p:spPr>
          <a:xfrm>
            <a:off x="1808820" y="2958942"/>
            <a:ext cx="920445" cy="461665"/>
          </a:xfrm>
          <a:prstGeom prst="rect">
            <a:avLst/>
          </a:prstGeom>
          <a:noFill/>
        </p:spPr>
        <p:txBody>
          <a:bodyPr wrap="none" rtlCol="0">
            <a:spAutoFit/>
          </a:bodyPr>
          <a:lstStyle/>
          <a:p>
            <a:r>
              <a:rPr lang="en-US" smtClean="0"/>
              <a:t>Proxy</a:t>
            </a:r>
            <a:endParaRPr lang="en-US"/>
          </a:p>
        </p:txBody>
      </p:sp>
      <p:sp>
        <p:nvSpPr>
          <p:cNvPr id="24" name="TextBox 23"/>
          <p:cNvSpPr txBox="1"/>
          <p:nvPr/>
        </p:nvSpPr>
        <p:spPr>
          <a:xfrm>
            <a:off x="148607" y="4168676"/>
            <a:ext cx="4499593" cy="1569660"/>
          </a:xfrm>
          <a:prstGeom prst="rect">
            <a:avLst/>
          </a:prstGeom>
          <a:noFill/>
        </p:spPr>
        <p:txBody>
          <a:bodyPr wrap="square" rtlCol="0">
            <a:spAutoFit/>
          </a:bodyPr>
          <a:lstStyle/>
          <a:p>
            <a:r>
              <a:rPr lang="en-US" b="1" dirty="0" smtClean="0">
                <a:solidFill>
                  <a:schemeClr val="bg1">
                    <a:lumMod val="10000"/>
                  </a:schemeClr>
                </a:solidFill>
              </a:rPr>
              <a:t>Pros:</a:t>
            </a:r>
            <a:endParaRPr lang="en-US" dirty="0" smtClean="0">
              <a:solidFill>
                <a:schemeClr val="bg1">
                  <a:lumMod val="10000"/>
                </a:schemeClr>
              </a:solidFill>
            </a:endParaRPr>
          </a:p>
          <a:p>
            <a:pPr marL="342900" indent="-342900">
              <a:buFont typeface="Arial" charset="0"/>
              <a:buChar char="•"/>
            </a:pPr>
            <a:r>
              <a:rPr lang="en-US" dirty="0" smtClean="0">
                <a:solidFill>
                  <a:schemeClr val="bg1">
                    <a:lumMod val="10000"/>
                  </a:schemeClr>
                </a:solidFill>
              </a:rPr>
              <a:t>Reduced RTT of cached content</a:t>
            </a:r>
          </a:p>
          <a:p>
            <a:pPr marL="342900" indent="-342900">
              <a:buFont typeface="Arial" charset="0"/>
              <a:buChar char="•"/>
            </a:pPr>
            <a:r>
              <a:rPr lang="en-US" dirty="0" smtClean="0">
                <a:solidFill>
                  <a:schemeClr val="bg1">
                    <a:lumMod val="10000"/>
                  </a:schemeClr>
                </a:solidFill>
              </a:rPr>
              <a:t>Reduced peering traffic &amp; server load</a:t>
            </a:r>
          </a:p>
        </p:txBody>
      </p:sp>
      <p:sp>
        <p:nvSpPr>
          <p:cNvPr id="25" name="TextBox 24"/>
          <p:cNvSpPr txBox="1"/>
          <p:nvPr/>
        </p:nvSpPr>
        <p:spPr>
          <a:xfrm>
            <a:off x="4800600" y="4168676"/>
            <a:ext cx="4343400" cy="2308324"/>
          </a:xfrm>
          <a:prstGeom prst="rect">
            <a:avLst/>
          </a:prstGeom>
          <a:noFill/>
        </p:spPr>
        <p:txBody>
          <a:bodyPr wrap="square" rtlCol="0">
            <a:spAutoFit/>
          </a:bodyPr>
          <a:lstStyle/>
          <a:p>
            <a:r>
              <a:rPr lang="en-US" b="1" dirty="0" smtClean="0">
                <a:solidFill>
                  <a:schemeClr val="bg1">
                    <a:lumMod val="10000"/>
                  </a:schemeClr>
                </a:solidFill>
              </a:rPr>
              <a:t>Cons:</a:t>
            </a:r>
            <a:endParaRPr lang="en-US" dirty="0" smtClean="0">
              <a:solidFill>
                <a:schemeClr val="bg1">
                  <a:lumMod val="10000"/>
                </a:schemeClr>
              </a:solidFill>
            </a:endParaRPr>
          </a:p>
          <a:p>
            <a:pPr marL="342900" indent="-342900">
              <a:buFont typeface="Arial" charset="0"/>
              <a:buChar char="•"/>
            </a:pPr>
            <a:r>
              <a:rPr lang="en-US" dirty="0" smtClean="0">
                <a:solidFill>
                  <a:schemeClr val="bg1">
                    <a:lumMod val="10000"/>
                  </a:schemeClr>
                </a:solidFill>
              </a:rPr>
              <a:t>Security/authentication</a:t>
            </a:r>
          </a:p>
          <a:p>
            <a:pPr marL="342900" indent="-342900">
              <a:buFont typeface="Arial" charset="0"/>
              <a:buChar char="•"/>
            </a:pPr>
            <a:r>
              <a:rPr lang="en-US" dirty="0" smtClean="0">
                <a:solidFill>
                  <a:schemeClr val="bg1">
                    <a:lumMod val="10000"/>
                  </a:schemeClr>
                </a:solidFill>
              </a:rPr>
              <a:t>Content providers want fine-grained control on when/where to cache its content</a:t>
            </a:r>
          </a:p>
          <a:p>
            <a:pPr marL="342900" indent="-342900">
              <a:buFont typeface="Arial" charset="0"/>
              <a:buChar char="•"/>
            </a:pPr>
            <a:r>
              <a:rPr lang="en-US" dirty="0" smtClean="0">
                <a:solidFill>
                  <a:schemeClr val="bg1">
                    <a:lumMod val="10000"/>
                  </a:schemeClr>
                </a:solidFill>
              </a:rPr>
              <a:t>Cold start</a:t>
            </a:r>
            <a:endParaRPr lang="en-US" dirty="0">
              <a:solidFill>
                <a:schemeClr val="bg1">
                  <a:lumMod val="10000"/>
                </a:schemeClr>
              </a:solidFill>
            </a:endParaRPr>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32</a:t>
            </a:fld>
            <a:endParaRPr lang="en-US" altLang="en-US"/>
          </a:p>
        </p:txBody>
      </p:sp>
      <p:sp>
        <p:nvSpPr>
          <p:cNvPr id="4" name="Rectangular Callout 3"/>
          <p:cNvSpPr/>
          <p:nvPr/>
        </p:nvSpPr>
        <p:spPr bwMode="auto">
          <a:xfrm>
            <a:off x="2398403" y="3462801"/>
            <a:ext cx="3240397" cy="461665"/>
          </a:xfrm>
          <a:prstGeom prst="wedgeRectCallout">
            <a:avLst>
              <a:gd name="adj1" fmla="val -33834"/>
              <a:gd name="adj2" fmla="val -134118"/>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en-US" b="1" smtClean="0">
                <a:solidFill>
                  <a:schemeClr val="bg1">
                    <a:lumMod val="10000"/>
                  </a:schemeClr>
                </a:solidFill>
              </a:rPr>
              <a:t>Cache HTTP responses</a:t>
            </a:r>
            <a:endParaRPr lang="en-US" b="1" dirty="0">
              <a:solidFill>
                <a:schemeClr val="bg1">
                  <a:lumMod val="10000"/>
                </a:schemeClr>
              </a:solidFill>
            </a:endParaRPr>
          </a:p>
        </p:txBody>
      </p:sp>
    </p:spTree>
    <p:extLst>
      <p:ext uri="{BB962C8B-B14F-4D97-AF65-F5344CB8AC3E}">
        <p14:creationId xmlns:p14="http://schemas.microsoft.com/office/powerpoint/2010/main" val="519442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bwMode="auto">
          <a:xfrm>
            <a:off x="1689157" y="990601"/>
            <a:ext cx="5085792" cy="30121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66" name="Oval 65"/>
          <p:cNvSpPr/>
          <p:nvPr/>
        </p:nvSpPr>
        <p:spPr bwMode="auto">
          <a:xfrm rot="21258690">
            <a:off x="2202781" y="1826329"/>
            <a:ext cx="4105081" cy="1708229"/>
          </a:xfrm>
          <a:prstGeom prst="ellipse">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CDN</a:t>
            </a:r>
            <a:endParaRPr kumimoji="0" lang="en-US" sz="2800" b="1" i="0" u="none" strike="noStrike" cap="none" normalizeH="0" baseline="0" dirty="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smtClean="0"/>
              <a:t>CDN Architecture</a:t>
            </a:r>
            <a:endParaRPr lang="en-US" dirty="0"/>
          </a:p>
        </p:txBody>
      </p:sp>
      <p:graphicFrame>
        <p:nvGraphicFramePr>
          <p:cNvPr id="4" name="Object 2"/>
          <p:cNvGraphicFramePr>
            <a:graphicFrameLocks noChangeAspect="1"/>
          </p:cNvGraphicFramePr>
          <p:nvPr>
            <p:extLst/>
          </p:nvPr>
        </p:nvGraphicFramePr>
        <p:xfrm>
          <a:off x="374149" y="2209800"/>
          <a:ext cx="833438" cy="638175"/>
        </p:xfrm>
        <a:graphic>
          <a:graphicData uri="http://schemas.openxmlformats.org/presentationml/2006/ole">
            <mc:AlternateContent xmlns:mc="http://schemas.openxmlformats.org/markup-compatibility/2006">
              <mc:Choice xmlns:v="urn:schemas-microsoft-com:vml" Requires="v">
                <p:oleObj spid="_x0000_s349225"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49"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 name="Straight Arrow Connector 4"/>
          <p:cNvCxnSpPr>
            <a:stCxn id="4" idx="3"/>
            <a:endCxn id="13" idx="1"/>
          </p:cNvCxnSpPr>
          <p:nvPr/>
        </p:nvCxnSpPr>
        <p:spPr bwMode="auto">
          <a:xfrm>
            <a:off x="1207587" y="2528887"/>
            <a:ext cx="837796" cy="186193"/>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7" name="Object 3"/>
          <p:cNvGraphicFramePr>
            <a:graphicFrameLocks noChangeAspect="1"/>
          </p:cNvGraphicFramePr>
          <p:nvPr>
            <p:extLst/>
          </p:nvPr>
        </p:nvGraphicFramePr>
        <p:xfrm>
          <a:off x="6906477" y="2101678"/>
          <a:ext cx="833438" cy="638175"/>
        </p:xfrm>
        <a:graphic>
          <a:graphicData uri="http://schemas.openxmlformats.org/presentationml/2006/ole">
            <mc:AlternateContent xmlns:mc="http://schemas.openxmlformats.org/markup-compatibility/2006">
              <mc:Choice xmlns:v="urn:schemas-microsoft-com:vml" Requires="v">
                <p:oleObj spid="_x0000_s349226"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477" y="210167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TextBox 7"/>
          <p:cNvSpPr txBox="1"/>
          <p:nvPr/>
        </p:nvSpPr>
        <p:spPr>
          <a:xfrm>
            <a:off x="304800" y="1733869"/>
            <a:ext cx="1542410" cy="461665"/>
          </a:xfrm>
          <a:prstGeom prst="rect">
            <a:avLst/>
          </a:prstGeom>
          <a:noFill/>
        </p:spPr>
        <p:txBody>
          <a:bodyPr wrap="none" rtlCol="0">
            <a:spAutoFit/>
          </a:bodyPr>
          <a:lstStyle/>
          <a:p>
            <a:r>
              <a:rPr lang="en-US" dirty="0" smtClean="0"/>
              <a:t>EU Clients</a:t>
            </a:r>
            <a:endParaRPr lang="en-US" dirty="0"/>
          </a:p>
        </p:txBody>
      </p:sp>
      <p:sp>
        <p:nvSpPr>
          <p:cNvPr id="9" name="TextBox 8"/>
          <p:cNvSpPr txBox="1"/>
          <p:nvPr/>
        </p:nvSpPr>
        <p:spPr>
          <a:xfrm>
            <a:off x="6983742" y="1410632"/>
            <a:ext cx="1816523" cy="461665"/>
          </a:xfrm>
          <a:prstGeom prst="rect">
            <a:avLst/>
          </a:prstGeom>
          <a:noFill/>
        </p:spPr>
        <p:txBody>
          <a:bodyPr wrap="none" rtlCol="0">
            <a:spAutoFit/>
          </a:bodyPr>
          <a:lstStyle/>
          <a:p>
            <a:r>
              <a:rPr lang="en-US" smtClean="0"/>
              <a:t>Origin server</a:t>
            </a:r>
            <a:endParaRPr lang="en-US" dirty="0"/>
          </a:p>
        </p:txBody>
      </p:sp>
      <p:grpSp>
        <p:nvGrpSpPr>
          <p:cNvPr id="10" name="Group 8"/>
          <p:cNvGrpSpPr>
            <a:grpSpLocks/>
          </p:cNvGrpSpPr>
          <p:nvPr/>
        </p:nvGrpSpPr>
        <p:grpSpPr bwMode="auto">
          <a:xfrm>
            <a:off x="2041025" y="2175506"/>
            <a:ext cx="653716" cy="885825"/>
            <a:chOff x="4180" y="783"/>
            <a:chExt cx="150" cy="307"/>
          </a:xfrm>
        </p:grpSpPr>
        <p:sp>
          <p:nvSpPr>
            <p:cNvPr id="11"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2"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5"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8"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19" name="TextBox 18"/>
          <p:cNvSpPr txBox="1"/>
          <p:nvPr/>
        </p:nvSpPr>
        <p:spPr>
          <a:xfrm>
            <a:off x="1080683" y="3695389"/>
            <a:ext cx="1765227" cy="461665"/>
          </a:xfrm>
          <a:prstGeom prst="rect">
            <a:avLst/>
          </a:prstGeom>
          <a:noFill/>
        </p:spPr>
        <p:txBody>
          <a:bodyPr wrap="none" rtlCol="0">
            <a:spAutoFit/>
          </a:bodyPr>
          <a:lstStyle/>
          <a:p>
            <a:r>
              <a:rPr lang="en-US" smtClean="0"/>
              <a:t>Edge servers</a:t>
            </a:r>
            <a:endParaRPr lang="en-US"/>
          </a:p>
        </p:txBody>
      </p:sp>
      <p:grpSp>
        <p:nvGrpSpPr>
          <p:cNvPr id="22" name="Group 8"/>
          <p:cNvGrpSpPr>
            <a:grpSpLocks/>
          </p:cNvGrpSpPr>
          <p:nvPr/>
        </p:nvGrpSpPr>
        <p:grpSpPr bwMode="auto">
          <a:xfrm>
            <a:off x="2784539" y="3111170"/>
            <a:ext cx="653716" cy="885825"/>
            <a:chOff x="4180" y="783"/>
            <a:chExt cx="150" cy="307"/>
          </a:xfrm>
        </p:grpSpPr>
        <p:sp>
          <p:nvSpPr>
            <p:cNvPr id="23"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5"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7"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0"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40" name="Straight Arrow Connector 39"/>
          <p:cNvCxnSpPr>
            <a:stCxn id="12" idx="3"/>
            <a:endCxn id="71" idx="1"/>
          </p:cNvCxnSpPr>
          <p:nvPr/>
        </p:nvCxnSpPr>
        <p:spPr bwMode="auto">
          <a:xfrm>
            <a:off x="2672950" y="2521757"/>
            <a:ext cx="2612971" cy="9089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45" name="Straight Arrow Connector 44"/>
          <p:cNvCxnSpPr>
            <a:stCxn id="27" idx="0"/>
            <a:endCxn id="71" idx="1"/>
          </p:cNvCxnSpPr>
          <p:nvPr/>
        </p:nvCxnSpPr>
        <p:spPr bwMode="auto">
          <a:xfrm flipV="1">
            <a:off x="3438255" y="2612647"/>
            <a:ext cx="1847666" cy="51295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52" name="Straight Arrow Connector 51"/>
          <p:cNvCxnSpPr>
            <a:stCxn id="63" idx="0"/>
            <a:endCxn id="23" idx="3"/>
          </p:cNvCxnSpPr>
          <p:nvPr/>
        </p:nvCxnSpPr>
        <p:spPr bwMode="auto">
          <a:xfrm flipV="1">
            <a:off x="2105876" y="3996995"/>
            <a:ext cx="922154" cy="917907"/>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63" name="Object 2"/>
          <p:cNvGraphicFramePr>
            <a:graphicFrameLocks noChangeAspect="1"/>
          </p:cNvGraphicFramePr>
          <p:nvPr>
            <p:extLst/>
          </p:nvPr>
        </p:nvGraphicFramePr>
        <p:xfrm>
          <a:off x="1689157" y="4914902"/>
          <a:ext cx="833438" cy="638175"/>
        </p:xfrm>
        <a:graphic>
          <a:graphicData uri="http://schemas.openxmlformats.org/presentationml/2006/ole">
            <mc:AlternateContent xmlns:mc="http://schemas.openxmlformats.org/markup-compatibility/2006">
              <mc:Choice xmlns:v="urn:schemas-microsoft-com:vml" Requires="v">
                <p:oleObj spid="_x0000_s349227" name="Clip" r:id="rId7" imgW="1307079" imgH="1083682" progId="MS_ClipArt_Gallery.2">
                  <p:embed/>
                </p:oleObj>
              </mc:Choice>
              <mc:Fallback>
                <p:oleObj name="Clip" r:id="rId7"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57" y="4914902"/>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8" name="Group 8"/>
          <p:cNvGrpSpPr>
            <a:grpSpLocks/>
          </p:cNvGrpSpPr>
          <p:nvPr/>
        </p:nvGrpSpPr>
        <p:grpSpPr bwMode="auto">
          <a:xfrm>
            <a:off x="5281563" y="2073073"/>
            <a:ext cx="653716" cy="885825"/>
            <a:chOff x="4180" y="783"/>
            <a:chExt cx="150" cy="307"/>
          </a:xfrm>
        </p:grpSpPr>
        <p:sp>
          <p:nvSpPr>
            <p:cNvPr id="69"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0"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1"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2"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3"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6"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80" name="Straight Arrow Connector 79"/>
          <p:cNvCxnSpPr>
            <a:endCxn id="7" idx="1"/>
          </p:cNvCxnSpPr>
          <p:nvPr/>
        </p:nvCxnSpPr>
        <p:spPr bwMode="auto">
          <a:xfrm flipV="1">
            <a:off x="5763133" y="2420765"/>
            <a:ext cx="1143344" cy="2092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86" name="TextBox 85"/>
          <p:cNvSpPr txBox="1"/>
          <p:nvPr/>
        </p:nvSpPr>
        <p:spPr>
          <a:xfrm>
            <a:off x="3497985" y="3923337"/>
            <a:ext cx="5433319" cy="2677656"/>
          </a:xfrm>
          <a:prstGeom prst="rect">
            <a:avLst/>
          </a:prstGeom>
          <a:solidFill>
            <a:schemeClr val="accent6">
              <a:lumMod val="20000"/>
              <a:lumOff val="80000"/>
            </a:schemeClr>
          </a:solidFill>
        </p:spPr>
        <p:txBody>
          <a:bodyPr wrap="square" rtlCol="0">
            <a:spAutoFit/>
          </a:bodyPr>
          <a:lstStyle/>
          <a:p>
            <a:r>
              <a:rPr lang="en-US" b="1" dirty="0" smtClean="0">
                <a:solidFill>
                  <a:schemeClr val="bg1">
                    <a:lumMod val="10000"/>
                  </a:schemeClr>
                </a:solidFill>
              </a:rPr>
              <a:t>CDNs</a:t>
            </a:r>
          </a:p>
          <a:p>
            <a:pPr marL="342900" indent="-342900">
              <a:buFont typeface="Arial" charset="0"/>
              <a:buChar char="•"/>
            </a:pPr>
            <a:r>
              <a:rPr lang="en-US" dirty="0" smtClean="0">
                <a:solidFill>
                  <a:schemeClr val="bg1">
                    <a:lumMod val="10000"/>
                  </a:schemeClr>
                </a:solidFill>
              </a:rPr>
              <a:t>Content providers contract with CDNs</a:t>
            </a:r>
          </a:p>
          <a:p>
            <a:pPr marL="342900" indent="-342900">
              <a:buFont typeface="Arial" charset="0"/>
              <a:buChar char="•"/>
            </a:pPr>
            <a:r>
              <a:rPr lang="en-US" dirty="0" smtClean="0">
                <a:solidFill>
                  <a:schemeClr val="bg1">
                    <a:lumMod val="10000"/>
                  </a:schemeClr>
                </a:solidFill>
              </a:rPr>
              <a:t>Better coordination across replicas (controlled content refresh/removal</a:t>
            </a:r>
            <a:r>
              <a:rPr lang="en-US" dirty="0">
                <a:solidFill>
                  <a:schemeClr val="bg1">
                    <a:lumMod val="10000"/>
                  </a:schemeClr>
                </a:solidFill>
              </a:rPr>
              <a:t>)</a:t>
            </a:r>
          </a:p>
          <a:p>
            <a:pPr marL="342900" indent="-342900">
              <a:buFont typeface="Arial" charset="0"/>
              <a:buChar char="•"/>
            </a:pPr>
            <a:r>
              <a:rPr lang="en-US" dirty="0">
                <a:solidFill>
                  <a:schemeClr val="bg1">
                    <a:lumMod val="10000"/>
                  </a:schemeClr>
                </a:solidFill>
              </a:rPr>
              <a:t>Proactive content replication on many </a:t>
            </a:r>
            <a:r>
              <a:rPr lang="en-US" dirty="0" smtClean="0">
                <a:solidFill>
                  <a:schemeClr val="bg1">
                    <a:lumMod val="10000"/>
                  </a:schemeClr>
                </a:solidFill>
              </a:rPr>
              <a:t>edge servers</a:t>
            </a:r>
            <a:endParaRPr lang="en-US" dirty="0">
              <a:solidFill>
                <a:schemeClr val="bg1">
                  <a:lumMod val="10000"/>
                </a:schemeClr>
              </a:solidFill>
            </a:endParaRPr>
          </a:p>
          <a:p>
            <a:pPr marL="342900" indent="-342900">
              <a:buFont typeface="Arial" charset="0"/>
              <a:buChar char="•"/>
            </a:pPr>
            <a:r>
              <a:rPr lang="en-US" dirty="0" smtClean="0">
                <a:solidFill>
                  <a:schemeClr val="bg1">
                    <a:lumMod val="10000"/>
                  </a:schemeClr>
                </a:solidFill>
              </a:rPr>
              <a:t>Win-win for ISPs and content providers</a:t>
            </a:r>
          </a:p>
        </p:txBody>
      </p:sp>
      <p:sp>
        <p:nvSpPr>
          <p:cNvPr id="88" name="TextBox 87"/>
          <p:cNvSpPr txBox="1"/>
          <p:nvPr/>
        </p:nvSpPr>
        <p:spPr>
          <a:xfrm>
            <a:off x="1173542" y="5508839"/>
            <a:ext cx="748923" cy="461665"/>
          </a:xfrm>
          <a:prstGeom prst="rect">
            <a:avLst/>
          </a:prstGeom>
          <a:noFill/>
        </p:spPr>
        <p:txBody>
          <a:bodyPr wrap="none" rtlCol="0">
            <a:spAutoFit/>
          </a:bodyPr>
          <a:lstStyle/>
          <a:p>
            <a:r>
              <a:rPr lang="en-US" dirty="0" smtClean="0"/>
              <a:t>Asia</a:t>
            </a:r>
            <a:endParaRPr lang="en-US" dirty="0"/>
          </a:p>
        </p:txBody>
      </p:sp>
      <p:graphicFrame>
        <p:nvGraphicFramePr>
          <p:cNvPr id="89" name="Object 2"/>
          <p:cNvGraphicFramePr>
            <a:graphicFrameLocks noChangeAspect="1"/>
          </p:cNvGraphicFramePr>
          <p:nvPr>
            <p:extLst/>
          </p:nvPr>
        </p:nvGraphicFramePr>
        <p:xfrm>
          <a:off x="2600296" y="5085509"/>
          <a:ext cx="833438" cy="638175"/>
        </p:xfrm>
        <a:graphic>
          <a:graphicData uri="http://schemas.openxmlformats.org/presentationml/2006/ole">
            <mc:AlternateContent xmlns:mc="http://schemas.openxmlformats.org/markup-compatibility/2006">
              <mc:Choice xmlns:v="urn:schemas-microsoft-com:vml" Requires="v">
                <p:oleObj spid="_x0000_s349228" name="Clip" r:id="rId8" imgW="1307079" imgH="1083682" progId="MS_ClipArt_Gallery.2">
                  <p:embed/>
                </p:oleObj>
              </mc:Choice>
              <mc:Fallback>
                <p:oleObj name="Clip" r:id="rId8"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296" y="5085509"/>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0" name="Straight Arrow Connector 89"/>
          <p:cNvCxnSpPr>
            <a:stCxn id="89" idx="0"/>
            <a:endCxn id="23" idx="3"/>
          </p:cNvCxnSpPr>
          <p:nvPr/>
        </p:nvCxnSpPr>
        <p:spPr bwMode="auto">
          <a:xfrm flipV="1">
            <a:off x="3017015" y="3996995"/>
            <a:ext cx="11015" cy="1088514"/>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93" name="Object 2"/>
          <p:cNvGraphicFramePr>
            <a:graphicFrameLocks noChangeAspect="1"/>
          </p:cNvGraphicFramePr>
          <p:nvPr>
            <p:extLst/>
          </p:nvPr>
        </p:nvGraphicFramePr>
        <p:xfrm>
          <a:off x="203644" y="3295268"/>
          <a:ext cx="833438" cy="638175"/>
        </p:xfrm>
        <a:graphic>
          <a:graphicData uri="http://schemas.openxmlformats.org/presentationml/2006/ole">
            <mc:AlternateContent xmlns:mc="http://schemas.openxmlformats.org/markup-compatibility/2006">
              <mc:Choice xmlns:v="urn:schemas-microsoft-com:vml" Requires="v">
                <p:oleObj spid="_x0000_s349229" name="Clip" r:id="rId9" imgW="1307079" imgH="1083682" progId="MS_ClipArt_Gallery.2">
                  <p:embed/>
                </p:oleObj>
              </mc:Choice>
              <mc:Fallback>
                <p:oleObj name="Clip" r:id="rId9"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44" y="329526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4" name="Straight Arrow Connector 93"/>
          <p:cNvCxnSpPr>
            <a:stCxn id="93" idx="3"/>
            <a:endCxn id="13" idx="1"/>
          </p:cNvCxnSpPr>
          <p:nvPr/>
        </p:nvCxnSpPr>
        <p:spPr bwMode="auto">
          <a:xfrm flipV="1">
            <a:off x="1037082" y="2715080"/>
            <a:ext cx="1008301" cy="899275"/>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3" name="Slide Number Placeholder 2"/>
          <p:cNvSpPr>
            <a:spLocks noGrp="1"/>
          </p:cNvSpPr>
          <p:nvPr>
            <p:ph type="sldNum" sz="quarter" idx="12"/>
          </p:nvPr>
        </p:nvSpPr>
        <p:spPr/>
        <p:txBody>
          <a:bodyPr/>
          <a:lstStyle/>
          <a:p>
            <a:fld id="{B97CF8EF-13D2-2A41-B543-BE2952236DB9}" type="slidenum">
              <a:rPr lang="en-US" altLang="en-US" smtClean="0"/>
              <a:pPr/>
              <a:t>33</a:t>
            </a:fld>
            <a:endParaRPr lang="en-US" altLang="en-US"/>
          </a:p>
        </p:txBody>
      </p:sp>
    </p:spTree>
    <p:extLst>
      <p:ext uri="{BB962C8B-B14F-4D97-AF65-F5344CB8AC3E}">
        <p14:creationId xmlns:p14="http://schemas.microsoft.com/office/powerpoint/2010/main" val="2573011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bwMode="auto">
          <a:xfrm>
            <a:off x="1689157" y="990601"/>
            <a:ext cx="5085792" cy="30121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66" name="Oval 65"/>
          <p:cNvSpPr/>
          <p:nvPr/>
        </p:nvSpPr>
        <p:spPr bwMode="auto">
          <a:xfrm rot="21258690">
            <a:off x="2202781" y="1826329"/>
            <a:ext cx="4105081" cy="1708229"/>
          </a:xfrm>
          <a:prstGeom prst="ellipse">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CDN</a:t>
            </a:r>
            <a:endParaRPr kumimoji="0" lang="en-US" sz="2800" b="1" i="0" u="none" strike="noStrike" cap="none" normalizeH="0" baseline="0" dirty="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smtClean="0"/>
              <a:t>CDN Challenges &amp; Design Space</a:t>
            </a:r>
            <a:endParaRPr lang="en-US" dirty="0"/>
          </a:p>
        </p:txBody>
      </p:sp>
      <p:graphicFrame>
        <p:nvGraphicFramePr>
          <p:cNvPr id="4" name="Object 2"/>
          <p:cNvGraphicFramePr>
            <a:graphicFrameLocks noChangeAspect="1"/>
          </p:cNvGraphicFramePr>
          <p:nvPr/>
        </p:nvGraphicFramePr>
        <p:xfrm>
          <a:off x="374149" y="2209800"/>
          <a:ext cx="833438" cy="638175"/>
        </p:xfrm>
        <a:graphic>
          <a:graphicData uri="http://schemas.openxmlformats.org/presentationml/2006/ole">
            <mc:AlternateContent xmlns:mc="http://schemas.openxmlformats.org/markup-compatibility/2006">
              <mc:Choice xmlns:v="urn:schemas-microsoft-com:vml" Requires="v">
                <p:oleObj spid="_x0000_s350249"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49"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 name="Straight Arrow Connector 4"/>
          <p:cNvCxnSpPr>
            <a:stCxn id="4" idx="3"/>
            <a:endCxn id="13" idx="1"/>
          </p:cNvCxnSpPr>
          <p:nvPr/>
        </p:nvCxnSpPr>
        <p:spPr bwMode="auto">
          <a:xfrm>
            <a:off x="1207587" y="2528887"/>
            <a:ext cx="837796" cy="186193"/>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7" name="Object 3"/>
          <p:cNvGraphicFramePr>
            <a:graphicFrameLocks noChangeAspect="1"/>
          </p:cNvGraphicFramePr>
          <p:nvPr/>
        </p:nvGraphicFramePr>
        <p:xfrm>
          <a:off x="6906477" y="2101678"/>
          <a:ext cx="833438" cy="638175"/>
        </p:xfrm>
        <a:graphic>
          <a:graphicData uri="http://schemas.openxmlformats.org/presentationml/2006/ole">
            <mc:AlternateContent xmlns:mc="http://schemas.openxmlformats.org/markup-compatibility/2006">
              <mc:Choice xmlns:v="urn:schemas-microsoft-com:vml" Requires="v">
                <p:oleObj spid="_x0000_s350250"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477" y="210167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TextBox 7"/>
          <p:cNvSpPr txBox="1"/>
          <p:nvPr/>
        </p:nvSpPr>
        <p:spPr>
          <a:xfrm>
            <a:off x="304800" y="1733869"/>
            <a:ext cx="1542410" cy="461665"/>
          </a:xfrm>
          <a:prstGeom prst="rect">
            <a:avLst/>
          </a:prstGeom>
          <a:noFill/>
        </p:spPr>
        <p:txBody>
          <a:bodyPr wrap="none" rtlCol="0">
            <a:spAutoFit/>
          </a:bodyPr>
          <a:lstStyle/>
          <a:p>
            <a:r>
              <a:rPr lang="en-US" dirty="0" smtClean="0"/>
              <a:t>EU Clients</a:t>
            </a:r>
            <a:endParaRPr lang="en-US" dirty="0"/>
          </a:p>
        </p:txBody>
      </p:sp>
      <p:sp>
        <p:nvSpPr>
          <p:cNvPr id="9" name="TextBox 8"/>
          <p:cNvSpPr txBox="1"/>
          <p:nvPr/>
        </p:nvSpPr>
        <p:spPr>
          <a:xfrm>
            <a:off x="6983742" y="1410632"/>
            <a:ext cx="1816523" cy="461665"/>
          </a:xfrm>
          <a:prstGeom prst="rect">
            <a:avLst/>
          </a:prstGeom>
          <a:noFill/>
        </p:spPr>
        <p:txBody>
          <a:bodyPr wrap="none" rtlCol="0">
            <a:spAutoFit/>
          </a:bodyPr>
          <a:lstStyle/>
          <a:p>
            <a:r>
              <a:rPr lang="en-US" smtClean="0"/>
              <a:t>Origin server</a:t>
            </a:r>
            <a:endParaRPr lang="en-US" dirty="0"/>
          </a:p>
        </p:txBody>
      </p:sp>
      <p:grpSp>
        <p:nvGrpSpPr>
          <p:cNvPr id="10" name="Group 8"/>
          <p:cNvGrpSpPr>
            <a:grpSpLocks/>
          </p:cNvGrpSpPr>
          <p:nvPr/>
        </p:nvGrpSpPr>
        <p:grpSpPr bwMode="auto">
          <a:xfrm>
            <a:off x="2041025" y="2175506"/>
            <a:ext cx="653716" cy="885825"/>
            <a:chOff x="4180" y="783"/>
            <a:chExt cx="150" cy="307"/>
          </a:xfrm>
        </p:grpSpPr>
        <p:sp>
          <p:nvSpPr>
            <p:cNvPr id="11"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2"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5"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8"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19" name="TextBox 18"/>
          <p:cNvSpPr txBox="1"/>
          <p:nvPr/>
        </p:nvSpPr>
        <p:spPr>
          <a:xfrm>
            <a:off x="1080683" y="3695389"/>
            <a:ext cx="1765227" cy="461665"/>
          </a:xfrm>
          <a:prstGeom prst="rect">
            <a:avLst/>
          </a:prstGeom>
          <a:noFill/>
        </p:spPr>
        <p:txBody>
          <a:bodyPr wrap="none" rtlCol="0">
            <a:spAutoFit/>
          </a:bodyPr>
          <a:lstStyle/>
          <a:p>
            <a:r>
              <a:rPr lang="en-US" smtClean="0"/>
              <a:t>Edge servers</a:t>
            </a:r>
            <a:endParaRPr lang="en-US"/>
          </a:p>
        </p:txBody>
      </p:sp>
      <p:grpSp>
        <p:nvGrpSpPr>
          <p:cNvPr id="22" name="Group 8"/>
          <p:cNvGrpSpPr>
            <a:grpSpLocks/>
          </p:cNvGrpSpPr>
          <p:nvPr/>
        </p:nvGrpSpPr>
        <p:grpSpPr bwMode="auto">
          <a:xfrm>
            <a:off x="2784539" y="3111170"/>
            <a:ext cx="653716" cy="885825"/>
            <a:chOff x="4180" y="783"/>
            <a:chExt cx="150" cy="307"/>
          </a:xfrm>
        </p:grpSpPr>
        <p:sp>
          <p:nvSpPr>
            <p:cNvPr id="23"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5"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7"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0"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40" name="Straight Arrow Connector 39"/>
          <p:cNvCxnSpPr>
            <a:stCxn id="12" idx="3"/>
            <a:endCxn id="71" idx="1"/>
          </p:cNvCxnSpPr>
          <p:nvPr/>
        </p:nvCxnSpPr>
        <p:spPr bwMode="auto">
          <a:xfrm>
            <a:off x="2672950" y="2521757"/>
            <a:ext cx="2612971" cy="9089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45" name="Straight Arrow Connector 44"/>
          <p:cNvCxnSpPr>
            <a:stCxn id="27" idx="0"/>
            <a:endCxn id="71" idx="1"/>
          </p:cNvCxnSpPr>
          <p:nvPr/>
        </p:nvCxnSpPr>
        <p:spPr bwMode="auto">
          <a:xfrm flipV="1">
            <a:off x="3438255" y="2612647"/>
            <a:ext cx="1847666" cy="51295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52" name="Straight Arrow Connector 51"/>
          <p:cNvCxnSpPr>
            <a:stCxn id="63" idx="0"/>
            <a:endCxn id="23" idx="3"/>
          </p:cNvCxnSpPr>
          <p:nvPr/>
        </p:nvCxnSpPr>
        <p:spPr bwMode="auto">
          <a:xfrm flipV="1">
            <a:off x="2105876" y="3996995"/>
            <a:ext cx="922154" cy="917907"/>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63" name="Object 2"/>
          <p:cNvGraphicFramePr>
            <a:graphicFrameLocks noChangeAspect="1"/>
          </p:cNvGraphicFramePr>
          <p:nvPr/>
        </p:nvGraphicFramePr>
        <p:xfrm>
          <a:off x="1689157" y="4914902"/>
          <a:ext cx="833438" cy="638175"/>
        </p:xfrm>
        <a:graphic>
          <a:graphicData uri="http://schemas.openxmlformats.org/presentationml/2006/ole">
            <mc:AlternateContent xmlns:mc="http://schemas.openxmlformats.org/markup-compatibility/2006">
              <mc:Choice xmlns:v="urn:schemas-microsoft-com:vml" Requires="v">
                <p:oleObj spid="_x0000_s350251" name="Clip" r:id="rId7" imgW="1307079" imgH="1083682" progId="MS_ClipArt_Gallery.2">
                  <p:embed/>
                </p:oleObj>
              </mc:Choice>
              <mc:Fallback>
                <p:oleObj name="Clip" r:id="rId7"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57" y="4914902"/>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8" name="Group 8"/>
          <p:cNvGrpSpPr>
            <a:grpSpLocks/>
          </p:cNvGrpSpPr>
          <p:nvPr/>
        </p:nvGrpSpPr>
        <p:grpSpPr bwMode="auto">
          <a:xfrm>
            <a:off x="5281563" y="2073073"/>
            <a:ext cx="653716" cy="885825"/>
            <a:chOff x="4180" y="783"/>
            <a:chExt cx="150" cy="307"/>
          </a:xfrm>
        </p:grpSpPr>
        <p:sp>
          <p:nvSpPr>
            <p:cNvPr id="69"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0"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1"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2"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3"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6"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80" name="Straight Arrow Connector 79"/>
          <p:cNvCxnSpPr>
            <a:endCxn id="7" idx="1"/>
          </p:cNvCxnSpPr>
          <p:nvPr/>
        </p:nvCxnSpPr>
        <p:spPr bwMode="auto">
          <a:xfrm flipV="1">
            <a:off x="5763133" y="2420765"/>
            <a:ext cx="1143344" cy="2092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88" name="TextBox 87"/>
          <p:cNvSpPr txBox="1"/>
          <p:nvPr/>
        </p:nvSpPr>
        <p:spPr>
          <a:xfrm>
            <a:off x="1173542" y="5508839"/>
            <a:ext cx="748923" cy="461665"/>
          </a:xfrm>
          <a:prstGeom prst="rect">
            <a:avLst/>
          </a:prstGeom>
          <a:noFill/>
        </p:spPr>
        <p:txBody>
          <a:bodyPr wrap="none" rtlCol="0">
            <a:spAutoFit/>
          </a:bodyPr>
          <a:lstStyle/>
          <a:p>
            <a:r>
              <a:rPr lang="en-US" dirty="0" smtClean="0"/>
              <a:t>Asia</a:t>
            </a:r>
            <a:endParaRPr lang="en-US" dirty="0"/>
          </a:p>
        </p:txBody>
      </p:sp>
      <p:graphicFrame>
        <p:nvGraphicFramePr>
          <p:cNvPr id="89" name="Object 2"/>
          <p:cNvGraphicFramePr>
            <a:graphicFrameLocks noChangeAspect="1"/>
          </p:cNvGraphicFramePr>
          <p:nvPr/>
        </p:nvGraphicFramePr>
        <p:xfrm>
          <a:off x="2600296" y="5085509"/>
          <a:ext cx="833438" cy="638175"/>
        </p:xfrm>
        <a:graphic>
          <a:graphicData uri="http://schemas.openxmlformats.org/presentationml/2006/ole">
            <mc:AlternateContent xmlns:mc="http://schemas.openxmlformats.org/markup-compatibility/2006">
              <mc:Choice xmlns:v="urn:schemas-microsoft-com:vml" Requires="v">
                <p:oleObj spid="_x0000_s350252" name="Clip" r:id="rId8" imgW="1307079" imgH="1083682" progId="MS_ClipArt_Gallery.2">
                  <p:embed/>
                </p:oleObj>
              </mc:Choice>
              <mc:Fallback>
                <p:oleObj name="Clip" r:id="rId8"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296" y="5085509"/>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0" name="Straight Arrow Connector 89"/>
          <p:cNvCxnSpPr>
            <a:stCxn id="89" idx="0"/>
            <a:endCxn id="23" idx="3"/>
          </p:cNvCxnSpPr>
          <p:nvPr/>
        </p:nvCxnSpPr>
        <p:spPr bwMode="auto">
          <a:xfrm flipV="1">
            <a:off x="3017015" y="3996995"/>
            <a:ext cx="11015" cy="1088514"/>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93" name="Object 2"/>
          <p:cNvGraphicFramePr>
            <a:graphicFrameLocks noChangeAspect="1"/>
          </p:cNvGraphicFramePr>
          <p:nvPr/>
        </p:nvGraphicFramePr>
        <p:xfrm>
          <a:off x="203644" y="3295268"/>
          <a:ext cx="833438" cy="638175"/>
        </p:xfrm>
        <a:graphic>
          <a:graphicData uri="http://schemas.openxmlformats.org/presentationml/2006/ole">
            <mc:AlternateContent xmlns:mc="http://schemas.openxmlformats.org/markup-compatibility/2006">
              <mc:Choice xmlns:v="urn:schemas-microsoft-com:vml" Requires="v">
                <p:oleObj spid="_x0000_s350253" name="Clip" r:id="rId9" imgW="1307079" imgH="1083682" progId="MS_ClipArt_Gallery.2">
                  <p:embed/>
                </p:oleObj>
              </mc:Choice>
              <mc:Fallback>
                <p:oleObj name="Clip" r:id="rId9"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44" y="329526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4" name="Straight Arrow Connector 93"/>
          <p:cNvCxnSpPr>
            <a:stCxn id="93" idx="3"/>
            <a:endCxn id="13" idx="1"/>
          </p:cNvCxnSpPr>
          <p:nvPr/>
        </p:nvCxnSpPr>
        <p:spPr bwMode="auto">
          <a:xfrm flipV="1">
            <a:off x="1037082" y="2715080"/>
            <a:ext cx="1008301" cy="899275"/>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53" name="Rectangular Callout 52"/>
          <p:cNvSpPr/>
          <p:nvPr/>
        </p:nvSpPr>
        <p:spPr bwMode="auto">
          <a:xfrm>
            <a:off x="4078853" y="3051423"/>
            <a:ext cx="4448621" cy="461665"/>
          </a:xfrm>
          <a:prstGeom prst="wedgeRectCallout">
            <a:avLst>
              <a:gd name="adj1" fmla="val -41450"/>
              <a:gd name="adj2" fmla="val -107719"/>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How/where to replicate</a:t>
            </a:r>
            <a:r>
              <a:rPr kumimoji="0" lang="en-US" sz="2400" b="0" i="0" u="none" strike="noStrike" cap="none" normalizeH="0" dirty="0" smtClean="0">
                <a:ln>
                  <a:noFill/>
                </a:ln>
                <a:solidFill>
                  <a:schemeClr val="bg1">
                    <a:lumMod val="10000"/>
                  </a:schemeClr>
                </a:solidFill>
                <a:effectLst/>
                <a:latin typeface="Times New Roman" charset="0"/>
              </a:rPr>
              <a:t> </a:t>
            </a:r>
            <a:r>
              <a:rPr kumimoji="0" lang="en-US" sz="2400" b="0" i="0" u="none" strike="noStrike" cap="none" normalizeH="0" smtClean="0">
                <a:ln>
                  <a:noFill/>
                </a:ln>
                <a:solidFill>
                  <a:schemeClr val="bg1">
                    <a:lumMod val="10000"/>
                  </a:schemeClr>
                </a:solidFill>
                <a:effectLst/>
                <a:latin typeface="Times New Roman" charset="0"/>
              </a:rPr>
              <a:t>content?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56" name="Rectangular Callout 55"/>
          <p:cNvSpPr/>
          <p:nvPr/>
        </p:nvSpPr>
        <p:spPr bwMode="auto">
          <a:xfrm>
            <a:off x="3574788" y="4441543"/>
            <a:ext cx="4886540" cy="461665"/>
          </a:xfrm>
          <a:prstGeom prst="wedgeRectCallout">
            <a:avLst>
              <a:gd name="adj1" fmla="val -59410"/>
              <a:gd name="adj2" fmla="val -42469"/>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How to direct client towards</a:t>
            </a:r>
            <a:r>
              <a:rPr kumimoji="0" lang="en-US" sz="2400" b="0" i="0" u="none" strike="noStrike" cap="none" normalizeH="0" dirty="0" smtClean="0">
                <a:ln>
                  <a:noFill/>
                </a:ln>
                <a:solidFill>
                  <a:schemeClr val="bg1">
                    <a:lumMod val="10000"/>
                  </a:schemeClr>
                </a:solidFill>
                <a:effectLst/>
                <a:latin typeface="Times New Roman" charset="0"/>
              </a:rPr>
              <a:t> replica</a:t>
            </a:r>
            <a:r>
              <a:rPr kumimoji="0" lang="en-US" sz="2400" b="0" i="0" u="none" strike="noStrike" cap="none" normalizeH="0" baseline="0" dirty="0" smtClean="0">
                <a:ln>
                  <a:noFill/>
                </a:ln>
                <a:solidFill>
                  <a:schemeClr val="bg1">
                    <a:lumMod val="10000"/>
                  </a:schemeClr>
                </a:solidFill>
                <a:effectLst/>
                <a:latin typeface="Times New Roman" charset="0"/>
              </a:rPr>
              <a: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34</a:t>
            </a:fld>
            <a:endParaRPr lang="en-US" altLang="en-US"/>
          </a:p>
        </p:txBody>
      </p:sp>
    </p:spTree>
    <p:extLst>
      <p:ext uri="{BB962C8B-B14F-4D97-AF65-F5344CB8AC3E}">
        <p14:creationId xmlns:p14="http://schemas.microsoft.com/office/powerpoint/2010/main" val="1359584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Akamai</a:t>
            </a:r>
            <a:endParaRPr lang="en-US" dirty="0"/>
          </a:p>
        </p:txBody>
      </p:sp>
      <p:sp>
        <p:nvSpPr>
          <p:cNvPr id="3" name="Content Placeholder 2"/>
          <p:cNvSpPr>
            <a:spLocks noGrp="1"/>
          </p:cNvSpPr>
          <p:nvPr>
            <p:ph idx="1"/>
          </p:nvPr>
        </p:nvSpPr>
        <p:spPr>
          <a:xfrm>
            <a:off x="304800" y="1295401"/>
            <a:ext cx="8458200" cy="5105400"/>
          </a:xfrm>
        </p:spPr>
        <p:txBody>
          <a:bodyPr>
            <a:normAutofit fontScale="92500" lnSpcReduction="20000"/>
          </a:bodyPr>
          <a:lstStyle/>
          <a:p>
            <a:r>
              <a:rPr lang="en-US" dirty="0" smtClean="0"/>
              <a:t>Distributed servers</a:t>
            </a:r>
          </a:p>
          <a:p>
            <a:pPr lvl="1"/>
            <a:r>
              <a:rPr lang="en-US" dirty="0" smtClean="0"/>
              <a:t>60,000~ servers</a:t>
            </a:r>
          </a:p>
          <a:p>
            <a:pPr lvl="1"/>
            <a:r>
              <a:rPr lang="en-US" dirty="0" smtClean="0"/>
              <a:t>1,000~ networks</a:t>
            </a:r>
          </a:p>
          <a:p>
            <a:pPr lvl="1"/>
            <a:r>
              <a:rPr lang="en-US" dirty="0" smtClean="0"/>
              <a:t>70~ countries</a:t>
            </a:r>
          </a:p>
          <a:p>
            <a:endParaRPr lang="en-US" dirty="0"/>
          </a:p>
          <a:p>
            <a:r>
              <a:rPr lang="en-US" dirty="0" smtClean="0"/>
              <a:t>Client requests</a:t>
            </a:r>
          </a:p>
          <a:p>
            <a:pPr lvl="1"/>
            <a:r>
              <a:rPr lang="en-US" dirty="0" smtClean="0"/>
              <a:t>10^8~ requests per day</a:t>
            </a:r>
          </a:p>
          <a:p>
            <a:pPr lvl="1"/>
            <a:r>
              <a:rPr lang="en-US" dirty="0" smtClean="0"/>
              <a:t>20% web, majority video</a:t>
            </a:r>
          </a:p>
          <a:p>
            <a:endParaRPr lang="en-US" dirty="0"/>
          </a:p>
          <a:p>
            <a:r>
              <a:rPr lang="en-US" dirty="0" smtClean="0"/>
              <a:t>Major customers</a:t>
            </a:r>
          </a:p>
          <a:p>
            <a:pPr lvl="1"/>
            <a:r>
              <a:rPr lang="en-US" dirty="0" smtClean="0"/>
              <a:t>BBC, FOX, Apple, NBC, Facebook, </a:t>
            </a:r>
            <a:r>
              <a:rPr lang="en-US" dirty="0" err="1" smtClean="0"/>
              <a:t>Vevo</a:t>
            </a:r>
            <a:r>
              <a:rPr lang="en-US" dirty="0" smtClean="0"/>
              <a:t>, NFL, </a:t>
            </a:r>
            <a:r>
              <a:rPr lang="en-US" dirty="0" err="1" smtClean="0"/>
              <a:t>etc</a:t>
            </a:r>
            <a:endParaRPr lang="en-US" dirty="0"/>
          </a:p>
        </p:txBody>
      </p:sp>
      <p:sp>
        <p:nvSpPr>
          <p:cNvPr id="4" name="Slide Number Placeholder 3"/>
          <p:cNvSpPr>
            <a:spLocks noGrp="1"/>
          </p:cNvSpPr>
          <p:nvPr>
            <p:ph type="sldNum" sz="quarter" idx="12"/>
          </p:nvPr>
        </p:nvSpPr>
        <p:spPr/>
        <p:txBody>
          <a:bodyPr/>
          <a:lstStyle/>
          <a:p>
            <a:fld id="{B97CF8EF-13D2-2A41-B543-BE2952236DB9}" type="slidenum">
              <a:rPr lang="en-US" altLang="en-US" smtClean="0"/>
              <a:pPr/>
              <a:t>35</a:t>
            </a:fld>
            <a:endParaRPr lang="en-US" altLang="en-US"/>
          </a:p>
        </p:txBody>
      </p:sp>
    </p:spTree>
    <p:extLst>
      <p:ext uri="{BB962C8B-B14F-4D97-AF65-F5344CB8AC3E}">
        <p14:creationId xmlns:p14="http://schemas.microsoft.com/office/powerpoint/2010/main" val="2754140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txBox="1">
            <a:spLocks noGrp="1"/>
          </p:cNvSpPr>
          <p:nvPr/>
        </p:nvSpPr>
        <p:spPr bwMode="auto">
          <a:xfrm>
            <a:off x="6589713" y="6376988"/>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Char char="•"/>
              <a:defRPr sz="2800">
                <a:solidFill>
                  <a:schemeClr val="tx1"/>
                </a:solidFill>
                <a:latin typeface="Arial" charset="0"/>
                <a:ea typeface="ＭＳ Ｐゴシック" charset="-128"/>
              </a:defRPr>
            </a:lvl1pPr>
            <a:lvl2pPr marL="742950" indent="-285750">
              <a:spcBef>
                <a:spcPct val="20000"/>
              </a:spcBef>
              <a:buClr>
                <a:schemeClr val="accent2"/>
              </a:buClr>
              <a:buChar char="•"/>
              <a:defRPr sz="2400">
                <a:solidFill>
                  <a:schemeClr val="tx1"/>
                </a:solidFill>
                <a:latin typeface="Arial" charset="0"/>
                <a:ea typeface="ＭＳ Ｐゴシック" charset="-128"/>
              </a:defRPr>
            </a:lvl2pPr>
            <a:lvl3pPr marL="1143000" indent="-228600">
              <a:spcBef>
                <a:spcPct val="20000"/>
              </a:spcBef>
              <a:buClr>
                <a:schemeClr val="accent2"/>
              </a:buClr>
              <a:buChar char="•"/>
              <a:defRPr sz="2000">
                <a:solidFill>
                  <a:schemeClr val="tx1"/>
                </a:solidFill>
                <a:latin typeface="Arial" charset="0"/>
                <a:ea typeface="ＭＳ Ｐゴシック" charset="-128"/>
              </a:defRPr>
            </a:lvl3pPr>
            <a:lvl4pPr marL="1600200" indent="-228600">
              <a:spcBef>
                <a:spcPct val="20000"/>
              </a:spcBef>
              <a:buClr>
                <a:schemeClr val="accent2"/>
              </a:buClr>
              <a:buChar char="•"/>
              <a:defRPr sz="2000">
                <a:solidFill>
                  <a:schemeClr val="tx1"/>
                </a:solidFill>
                <a:latin typeface="Arial" charset="0"/>
                <a:ea typeface="ＭＳ Ｐゴシック" charset="-128"/>
              </a:defRPr>
            </a:lvl4pPr>
            <a:lvl5pPr marL="2057400" indent="-228600">
              <a:spcBef>
                <a:spcPct val="20000"/>
              </a:spcBef>
              <a:buClr>
                <a:schemeClr val="accent2"/>
              </a:buClr>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9pPr>
          </a:lstStyle>
          <a:p>
            <a:pPr algn="r" eaLnBrk="1" hangingPunct="1">
              <a:spcBef>
                <a:spcPct val="0"/>
              </a:spcBef>
              <a:buClrTx/>
              <a:buFontTx/>
              <a:buNone/>
            </a:pPr>
            <a:fld id="{F50345D6-7722-A84A-85FF-4BAA49B677AD}" type="slidenum">
              <a:rPr lang="en-US" altLang="en-US" sz="1200">
                <a:solidFill>
                  <a:schemeClr val="folHlink"/>
                </a:solidFill>
              </a:rPr>
              <a:pPr algn="r" eaLnBrk="1" hangingPunct="1">
                <a:spcBef>
                  <a:spcPct val="0"/>
                </a:spcBef>
                <a:buClrTx/>
                <a:buFontTx/>
                <a:buNone/>
              </a:pPr>
              <a:t>36</a:t>
            </a:fld>
            <a:endParaRPr lang="en-US" altLang="en-US" sz="1200">
              <a:solidFill>
                <a:schemeClr val="folHlink"/>
              </a:solidFill>
            </a:endParaRPr>
          </a:p>
        </p:txBody>
      </p:sp>
      <p:sp>
        <p:nvSpPr>
          <p:cNvPr id="39938" name="Rectangle 2"/>
          <p:cNvSpPr>
            <a:spLocks noGrp="1" noChangeArrowheads="1"/>
          </p:cNvSpPr>
          <p:nvPr>
            <p:ph type="title"/>
          </p:nvPr>
        </p:nvSpPr>
        <p:spPr/>
        <p:txBody>
          <a:bodyPr/>
          <a:lstStyle/>
          <a:p>
            <a:pPr eaLnBrk="1" hangingPunct="1"/>
            <a:r>
              <a:rPr lang="en-US" altLang="en-US">
                <a:ea typeface="ＭＳ Ｐゴシック" charset="-128"/>
              </a:rPr>
              <a:t>How Akamai Works</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a:ea typeface="ＭＳ Ｐゴシック" charset="-128"/>
              </a:rPr>
              <a:t>How is content replicated?</a:t>
            </a:r>
          </a:p>
          <a:p>
            <a:pPr eaLnBrk="1" hangingPunct="1">
              <a:lnSpc>
                <a:spcPct val="90000"/>
              </a:lnSpc>
            </a:pPr>
            <a:r>
              <a:rPr lang="en-US" altLang="en-US">
                <a:ea typeface="ＭＳ Ｐゴシック" charset="-128"/>
              </a:rPr>
              <a:t>Akamai only replicates static content (*)</a:t>
            </a:r>
          </a:p>
          <a:p>
            <a:pPr eaLnBrk="1" hangingPunct="1">
              <a:lnSpc>
                <a:spcPct val="90000"/>
              </a:lnSpc>
            </a:pPr>
            <a:r>
              <a:rPr lang="en-US" altLang="en-US">
                <a:ea typeface="ＭＳ Ｐゴシック" charset="-128"/>
              </a:rPr>
              <a:t>Modified name contains original file name</a:t>
            </a:r>
          </a:p>
          <a:p>
            <a:pPr eaLnBrk="1" hangingPunct="1">
              <a:lnSpc>
                <a:spcPct val="90000"/>
              </a:lnSpc>
            </a:pPr>
            <a:r>
              <a:rPr lang="en-US" altLang="en-US">
                <a:ea typeface="ＭＳ Ｐゴシック" charset="-128"/>
              </a:rPr>
              <a:t>Akamai server is asked for content</a:t>
            </a:r>
          </a:p>
          <a:p>
            <a:pPr lvl="1" eaLnBrk="1" hangingPunct="1">
              <a:lnSpc>
                <a:spcPct val="90000"/>
              </a:lnSpc>
            </a:pPr>
            <a:r>
              <a:rPr lang="en-US" altLang="en-US">
                <a:ea typeface="ＭＳ Ｐゴシック" charset="-128"/>
              </a:rPr>
              <a:t>First checks local cache</a:t>
            </a:r>
          </a:p>
          <a:p>
            <a:pPr lvl="1" eaLnBrk="1" hangingPunct="1">
              <a:lnSpc>
                <a:spcPct val="90000"/>
              </a:lnSpc>
            </a:pPr>
            <a:r>
              <a:rPr lang="en-US" altLang="en-US">
                <a:ea typeface="ＭＳ Ｐゴシック" charset="-128"/>
              </a:rPr>
              <a:t>If not in cache, requests file from primary server and caches file</a:t>
            </a:r>
          </a:p>
          <a:p>
            <a:pPr lvl="1" eaLnBrk="1" hangingPunct="1">
              <a:lnSpc>
                <a:spcPct val="90000"/>
              </a:lnSpc>
            </a:pPr>
            <a:endParaRPr lang="en-US" altLang="en-US">
              <a:ea typeface="ＭＳ Ｐゴシック" charset="-128"/>
            </a:endParaRPr>
          </a:p>
          <a:p>
            <a:pPr eaLnBrk="1" hangingPunct="1">
              <a:lnSpc>
                <a:spcPct val="90000"/>
              </a:lnSpc>
              <a:buFontTx/>
              <a:buNone/>
            </a:pPr>
            <a:r>
              <a:rPr lang="en-US" altLang="en-US" sz="1800">
                <a:ea typeface="ＭＳ Ｐゴシック" charset="-128"/>
              </a:rPr>
              <a:t>* (At least, the version we</a:t>
            </a:r>
            <a:r>
              <a:rPr lang="ja-JP" altLang="en-US" sz="1800">
                <a:ea typeface="ＭＳ Ｐゴシック" charset="-128"/>
              </a:rPr>
              <a:t>’</a:t>
            </a:r>
            <a:r>
              <a:rPr lang="en-US" altLang="ja-JP" sz="1800">
                <a:ea typeface="ＭＳ Ｐゴシック" charset="-128"/>
              </a:rPr>
              <a:t>re talking about today.  Akamai actually lets sites write code that can run on Akamai</a:t>
            </a:r>
            <a:r>
              <a:rPr lang="ja-JP" altLang="en-US" sz="1800">
                <a:ea typeface="ＭＳ Ｐゴシック" charset="-128"/>
              </a:rPr>
              <a:t>’</a:t>
            </a:r>
            <a:r>
              <a:rPr lang="en-US" altLang="ja-JP" sz="1800">
                <a:ea typeface="ＭＳ Ｐゴシック" charset="-128"/>
              </a:rPr>
              <a:t>s servers, but that</a:t>
            </a:r>
            <a:r>
              <a:rPr lang="ja-JP" altLang="en-US" sz="1800">
                <a:ea typeface="ＭＳ Ｐゴシック" charset="-128"/>
              </a:rPr>
              <a:t>’</a:t>
            </a:r>
            <a:r>
              <a:rPr lang="en-US" altLang="ja-JP" sz="1800">
                <a:ea typeface="ＭＳ Ｐゴシック" charset="-128"/>
              </a:rPr>
              <a:t>s a pretty different beast)</a:t>
            </a:r>
            <a:endParaRPr lang="en-US" altLang="ja-JP">
              <a:ea typeface="ＭＳ Ｐゴシック" charset="-128"/>
            </a:endParaRPr>
          </a:p>
          <a:p>
            <a:pPr lvl="1" eaLnBrk="1" hangingPunct="1">
              <a:lnSpc>
                <a:spcPct val="90000"/>
              </a:lnSpc>
            </a:pPr>
            <a:endParaRPr lang="en-US" altLang="en-US">
              <a:ea typeface="ＭＳ Ｐゴシック" charset="-128"/>
            </a:endParaRPr>
          </a:p>
        </p:txBody>
      </p:sp>
      <p:sp>
        <p:nvSpPr>
          <p:cNvPr id="3994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charset="0"/>
                <a:ea typeface="ＭＳ Ｐゴシック" charset="-128"/>
              </a:defRPr>
            </a:lvl1pPr>
            <a:lvl2pPr marL="742950" indent="-285750">
              <a:spcBef>
                <a:spcPct val="20000"/>
              </a:spcBef>
              <a:buClr>
                <a:schemeClr val="accent2"/>
              </a:buClr>
              <a:buChar char="•"/>
              <a:defRPr sz="2400">
                <a:solidFill>
                  <a:schemeClr val="tx1"/>
                </a:solidFill>
                <a:latin typeface="Arial" charset="0"/>
                <a:ea typeface="ＭＳ Ｐゴシック" charset="-128"/>
              </a:defRPr>
            </a:lvl2pPr>
            <a:lvl3pPr marL="1143000" indent="-228600">
              <a:spcBef>
                <a:spcPct val="20000"/>
              </a:spcBef>
              <a:buClr>
                <a:schemeClr val="accent2"/>
              </a:buClr>
              <a:buChar char="•"/>
              <a:defRPr sz="2000">
                <a:solidFill>
                  <a:schemeClr val="tx1"/>
                </a:solidFill>
                <a:latin typeface="Arial" charset="0"/>
                <a:ea typeface="ＭＳ Ｐゴシック" charset="-128"/>
              </a:defRPr>
            </a:lvl3pPr>
            <a:lvl4pPr marL="1600200" indent="-228600">
              <a:spcBef>
                <a:spcPct val="20000"/>
              </a:spcBef>
              <a:buClr>
                <a:schemeClr val="accent2"/>
              </a:buClr>
              <a:buChar char="•"/>
              <a:defRPr sz="2000">
                <a:solidFill>
                  <a:schemeClr val="tx1"/>
                </a:solidFill>
                <a:latin typeface="Arial" charset="0"/>
                <a:ea typeface="ＭＳ Ｐゴシック" charset="-128"/>
              </a:defRPr>
            </a:lvl4pPr>
            <a:lvl5pPr marL="2057400" indent="-228600">
              <a:spcBef>
                <a:spcPct val="20000"/>
              </a:spcBef>
              <a:buClr>
                <a:schemeClr val="accent2"/>
              </a:buClr>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9pPr>
          </a:lstStyle>
          <a:p>
            <a:pPr>
              <a:spcBef>
                <a:spcPct val="0"/>
              </a:spcBef>
              <a:buClrTx/>
              <a:buFontTx/>
              <a:buNone/>
            </a:pPr>
            <a:fld id="{FDFF4E86-5622-7D49-B8B6-37029EA4E5B0}" type="slidenum">
              <a:rPr lang="en-US" altLang="en-US" sz="1200">
                <a:solidFill>
                  <a:schemeClr val="folHlink"/>
                </a:solidFill>
              </a:rPr>
              <a:pPr>
                <a:spcBef>
                  <a:spcPct val="0"/>
                </a:spcBef>
                <a:buClrTx/>
                <a:buFontTx/>
                <a:buNone/>
              </a:pPr>
              <a:t>36</a:t>
            </a:fld>
            <a:endParaRPr lang="en-US" altLang="en-US" sz="1200">
              <a:solidFill>
                <a:schemeClr val="folHlink"/>
              </a:solidFill>
            </a:endParaRPr>
          </a:p>
        </p:txBody>
      </p:sp>
    </p:spTree>
    <p:extLst>
      <p:ext uri="{BB962C8B-B14F-4D97-AF65-F5344CB8AC3E}">
        <p14:creationId xmlns:p14="http://schemas.microsoft.com/office/powerpoint/2010/main" val="4833044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p:cNvSpPr txBox="1">
            <a:spLocks noGrp="1"/>
          </p:cNvSpPr>
          <p:nvPr/>
        </p:nvSpPr>
        <p:spPr bwMode="auto">
          <a:xfrm>
            <a:off x="6589713" y="6376988"/>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Char char="•"/>
              <a:defRPr sz="2800">
                <a:solidFill>
                  <a:schemeClr val="tx1"/>
                </a:solidFill>
                <a:latin typeface="Arial" charset="0"/>
                <a:ea typeface="ＭＳ Ｐゴシック" charset="-128"/>
              </a:defRPr>
            </a:lvl1pPr>
            <a:lvl2pPr marL="742950" indent="-285750">
              <a:spcBef>
                <a:spcPct val="20000"/>
              </a:spcBef>
              <a:buClr>
                <a:schemeClr val="accent2"/>
              </a:buClr>
              <a:buChar char="•"/>
              <a:defRPr sz="2400">
                <a:solidFill>
                  <a:schemeClr val="tx1"/>
                </a:solidFill>
                <a:latin typeface="Arial" charset="0"/>
                <a:ea typeface="ＭＳ Ｐゴシック" charset="-128"/>
              </a:defRPr>
            </a:lvl2pPr>
            <a:lvl3pPr marL="1143000" indent="-228600">
              <a:spcBef>
                <a:spcPct val="20000"/>
              </a:spcBef>
              <a:buClr>
                <a:schemeClr val="accent2"/>
              </a:buClr>
              <a:buChar char="•"/>
              <a:defRPr sz="2000">
                <a:solidFill>
                  <a:schemeClr val="tx1"/>
                </a:solidFill>
                <a:latin typeface="Arial" charset="0"/>
                <a:ea typeface="ＭＳ Ｐゴシック" charset="-128"/>
              </a:defRPr>
            </a:lvl3pPr>
            <a:lvl4pPr marL="1600200" indent="-228600">
              <a:spcBef>
                <a:spcPct val="20000"/>
              </a:spcBef>
              <a:buClr>
                <a:schemeClr val="accent2"/>
              </a:buClr>
              <a:buChar char="•"/>
              <a:defRPr sz="2000">
                <a:solidFill>
                  <a:schemeClr val="tx1"/>
                </a:solidFill>
                <a:latin typeface="Arial" charset="0"/>
                <a:ea typeface="ＭＳ Ｐゴシック" charset="-128"/>
              </a:defRPr>
            </a:lvl4pPr>
            <a:lvl5pPr marL="2057400" indent="-228600">
              <a:spcBef>
                <a:spcPct val="20000"/>
              </a:spcBef>
              <a:buClr>
                <a:schemeClr val="accent2"/>
              </a:buClr>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9pPr>
          </a:lstStyle>
          <a:p>
            <a:pPr algn="r" eaLnBrk="1" hangingPunct="1">
              <a:spcBef>
                <a:spcPct val="0"/>
              </a:spcBef>
              <a:buClrTx/>
              <a:buFontTx/>
              <a:buNone/>
            </a:pPr>
            <a:fld id="{0703C216-97CC-BD44-9082-8B081D0696EC}" type="slidenum">
              <a:rPr lang="en-US" altLang="en-US" sz="1200">
                <a:solidFill>
                  <a:schemeClr val="folHlink"/>
                </a:solidFill>
              </a:rPr>
              <a:pPr algn="r" eaLnBrk="1" hangingPunct="1">
                <a:spcBef>
                  <a:spcPct val="0"/>
                </a:spcBef>
                <a:buClrTx/>
                <a:buFontTx/>
                <a:buNone/>
              </a:pPr>
              <a:t>37</a:t>
            </a:fld>
            <a:endParaRPr lang="en-US" altLang="en-US" sz="1200">
              <a:solidFill>
                <a:schemeClr val="folHlink"/>
              </a:solidFill>
            </a:endParaRPr>
          </a:p>
        </p:txBody>
      </p:sp>
      <p:sp>
        <p:nvSpPr>
          <p:cNvPr id="41986" name="Rectangle 2"/>
          <p:cNvSpPr>
            <a:spLocks noGrp="1" noChangeArrowheads="1"/>
          </p:cNvSpPr>
          <p:nvPr>
            <p:ph type="title"/>
          </p:nvPr>
        </p:nvSpPr>
        <p:spPr/>
        <p:txBody>
          <a:bodyPr/>
          <a:lstStyle/>
          <a:p>
            <a:pPr eaLnBrk="1" hangingPunct="1"/>
            <a:r>
              <a:rPr lang="en-US" altLang="en-US">
                <a:ea typeface="ＭＳ Ｐゴシック" charset="-128"/>
              </a:rPr>
              <a:t>How Akamai Works</a:t>
            </a:r>
          </a:p>
        </p:txBody>
      </p:sp>
      <p:sp>
        <p:nvSpPr>
          <p:cNvPr id="41987" name="Rectangle 3"/>
          <p:cNvSpPr>
            <a:spLocks noGrp="1" noChangeArrowheads="1"/>
          </p:cNvSpPr>
          <p:nvPr>
            <p:ph type="body" idx="1"/>
          </p:nvPr>
        </p:nvSpPr>
        <p:spPr/>
        <p:txBody>
          <a:bodyPr/>
          <a:lstStyle/>
          <a:p>
            <a:pPr eaLnBrk="1" hangingPunct="1">
              <a:lnSpc>
                <a:spcPct val="90000"/>
              </a:lnSpc>
            </a:pPr>
            <a:r>
              <a:rPr lang="en-US" altLang="en-US">
                <a:ea typeface="ＭＳ Ｐゴシック" charset="-128"/>
              </a:rPr>
              <a:t>Root server gives NS record for akamai.net</a:t>
            </a:r>
          </a:p>
          <a:p>
            <a:pPr eaLnBrk="1" hangingPunct="1">
              <a:lnSpc>
                <a:spcPct val="90000"/>
              </a:lnSpc>
            </a:pPr>
            <a:r>
              <a:rPr lang="en-US" altLang="en-US">
                <a:ea typeface="ＭＳ Ｐゴシック" charset="-128"/>
              </a:rPr>
              <a:t>Akamai.net name server returns NS record for g.akamaitech.net</a:t>
            </a:r>
          </a:p>
          <a:p>
            <a:pPr lvl="1" eaLnBrk="1" hangingPunct="1">
              <a:lnSpc>
                <a:spcPct val="90000"/>
              </a:lnSpc>
            </a:pPr>
            <a:r>
              <a:rPr lang="en-US" altLang="en-US">
                <a:ea typeface="ＭＳ Ｐゴシック" charset="-128"/>
              </a:rPr>
              <a:t>Name server chosen to be in region of client</a:t>
            </a:r>
            <a:r>
              <a:rPr lang="ja-JP" altLang="en-US">
                <a:ea typeface="ＭＳ Ｐゴシック" charset="-128"/>
              </a:rPr>
              <a:t>’</a:t>
            </a:r>
            <a:r>
              <a:rPr lang="en-US" altLang="ja-JP">
                <a:ea typeface="ＭＳ Ｐゴシック" charset="-128"/>
              </a:rPr>
              <a:t>s name server</a:t>
            </a:r>
          </a:p>
          <a:p>
            <a:pPr lvl="1" eaLnBrk="1" hangingPunct="1">
              <a:lnSpc>
                <a:spcPct val="90000"/>
              </a:lnSpc>
            </a:pPr>
            <a:r>
              <a:rPr lang="en-US" altLang="en-US">
                <a:ea typeface="ＭＳ Ｐゴシック" charset="-128"/>
              </a:rPr>
              <a:t>TTL is large</a:t>
            </a:r>
          </a:p>
          <a:p>
            <a:pPr eaLnBrk="1" hangingPunct="1">
              <a:lnSpc>
                <a:spcPct val="90000"/>
              </a:lnSpc>
            </a:pPr>
            <a:r>
              <a:rPr lang="en-US" altLang="en-US">
                <a:ea typeface="ＭＳ Ｐゴシック" charset="-128"/>
              </a:rPr>
              <a:t>G.akamaitech.net nameserver chooses server in region</a:t>
            </a:r>
          </a:p>
          <a:p>
            <a:pPr lvl="1" eaLnBrk="1" hangingPunct="1">
              <a:lnSpc>
                <a:spcPct val="90000"/>
              </a:lnSpc>
            </a:pPr>
            <a:r>
              <a:rPr lang="en-US" altLang="en-US">
                <a:ea typeface="ＭＳ Ｐゴシック" charset="-128"/>
              </a:rPr>
              <a:t>Should try to chose server that has file in cache - How to choose? </a:t>
            </a:r>
          </a:p>
          <a:p>
            <a:pPr lvl="1" eaLnBrk="1" hangingPunct="1">
              <a:lnSpc>
                <a:spcPct val="90000"/>
              </a:lnSpc>
            </a:pPr>
            <a:r>
              <a:rPr lang="en-US" altLang="en-US">
                <a:ea typeface="ＭＳ Ｐゴシック" charset="-128"/>
              </a:rPr>
              <a:t>Uses aXYZ name and hash</a:t>
            </a:r>
          </a:p>
          <a:p>
            <a:pPr lvl="1" eaLnBrk="1" hangingPunct="1">
              <a:lnSpc>
                <a:spcPct val="90000"/>
              </a:lnSpc>
            </a:pPr>
            <a:r>
              <a:rPr lang="en-US" altLang="en-US">
                <a:ea typeface="ＭＳ Ｐゴシック" charset="-128"/>
              </a:rPr>
              <a:t>TTL is small </a:t>
            </a:r>
            <a:r>
              <a:rPr lang="en-US" altLang="en-US">
                <a:ea typeface="ＭＳ Ｐゴシック" charset="-128"/>
                <a:sym typeface="Wingdings" charset="2"/>
              </a:rPr>
              <a:t> why?</a:t>
            </a:r>
            <a:endParaRPr lang="en-US" altLang="en-US">
              <a:ea typeface="ＭＳ Ｐゴシック" charset="-128"/>
            </a:endParaRPr>
          </a:p>
        </p:txBody>
      </p:sp>
      <p:sp>
        <p:nvSpPr>
          <p:cNvPr id="4198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charset="0"/>
                <a:ea typeface="ＭＳ Ｐゴシック" charset="-128"/>
              </a:defRPr>
            </a:lvl1pPr>
            <a:lvl2pPr marL="742950" indent="-285750">
              <a:spcBef>
                <a:spcPct val="20000"/>
              </a:spcBef>
              <a:buClr>
                <a:schemeClr val="accent2"/>
              </a:buClr>
              <a:buChar char="•"/>
              <a:defRPr sz="2400">
                <a:solidFill>
                  <a:schemeClr val="tx1"/>
                </a:solidFill>
                <a:latin typeface="Arial" charset="0"/>
                <a:ea typeface="ＭＳ Ｐゴシック" charset="-128"/>
              </a:defRPr>
            </a:lvl2pPr>
            <a:lvl3pPr marL="1143000" indent="-228600">
              <a:spcBef>
                <a:spcPct val="20000"/>
              </a:spcBef>
              <a:buClr>
                <a:schemeClr val="accent2"/>
              </a:buClr>
              <a:buChar char="•"/>
              <a:defRPr sz="2000">
                <a:solidFill>
                  <a:schemeClr val="tx1"/>
                </a:solidFill>
                <a:latin typeface="Arial" charset="0"/>
                <a:ea typeface="ＭＳ Ｐゴシック" charset="-128"/>
              </a:defRPr>
            </a:lvl3pPr>
            <a:lvl4pPr marL="1600200" indent="-228600">
              <a:spcBef>
                <a:spcPct val="20000"/>
              </a:spcBef>
              <a:buClr>
                <a:schemeClr val="accent2"/>
              </a:buClr>
              <a:buChar char="•"/>
              <a:defRPr sz="2000">
                <a:solidFill>
                  <a:schemeClr val="tx1"/>
                </a:solidFill>
                <a:latin typeface="Arial" charset="0"/>
                <a:ea typeface="ＭＳ Ｐゴシック" charset="-128"/>
              </a:defRPr>
            </a:lvl4pPr>
            <a:lvl5pPr marL="2057400" indent="-228600">
              <a:spcBef>
                <a:spcPct val="20000"/>
              </a:spcBef>
              <a:buClr>
                <a:schemeClr val="accent2"/>
              </a:buClr>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ea typeface="ＭＳ Ｐゴシック" charset="-128"/>
              </a:defRPr>
            </a:lvl9pPr>
          </a:lstStyle>
          <a:p>
            <a:pPr>
              <a:spcBef>
                <a:spcPct val="0"/>
              </a:spcBef>
              <a:buClrTx/>
              <a:buFontTx/>
              <a:buNone/>
            </a:pPr>
            <a:fld id="{6DD936BE-A160-3449-8F42-0775701A97BA}" type="slidenum">
              <a:rPr lang="en-US" altLang="en-US" sz="1200">
                <a:solidFill>
                  <a:schemeClr val="folHlink"/>
                </a:solidFill>
              </a:rPr>
              <a:pPr>
                <a:spcBef>
                  <a:spcPct val="0"/>
                </a:spcBef>
                <a:buClrTx/>
                <a:buFontTx/>
                <a:buNone/>
              </a:pPr>
              <a:t>37</a:t>
            </a:fld>
            <a:endParaRPr lang="en-US" altLang="en-US" sz="1200">
              <a:solidFill>
                <a:schemeClr val="folHlink"/>
              </a:solidFill>
            </a:endParaRPr>
          </a:p>
        </p:txBody>
      </p:sp>
    </p:spTree>
    <p:extLst>
      <p:ext uri="{BB962C8B-B14F-4D97-AF65-F5344CB8AC3E}">
        <p14:creationId xmlns:p14="http://schemas.microsoft.com/office/powerpoint/2010/main" val="15504697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DNS-based Redirection</a:t>
            </a:r>
            <a:endParaRPr lang="en-US" dirty="0"/>
          </a:p>
        </p:txBody>
      </p:sp>
      <p:pic>
        <p:nvPicPr>
          <p:cNvPr id="4" name="Picture 3"/>
          <p:cNvPicPr>
            <a:picLocks noChangeAspect="1"/>
          </p:cNvPicPr>
          <p:nvPr/>
        </p:nvPicPr>
        <p:blipFill>
          <a:blip r:embed="rId2"/>
          <a:stretch>
            <a:fillRect/>
          </a:stretch>
        </p:blipFill>
        <p:spPr>
          <a:xfrm>
            <a:off x="468563" y="1447800"/>
            <a:ext cx="8318500" cy="5156200"/>
          </a:xfrm>
          <a:prstGeom prst="rect">
            <a:avLst/>
          </a:prstGeom>
        </p:spPr>
      </p:pic>
      <p:sp>
        <p:nvSpPr>
          <p:cNvPr id="3" name="Slide Number Placeholder 2"/>
          <p:cNvSpPr>
            <a:spLocks noGrp="1"/>
          </p:cNvSpPr>
          <p:nvPr>
            <p:ph type="sldNum" sz="quarter" idx="12"/>
          </p:nvPr>
        </p:nvSpPr>
        <p:spPr/>
        <p:txBody>
          <a:bodyPr/>
          <a:lstStyle/>
          <a:p>
            <a:fld id="{B97CF8EF-13D2-2A41-B543-BE2952236DB9}" type="slidenum">
              <a:rPr lang="en-US" altLang="en-US" smtClean="0"/>
              <a:pPr/>
              <a:t>38</a:t>
            </a:fld>
            <a:endParaRPr lang="en-US" altLang="en-US"/>
          </a:p>
        </p:txBody>
      </p:sp>
    </p:spTree>
    <p:extLst>
      <p:ext uri="{BB962C8B-B14F-4D97-AF65-F5344CB8AC3E}">
        <p14:creationId xmlns:p14="http://schemas.microsoft.com/office/powerpoint/2010/main" val="140220276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DNS-based Redirection</a:t>
            </a:r>
            <a:endParaRPr lang="en-US" dirty="0"/>
          </a:p>
        </p:txBody>
      </p:sp>
      <p:pic>
        <p:nvPicPr>
          <p:cNvPr id="3" name="Picture 2"/>
          <p:cNvPicPr>
            <a:picLocks noChangeAspect="1"/>
          </p:cNvPicPr>
          <p:nvPr/>
        </p:nvPicPr>
        <p:blipFill>
          <a:blip r:embed="rId2"/>
          <a:stretch>
            <a:fillRect/>
          </a:stretch>
        </p:blipFill>
        <p:spPr>
          <a:xfrm>
            <a:off x="450850" y="1600200"/>
            <a:ext cx="8166100" cy="5016500"/>
          </a:xfrm>
          <a:prstGeom prst="rect">
            <a:avLst/>
          </a:prstGeom>
        </p:spPr>
      </p:pic>
      <p:sp>
        <p:nvSpPr>
          <p:cNvPr id="4" name="Slide Number Placeholder 3"/>
          <p:cNvSpPr>
            <a:spLocks noGrp="1"/>
          </p:cNvSpPr>
          <p:nvPr>
            <p:ph type="sldNum" sz="quarter" idx="12"/>
          </p:nvPr>
        </p:nvSpPr>
        <p:spPr/>
        <p:txBody>
          <a:bodyPr/>
          <a:lstStyle/>
          <a:p>
            <a:fld id="{B97CF8EF-13D2-2A41-B543-BE2952236DB9}" type="slidenum">
              <a:rPr lang="en-US" altLang="en-US" smtClean="0"/>
              <a:pPr/>
              <a:t>39</a:t>
            </a:fld>
            <a:endParaRPr lang="en-US" altLang="en-US"/>
          </a:p>
        </p:txBody>
      </p:sp>
    </p:spTree>
    <p:extLst>
      <p:ext uri="{BB962C8B-B14F-4D97-AF65-F5344CB8AC3E}">
        <p14:creationId xmlns:p14="http://schemas.microsoft.com/office/powerpoint/2010/main" val="3362787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F3011FEE-D09B-CC45-8661-DDEF8777E49C}" type="slidenum">
              <a:rPr lang="en-US" altLang="en-US" sz="1200">
                <a:solidFill>
                  <a:schemeClr val="tx2"/>
                </a:solidFill>
                <a:latin typeface="Arial Narrow" charset="0"/>
              </a:rPr>
              <a:pPr>
                <a:spcBef>
                  <a:spcPct val="0"/>
                </a:spcBef>
                <a:buClrTx/>
                <a:buFontTx/>
                <a:buNone/>
              </a:pPr>
              <a:t>4</a:t>
            </a:fld>
            <a:endParaRPr lang="en-US" altLang="en-US" sz="1200">
              <a:solidFill>
                <a:schemeClr val="tx2"/>
              </a:solidFill>
              <a:latin typeface="Arial Narrow" charset="0"/>
            </a:endParaRPr>
          </a:p>
        </p:txBody>
      </p:sp>
      <p:sp>
        <p:nvSpPr>
          <p:cNvPr id="19458" name="Rectangle 2"/>
          <p:cNvSpPr>
            <a:spLocks noGrp="1" noChangeArrowheads="1"/>
          </p:cNvSpPr>
          <p:nvPr>
            <p:ph type="title"/>
          </p:nvPr>
        </p:nvSpPr>
        <p:spPr/>
        <p:txBody>
          <a:bodyPr/>
          <a:lstStyle/>
          <a:p>
            <a:pPr eaLnBrk="1" hangingPunct="1"/>
            <a:r>
              <a:rPr lang="en-US" altLang="en-US" dirty="0"/>
              <a:t>Obvious Solutions (1)</a:t>
            </a:r>
          </a:p>
        </p:txBody>
      </p:sp>
      <p:sp>
        <p:nvSpPr>
          <p:cNvPr id="19459" name="Rectangle 3"/>
          <p:cNvSpPr>
            <a:spLocks noGrp="1" noChangeArrowheads="1"/>
          </p:cNvSpPr>
          <p:nvPr>
            <p:ph type="body" idx="1"/>
          </p:nvPr>
        </p:nvSpPr>
        <p:spPr/>
        <p:txBody>
          <a:bodyPr/>
          <a:lstStyle/>
          <a:p>
            <a:pPr eaLnBrk="1" hangingPunct="1">
              <a:buFontTx/>
              <a:buNone/>
            </a:pPr>
            <a:r>
              <a:rPr lang="en-US" altLang="en-US">
                <a:solidFill>
                  <a:srgbClr val="FF0000"/>
                </a:solidFill>
              </a:rPr>
              <a:t>Why not centralize DNS?</a:t>
            </a:r>
          </a:p>
          <a:p>
            <a:pPr eaLnBrk="1" hangingPunct="1"/>
            <a:r>
              <a:rPr lang="en-US" altLang="en-US"/>
              <a:t>Single point of failure</a:t>
            </a:r>
          </a:p>
          <a:p>
            <a:pPr eaLnBrk="1" hangingPunct="1"/>
            <a:r>
              <a:rPr lang="en-US" altLang="en-US"/>
              <a:t>Traffic volume</a:t>
            </a:r>
          </a:p>
          <a:p>
            <a:pPr eaLnBrk="1" hangingPunct="1"/>
            <a:r>
              <a:rPr lang="en-US" altLang="en-US"/>
              <a:t>Distant centralized database</a:t>
            </a:r>
          </a:p>
          <a:p>
            <a:pPr eaLnBrk="1" hangingPunct="1"/>
            <a:r>
              <a:rPr lang="en-US" altLang="en-US"/>
              <a:t>Single point of update</a:t>
            </a:r>
          </a:p>
          <a:p>
            <a:pPr eaLnBrk="1" hangingPunct="1">
              <a:buFontTx/>
              <a:buNone/>
            </a:pPr>
            <a:endParaRPr lang="en-US" altLang="en-US"/>
          </a:p>
          <a:p>
            <a:pPr eaLnBrk="1" hangingPunct="1"/>
            <a:r>
              <a:rPr lang="en-US" altLang="en-US"/>
              <a:t>Doesn’t </a:t>
            </a:r>
            <a:r>
              <a:rPr lang="en-US" altLang="en-US" i="1"/>
              <a:t>scale!</a:t>
            </a:r>
            <a:endParaRPr lang="en-US" altLang="en-US"/>
          </a:p>
          <a:p>
            <a:pPr eaLnBrk="1" hangingPunct="1"/>
            <a:endParaRPr lang="en-US" altLang="en-US"/>
          </a:p>
        </p:txBody>
      </p:sp>
    </p:spTree>
    <p:extLst>
      <p:ext uri="{BB962C8B-B14F-4D97-AF65-F5344CB8AC3E}">
        <p14:creationId xmlns:p14="http://schemas.microsoft.com/office/powerpoint/2010/main" val="97602780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DNS-based Redirection</a:t>
            </a:r>
          </a:p>
        </p:txBody>
      </p:sp>
      <p:pic>
        <p:nvPicPr>
          <p:cNvPr id="4" name="Picture 3"/>
          <p:cNvPicPr>
            <a:picLocks noChangeAspect="1"/>
          </p:cNvPicPr>
          <p:nvPr/>
        </p:nvPicPr>
        <p:blipFill>
          <a:blip r:embed="rId2"/>
          <a:stretch>
            <a:fillRect/>
          </a:stretch>
        </p:blipFill>
        <p:spPr>
          <a:xfrm>
            <a:off x="457200" y="1524000"/>
            <a:ext cx="8153400" cy="4978400"/>
          </a:xfrm>
          <a:prstGeom prst="rect">
            <a:avLst/>
          </a:prstGeom>
        </p:spPr>
      </p:pic>
      <p:sp>
        <p:nvSpPr>
          <p:cNvPr id="5" name="TextBox 4"/>
          <p:cNvSpPr txBox="1"/>
          <p:nvPr/>
        </p:nvSpPr>
        <p:spPr>
          <a:xfrm>
            <a:off x="130379" y="6375400"/>
            <a:ext cx="8175421" cy="369332"/>
          </a:xfrm>
          <a:prstGeom prst="rect">
            <a:avLst/>
          </a:prstGeom>
          <a:noFill/>
        </p:spPr>
        <p:txBody>
          <a:bodyPr wrap="square" rtlCol="0">
            <a:spAutoFit/>
          </a:bodyPr>
          <a:lstStyle/>
          <a:p>
            <a:r>
              <a:rPr lang="en-US" sz="1800" dirty="0" smtClean="0"/>
              <a:t>Source: </a:t>
            </a:r>
            <a:r>
              <a:rPr lang="en-US" sz="1800" dirty="0" err="1" smtClean="0"/>
              <a:t>Jannifer</a:t>
            </a:r>
            <a:r>
              <a:rPr lang="en-US" sz="1800" dirty="0" smtClean="0"/>
              <a:t> Rexford (http</a:t>
            </a:r>
            <a:r>
              <a:rPr lang="en-US" sz="1800" dirty="0"/>
              <a:t>://</a:t>
            </a:r>
            <a:r>
              <a:rPr lang="en-US" sz="1800" dirty="0" err="1"/>
              <a:t>www.cs.princeton.edu</a:t>
            </a:r>
            <a:r>
              <a:rPr lang="en-US" sz="1800" dirty="0"/>
              <a:t>/courses/archive/spr12/cos461</a:t>
            </a:r>
            <a:r>
              <a:rPr lang="en-US" sz="1800" dirty="0" smtClean="0"/>
              <a:t>/)</a:t>
            </a:r>
            <a:endParaRPr lang="en-US" sz="1800" dirty="0"/>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40</a:t>
            </a:fld>
            <a:endParaRPr lang="en-US" altLang="en-US"/>
          </a:p>
        </p:txBody>
      </p:sp>
    </p:spTree>
    <p:extLst>
      <p:ext uri="{BB962C8B-B14F-4D97-AF65-F5344CB8AC3E}">
        <p14:creationId xmlns:p14="http://schemas.microsoft.com/office/powerpoint/2010/main" val="180757683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DNS-based Redirection</a:t>
            </a:r>
          </a:p>
        </p:txBody>
      </p:sp>
      <p:pic>
        <p:nvPicPr>
          <p:cNvPr id="6" name="Picture 5"/>
          <p:cNvPicPr>
            <a:picLocks noChangeAspect="1"/>
          </p:cNvPicPr>
          <p:nvPr/>
        </p:nvPicPr>
        <p:blipFill>
          <a:blip r:embed="rId2"/>
          <a:stretch>
            <a:fillRect/>
          </a:stretch>
        </p:blipFill>
        <p:spPr>
          <a:xfrm>
            <a:off x="450850" y="1447800"/>
            <a:ext cx="8166100" cy="5003800"/>
          </a:xfrm>
          <a:prstGeom prst="rect">
            <a:avLst/>
          </a:prstGeom>
        </p:spPr>
      </p:pic>
      <p:sp>
        <p:nvSpPr>
          <p:cNvPr id="7" name="TextBox 6"/>
          <p:cNvSpPr txBox="1"/>
          <p:nvPr/>
        </p:nvSpPr>
        <p:spPr>
          <a:xfrm>
            <a:off x="130379" y="6375400"/>
            <a:ext cx="8175421" cy="369332"/>
          </a:xfrm>
          <a:prstGeom prst="rect">
            <a:avLst/>
          </a:prstGeom>
          <a:noFill/>
        </p:spPr>
        <p:txBody>
          <a:bodyPr wrap="square" rtlCol="0">
            <a:spAutoFit/>
          </a:bodyPr>
          <a:lstStyle/>
          <a:p>
            <a:r>
              <a:rPr lang="en-US" sz="1800" dirty="0" smtClean="0"/>
              <a:t>Source: </a:t>
            </a:r>
            <a:r>
              <a:rPr lang="en-US" sz="1800" dirty="0" err="1" smtClean="0"/>
              <a:t>Jannifer</a:t>
            </a:r>
            <a:r>
              <a:rPr lang="en-US" sz="1800" dirty="0" smtClean="0"/>
              <a:t> Rexford (http</a:t>
            </a:r>
            <a:r>
              <a:rPr lang="en-US" sz="1800" dirty="0"/>
              <a:t>://</a:t>
            </a:r>
            <a:r>
              <a:rPr lang="en-US" sz="1800" dirty="0" err="1"/>
              <a:t>www.cs.princeton.edu</a:t>
            </a:r>
            <a:r>
              <a:rPr lang="en-US" sz="1800" dirty="0"/>
              <a:t>/courses/archive/spr12/cos461</a:t>
            </a:r>
            <a:r>
              <a:rPr lang="en-US" sz="1800" dirty="0" smtClean="0"/>
              <a:t>/)</a:t>
            </a:r>
            <a:endParaRPr lang="en-US" sz="1800" dirty="0"/>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41</a:t>
            </a:fld>
            <a:endParaRPr lang="en-US" altLang="en-US"/>
          </a:p>
        </p:txBody>
      </p:sp>
    </p:spTree>
    <p:extLst>
      <p:ext uri="{BB962C8B-B14F-4D97-AF65-F5344CB8AC3E}">
        <p14:creationId xmlns:p14="http://schemas.microsoft.com/office/powerpoint/2010/main" val="164019538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DNS-based Redirection</a:t>
            </a:r>
            <a:endParaRPr lang="en-US" dirty="0"/>
          </a:p>
        </p:txBody>
      </p:sp>
      <p:pic>
        <p:nvPicPr>
          <p:cNvPr id="4" name="Picture 3"/>
          <p:cNvPicPr>
            <a:picLocks noChangeAspect="1"/>
          </p:cNvPicPr>
          <p:nvPr/>
        </p:nvPicPr>
        <p:blipFill>
          <a:blip r:embed="rId3"/>
          <a:stretch>
            <a:fillRect/>
          </a:stretch>
        </p:blipFill>
        <p:spPr>
          <a:xfrm>
            <a:off x="450850" y="1447800"/>
            <a:ext cx="8166100" cy="5029200"/>
          </a:xfrm>
          <a:prstGeom prst="rect">
            <a:avLst/>
          </a:prstGeom>
        </p:spPr>
      </p:pic>
      <p:sp>
        <p:nvSpPr>
          <p:cNvPr id="3" name="Slide Number Placeholder 2"/>
          <p:cNvSpPr>
            <a:spLocks noGrp="1"/>
          </p:cNvSpPr>
          <p:nvPr>
            <p:ph type="sldNum" sz="quarter" idx="12"/>
          </p:nvPr>
        </p:nvSpPr>
        <p:spPr/>
        <p:txBody>
          <a:bodyPr/>
          <a:lstStyle/>
          <a:p>
            <a:fld id="{B97CF8EF-13D2-2A41-B543-BE2952236DB9}" type="slidenum">
              <a:rPr lang="en-US" altLang="en-US" smtClean="0"/>
              <a:pPr/>
              <a:t>42</a:t>
            </a:fld>
            <a:endParaRPr lang="en-US" altLang="en-US"/>
          </a:p>
        </p:txBody>
      </p:sp>
    </p:spTree>
    <p:extLst>
      <p:ext uri="{BB962C8B-B14F-4D97-AF65-F5344CB8AC3E}">
        <p14:creationId xmlns:p14="http://schemas.microsoft.com/office/powerpoint/2010/main" val="16637091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DNS-based Redirection</a:t>
            </a:r>
          </a:p>
        </p:txBody>
      </p:sp>
      <p:pic>
        <p:nvPicPr>
          <p:cNvPr id="4" name="Picture 3"/>
          <p:cNvPicPr>
            <a:picLocks noChangeAspect="1"/>
          </p:cNvPicPr>
          <p:nvPr/>
        </p:nvPicPr>
        <p:blipFill>
          <a:blip r:embed="rId2"/>
          <a:stretch>
            <a:fillRect/>
          </a:stretch>
        </p:blipFill>
        <p:spPr>
          <a:xfrm>
            <a:off x="450850" y="1447800"/>
            <a:ext cx="8166100" cy="4978400"/>
          </a:xfrm>
          <a:prstGeom prst="rect">
            <a:avLst/>
          </a:prstGeom>
        </p:spPr>
      </p:pic>
      <p:sp>
        <p:nvSpPr>
          <p:cNvPr id="3" name="Slide Number Placeholder 2"/>
          <p:cNvSpPr>
            <a:spLocks noGrp="1"/>
          </p:cNvSpPr>
          <p:nvPr>
            <p:ph type="sldNum" sz="quarter" idx="12"/>
          </p:nvPr>
        </p:nvSpPr>
        <p:spPr/>
        <p:txBody>
          <a:bodyPr/>
          <a:lstStyle/>
          <a:p>
            <a:fld id="{B97CF8EF-13D2-2A41-B543-BE2952236DB9}" type="slidenum">
              <a:rPr lang="en-US" altLang="en-US" smtClean="0"/>
              <a:pPr/>
              <a:t>43</a:t>
            </a:fld>
            <a:endParaRPr lang="en-US" altLang="en-US"/>
          </a:p>
        </p:txBody>
      </p:sp>
    </p:spTree>
    <p:extLst>
      <p:ext uri="{BB962C8B-B14F-4D97-AF65-F5344CB8AC3E}">
        <p14:creationId xmlns:p14="http://schemas.microsoft.com/office/powerpoint/2010/main" val="17232555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DNS-based Redirection</a:t>
            </a:r>
          </a:p>
        </p:txBody>
      </p:sp>
      <p:pic>
        <p:nvPicPr>
          <p:cNvPr id="4" name="Picture 3"/>
          <p:cNvPicPr>
            <a:picLocks noChangeAspect="1"/>
          </p:cNvPicPr>
          <p:nvPr/>
        </p:nvPicPr>
        <p:blipFill>
          <a:blip r:embed="rId2"/>
          <a:stretch>
            <a:fillRect/>
          </a:stretch>
        </p:blipFill>
        <p:spPr>
          <a:xfrm>
            <a:off x="444500" y="1371600"/>
            <a:ext cx="8178800" cy="5016500"/>
          </a:xfrm>
          <a:prstGeom prst="rect">
            <a:avLst/>
          </a:prstGeom>
        </p:spPr>
      </p:pic>
      <p:sp>
        <p:nvSpPr>
          <p:cNvPr id="3" name="Slide Number Placeholder 2"/>
          <p:cNvSpPr>
            <a:spLocks noGrp="1"/>
          </p:cNvSpPr>
          <p:nvPr>
            <p:ph type="sldNum" sz="quarter" idx="12"/>
          </p:nvPr>
        </p:nvSpPr>
        <p:spPr/>
        <p:txBody>
          <a:bodyPr/>
          <a:lstStyle/>
          <a:p>
            <a:fld id="{B97CF8EF-13D2-2A41-B543-BE2952236DB9}" type="slidenum">
              <a:rPr lang="en-US" altLang="en-US" smtClean="0"/>
              <a:pPr/>
              <a:t>44</a:t>
            </a:fld>
            <a:endParaRPr lang="en-US" altLang="en-US"/>
          </a:p>
        </p:txBody>
      </p:sp>
    </p:spTree>
    <p:extLst>
      <p:ext uri="{BB962C8B-B14F-4D97-AF65-F5344CB8AC3E}">
        <p14:creationId xmlns:p14="http://schemas.microsoft.com/office/powerpoint/2010/main" val="179212003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Requests</a:t>
            </a:r>
            <a:endParaRPr lang="en-US" dirty="0"/>
          </a:p>
        </p:txBody>
      </p:sp>
      <p:pic>
        <p:nvPicPr>
          <p:cNvPr id="4" name="Picture 3"/>
          <p:cNvPicPr>
            <a:picLocks noChangeAspect="1"/>
          </p:cNvPicPr>
          <p:nvPr/>
        </p:nvPicPr>
        <p:blipFill>
          <a:blip r:embed="rId2"/>
          <a:stretch>
            <a:fillRect/>
          </a:stretch>
        </p:blipFill>
        <p:spPr>
          <a:xfrm>
            <a:off x="438150" y="1524000"/>
            <a:ext cx="8191500" cy="4851400"/>
          </a:xfrm>
          <a:prstGeom prst="rect">
            <a:avLst/>
          </a:prstGeom>
        </p:spPr>
      </p:pic>
      <p:sp>
        <p:nvSpPr>
          <p:cNvPr id="3" name="Slide Number Placeholder 2"/>
          <p:cNvSpPr>
            <a:spLocks noGrp="1"/>
          </p:cNvSpPr>
          <p:nvPr>
            <p:ph type="sldNum" sz="quarter" idx="12"/>
          </p:nvPr>
        </p:nvSpPr>
        <p:spPr/>
        <p:txBody>
          <a:bodyPr/>
          <a:lstStyle/>
          <a:p>
            <a:fld id="{B97CF8EF-13D2-2A41-B543-BE2952236DB9}" type="slidenum">
              <a:rPr lang="en-US" altLang="en-US" smtClean="0"/>
              <a:pPr/>
              <a:t>45</a:t>
            </a:fld>
            <a:endParaRPr lang="en-US" altLang="en-US"/>
          </a:p>
        </p:txBody>
      </p:sp>
    </p:spTree>
    <p:extLst>
      <p:ext uri="{BB962C8B-B14F-4D97-AF65-F5344CB8AC3E}">
        <p14:creationId xmlns:p14="http://schemas.microsoft.com/office/powerpoint/2010/main" val="17033462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 </a:t>
            </a:r>
            <a:r>
              <a:rPr lang="en-US" dirty="0" err="1" smtClean="0"/>
              <a:t>Anycast</a:t>
            </a:r>
            <a:r>
              <a:rPr lang="en-US" dirty="0" smtClean="0"/>
              <a:t> vs. DNS-based</a:t>
            </a:r>
            <a:endParaRPr lang="en-US" dirty="0"/>
          </a:p>
        </p:txBody>
      </p:sp>
      <p:sp>
        <p:nvSpPr>
          <p:cNvPr id="4" name="Cloud 3"/>
          <p:cNvSpPr/>
          <p:nvPr/>
        </p:nvSpPr>
        <p:spPr bwMode="auto">
          <a:xfrm>
            <a:off x="1689157" y="990601"/>
            <a:ext cx="5085792" cy="30121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5" name="Oval 4"/>
          <p:cNvSpPr/>
          <p:nvPr/>
        </p:nvSpPr>
        <p:spPr bwMode="auto">
          <a:xfrm rot="21258690">
            <a:off x="2202781" y="1826329"/>
            <a:ext cx="4105081" cy="1708229"/>
          </a:xfrm>
          <a:prstGeom prst="ellipse">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CDN</a:t>
            </a:r>
            <a:endParaRPr kumimoji="0" lang="en-US" sz="2800" b="1" i="0" u="none" strike="noStrike" cap="none" normalizeH="0" baseline="0" dirty="0">
              <a:ln>
                <a:noFill/>
              </a:ln>
              <a:solidFill>
                <a:schemeClr val="tx1"/>
              </a:solidFill>
              <a:effectLst/>
              <a:latin typeface="Times New Roman" charset="0"/>
            </a:endParaRPr>
          </a:p>
        </p:txBody>
      </p:sp>
      <p:graphicFrame>
        <p:nvGraphicFramePr>
          <p:cNvPr id="6" name="Object 2"/>
          <p:cNvGraphicFramePr>
            <a:graphicFrameLocks noChangeAspect="1"/>
          </p:cNvGraphicFramePr>
          <p:nvPr/>
        </p:nvGraphicFramePr>
        <p:xfrm>
          <a:off x="374149" y="2209800"/>
          <a:ext cx="833438" cy="638175"/>
        </p:xfrm>
        <a:graphic>
          <a:graphicData uri="http://schemas.openxmlformats.org/presentationml/2006/ole">
            <mc:AlternateContent xmlns:mc="http://schemas.openxmlformats.org/markup-compatibility/2006">
              <mc:Choice xmlns:v="urn:schemas-microsoft-com:vml" Requires="v">
                <p:oleObj spid="_x0000_s354345"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49"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7" name="Straight Arrow Connector 6"/>
          <p:cNvCxnSpPr>
            <a:stCxn id="6" idx="3"/>
            <a:endCxn id="15" idx="1"/>
          </p:cNvCxnSpPr>
          <p:nvPr/>
        </p:nvCxnSpPr>
        <p:spPr bwMode="auto">
          <a:xfrm>
            <a:off x="1207587" y="2528887"/>
            <a:ext cx="837796" cy="186193"/>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8" name="Object 3"/>
          <p:cNvGraphicFramePr>
            <a:graphicFrameLocks noChangeAspect="1"/>
          </p:cNvGraphicFramePr>
          <p:nvPr/>
        </p:nvGraphicFramePr>
        <p:xfrm>
          <a:off x="6906477" y="2101678"/>
          <a:ext cx="833438" cy="638175"/>
        </p:xfrm>
        <a:graphic>
          <a:graphicData uri="http://schemas.openxmlformats.org/presentationml/2006/ole">
            <mc:AlternateContent xmlns:mc="http://schemas.openxmlformats.org/markup-compatibility/2006">
              <mc:Choice xmlns:v="urn:schemas-microsoft-com:vml" Requires="v">
                <p:oleObj spid="_x0000_s354346"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477" y="210167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 name="TextBox 8"/>
          <p:cNvSpPr txBox="1"/>
          <p:nvPr/>
        </p:nvSpPr>
        <p:spPr>
          <a:xfrm>
            <a:off x="304800" y="1733869"/>
            <a:ext cx="1542410" cy="461665"/>
          </a:xfrm>
          <a:prstGeom prst="rect">
            <a:avLst/>
          </a:prstGeom>
          <a:noFill/>
        </p:spPr>
        <p:txBody>
          <a:bodyPr wrap="none" rtlCol="0">
            <a:spAutoFit/>
          </a:bodyPr>
          <a:lstStyle/>
          <a:p>
            <a:r>
              <a:rPr lang="en-US" dirty="0" smtClean="0"/>
              <a:t>EU Clients</a:t>
            </a:r>
            <a:endParaRPr lang="en-US" dirty="0"/>
          </a:p>
        </p:txBody>
      </p:sp>
      <p:sp>
        <p:nvSpPr>
          <p:cNvPr id="10" name="TextBox 9"/>
          <p:cNvSpPr txBox="1"/>
          <p:nvPr/>
        </p:nvSpPr>
        <p:spPr>
          <a:xfrm>
            <a:off x="6983742" y="1410632"/>
            <a:ext cx="1816523" cy="461665"/>
          </a:xfrm>
          <a:prstGeom prst="rect">
            <a:avLst/>
          </a:prstGeom>
          <a:noFill/>
        </p:spPr>
        <p:txBody>
          <a:bodyPr wrap="none" rtlCol="0">
            <a:spAutoFit/>
          </a:bodyPr>
          <a:lstStyle/>
          <a:p>
            <a:r>
              <a:rPr lang="en-US" smtClean="0"/>
              <a:t>Origin server</a:t>
            </a:r>
            <a:endParaRPr lang="en-US" dirty="0"/>
          </a:p>
        </p:txBody>
      </p:sp>
      <p:grpSp>
        <p:nvGrpSpPr>
          <p:cNvPr id="11" name="Group 10"/>
          <p:cNvGrpSpPr>
            <a:grpSpLocks/>
          </p:cNvGrpSpPr>
          <p:nvPr/>
        </p:nvGrpSpPr>
        <p:grpSpPr bwMode="auto">
          <a:xfrm>
            <a:off x="2041025" y="2175506"/>
            <a:ext cx="653716" cy="885825"/>
            <a:chOff x="4180" y="783"/>
            <a:chExt cx="150" cy="307"/>
          </a:xfrm>
        </p:grpSpPr>
        <p:sp>
          <p:nvSpPr>
            <p:cNvPr id="12"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3" name="Rectangle 1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4"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5"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6"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9" name="Rectangle 1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20" name="TextBox 19"/>
          <p:cNvSpPr txBox="1"/>
          <p:nvPr/>
        </p:nvSpPr>
        <p:spPr>
          <a:xfrm>
            <a:off x="1080683" y="3695389"/>
            <a:ext cx="1765227" cy="461665"/>
          </a:xfrm>
          <a:prstGeom prst="rect">
            <a:avLst/>
          </a:prstGeom>
          <a:noFill/>
        </p:spPr>
        <p:txBody>
          <a:bodyPr wrap="none" rtlCol="0">
            <a:spAutoFit/>
          </a:bodyPr>
          <a:lstStyle/>
          <a:p>
            <a:r>
              <a:rPr lang="en-US" smtClean="0"/>
              <a:t>Edge servers</a:t>
            </a:r>
            <a:endParaRPr lang="en-US"/>
          </a:p>
        </p:txBody>
      </p:sp>
      <p:grpSp>
        <p:nvGrpSpPr>
          <p:cNvPr id="21" name="Group 8"/>
          <p:cNvGrpSpPr>
            <a:grpSpLocks/>
          </p:cNvGrpSpPr>
          <p:nvPr/>
        </p:nvGrpSpPr>
        <p:grpSpPr bwMode="auto">
          <a:xfrm>
            <a:off x="2784539" y="3111170"/>
            <a:ext cx="653716" cy="885825"/>
            <a:chOff x="4180" y="783"/>
            <a:chExt cx="150" cy="307"/>
          </a:xfrm>
        </p:grpSpPr>
        <p:sp>
          <p:nvSpPr>
            <p:cNvPr id="22"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3"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5"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9"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30" name="Straight Arrow Connector 29"/>
          <p:cNvCxnSpPr>
            <a:stCxn id="14" idx="3"/>
          </p:cNvCxnSpPr>
          <p:nvPr/>
        </p:nvCxnSpPr>
        <p:spPr bwMode="auto">
          <a:xfrm>
            <a:off x="2672950" y="2521757"/>
            <a:ext cx="2612971" cy="9089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31" name="Straight Arrow Connector 30"/>
          <p:cNvCxnSpPr>
            <a:stCxn id="29" idx="0"/>
          </p:cNvCxnSpPr>
          <p:nvPr/>
        </p:nvCxnSpPr>
        <p:spPr bwMode="auto">
          <a:xfrm flipV="1">
            <a:off x="3438255" y="2612647"/>
            <a:ext cx="1847666" cy="51295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32" name="Straight Arrow Connector 31"/>
          <p:cNvCxnSpPr>
            <a:endCxn id="25" idx="3"/>
          </p:cNvCxnSpPr>
          <p:nvPr/>
        </p:nvCxnSpPr>
        <p:spPr bwMode="auto">
          <a:xfrm flipV="1">
            <a:off x="2105876" y="3996995"/>
            <a:ext cx="922154" cy="917907"/>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33" name="Object 2"/>
          <p:cNvGraphicFramePr>
            <a:graphicFrameLocks noChangeAspect="1"/>
          </p:cNvGraphicFramePr>
          <p:nvPr/>
        </p:nvGraphicFramePr>
        <p:xfrm>
          <a:off x="1689157" y="4914902"/>
          <a:ext cx="833438" cy="638175"/>
        </p:xfrm>
        <a:graphic>
          <a:graphicData uri="http://schemas.openxmlformats.org/presentationml/2006/ole">
            <mc:AlternateContent xmlns:mc="http://schemas.openxmlformats.org/markup-compatibility/2006">
              <mc:Choice xmlns:v="urn:schemas-microsoft-com:vml" Requires="v">
                <p:oleObj spid="_x0000_s354347" name="Clip" r:id="rId7" imgW="1307079" imgH="1083682" progId="MS_ClipArt_Gallery.2">
                  <p:embed/>
                </p:oleObj>
              </mc:Choice>
              <mc:Fallback>
                <p:oleObj name="Clip" r:id="rId7"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57" y="4914902"/>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4" name="Group 8"/>
          <p:cNvGrpSpPr>
            <a:grpSpLocks/>
          </p:cNvGrpSpPr>
          <p:nvPr/>
        </p:nvGrpSpPr>
        <p:grpSpPr bwMode="auto">
          <a:xfrm>
            <a:off x="5281563" y="2073073"/>
            <a:ext cx="653716" cy="885825"/>
            <a:chOff x="4180" y="783"/>
            <a:chExt cx="150" cy="307"/>
          </a:xfrm>
        </p:grpSpPr>
        <p:sp>
          <p:nvSpPr>
            <p:cNvPr id="35"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6"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7"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8"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9"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42"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43" name="Straight Arrow Connector 42"/>
          <p:cNvCxnSpPr>
            <a:endCxn id="9" idx="1"/>
          </p:cNvCxnSpPr>
          <p:nvPr/>
        </p:nvCxnSpPr>
        <p:spPr bwMode="auto">
          <a:xfrm flipV="1">
            <a:off x="5763133" y="2420765"/>
            <a:ext cx="1143344" cy="2092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44" name="TextBox 43"/>
          <p:cNvSpPr txBox="1"/>
          <p:nvPr/>
        </p:nvSpPr>
        <p:spPr>
          <a:xfrm>
            <a:off x="1173542" y="5508839"/>
            <a:ext cx="748923" cy="461665"/>
          </a:xfrm>
          <a:prstGeom prst="rect">
            <a:avLst/>
          </a:prstGeom>
          <a:noFill/>
        </p:spPr>
        <p:txBody>
          <a:bodyPr wrap="none" rtlCol="0">
            <a:spAutoFit/>
          </a:bodyPr>
          <a:lstStyle/>
          <a:p>
            <a:r>
              <a:rPr lang="en-US" dirty="0" smtClean="0"/>
              <a:t>Asia</a:t>
            </a:r>
            <a:endParaRPr lang="en-US" dirty="0"/>
          </a:p>
        </p:txBody>
      </p:sp>
      <p:graphicFrame>
        <p:nvGraphicFramePr>
          <p:cNvPr id="45" name="Object 2"/>
          <p:cNvGraphicFramePr>
            <a:graphicFrameLocks noChangeAspect="1"/>
          </p:cNvGraphicFramePr>
          <p:nvPr/>
        </p:nvGraphicFramePr>
        <p:xfrm>
          <a:off x="2600296" y="5085509"/>
          <a:ext cx="833438" cy="638175"/>
        </p:xfrm>
        <a:graphic>
          <a:graphicData uri="http://schemas.openxmlformats.org/presentationml/2006/ole">
            <mc:AlternateContent xmlns:mc="http://schemas.openxmlformats.org/markup-compatibility/2006">
              <mc:Choice xmlns:v="urn:schemas-microsoft-com:vml" Requires="v">
                <p:oleObj spid="_x0000_s354348" name="Clip" r:id="rId8" imgW="1307079" imgH="1083682" progId="MS_ClipArt_Gallery.2">
                  <p:embed/>
                </p:oleObj>
              </mc:Choice>
              <mc:Fallback>
                <p:oleObj name="Clip" r:id="rId8"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296" y="5085509"/>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46" name="Straight Arrow Connector 45"/>
          <p:cNvCxnSpPr/>
          <p:nvPr/>
        </p:nvCxnSpPr>
        <p:spPr bwMode="auto">
          <a:xfrm flipV="1">
            <a:off x="3017015" y="3996995"/>
            <a:ext cx="11015" cy="1088514"/>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47" name="Object 2"/>
          <p:cNvGraphicFramePr>
            <a:graphicFrameLocks noChangeAspect="1"/>
          </p:cNvGraphicFramePr>
          <p:nvPr/>
        </p:nvGraphicFramePr>
        <p:xfrm>
          <a:off x="203644" y="3295268"/>
          <a:ext cx="833438" cy="638175"/>
        </p:xfrm>
        <a:graphic>
          <a:graphicData uri="http://schemas.openxmlformats.org/presentationml/2006/ole">
            <mc:AlternateContent xmlns:mc="http://schemas.openxmlformats.org/markup-compatibility/2006">
              <mc:Choice xmlns:v="urn:schemas-microsoft-com:vml" Requires="v">
                <p:oleObj spid="_x0000_s354349" name="Clip" r:id="rId9" imgW="1307079" imgH="1083682" progId="MS_ClipArt_Gallery.2">
                  <p:embed/>
                </p:oleObj>
              </mc:Choice>
              <mc:Fallback>
                <p:oleObj name="Clip" r:id="rId9"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44" y="329526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48" name="Straight Arrow Connector 47"/>
          <p:cNvCxnSpPr>
            <a:endCxn id="15" idx="1"/>
          </p:cNvCxnSpPr>
          <p:nvPr/>
        </p:nvCxnSpPr>
        <p:spPr bwMode="auto">
          <a:xfrm flipV="1">
            <a:off x="1037082" y="2715080"/>
            <a:ext cx="1008301" cy="899275"/>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52" name="Rectangular Callout 51"/>
          <p:cNvSpPr/>
          <p:nvPr/>
        </p:nvSpPr>
        <p:spPr bwMode="auto">
          <a:xfrm>
            <a:off x="3871103" y="3927999"/>
            <a:ext cx="4787783" cy="461665"/>
          </a:xfrm>
          <a:prstGeom prst="wedgeRectCallout">
            <a:avLst>
              <a:gd name="adj1" fmla="val -64684"/>
              <a:gd name="adj2" fmla="val 4440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bg1">
                    <a:lumMod val="10000"/>
                  </a:schemeClr>
                </a:solidFill>
              </a:rPr>
              <a:t>DNS-based redirection vs</a:t>
            </a:r>
            <a:r>
              <a:rPr lang="en-US" dirty="0">
                <a:solidFill>
                  <a:schemeClr val="bg1">
                    <a:lumMod val="10000"/>
                  </a:schemeClr>
                </a:solidFill>
              </a:rPr>
              <a:t>. </a:t>
            </a:r>
            <a:r>
              <a:rPr lang="en-US" dirty="0" err="1">
                <a:solidFill>
                  <a:schemeClr val="bg1">
                    <a:lumMod val="10000"/>
                  </a:schemeClr>
                </a:solidFill>
              </a:rPr>
              <a:t>Anycast</a:t>
            </a:r>
            <a:endParaRPr lang="en-US" dirty="0">
              <a:solidFill>
                <a:schemeClr val="bg1">
                  <a:lumMod val="10000"/>
                </a:schemeClr>
              </a:solidFill>
            </a:endParaRPr>
          </a:p>
        </p:txBody>
      </p:sp>
      <p:sp>
        <p:nvSpPr>
          <p:cNvPr id="53" name="TextBox 52"/>
          <p:cNvSpPr txBox="1"/>
          <p:nvPr/>
        </p:nvSpPr>
        <p:spPr>
          <a:xfrm>
            <a:off x="4130575" y="4658631"/>
            <a:ext cx="4965536" cy="1569660"/>
          </a:xfrm>
          <a:prstGeom prst="rect">
            <a:avLst/>
          </a:prstGeom>
          <a:noFill/>
        </p:spPr>
        <p:txBody>
          <a:bodyPr wrap="square" rtlCol="0">
            <a:spAutoFit/>
          </a:bodyPr>
          <a:lstStyle/>
          <a:p>
            <a:r>
              <a:rPr lang="en-US" b="1" dirty="0" err="1" smtClean="0">
                <a:solidFill>
                  <a:schemeClr val="bg1">
                    <a:lumMod val="10000"/>
                  </a:schemeClr>
                </a:solidFill>
              </a:rPr>
              <a:t>Anycast</a:t>
            </a:r>
            <a:r>
              <a:rPr lang="en-US" dirty="0" smtClean="0">
                <a:solidFill>
                  <a:schemeClr val="bg1">
                    <a:lumMod val="10000"/>
                  </a:schemeClr>
                </a:solidFill>
              </a:rPr>
              <a:t>: Simplicity, reduce latency (less DNS lookup)</a:t>
            </a:r>
          </a:p>
          <a:p>
            <a:r>
              <a:rPr lang="en-US" b="1" dirty="0" smtClean="0">
                <a:solidFill>
                  <a:schemeClr val="bg1">
                    <a:lumMod val="10000"/>
                  </a:schemeClr>
                </a:solidFill>
              </a:rPr>
              <a:t>DNS-based redirection</a:t>
            </a:r>
            <a:r>
              <a:rPr lang="en-US" dirty="0" smtClean="0">
                <a:solidFill>
                  <a:schemeClr val="bg1">
                    <a:lumMod val="10000"/>
                  </a:schemeClr>
                </a:solidFill>
              </a:rPr>
              <a:t>: Fine-grained server selection</a:t>
            </a:r>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46</a:t>
            </a:fld>
            <a:endParaRPr lang="en-US" altLang="en-US"/>
          </a:p>
        </p:txBody>
      </p:sp>
    </p:spTree>
    <p:extLst>
      <p:ext uri="{BB962C8B-B14F-4D97-AF65-F5344CB8AC3E}">
        <p14:creationId xmlns:p14="http://schemas.microsoft.com/office/powerpoint/2010/main" val="36732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of DNS-based Redirection?</a:t>
            </a:r>
            <a:endParaRPr lang="en-US" dirty="0"/>
          </a:p>
        </p:txBody>
      </p:sp>
      <p:sp>
        <p:nvSpPr>
          <p:cNvPr id="3" name="Content Placeholder 2"/>
          <p:cNvSpPr>
            <a:spLocks noGrp="1"/>
          </p:cNvSpPr>
          <p:nvPr>
            <p:ph idx="1"/>
          </p:nvPr>
        </p:nvSpPr>
        <p:spPr>
          <a:xfrm>
            <a:off x="304800" y="1295400"/>
            <a:ext cx="8610600" cy="5105400"/>
          </a:xfrm>
        </p:spPr>
        <p:txBody>
          <a:bodyPr/>
          <a:lstStyle/>
          <a:p>
            <a:r>
              <a:rPr lang="en-US" sz="2800" dirty="0" smtClean="0"/>
              <a:t>Third-party DNS resolvers become popular</a:t>
            </a:r>
          </a:p>
          <a:p>
            <a:pPr lvl="1"/>
            <a:r>
              <a:rPr lang="en-US" sz="2400" dirty="0" err="1" smtClean="0"/>
              <a:t>OpenDNS</a:t>
            </a:r>
            <a:r>
              <a:rPr lang="en-US" sz="2400" dirty="0" smtClean="0"/>
              <a:t>, Google DNS</a:t>
            </a:r>
          </a:p>
          <a:p>
            <a:pPr lvl="1"/>
            <a:r>
              <a:rPr lang="en-US" sz="2400" dirty="0" smtClean="0"/>
              <a:t>Better security (firewalls), less maintenance cost</a:t>
            </a:r>
          </a:p>
          <a:p>
            <a:endParaRPr lang="en-US" sz="2800" dirty="0"/>
          </a:p>
          <a:p>
            <a:r>
              <a:rPr lang="en-US" sz="2800" dirty="0"/>
              <a:t>Third-party DNS </a:t>
            </a:r>
            <a:r>
              <a:rPr lang="en-US" sz="2800" dirty="0" smtClean="0"/>
              <a:t>totally breaks the assumption of DNS-based redirection</a:t>
            </a:r>
          </a:p>
          <a:p>
            <a:endParaRPr lang="en-US" sz="2800" dirty="0"/>
          </a:p>
        </p:txBody>
      </p:sp>
      <p:sp>
        <p:nvSpPr>
          <p:cNvPr id="4" name="Slide Number Placeholder 3"/>
          <p:cNvSpPr>
            <a:spLocks noGrp="1"/>
          </p:cNvSpPr>
          <p:nvPr>
            <p:ph type="sldNum" sz="quarter" idx="12"/>
          </p:nvPr>
        </p:nvSpPr>
        <p:spPr/>
        <p:txBody>
          <a:bodyPr/>
          <a:lstStyle/>
          <a:p>
            <a:fld id="{B97CF8EF-13D2-2A41-B543-BE2952236DB9}" type="slidenum">
              <a:rPr lang="en-US" altLang="en-US" smtClean="0"/>
              <a:pPr/>
              <a:t>47</a:t>
            </a:fld>
            <a:endParaRPr lang="en-US" altLang="en-US"/>
          </a:p>
        </p:txBody>
      </p:sp>
    </p:spTree>
    <p:extLst>
      <p:ext uri="{BB962C8B-B14F-4D97-AF65-F5344CB8AC3E}">
        <p14:creationId xmlns:p14="http://schemas.microsoft.com/office/powerpoint/2010/main" val="116330379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Problem of DNS-based Redirection</a:t>
            </a:r>
            <a:endParaRPr lang="en-US" dirty="0"/>
          </a:p>
        </p:txBody>
      </p:sp>
      <p:pic>
        <p:nvPicPr>
          <p:cNvPr id="4" name="Picture 3"/>
          <p:cNvPicPr>
            <a:picLocks noChangeAspect="1"/>
          </p:cNvPicPr>
          <p:nvPr/>
        </p:nvPicPr>
        <p:blipFill>
          <a:blip r:embed="rId2"/>
          <a:stretch>
            <a:fillRect/>
          </a:stretch>
        </p:blipFill>
        <p:spPr>
          <a:xfrm>
            <a:off x="1013678" y="1219200"/>
            <a:ext cx="6682522" cy="4142144"/>
          </a:xfrm>
          <a:prstGeom prst="rect">
            <a:avLst/>
          </a:prstGeom>
        </p:spPr>
      </p:pic>
      <p:sp>
        <p:nvSpPr>
          <p:cNvPr id="5" name="TextBox 4"/>
          <p:cNvSpPr txBox="1"/>
          <p:nvPr/>
        </p:nvSpPr>
        <p:spPr>
          <a:xfrm>
            <a:off x="130379" y="6375400"/>
            <a:ext cx="8175421" cy="369332"/>
          </a:xfrm>
          <a:prstGeom prst="rect">
            <a:avLst/>
          </a:prstGeom>
          <a:noFill/>
        </p:spPr>
        <p:txBody>
          <a:bodyPr wrap="square" rtlCol="0">
            <a:spAutoFit/>
          </a:bodyPr>
          <a:lstStyle/>
          <a:p>
            <a:pPr algn="ctr"/>
            <a:r>
              <a:rPr lang="en-US" sz="1800" dirty="0" smtClean="0"/>
              <a:t>Source: </a:t>
            </a:r>
            <a:r>
              <a:rPr lang="en-US" sz="1800" dirty="0" err="1" smtClean="0"/>
              <a:t>Jannifer</a:t>
            </a:r>
            <a:r>
              <a:rPr lang="en-US" sz="1800" dirty="0" smtClean="0"/>
              <a:t> Rexford (http</a:t>
            </a:r>
            <a:r>
              <a:rPr lang="en-US" sz="1800" dirty="0"/>
              <a:t>://</a:t>
            </a:r>
            <a:r>
              <a:rPr lang="en-US" sz="1800" dirty="0" err="1"/>
              <a:t>www.cs.princeton.edu</a:t>
            </a:r>
            <a:r>
              <a:rPr lang="en-US" sz="1800" dirty="0"/>
              <a:t>/courses/archive/spr12/cos461</a:t>
            </a:r>
            <a:r>
              <a:rPr lang="en-US" sz="1800" dirty="0" smtClean="0"/>
              <a:t>/)</a:t>
            </a:r>
            <a:endParaRPr lang="en-US" sz="1800" dirty="0"/>
          </a:p>
        </p:txBody>
      </p:sp>
      <p:pic>
        <p:nvPicPr>
          <p:cNvPr id="3" name="Picture 2"/>
          <p:cNvPicPr>
            <a:picLocks noChangeAspect="1"/>
          </p:cNvPicPr>
          <p:nvPr/>
        </p:nvPicPr>
        <p:blipFill>
          <a:blip r:embed="rId3"/>
          <a:stretch>
            <a:fillRect/>
          </a:stretch>
        </p:blipFill>
        <p:spPr>
          <a:xfrm>
            <a:off x="3505200" y="4853344"/>
            <a:ext cx="850900" cy="1016000"/>
          </a:xfrm>
          <a:prstGeom prst="rect">
            <a:avLst/>
          </a:prstGeom>
        </p:spPr>
      </p:pic>
      <p:cxnSp>
        <p:nvCxnSpPr>
          <p:cNvPr id="7" name="Straight Arrow Connector 6"/>
          <p:cNvCxnSpPr>
            <a:endCxn id="3" idx="1"/>
          </p:cNvCxnSpPr>
          <p:nvPr/>
        </p:nvCxnSpPr>
        <p:spPr bwMode="auto">
          <a:xfrm>
            <a:off x="1981200" y="4191000"/>
            <a:ext cx="1524000" cy="117034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8" name="Straight Arrow Connector 7"/>
          <p:cNvCxnSpPr>
            <a:stCxn id="3" idx="0"/>
          </p:cNvCxnSpPr>
          <p:nvPr/>
        </p:nvCxnSpPr>
        <p:spPr bwMode="auto">
          <a:xfrm flipV="1">
            <a:off x="3930650" y="2667000"/>
            <a:ext cx="184150" cy="218634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11" name="Straight Arrow Connector 10"/>
          <p:cNvCxnSpPr/>
          <p:nvPr/>
        </p:nvCxnSpPr>
        <p:spPr bwMode="auto">
          <a:xfrm flipV="1">
            <a:off x="4114800" y="3176944"/>
            <a:ext cx="666750" cy="1676400"/>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16" name="Straight Arrow Connector 15"/>
          <p:cNvCxnSpPr/>
          <p:nvPr/>
        </p:nvCxnSpPr>
        <p:spPr bwMode="auto">
          <a:xfrm flipV="1">
            <a:off x="4354939" y="3760172"/>
            <a:ext cx="883811" cy="123141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sp>
        <p:nvSpPr>
          <p:cNvPr id="23" name="TextBox 22"/>
          <p:cNvSpPr txBox="1"/>
          <p:nvPr/>
        </p:nvSpPr>
        <p:spPr>
          <a:xfrm>
            <a:off x="1143000" y="5805876"/>
            <a:ext cx="5325497" cy="830997"/>
          </a:xfrm>
          <a:prstGeom prst="rect">
            <a:avLst/>
          </a:prstGeom>
          <a:solidFill>
            <a:schemeClr val="accent6">
              <a:lumMod val="20000"/>
              <a:lumOff val="80000"/>
            </a:schemeClr>
          </a:solidFill>
        </p:spPr>
        <p:txBody>
          <a:bodyPr wrap="none" rtlCol="0">
            <a:spAutoFit/>
          </a:bodyPr>
          <a:lstStyle/>
          <a:p>
            <a:pPr algn="ctr"/>
            <a:r>
              <a:rPr lang="en-US" dirty="0">
                <a:solidFill>
                  <a:schemeClr val="bg1">
                    <a:lumMod val="10000"/>
                  </a:schemeClr>
                </a:solidFill>
              </a:rPr>
              <a:t>DNS server no longer in client’s </a:t>
            </a:r>
            <a:r>
              <a:rPr lang="en-US" dirty="0" smtClean="0">
                <a:solidFill>
                  <a:schemeClr val="bg1">
                    <a:lumMod val="10000"/>
                  </a:schemeClr>
                </a:solidFill>
              </a:rPr>
              <a:t>domain.</a:t>
            </a:r>
            <a:endParaRPr lang="en-US" dirty="0">
              <a:solidFill>
                <a:schemeClr val="bg1">
                  <a:lumMod val="10000"/>
                </a:schemeClr>
              </a:solidFill>
            </a:endParaRPr>
          </a:p>
          <a:p>
            <a:pPr algn="ctr"/>
            <a:r>
              <a:rPr lang="en-US" dirty="0">
                <a:solidFill>
                  <a:schemeClr val="bg1">
                    <a:lumMod val="10000"/>
                  </a:schemeClr>
                </a:solidFill>
              </a:rPr>
              <a:t>CDN DNS server don’t see client’s </a:t>
            </a:r>
            <a:r>
              <a:rPr lang="en-US" dirty="0" smtClean="0">
                <a:solidFill>
                  <a:schemeClr val="bg1">
                    <a:lumMod val="10000"/>
                  </a:schemeClr>
                </a:solidFill>
              </a:rPr>
              <a:t>IP.</a:t>
            </a:r>
            <a:endParaRPr lang="en-US" dirty="0">
              <a:solidFill>
                <a:schemeClr val="bg1">
                  <a:lumMod val="10000"/>
                </a:schemeClr>
              </a:solidFill>
            </a:endParaRPr>
          </a:p>
        </p:txBody>
      </p:sp>
      <p:sp>
        <p:nvSpPr>
          <p:cNvPr id="25" name="Rectangular Callout 24"/>
          <p:cNvSpPr/>
          <p:nvPr/>
        </p:nvSpPr>
        <p:spPr bwMode="auto">
          <a:xfrm>
            <a:off x="6292060" y="2893080"/>
            <a:ext cx="2808279" cy="830997"/>
          </a:xfrm>
          <a:prstGeom prst="wedgeRectCallout">
            <a:avLst>
              <a:gd name="adj1" fmla="val -81010"/>
              <a:gd name="adj2" fmla="val 4440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lumMod val="10000"/>
                  </a:schemeClr>
                </a:solidFill>
              </a:rPr>
              <a:t>Picks servers near </a:t>
            </a:r>
            <a:r>
              <a:rPr lang="en-US" b="1" smtClean="0">
                <a:solidFill>
                  <a:schemeClr val="bg1">
                    <a:lumMod val="10000"/>
                  </a:schemeClr>
                </a:solidFill>
              </a:rPr>
              <a:t>DNS resolver</a:t>
            </a:r>
            <a:endParaRPr lang="en-US" b="1" dirty="0">
              <a:solidFill>
                <a:schemeClr val="bg1">
                  <a:lumMod val="10000"/>
                </a:schemeClr>
              </a:solidFill>
            </a:endParaRPr>
          </a:p>
        </p:txBody>
      </p:sp>
      <p:sp>
        <p:nvSpPr>
          <p:cNvPr id="26" name="TextBox 25"/>
          <p:cNvSpPr txBox="1"/>
          <p:nvPr/>
        </p:nvSpPr>
        <p:spPr>
          <a:xfrm>
            <a:off x="-15708" y="5239904"/>
            <a:ext cx="3672728" cy="461665"/>
          </a:xfrm>
          <a:prstGeom prst="rect">
            <a:avLst/>
          </a:prstGeom>
          <a:noFill/>
        </p:spPr>
        <p:txBody>
          <a:bodyPr wrap="square" rtlCol="0">
            <a:spAutoFit/>
          </a:bodyPr>
          <a:lstStyle/>
          <a:p>
            <a:pPr algn="ctr"/>
            <a:r>
              <a:rPr lang="en-US" dirty="0" smtClean="0">
                <a:solidFill>
                  <a:schemeClr val="bg1">
                    <a:lumMod val="10000"/>
                  </a:schemeClr>
                </a:solidFill>
              </a:rPr>
              <a:t>Third-party DNS resolver</a:t>
            </a:r>
            <a:endParaRPr lang="en-US" dirty="0">
              <a:solidFill>
                <a:schemeClr val="bg1">
                  <a:lumMod val="10000"/>
                </a:schemeClr>
              </a:solidFill>
            </a:endParaRPr>
          </a:p>
        </p:txBody>
      </p:sp>
      <p:cxnSp>
        <p:nvCxnSpPr>
          <p:cNvPr id="29" name="Straight Arrow Connector 28"/>
          <p:cNvCxnSpPr/>
          <p:nvPr/>
        </p:nvCxnSpPr>
        <p:spPr bwMode="auto">
          <a:xfrm>
            <a:off x="2002403" y="4191000"/>
            <a:ext cx="3026797" cy="43374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sp>
        <p:nvSpPr>
          <p:cNvPr id="6" name="Slide Number Placeholder 5"/>
          <p:cNvSpPr>
            <a:spLocks noGrp="1"/>
          </p:cNvSpPr>
          <p:nvPr>
            <p:ph type="sldNum" sz="quarter" idx="12"/>
          </p:nvPr>
        </p:nvSpPr>
        <p:spPr/>
        <p:txBody>
          <a:bodyPr/>
          <a:lstStyle/>
          <a:p>
            <a:fld id="{B97CF8EF-13D2-2A41-B543-BE2952236DB9}" type="slidenum">
              <a:rPr lang="en-US" altLang="en-US" smtClean="0"/>
              <a:pPr/>
              <a:t>48</a:t>
            </a:fld>
            <a:endParaRPr lang="en-US" altLang="en-US"/>
          </a:p>
        </p:txBody>
      </p:sp>
    </p:spTree>
    <p:extLst>
      <p:ext uri="{BB962C8B-B14F-4D97-AF65-F5344CB8AC3E}">
        <p14:creationId xmlns:p14="http://schemas.microsoft.com/office/powerpoint/2010/main" val="1867829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543800" cy="609600"/>
          </a:xfrm>
        </p:spPr>
        <p:txBody>
          <a:bodyPr/>
          <a:lstStyle/>
          <a:p>
            <a:pPr algn="ctr"/>
            <a:r>
              <a:rPr lang="en-US" dirty="0" smtClean="0"/>
              <a:t>Problem of DNS-based Redirection</a:t>
            </a:r>
            <a:endParaRPr lang="en-US" dirty="0"/>
          </a:p>
        </p:txBody>
      </p:sp>
      <p:pic>
        <p:nvPicPr>
          <p:cNvPr id="4" name="Picture 3"/>
          <p:cNvPicPr>
            <a:picLocks noChangeAspect="1"/>
          </p:cNvPicPr>
          <p:nvPr/>
        </p:nvPicPr>
        <p:blipFill>
          <a:blip r:embed="rId3"/>
          <a:stretch>
            <a:fillRect/>
          </a:stretch>
        </p:blipFill>
        <p:spPr>
          <a:xfrm>
            <a:off x="1013678" y="1219200"/>
            <a:ext cx="6682522" cy="4142144"/>
          </a:xfrm>
          <a:prstGeom prst="rect">
            <a:avLst/>
          </a:prstGeom>
        </p:spPr>
      </p:pic>
      <p:sp>
        <p:nvSpPr>
          <p:cNvPr id="5" name="TextBox 4"/>
          <p:cNvSpPr txBox="1"/>
          <p:nvPr/>
        </p:nvSpPr>
        <p:spPr>
          <a:xfrm>
            <a:off x="130379" y="6375400"/>
            <a:ext cx="8175421" cy="369332"/>
          </a:xfrm>
          <a:prstGeom prst="rect">
            <a:avLst/>
          </a:prstGeom>
          <a:noFill/>
        </p:spPr>
        <p:txBody>
          <a:bodyPr wrap="square" rtlCol="0">
            <a:spAutoFit/>
          </a:bodyPr>
          <a:lstStyle/>
          <a:p>
            <a:pPr algn="ctr"/>
            <a:r>
              <a:rPr lang="en-US" sz="1800" dirty="0" smtClean="0"/>
              <a:t>Source: </a:t>
            </a:r>
            <a:r>
              <a:rPr lang="en-US" sz="1800" dirty="0" err="1" smtClean="0"/>
              <a:t>Jannifer</a:t>
            </a:r>
            <a:r>
              <a:rPr lang="en-US" sz="1800" dirty="0" smtClean="0"/>
              <a:t> Rexford (http</a:t>
            </a:r>
            <a:r>
              <a:rPr lang="en-US" sz="1800" dirty="0"/>
              <a:t>://</a:t>
            </a:r>
            <a:r>
              <a:rPr lang="en-US" sz="1800" dirty="0" err="1"/>
              <a:t>www.cs.princeton.edu</a:t>
            </a:r>
            <a:r>
              <a:rPr lang="en-US" sz="1800" dirty="0"/>
              <a:t>/courses/archive/spr12/cos461</a:t>
            </a:r>
            <a:r>
              <a:rPr lang="en-US" sz="1800" dirty="0" smtClean="0"/>
              <a:t>/)</a:t>
            </a:r>
            <a:endParaRPr lang="en-US" sz="1800" dirty="0"/>
          </a:p>
        </p:txBody>
      </p:sp>
      <p:grpSp>
        <p:nvGrpSpPr>
          <p:cNvPr id="37" name="Group 36"/>
          <p:cNvGrpSpPr/>
          <p:nvPr/>
        </p:nvGrpSpPr>
        <p:grpSpPr>
          <a:xfrm>
            <a:off x="2002403" y="2655903"/>
            <a:ext cx="3236347" cy="1767145"/>
            <a:chOff x="2002403" y="2655903"/>
            <a:chExt cx="3236347" cy="1767145"/>
          </a:xfrm>
        </p:grpSpPr>
        <p:pic>
          <p:nvPicPr>
            <p:cNvPr id="3" name="Picture 2"/>
            <p:cNvPicPr>
              <a:picLocks noChangeAspect="1"/>
            </p:cNvPicPr>
            <p:nvPr/>
          </p:nvPicPr>
          <p:blipFill>
            <a:blip r:embed="rId4"/>
            <a:stretch>
              <a:fillRect/>
            </a:stretch>
          </p:blipFill>
          <p:spPr>
            <a:xfrm>
              <a:off x="3499558" y="3637592"/>
              <a:ext cx="657819" cy="785456"/>
            </a:xfrm>
            <a:prstGeom prst="rect">
              <a:avLst/>
            </a:prstGeom>
          </p:spPr>
        </p:pic>
        <p:cxnSp>
          <p:nvCxnSpPr>
            <p:cNvPr id="7" name="Straight Arrow Connector 6"/>
            <p:cNvCxnSpPr>
              <a:endCxn id="3" idx="1"/>
            </p:cNvCxnSpPr>
            <p:nvPr/>
          </p:nvCxnSpPr>
          <p:spPr bwMode="auto">
            <a:xfrm flipV="1">
              <a:off x="2002403" y="4030320"/>
              <a:ext cx="1497155" cy="52821"/>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8" name="Straight Arrow Connector 7"/>
            <p:cNvCxnSpPr>
              <a:stCxn id="3" idx="0"/>
            </p:cNvCxnSpPr>
            <p:nvPr/>
          </p:nvCxnSpPr>
          <p:spPr bwMode="auto">
            <a:xfrm flipV="1">
              <a:off x="3828468" y="2655903"/>
              <a:ext cx="195679" cy="981689"/>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11" name="Straight Arrow Connector 10"/>
            <p:cNvCxnSpPr/>
            <p:nvPr/>
          </p:nvCxnSpPr>
          <p:spPr bwMode="auto">
            <a:xfrm flipV="1">
              <a:off x="4157377" y="3176944"/>
              <a:ext cx="624173" cy="639237"/>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16" name="Straight Arrow Connector 15"/>
            <p:cNvCxnSpPr/>
            <p:nvPr/>
          </p:nvCxnSpPr>
          <p:spPr bwMode="auto">
            <a:xfrm flipV="1">
              <a:off x="4157377" y="3760173"/>
              <a:ext cx="1081373" cy="270147"/>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grpSp>
      <p:sp>
        <p:nvSpPr>
          <p:cNvPr id="23" name="TextBox 22"/>
          <p:cNvSpPr txBox="1"/>
          <p:nvPr/>
        </p:nvSpPr>
        <p:spPr>
          <a:xfrm>
            <a:off x="1042718" y="5490288"/>
            <a:ext cx="5325497" cy="830997"/>
          </a:xfrm>
          <a:prstGeom prst="rect">
            <a:avLst/>
          </a:prstGeom>
          <a:solidFill>
            <a:schemeClr val="accent6">
              <a:lumMod val="20000"/>
              <a:lumOff val="80000"/>
            </a:schemeClr>
          </a:solidFill>
        </p:spPr>
        <p:txBody>
          <a:bodyPr wrap="none" rtlCol="0">
            <a:spAutoFit/>
          </a:bodyPr>
          <a:lstStyle/>
          <a:p>
            <a:pPr algn="ctr"/>
            <a:r>
              <a:rPr lang="en-US" dirty="0">
                <a:solidFill>
                  <a:schemeClr val="bg1">
                    <a:lumMod val="10000"/>
                  </a:schemeClr>
                </a:solidFill>
              </a:rPr>
              <a:t>DNS server no longer in client’s </a:t>
            </a:r>
            <a:r>
              <a:rPr lang="en-US" dirty="0" smtClean="0">
                <a:solidFill>
                  <a:schemeClr val="bg1">
                    <a:lumMod val="10000"/>
                  </a:schemeClr>
                </a:solidFill>
              </a:rPr>
              <a:t>domain.</a:t>
            </a:r>
            <a:endParaRPr lang="en-US" dirty="0">
              <a:solidFill>
                <a:schemeClr val="bg1">
                  <a:lumMod val="10000"/>
                </a:schemeClr>
              </a:solidFill>
            </a:endParaRPr>
          </a:p>
          <a:p>
            <a:pPr algn="ctr"/>
            <a:r>
              <a:rPr lang="en-US" dirty="0">
                <a:solidFill>
                  <a:schemeClr val="bg1">
                    <a:lumMod val="10000"/>
                  </a:schemeClr>
                </a:solidFill>
              </a:rPr>
              <a:t>CDN DNS server don’t see client’s </a:t>
            </a:r>
            <a:r>
              <a:rPr lang="en-US" dirty="0" smtClean="0">
                <a:solidFill>
                  <a:schemeClr val="bg1">
                    <a:lumMod val="10000"/>
                  </a:schemeClr>
                </a:solidFill>
              </a:rPr>
              <a:t>IP.</a:t>
            </a:r>
            <a:endParaRPr lang="en-US" dirty="0">
              <a:solidFill>
                <a:schemeClr val="bg1">
                  <a:lumMod val="10000"/>
                </a:schemeClr>
              </a:solidFill>
            </a:endParaRPr>
          </a:p>
        </p:txBody>
      </p:sp>
      <p:sp>
        <p:nvSpPr>
          <p:cNvPr id="25" name="Rectangular Callout 24"/>
          <p:cNvSpPr/>
          <p:nvPr/>
        </p:nvSpPr>
        <p:spPr bwMode="auto">
          <a:xfrm>
            <a:off x="6292060" y="2893080"/>
            <a:ext cx="2808279" cy="830997"/>
          </a:xfrm>
          <a:prstGeom prst="wedgeRectCallout">
            <a:avLst>
              <a:gd name="adj1" fmla="val -81010"/>
              <a:gd name="adj2" fmla="val 4440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lumMod val="10000"/>
                  </a:schemeClr>
                </a:solidFill>
              </a:rPr>
              <a:t>Picked servers = F(DNS resolver)</a:t>
            </a:r>
            <a:endParaRPr lang="en-US" dirty="0">
              <a:solidFill>
                <a:schemeClr val="bg1">
                  <a:lumMod val="10000"/>
                </a:schemeClr>
              </a:solidFill>
            </a:endParaRPr>
          </a:p>
        </p:txBody>
      </p:sp>
      <p:cxnSp>
        <p:nvCxnSpPr>
          <p:cNvPr id="29" name="Straight Arrow Connector 28"/>
          <p:cNvCxnSpPr/>
          <p:nvPr/>
        </p:nvCxnSpPr>
        <p:spPr bwMode="auto">
          <a:xfrm>
            <a:off x="2002403" y="4191000"/>
            <a:ext cx="3026797" cy="43374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sp>
        <p:nvSpPr>
          <p:cNvPr id="32" name="Rectangle 31"/>
          <p:cNvSpPr/>
          <p:nvPr/>
        </p:nvSpPr>
        <p:spPr bwMode="auto">
          <a:xfrm>
            <a:off x="4650726" y="5329763"/>
            <a:ext cx="4343400" cy="10772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b="1" dirty="0">
                <a:solidFill>
                  <a:schemeClr val="bg1">
                    <a:lumMod val="10000"/>
                  </a:schemeClr>
                </a:solidFill>
              </a:rPr>
              <a:t>EDNS</a:t>
            </a:r>
            <a:r>
              <a:rPr lang="en-US" sz="3200" dirty="0">
                <a:solidFill>
                  <a:schemeClr val="bg1">
                    <a:lumMod val="10000"/>
                  </a:schemeClr>
                </a:solidFill>
              </a:rPr>
              <a:t>: include client IP prefix in DNS requests</a:t>
            </a:r>
          </a:p>
        </p:txBody>
      </p:sp>
      <p:sp>
        <p:nvSpPr>
          <p:cNvPr id="6" name="Slide Number Placeholder 5"/>
          <p:cNvSpPr>
            <a:spLocks noGrp="1"/>
          </p:cNvSpPr>
          <p:nvPr>
            <p:ph type="sldNum" sz="quarter" idx="12"/>
          </p:nvPr>
        </p:nvSpPr>
        <p:spPr/>
        <p:txBody>
          <a:bodyPr/>
          <a:lstStyle/>
          <a:p>
            <a:fld id="{B97CF8EF-13D2-2A41-B543-BE2952236DB9}" type="slidenum">
              <a:rPr lang="en-US" altLang="en-US" smtClean="0"/>
              <a:pPr/>
              <a:t>49</a:t>
            </a:fld>
            <a:endParaRPr lang="en-US" altLang="en-US"/>
          </a:p>
        </p:txBody>
      </p:sp>
      <p:grpSp>
        <p:nvGrpSpPr>
          <p:cNvPr id="36" name="Group 35"/>
          <p:cNvGrpSpPr/>
          <p:nvPr/>
        </p:nvGrpSpPr>
        <p:grpSpPr>
          <a:xfrm>
            <a:off x="2002403" y="2514600"/>
            <a:ext cx="3026797" cy="1568542"/>
            <a:chOff x="2002403" y="2514600"/>
            <a:chExt cx="3026797" cy="1568542"/>
          </a:xfrm>
        </p:grpSpPr>
        <p:cxnSp>
          <p:nvCxnSpPr>
            <p:cNvPr id="27" name="Straight Arrow Connector 26"/>
            <p:cNvCxnSpPr/>
            <p:nvPr/>
          </p:nvCxnSpPr>
          <p:spPr bwMode="auto">
            <a:xfrm flipV="1">
              <a:off x="2002403" y="2514600"/>
              <a:ext cx="1826065" cy="1568542"/>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30" name="Straight Arrow Connector 29"/>
            <p:cNvCxnSpPr/>
            <p:nvPr/>
          </p:nvCxnSpPr>
          <p:spPr bwMode="auto">
            <a:xfrm flipV="1">
              <a:off x="2002403" y="3048000"/>
              <a:ext cx="2648323" cy="1035141"/>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33" name="Straight Arrow Connector 32"/>
            <p:cNvCxnSpPr/>
            <p:nvPr/>
          </p:nvCxnSpPr>
          <p:spPr bwMode="auto">
            <a:xfrm flipV="1">
              <a:off x="2002403" y="3637592"/>
              <a:ext cx="3026797" cy="445549"/>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grpSp>
      <p:sp>
        <p:nvSpPr>
          <p:cNvPr id="38" name="TextBox 37"/>
          <p:cNvSpPr txBox="1"/>
          <p:nvPr/>
        </p:nvSpPr>
        <p:spPr>
          <a:xfrm>
            <a:off x="2556421" y="4379738"/>
            <a:ext cx="1918759" cy="830997"/>
          </a:xfrm>
          <a:prstGeom prst="rect">
            <a:avLst/>
          </a:prstGeom>
          <a:noFill/>
        </p:spPr>
        <p:txBody>
          <a:bodyPr wrap="square" rtlCol="0">
            <a:spAutoFit/>
          </a:bodyPr>
          <a:lstStyle/>
          <a:p>
            <a:pPr algn="ctr"/>
            <a:r>
              <a:rPr lang="en-US" smtClean="0">
                <a:solidFill>
                  <a:schemeClr val="accent5">
                    <a:lumMod val="10000"/>
                  </a:schemeClr>
                </a:solidFill>
              </a:rPr>
              <a:t>Google DNS, Open DNS</a:t>
            </a:r>
            <a:endParaRPr lang="en-US">
              <a:solidFill>
                <a:schemeClr val="accent5">
                  <a:lumMod val="10000"/>
                </a:schemeClr>
              </a:solidFill>
            </a:endParaRPr>
          </a:p>
        </p:txBody>
      </p:sp>
    </p:spTree>
    <p:extLst>
      <p:ext uri="{BB962C8B-B14F-4D97-AF65-F5344CB8AC3E}">
        <p14:creationId xmlns:p14="http://schemas.microsoft.com/office/powerpoint/2010/main" val="688202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2"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8F4028F8-DE8E-1F45-AA21-744E4EAE7D6E}" type="slidenum">
              <a:rPr lang="en-US" altLang="en-US" sz="1200">
                <a:solidFill>
                  <a:schemeClr val="tx2"/>
                </a:solidFill>
                <a:latin typeface="Arial Narrow" charset="0"/>
              </a:rPr>
              <a:pPr>
                <a:spcBef>
                  <a:spcPct val="0"/>
                </a:spcBef>
                <a:buClrTx/>
                <a:buFontTx/>
                <a:buNone/>
              </a:pPr>
              <a:t>5</a:t>
            </a:fld>
            <a:endParaRPr lang="en-US" altLang="en-US" sz="1200">
              <a:solidFill>
                <a:schemeClr val="tx2"/>
              </a:solidFill>
              <a:latin typeface="Arial Narrow" charset="0"/>
            </a:endParaRPr>
          </a:p>
        </p:txBody>
      </p:sp>
      <p:sp>
        <p:nvSpPr>
          <p:cNvPr id="20482" name="Rectangle 2"/>
          <p:cNvSpPr>
            <a:spLocks noGrp="1" noChangeArrowheads="1"/>
          </p:cNvSpPr>
          <p:nvPr>
            <p:ph type="title"/>
          </p:nvPr>
        </p:nvSpPr>
        <p:spPr/>
        <p:txBody>
          <a:bodyPr/>
          <a:lstStyle/>
          <a:p>
            <a:pPr eaLnBrk="1" hangingPunct="1"/>
            <a:r>
              <a:rPr lang="en-US" altLang="en-US"/>
              <a:t>Obvious Solutions (2)</a:t>
            </a:r>
          </a:p>
        </p:txBody>
      </p:sp>
      <p:sp>
        <p:nvSpPr>
          <p:cNvPr id="20483" name="Rectangle 3"/>
          <p:cNvSpPr>
            <a:spLocks noGrp="1" noChangeArrowheads="1"/>
          </p:cNvSpPr>
          <p:nvPr>
            <p:ph type="body" idx="1"/>
          </p:nvPr>
        </p:nvSpPr>
        <p:spPr/>
        <p:txBody>
          <a:bodyPr/>
          <a:lstStyle/>
          <a:p>
            <a:pPr eaLnBrk="1" hangingPunct="1">
              <a:lnSpc>
                <a:spcPct val="90000"/>
              </a:lnSpc>
              <a:buFontTx/>
              <a:buNone/>
            </a:pPr>
            <a:r>
              <a:rPr lang="en-US" altLang="en-US">
                <a:solidFill>
                  <a:srgbClr val="FF0000"/>
                </a:solidFill>
              </a:rPr>
              <a:t>Why not use /etc/hosts?</a:t>
            </a:r>
          </a:p>
          <a:p>
            <a:pPr eaLnBrk="1" hangingPunct="1">
              <a:lnSpc>
                <a:spcPct val="90000"/>
              </a:lnSpc>
            </a:pPr>
            <a:r>
              <a:rPr lang="en-US" altLang="en-US"/>
              <a:t>Original Name to Address Mapping</a:t>
            </a:r>
          </a:p>
          <a:p>
            <a:pPr lvl="1" eaLnBrk="1" hangingPunct="1">
              <a:lnSpc>
                <a:spcPct val="90000"/>
              </a:lnSpc>
            </a:pPr>
            <a:r>
              <a:rPr lang="en-US" altLang="en-US"/>
              <a:t>Flat namespace</a:t>
            </a:r>
          </a:p>
          <a:p>
            <a:pPr lvl="1" eaLnBrk="1" hangingPunct="1">
              <a:lnSpc>
                <a:spcPct val="90000"/>
              </a:lnSpc>
            </a:pPr>
            <a:r>
              <a:rPr lang="en-US" altLang="en-US"/>
              <a:t>/etc/hosts </a:t>
            </a:r>
          </a:p>
          <a:p>
            <a:pPr lvl="1" eaLnBrk="1" hangingPunct="1">
              <a:lnSpc>
                <a:spcPct val="90000"/>
              </a:lnSpc>
            </a:pPr>
            <a:r>
              <a:rPr lang="en-US" altLang="en-US"/>
              <a:t>SRI kept main copy</a:t>
            </a:r>
          </a:p>
          <a:p>
            <a:pPr lvl="1" eaLnBrk="1" hangingPunct="1">
              <a:lnSpc>
                <a:spcPct val="90000"/>
              </a:lnSpc>
            </a:pPr>
            <a:r>
              <a:rPr lang="en-US" altLang="en-US"/>
              <a:t>Downloaded regularly</a:t>
            </a:r>
          </a:p>
          <a:p>
            <a:pPr eaLnBrk="1" hangingPunct="1">
              <a:lnSpc>
                <a:spcPct val="90000"/>
              </a:lnSpc>
            </a:pPr>
            <a:r>
              <a:rPr lang="en-US" altLang="en-US"/>
              <a:t>Count of hosts was increasing: machine per domain </a:t>
            </a:r>
            <a:r>
              <a:rPr lang="en-US" altLang="en-US">
                <a:sym typeface="Wingdings" charset="2"/>
              </a:rPr>
              <a:t> machine per user</a:t>
            </a:r>
          </a:p>
          <a:p>
            <a:pPr lvl="1" eaLnBrk="1" hangingPunct="1">
              <a:lnSpc>
                <a:spcPct val="90000"/>
              </a:lnSpc>
            </a:pPr>
            <a:r>
              <a:rPr lang="en-US" altLang="en-US"/>
              <a:t>Many more downloads</a:t>
            </a:r>
          </a:p>
          <a:p>
            <a:pPr lvl="1" eaLnBrk="1" hangingPunct="1">
              <a:lnSpc>
                <a:spcPct val="90000"/>
              </a:lnSpc>
            </a:pPr>
            <a:r>
              <a:rPr lang="en-US" altLang="en-US"/>
              <a:t>Many more updates</a:t>
            </a:r>
          </a:p>
        </p:txBody>
      </p:sp>
    </p:spTree>
    <p:extLst>
      <p:ext uri="{BB962C8B-B14F-4D97-AF65-F5344CB8AC3E}">
        <p14:creationId xmlns:p14="http://schemas.microsoft.com/office/powerpoint/2010/main" val="161915562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of EDNS</a:t>
            </a:r>
            <a:endParaRPr lang="en-US" dirty="0"/>
          </a:p>
        </p:txBody>
      </p:sp>
      <p:pic>
        <p:nvPicPr>
          <p:cNvPr id="12" name="Picture 11"/>
          <p:cNvPicPr>
            <a:picLocks noChangeAspect="1"/>
          </p:cNvPicPr>
          <p:nvPr/>
        </p:nvPicPr>
        <p:blipFill>
          <a:blip r:embed="rId3"/>
          <a:stretch>
            <a:fillRect/>
          </a:stretch>
        </p:blipFill>
        <p:spPr>
          <a:xfrm>
            <a:off x="1013678" y="1219200"/>
            <a:ext cx="6682522" cy="4142144"/>
          </a:xfrm>
          <a:prstGeom prst="rect">
            <a:avLst/>
          </a:prstGeom>
        </p:spPr>
      </p:pic>
      <p:pic>
        <p:nvPicPr>
          <p:cNvPr id="13" name="Picture 12"/>
          <p:cNvPicPr>
            <a:picLocks noChangeAspect="1"/>
          </p:cNvPicPr>
          <p:nvPr/>
        </p:nvPicPr>
        <p:blipFill>
          <a:blip r:embed="rId4"/>
          <a:stretch>
            <a:fillRect/>
          </a:stretch>
        </p:blipFill>
        <p:spPr>
          <a:xfrm>
            <a:off x="3505200" y="4853344"/>
            <a:ext cx="850900" cy="1016000"/>
          </a:xfrm>
          <a:prstGeom prst="rect">
            <a:avLst/>
          </a:prstGeom>
        </p:spPr>
      </p:pic>
      <p:cxnSp>
        <p:nvCxnSpPr>
          <p:cNvPr id="14" name="Straight Arrow Connector 13"/>
          <p:cNvCxnSpPr>
            <a:endCxn id="13" idx="1"/>
          </p:cNvCxnSpPr>
          <p:nvPr/>
        </p:nvCxnSpPr>
        <p:spPr bwMode="auto">
          <a:xfrm>
            <a:off x="1981200" y="4191000"/>
            <a:ext cx="1524000" cy="117034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15" name="Straight Arrow Connector 14"/>
          <p:cNvCxnSpPr>
            <a:stCxn id="13" idx="0"/>
          </p:cNvCxnSpPr>
          <p:nvPr/>
        </p:nvCxnSpPr>
        <p:spPr bwMode="auto">
          <a:xfrm flipV="1">
            <a:off x="3930650" y="2667000"/>
            <a:ext cx="184150" cy="218634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16" name="Straight Arrow Connector 15"/>
          <p:cNvCxnSpPr/>
          <p:nvPr/>
        </p:nvCxnSpPr>
        <p:spPr bwMode="auto">
          <a:xfrm flipV="1">
            <a:off x="4114800" y="3176944"/>
            <a:ext cx="666750" cy="1676400"/>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cxnSp>
        <p:nvCxnSpPr>
          <p:cNvPr id="17" name="Straight Arrow Connector 16"/>
          <p:cNvCxnSpPr/>
          <p:nvPr/>
        </p:nvCxnSpPr>
        <p:spPr bwMode="auto">
          <a:xfrm flipV="1">
            <a:off x="4354939" y="3760172"/>
            <a:ext cx="883811" cy="123141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sp>
        <p:nvSpPr>
          <p:cNvPr id="18" name="TextBox 17"/>
          <p:cNvSpPr txBox="1"/>
          <p:nvPr/>
        </p:nvSpPr>
        <p:spPr>
          <a:xfrm>
            <a:off x="1600200" y="5239904"/>
            <a:ext cx="2056820" cy="461665"/>
          </a:xfrm>
          <a:prstGeom prst="rect">
            <a:avLst/>
          </a:prstGeom>
          <a:noFill/>
        </p:spPr>
        <p:txBody>
          <a:bodyPr wrap="square" rtlCol="0">
            <a:spAutoFit/>
          </a:bodyPr>
          <a:lstStyle/>
          <a:p>
            <a:pPr algn="ctr"/>
            <a:r>
              <a:rPr lang="en-US" dirty="0" smtClean="0">
                <a:solidFill>
                  <a:schemeClr val="bg1">
                    <a:lumMod val="10000"/>
                  </a:schemeClr>
                </a:solidFill>
              </a:rPr>
              <a:t>DNS resolver</a:t>
            </a:r>
            <a:endParaRPr lang="en-US" dirty="0">
              <a:solidFill>
                <a:schemeClr val="bg1">
                  <a:lumMod val="10000"/>
                </a:schemeClr>
              </a:solidFill>
            </a:endParaRPr>
          </a:p>
        </p:txBody>
      </p:sp>
      <p:cxnSp>
        <p:nvCxnSpPr>
          <p:cNvPr id="19" name="Straight Arrow Connector 18"/>
          <p:cNvCxnSpPr/>
          <p:nvPr/>
        </p:nvCxnSpPr>
        <p:spPr bwMode="auto">
          <a:xfrm>
            <a:off x="2002403" y="4191000"/>
            <a:ext cx="3026797" cy="433744"/>
          </a:xfrm>
          <a:prstGeom prst="straightConnector1">
            <a:avLst/>
          </a:prstGeom>
          <a:solidFill>
            <a:schemeClr val="accent1"/>
          </a:solidFill>
          <a:ln w="25400" cap="flat" cmpd="sng" algn="ctr">
            <a:solidFill>
              <a:srgbClr val="7030A0"/>
            </a:solidFill>
            <a:prstDash val="solid"/>
            <a:round/>
            <a:headEnd type="triangle" w="lg" len="lg"/>
            <a:tailEnd type="triangle" w="lg" len="lg"/>
          </a:ln>
          <a:effectLst/>
        </p:spPr>
      </p:cxnSp>
      <p:sp>
        <p:nvSpPr>
          <p:cNvPr id="20" name="Rectangular Callout 19"/>
          <p:cNvSpPr/>
          <p:nvPr/>
        </p:nvSpPr>
        <p:spPr bwMode="auto">
          <a:xfrm>
            <a:off x="6292060" y="2893080"/>
            <a:ext cx="2808279" cy="830997"/>
          </a:xfrm>
          <a:prstGeom prst="wedgeRectCallout">
            <a:avLst>
              <a:gd name="adj1" fmla="val -53590"/>
              <a:gd name="adj2" fmla="val 98455"/>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en-US" b="1" dirty="0">
                <a:solidFill>
                  <a:schemeClr val="bg1">
                    <a:lumMod val="10000"/>
                  </a:schemeClr>
                </a:solidFill>
              </a:rPr>
              <a:t>Picked servers = </a:t>
            </a:r>
            <a:r>
              <a:rPr lang="en-US" b="1" dirty="0" smtClean="0">
                <a:solidFill>
                  <a:schemeClr val="bg1">
                    <a:lumMod val="10000"/>
                  </a:schemeClr>
                </a:solidFill>
              </a:rPr>
              <a:t>F(Client IP)</a:t>
            </a:r>
            <a:endParaRPr lang="en-US" b="1" dirty="0">
              <a:solidFill>
                <a:schemeClr val="bg1">
                  <a:lumMod val="10000"/>
                </a:schemeClr>
              </a:solidFill>
            </a:endParaRPr>
          </a:p>
        </p:txBody>
      </p:sp>
      <p:sp>
        <p:nvSpPr>
          <p:cNvPr id="22" name="TextBox 21"/>
          <p:cNvSpPr txBox="1"/>
          <p:nvPr/>
        </p:nvSpPr>
        <p:spPr>
          <a:xfrm>
            <a:off x="474426" y="5979997"/>
            <a:ext cx="7867347" cy="523220"/>
          </a:xfrm>
          <a:prstGeom prst="rect">
            <a:avLst/>
          </a:prstGeom>
          <a:noFill/>
        </p:spPr>
        <p:txBody>
          <a:bodyPr wrap="none" rtlCol="0">
            <a:spAutoFit/>
          </a:bodyPr>
          <a:lstStyle/>
          <a:p>
            <a:r>
              <a:rPr lang="en-US" sz="2800" dirty="0" smtClean="0">
                <a:solidFill>
                  <a:schemeClr val="bg1">
                    <a:lumMod val="10000"/>
                  </a:schemeClr>
                </a:solidFill>
              </a:rPr>
              <a:t>Why is Akamai lukewarm about switching to EDNS?</a:t>
            </a:r>
            <a:endParaRPr lang="en-US" sz="2800" dirty="0">
              <a:solidFill>
                <a:schemeClr val="bg1">
                  <a:lumMod val="10000"/>
                </a:schemeClr>
              </a:solidFill>
            </a:endParaRPr>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50</a:t>
            </a:fld>
            <a:endParaRPr lang="en-US" altLang="en-US"/>
          </a:p>
        </p:txBody>
      </p:sp>
    </p:spTree>
    <p:extLst>
      <p:ext uri="{BB962C8B-B14F-4D97-AF65-F5344CB8AC3E}">
        <p14:creationId xmlns:p14="http://schemas.microsoft.com/office/powerpoint/2010/main" val="145401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p:txBody>
          <a:bodyPr/>
          <a:lstStyle/>
          <a:p>
            <a:r>
              <a:rPr lang="en-US" dirty="0" smtClean="0"/>
              <a:t>Domain Name System (DNS)</a:t>
            </a:r>
          </a:p>
          <a:p>
            <a:endParaRPr lang="en-US" dirty="0"/>
          </a:p>
          <a:p>
            <a:r>
              <a:rPr lang="en-US" dirty="0" smtClean="0">
                <a:solidFill>
                  <a:srgbClr val="FF0000"/>
                </a:solidFill>
              </a:rPr>
              <a:t>Content Delivery Networks (CDN)</a:t>
            </a:r>
          </a:p>
          <a:p>
            <a:pPr lvl="1"/>
            <a:r>
              <a:rPr lang="en-US" dirty="0" smtClean="0">
                <a:solidFill>
                  <a:srgbClr val="FF0000"/>
                </a:solidFill>
              </a:rPr>
              <a:t>Extension mechanisms </a:t>
            </a:r>
            <a:r>
              <a:rPr lang="en-US" dirty="0">
                <a:solidFill>
                  <a:srgbClr val="FF0000"/>
                </a:solidFill>
              </a:rPr>
              <a:t>for </a:t>
            </a:r>
            <a:r>
              <a:rPr lang="en-US" dirty="0" smtClean="0">
                <a:solidFill>
                  <a:srgbClr val="FF0000"/>
                </a:solidFill>
              </a:rPr>
              <a:t>DNS (EDNS</a:t>
            </a:r>
            <a:r>
              <a:rPr lang="en-US" dirty="0" smtClean="0">
                <a:solidFill>
                  <a:srgbClr val="FF0000"/>
                </a:solidFill>
              </a:rPr>
              <a:t>)</a:t>
            </a:r>
          </a:p>
          <a:p>
            <a:pPr lvl="1"/>
            <a:endParaRPr lang="en-US" dirty="0">
              <a:solidFill>
                <a:srgbClr val="FF0000"/>
              </a:solidFill>
            </a:endParaRPr>
          </a:p>
          <a:p>
            <a:r>
              <a:rPr lang="en-US" dirty="0" smtClean="0"/>
              <a:t>ICN vs. CDN</a:t>
            </a:r>
            <a:endParaRPr lang="en-US" dirty="0"/>
          </a:p>
        </p:txBody>
      </p:sp>
    </p:spTree>
    <p:extLst>
      <p:ext uri="{BB962C8B-B14F-4D97-AF65-F5344CB8AC3E}">
        <p14:creationId xmlns:p14="http://schemas.microsoft.com/office/powerpoint/2010/main" val="204483635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 Retrieval</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solidFill>
                  <a:srgbClr val="000000"/>
                </a:solidFill>
                <a:latin typeface="Calibri" charset="0"/>
                <a:ea typeface="Calibri" charset="0"/>
                <a:cs typeface="Calibri" charset="0"/>
              </a:rPr>
              <a:pPr/>
              <a:t>52</a:t>
            </a:fld>
            <a:endParaRPr kumimoji="0" lang="en-US">
              <a:solidFill>
                <a:srgbClr val="000000"/>
              </a:solidFill>
              <a:latin typeface="Calibri" charset="0"/>
              <a:ea typeface="Calibri" charset="0"/>
              <a:cs typeface="Calibri" charset="0"/>
            </a:endParaRPr>
          </a:p>
        </p:txBody>
      </p:sp>
      <p:sp>
        <p:nvSpPr>
          <p:cNvPr id="5" name="Cloud 4"/>
          <p:cNvSpPr/>
          <p:nvPr/>
        </p:nvSpPr>
        <p:spPr>
          <a:xfrm rot="169972">
            <a:off x="1515079" y="1423908"/>
            <a:ext cx="6406349" cy="2635904"/>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p:txBody>
      </p:sp>
      <p:pic>
        <p:nvPicPr>
          <p:cNvPr id="7" name="Picture 6"/>
          <p:cNvPicPr>
            <a:picLocks noChangeArrowheads="1"/>
          </p:cNvPicPr>
          <p:nvPr/>
        </p:nvPicPr>
        <p:blipFill>
          <a:blip r:embed="rId4" cstate="print"/>
          <a:srcRect/>
          <a:stretch>
            <a:fillRect/>
          </a:stretch>
        </p:blipFill>
        <p:spPr bwMode="auto">
          <a:xfrm>
            <a:off x="2293982" y="1422128"/>
            <a:ext cx="667375" cy="420882"/>
          </a:xfrm>
          <a:prstGeom prst="rect">
            <a:avLst/>
          </a:prstGeom>
          <a:noFill/>
          <a:ln w="9525">
            <a:noFill/>
            <a:miter lim="800000"/>
            <a:headEnd/>
            <a:tailEnd/>
          </a:ln>
          <a:effectLst/>
        </p:spPr>
      </p:pic>
      <p:pic>
        <p:nvPicPr>
          <p:cNvPr id="8" name="Picture 7"/>
          <p:cNvPicPr>
            <a:picLocks noChangeArrowheads="1"/>
          </p:cNvPicPr>
          <p:nvPr/>
        </p:nvPicPr>
        <p:blipFill>
          <a:blip r:embed="rId4" cstate="print"/>
          <a:srcRect/>
          <a:stretch>
            <a:fillRect/>
          </a:stretch>
        </p:blipFill>
        <p:spPr bwMode="auto">
          <a:xfrm>
            <a:off x="6563410" y="1422128"/>
            <a:ext cx="667375" cy="420882"/>
          </a:xfrm>
          <a:prstGeom prst="rect">
            <a:avLst/>
          </a:prstGeom>
          <a:noFill/>
          <a:ln w="9525">
            <a:noFill/>
            <a:miter lim="800000"/>
            <a:headEnd/>
            <a:tailEnd/>
          </a:ln>
          <a:effectLst/>
        </p:spPr>
      </p:pic>
      <p:pic>
        <p:nvPicPr>
          <p:cNvPr id="10" name="Picture 9"/>
          <p:cNvPicPr>
            <a:picLocks noChangeArrowheads="1"/>
          </p:cNvPicPr>
          <p:nvPr/>
        </p:nvPicPr>
        <p:blipFill>
          <a:blip r:embed="rId4" cstate="print"/>
          <a:srcRect/>
          <a:stretch>
            <a:fillRect/>
          </a:stretch>
        </p:blipFill>
        <p:spPr bwMode="auto">
          <a:xfrm>
            <a:off x="2352094" y="3471490"/>
            <a:ext cx="667375" cy="420882"/>
          </a:xfrm>
          <a:prstGeom prst="rect">
            <a:avLst/>
          </a:prstGeom>
          <a:noFill/>
          <a:ln w="9525">
            <a:noFill/>
            <a:miter lim="800000"/>
            <a:headEnd/>
            <a:tailEnd/>
          </a:ln>
          <a:effectLst/>
        </p:spPr>
      </p:pic>
      <p:pic>
        <p:nvPicPr>
          <p:cNvPr id="11" name="Picture 10"/>
          <p:cNvPicPr>
            <a:picLocks noChangeArrowheads="1"/>
          </p:cNvPicPr>
          <p:nvPr/>
        </p:nvPicPr>
        <p:blipFill>
          <a:blip r:embed="rId4" cstate="print"/>
          <a:srcRect/>
          <a:stretch>
            <a:fillRect/>
          </a:stretch>
        </p:blipFill>
        <p:spPr bwMode="auto">
          <a:xfrm>
            <a:off x="6336351" y="3531558"/>
            <a:ext cx="667375" cy="420882"/>
          </a:xfrm>
          <a:prstGeom prst="rect">
            <a:avLst/>
          </a:prstGeom>
          <a:noFill/>
          <a:ln w="9525">
            <a:noFill/>
            <a:miter lim="800000"/>
            <a:headEnd/>
            <a:tailEnd/>
          </a:ln>
          <a:effectLst/>
        </p:spPr>
      </p:pic>
      <p:grpSp>
        <p:nvGrpSpPr>
          <p:cNvPr id="38" name="Group 37"/>
          <p:cNvGrpSpPr/>
          <p:nvPr/>
        </p:nvGrpSpPr>
        <p:grpSpPr>
          <a:xfrm>
            <a:off x="1832620" y="1776187"/>
            <a:ext cx="5775940" cy="4049732"/>
            <a:chOff x="1832620" y="1496637"/>
            <a:chExt cx="5775940" cy="4049732"/>
          </a:xfrm>
        </p:grpSpPr>
        <p:grpSp>
          <p:nvGrpSpPr>
            <p:cNvPr id="3" name="Group 2"/>
            <p:cNvGrpSpPr/>
            <p:nvPr/>
          </p:nvGrpSpPr>
          <p:grpSpPr>
            <a:xfrm>
              <a:off x="2235870" y="1496637"/>
              <a:ext cx="4936803" cy="1785090"/>
              <a:chOff x="2084388" y="2930452"/>
              <a:chExt cx="4936803" cy="1785090"/>
            </a:xfrm>
          </p:grpSpPr>
          <p:pic>
            <p:nvPicPr>
              <p:cNvPr id="13" name="Picture 26"/>
              <p:cNvPicPr>
                <a:picLocks noChangeAspect="1" noChangeArrowheads="1"/>
              </p:cNvPicPr>
              <p:nvPr/>
            </p:nvPicPr>
            <p:blipFill>
              <a:blip r:embed="rId5" cstate="print"/>
              <a:srcRect/>
              <a:stretch>
                <a:fillRect/>
              </a:stretch>
            </p:blipFill>
            <p:spPr bwMode="auto">
              <a:xfrm>
                <a:off x="2084388" y="4100770"/>
                <a:ext cx="725487" cy="491652"/>
              </a:xfrm>
              <a:prstGeom prst="rect">
                <a:avLst/>
              </a:prstGeom>
              <a:noFill/>
              <a:ln w="9525">
                <a:noFill/>
                <a:miter lim="800000"/>
                <a:headEnd/>
                <a:tailEnd/>
              </a:ln>
              <a:effectLst/>
            </p:spPr>
          </p:pic>
          <p:pic>
            <p:nvPicPr>
              <p:cNvPr id="15" name="Picture 26"/>
              <p:cNvPicPr>
                <a:picLocks noChangeAspect="1" noChangeArrowheads="1"/>
              </p:cNvPicPr>
              <p:nvPr/>
            </p:nvPicPr>
            <p:blipFill>
              <a:blip r:embed="rId5" cstate="print"/>
              <a:srcRect/>
              <a:stretch>
                <a:fillRect/>
              </a:stretch>
            </p:blipFill>
            <p:spPr bwMode="auto">
              <a:xfrm>
                <a:off x="6184869" y="4223890"/>
                <a:ext cx="725487" cy="491652"/>
              </a:xfrm>
              <a:prstGeom prst="rect">
                <a:avLst/>
              </a:prstGeom>
              <a:noFill/>
              <a:ln w="9525">
                <a:noFill/>
                <a:miter lim="800000"/>
                <a:headEnd/>
                <a:tailEnd/>
              </a:ln>
              <a:effectLst/>
            </p:spPr>
          </p:pic>
          <p:pic>
            <p:nvPicPr>
              <p:cNvPr id="16" name="Picture 26"/>
              <p:cNvPicPr>
                <a:picLocks noChangeAspect="1" noChangeArrowheads="1"/>
              </p:cNvPicPr>
              <p:nvPr/>
            </p:nvPicPr>
            <p:blipFill>
              <a:blip r:embed="rId5" cstate="print"/>
              <a:srcRect/>
              <a:stretch>
                <a:fillRect/>
              </a:stretch>
            </p:blipFill>
            <p:spPr bwMode="auto">
              <a:xfrm>
                <a:off x="2084388" y="3013681"/>
                <a:ext cx="725487" cy="491652"/>
              </a:xfrm>
              <a:prstGeom prst="rect">
                <a:avLst/>
              </a:prstGeom>
              <a:noFill/>
              <a:ln w="9525">
                <a:noFill/>
                <a:miter lim="800000"/>
                <a:headEnd/>
                <a:tailEnd/>
              </a:ln>
              <a:effectLst/>
            </p:spPr>
          </p:pic>
          <p:pic>
            <p:nvPicPr>
              <p:cNvPr id="17" name="Picture 26"/>
              <p:cNvPicPr>
                <a:picLocks noChangeAspect="1" noChangeArrowheads="1"/>
              </p:cNvPicPr>
              <p:nvPr/>
            </p:nvPicPr>
            <p:blipFill>
              <a:blip r:embed="rId5" cstate="print"/>
              <a:srcRect/>
              <a:stretch>
                <a:fillRect/>
              </a:stretch>
            </p:blipFill>
            <p:spPr bwMode="auto">
              <a:xfrm>
                <a:off x="6295704" y="2930452"/>
                <a:ext cx="725487" cy="491652"/>
              </a:xfrm>
              <a:prstGeom prst="rect">
                <a:avLst/>
              </a:prstGeom>
              <a:noFill/>
              <a:ln w="9525">
                <a:noFill/>
                <a:miter lim="800000"/>
                <a:headEnd/>
                <a:tailEnd/>
              </a:ln>
              <a:effectLst/>
            </p:spPr>
          </p:pic>
        </p:grpSp>
        <p:sp>
          <p:nvSpPr>
            <p:cNvPr id="6" name="TextBox 5"/>
            <p:cNvSpPr txBox="1"/>
            <p:nvPr/>
          </p:nvSpPr>
          <p:spPr>
            <a:xfrm>
              <a:off x="1832620" y="5023149"/>
              <a:ext cx="5775940" cy="523220"/>
            </a:xfrm>
            <a:prstGeom prst="rect">
              <a:avLst/>
            </a:prstGeom>
            <a:noFill/>
          </p:spPr>
          <p:txBody>
            <a:bodyPr wrap="none" rtlCol="0">
              <a:spAutoFit/>
            </a:bodyPr>
            <a:lstStyle/>
            <a:p>
              <a:pPr marL="457200" indent="-457200">
                <a:buFont typeface="Arial"/>
                <a:buChar char="•"/>
              </a:pPr>
              <a:r>
                <a:rPr lang="en-US" sz="2800" dirty="0" smtClean="0">
                  <a:solidFill>
                    <a:srgbClr val="000000"/>
                  </a:solidFill>
                  <a:latin typeface="Calibri" charset="0"/>
                  <a:ea typeface="Calibri" charset="0"/>
                  <a:cs typeface="Calibri" charset="0"/>
                </a:rPr>
                <a:t>Equip network with content caches</a:t>
              </a:r>
              <a:endParaRPr lang="en-US" sz="2800" dirty="0">
                <a:solidFill>
                  <a:srgbClr val="000000"/>
                </a:solidFill>
                <a:latin typeface="Calibri" charset="0"/>
                <a:ea typeface="Calibri" charset="0"/>
                <a:cs typeface="Calibri" charset="0"/>
              </a:endParaRPr>
            </a:p>
          </p:txBody>
        </p:sp>
      </p:grpSp>
      <p:pic>
        <p:nvPicPr>
          <p:cNvPr id="28" name="Picture 27"/>
          <p:cNvPicPr>
            <a:picLocks noChangeAspect="1"/>
          </p:cNvPicPr>
          <p:nvPr/>
        </p:nvPicPr>
        <p:blipFill>
          <a:blip r:embed="rId6" cstate="print"/>
          <a:stretch>
            <a:fillRect/>
          </a:stretch>
        </p:blipFill>
        <p:spPr>
          <a:xfrm>
            <a:off x="176187" y="3879820"/>
            <a:ext cx="562025" cy="749366"/>
          </a:xfrm>
          <a:prstGeom prst="rect">
            <a:avLst/>
          </a:prstGeom>
        </p:spPr>
      </p:pic>
      <p:grpSp>
        <p:nvGrpSpPr>
          <p:cNvPr id="36" name="Group 35"/>
          <p:cNvGrpSpPr/>
          <p:nvPr/>
        </p:nvGrpSpPr>
        <p:grpSpPr>
          <a:xfrm>
            <a:off x="665411" y="3645326"/>
            <a:ext cx="7199263" cy="1001225"/>
            <a:chOff x="665411" y="3365776"/>
            <a:chExt cx="7199263" cy="1001225"/>
          </a:xfrm>
        </p:grpSpPr>
        <p:cxnSp>
          <p:nvCxnSpPr>
            <p:cNvPr id="21" name="Straight Arrow Connector 20"/>
            <p:cNvCxnSpPr>
              <a:endCxn id="10" idx="1"/>
            </p:cNvCxnSpPr>
            <p:nvPr/>
          </p:nvCxnSpPr>
          <p:spPr>
            <a:xfrm flipV="1">
              <a:off x="665411" y="3681931"/>
              <a:ext cx="1686683" cy="367872"/>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832620" y="3843781"/>
              <a:ext cx="6032054" cy="523220"/>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ICN decouples “what” from “where”</a:t>
              </a:r>
              <a:endParaRPr lang="en-US" sz="2800" dirty="0">
                <a:solidFill>
                  <a:srgbClr val="000000"/>
                </a:solidFill>
                <a:latin typeface="Calibri" charset="0"/>
                <a:ea typeface="Calibri" charset="0"/>
                <a:cs typeface="Calibri" charset="0"/>
              </a:endParaRPr>
            </a:p>
          </p:txBody>
        </p:sp>
        <p:sp>
          <p:nvSpPr>
            <p:cNvPr id="19" name="Rectangle 18"/>
            <p:cNvSpPr/>
            <p:nvPr/>
          </p:nvSpPr>
          <p:spPr>
            <a:xfrm>
              <a:off x="1075092" y="3365776"/>
              <a:ext cx="757528" cy="500802"/>
            </a:xfrm>
            <a:prstGeom prst="rect">
              <a:avLst/>
            </a:prstGeom>
            <a:solidFill>
              <a:srgbClr val="FF66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rgbClr val="000000"/>
                  </a:solidFill>
                  <a:latin typeface="Calibri" charset="0"/>
                  <a:ea typeface="Calibri" charset="0"/>
                  <a:cs typeface="Calibri" charset="0"/>
                </a:rPr>
                <a:t>C</a:t>
              </a:r>
            </a:p>
          </p:txBody>
        </p:sp>
      </p:grpSp>
      <p:pic>
        <p:nvPicPr>
          <p:cNvPr id="29" name="Picture 28"/>
          <p:cNvPicPr>
            <a:picLocks noChangeAspect="1"/>
          </p:cNvPicPr>
          <p:nvPr/>
        </p:nvPicPr>
        <p:blipFill>
          <a:blip r:embed="rId7"/>
          <a:stretch>
            <a:fillRect/>
          </a:stretch>
        </p:blipFill>
        <p:spPr>
          <a:xfrm>
            <a:off x="945438" y="1066800"/>
            <a:ext cx="717552" cy="717552"/>
          </a:xfrm>
          <a:prstGeom prst="rect">
            <a:avLst/>
          </a:prstGeom>
        </p:spPr>
      </p:pic>
      <p:pic>
        <p:nvPicPr>
          <p:cNvPr id="30" name="Picture 29"/>
          <p:cNvPicPr>
            <a:picLocks noChangeAspect="1"/>
          </p:cNvPicPr>
          <p:nvPr/>
        </p:nvPicPr>
        <p:blipFill>
          <a:blip r:embed="rId7"/>
          <a:stretch>
            <a:fillRect/>
          </a:stretch>
        </p:blipFill>
        <p:spPr>
          <a:xfrm>
            <a:off x="7955369" y="3112714"/>
            <a:ext cx="717552" cy="717552"/>
          </a:xfrm>
          <a:prstGeom prst="rect">
            <a:avLst/>
          </a:prstGeom>
        </p:spPr>
      </p:pic>
      <p:sp>
        <p:nvSpPr>
          <p:cNvPr id="20" name="TextBox 19"/>
          <p:cNvSpPr txBox="1"/>
          <p:nvPr/>
        </p:nvSpPr>
        <p:spPr>
          <a:xfrm>
            <a:off x="1016258" y="1776187"/>
            <a:ext cx="457176" cy="430887"/>
          </a:xfrm>
          <a:prstGeom prst="rect">
            <a:avLst/>
          </a:prstGeom>
          <a:noFill/>
        </p:spPr>
        <p:txBody>
          <a:bodyPr wrap="none" rtlCol="0">
            <a:spAutoFit/>
          </a:bodyPr>
          <a:lstStyle/>
          <a:p>
            <a:r>
              <a:rPr lang="en-US" sz="2200" dirty="0" smtClean="0">
                <a:solidFill>
                  <a:srgbClr val="000000"/>
                </a:solidFill>
                <a:latin typeface="Calibri" charset="0"/>
                <a:ea typeface="Calibri" charset="0"/>
                <a:cs typeface="Calibri" charset="0"/>
              </a:rPr>
              <a:t>S1</a:t>
            </a:r>
            <a:endParaRPr lang="en-US" sz="2200" dirty="0">
              <a:solidFill>
                <a:srgbClr val="000000"/>
              </a:solidFill>
              <a:latin typeface="Calibri" charset="0"/>
              <a:ea typeface="Calibri" charset="0"/>
              <a:cs typeface="Calibri" charset="0"/>
            </a:endParaRPr>
          </a:p>
        </p:txBody>
      </p:sp>
      <p:sp>
        <p:nvSpPr>
          <p:cNvPr id="31" name="TextBox 30"/>
          <p:cNvSpPr txBox="1"/>
          <p:nvPr/>
        </p:nvSpPr>
        <p:spPr>
          <a:xfrm>
            <a:off x="8043344" y="2638738"/>
            <a:ext cx="457176" cy="430887"/>
          </a:xfrm>
          <a:prstGeom prst="rect">
            <a:avLst/>
          </a:prstGeom>
          <a:noFill/>
        </p:spPr>
        <p:txBody>
          <a:bodyPr wrap="none" rtlCol="0">
            <a:spAutoFit/>
          </a:bodyPr>
          <a:lstStyle/>
          <a:p>
            <a:r>
              <a:rPr lang="en-US" sz="2200" dirty="0" smtClean="0">
                <a:solidFill>
                  <a:srgbClr val="000000"/>
                </a:solidFill>
                <a:latin typeface="Calibri" charset="0"/>
                <a:ea typeface="Calibri" charset="0"/>
                <a:cs typeface="Calibri" charset="0"/>
              </a:rPr>
              <a:t>S2</a:t>
            </a:r>
            <a:endParaRPr lang="en-US" sz="2200" dirty="0">
              <a:solidFill>
                <a:srgbClr val="000000"/>
              </a:solidFill>
              <a:latin typeface="Calibri" charset="0"/>
              <a:ea typeface="Calibri" charset="0"/>
              <a:cs typeface="Calibri" charset="0"/>
            </a:endParaRPr>
          </a:p>
        </p:txBody>
      </p:sp>
      <p:sp>
        <p:nvSpPr>
          <p:cNvPr id="32" name="TextBox 31"/>
          <p:cNvSpPr txBox="1"/>
          <p:nvPr/>
        </p:nvSpPr>
        <p:spPr>
          <a:xfrm>
            <a:off x="1832620" y="4710848"/>
            <a:ext cx="6032054" cy="523220"/>
          </a:xfrm>
          <a:prstGeom prst="rect">
            <a:avLst/>
          </a:prstGeom>
          <a:noFill/>
        </p:spPr>
        <p:txBody>
          <a:bodyPr wrap="square" rtlCol="0">
            <a:spAutoFit/>
          </a:bodyPr>
          <a:lstStyle/>
          <a:p>
            <a:pPr marL="457200" indent="-457200">
              <a:buFont typeface="Arial"/>
              <a:buChar char="•"/>
            </a:pPr>
            <a:r>
              <a:rPr lang="en-US" sz="2800" dirty="0" smtClean="0">
                <a:solidFill>
                  <a:srgbClr val="000000"/>
                </a:solidFill>
                <a:latin typeface="Calibri" charset="0"/>
                <a:ea typeface="Calibri" charset="0"/>
                <a:cs typeface="Calibri" charset="0"/>
              </a:rPr>
              <a:t>Bind content names to intent</a:t>
            </a:r>
            <a:endParaRPr lang="en-US" sz="2800" dirty="0">
              <a:solidFill>
                <a:srgbClr val="000000"/>
              </a:solidFill>
              <a:latin typeface="Calibri" charset="0"/>
              <a:ea typeface="Calibri" charset="0"/>
              <a:cs typeface="Calibri" charset="0"/>
            </a:endParaRPr>
          </a:p>
        </p:txBody>
      </p:sp>
      <p:grpSp>
        <p:nvGrpSpPr>
          <p:cNvPr id="40" name="Group 39"/>
          <p:cNvGrpSpPr/>
          <p:nvPr/>
        </p:nvGrpSpPr>
        <p:grpSpPr>
          <a:xfrm>
            <a:off x="1819705" y="2569663"/>
            <a:ext cx="5186035" cy="4240323"/>
            <a:chOff x="1819705" y="2290113"/>
            <a:chExt cx="5186035" cy="4240323"/>
          </a:xfrm>
        </p:grpSpPr>
        <p:sp>
          <p:nvSpPr>
            <p:cNvPr id="18" name="TextBox 17"/>
            <p:cNvSpPr txBox="1"/>
            <p:nvPr/>
          </p:nvSpPr>
          <p:spPr>
            <a:xfrm>
              <a:off x="1819705" y="5576329"/>
              <a:ext cx="5186035" cy="954107"/>
            </a:xfrm>
            <a:prstGeom prst="rect">
              <a:avLst/>
            </a:prstGeom>
            <a:noFill/>
          </p:spPr>
          <p:txBody>
            <a:bodyPr wrap="none" rtlCol="0">
              <a:spAutoFit/>
            </a:bodyPr>
            <a:lstStyle/>
            <a:p>
              <a:pPr marL="457200" indent="-457200">
                <a:buFont typeface="Arial"/>
                <a:buChar char="•"/>
              </a:pPr>
              <a:r>
                <a:rPr lang="en-US" sz="2800" dirty="0" smtClean="0">
                  <a:solidFill>
                    <a:srgbClr val="000000"/>
                  </a:solidFill>
                  <a:latin typeface="Calibri" charset="0"/>
                  <a:ea typeface="Calibri" charset="0"/>
                  <a:cs typeface="Calibri" charset="0"/>
                </a:rPr>
                <a:t>Route based on content names</a:t>
              </a:r>
            </a:p>
            <a:p>
              <a:r>
                <a:rPr lang="en-US" sz="2800" dirty="0">
                  <a:solidFill>
                    <a:srgbClr val="000000"/>
                  </a:solidFill>
                  <a:latin typeface="Calibri" charset="0"/>
                  <a:ea typeface="Calibri" charset="0"/>
                  <a:cs typeface="Calibri" charset="0"/>
                </a:rPr>
                <a:t>	</a:t>
              </a:r>
              <a:r>
                <a:rPr lang="en-US" sz="2800" dirty="0" smtClean="0">
                  <a:solidFill>
                    <a:srgbClr val="000000"/>
                  </a:solidFill>
                  <a:latin typeface="Calibri" charset="0"/>
                  <a:ea typeface="Calibri" charset="0"/>
                  <a:cs typeface="Calibri" charset="0"/>
                </a:rPr>
                <a:t>e.g., find nearest replica</a:t>
              </a:r>
              <a:endParaRPr lang="en-US" sz="2800" dirty="0">
                <a:solidFill>
                  <a:srgbClr val="000000"/>
                </a:solidFill>
                <a:latin typeface="Calibri" charset="0"/>
                <a:ea typeface="Calibri" charset="0"/>
                <a:cs typeface="Calibri" charset="0"/>
              </a:endParaRPr>
            </a:p>
          </p:txBody>
        </p:sp>
        <p:sp>
          <p:nvSpPr>
            <p:cNvPr id="24" name="Rectangle 23"/>
            <p:cNvSpPr/>
            <p:nvPr/>
          </p:nvSpPr>
          <p:spPr>
            <a:xfrm>
              <a:off x="6394463" y="2290113"/>
              <a:ext cx="444500" cy="465621"/>
            </a:xfrm>
            <a:prstGeom prst="rect">
              <a:avLst/>
            </a:prstGeom>
            <a:solidFill>
              <a:srgbClr val="FF66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rgbClr val="000000"/>
                  </a:solidFill>
                  <a:latin typeface="Calibri" charset="0"/>
                  <a:ea typeface="Calibri" charset="0"/>
                  <a:cs typeface="Calibri" charset="0"/>
                </a:rPr>
                <a:t>C</a:t>
              </a:r>
              <a:endParaRPr lang="en-US" sz="2400" dirty="0">
                <a:solidFill>
                  <a:srgbClr val="000000"/>
                </a:solidFill>
                <a:latin typeface="Calibri" charset="0"/>
                <a:ea typeface="Calibri" charset="0"/>
                <a:cs typeface="Calibri" charset="0"/>
              </a:endParaRPr>
            </a:p>
          </p:txBody>
        </p:sp>
        <p:sp>
          <p:nvSpPr>
            <p:cNvPr id="35" name="Freeform 34"/>
            <p:cNvSpPr/>
            <p:nvPr/>
          </p:nvSpPr>
          <p:spPr>
            <a:xfrm>
              <a:off x="2984500" y="2943867"/>
              <a:ext cx="3661537" cy="550756"/>
            </a:xfrm>
            <a:custGeom>
              <a:avLst/>
              <a:gdLst>
                <a:gd name="connsiteX0" fmla="*/ 0 w 3661537"/>
                <a:gd name="connsiteY0" fmla="*/ 920794 h 1065792"/>
                <a:gd name="connsiteX1" fmla="*/ 1619250 w 3661537"/>
                <a:gd name="connsiteY1" fmla="*/ 44 h 1065792"/>
                <a:gd name="connsiteX2" fmla="*/ 3635375 w 3661537"/>
                <a:gd name="connsiteY2" fmla="*/ 952544 h 1065792"/>
                <a:gd name="connsiteX3" fmla="*/ 95250 w 3661537"/>
                <a:gd name="connsiteY3" fmla="*/ 1047794 h 1065792"/>
              </a:gdLst>
              <a:ahLst/>
              <a:cxnLst>
                <a:cxn ang="0">
                  <a:pos x="connsiteX0" y="connsiteY0"/>
                </a:cxn>
                <a:cxn ang="0">
                  <a:pos x="connsiteX1" y="connsiteY1"/>
                </a:cxn>
                <a:cxn ang="0">
                  <a:pos x="connsiteX2" y="connsiteY2"/>
                </a:cxn>
                <a:cxn ang="0">
                  <a:pos x="connsiteX3" y="connsiteY3"/>
                </a:cxn>
              </a:cxnLst>
              <a:rect l="l" t="t" r="r" b="b"/>
              <a:pathLst>
                <a:path w="3661537" h="1065792">
                  <a:moveTo>
                    <a:pt x="0" y="920794"/>
                  </a:moveTo>
                  <a:cubicBezTo>
                    <a:pt x="506677" y="457773"/>
                    <a:pt x="1013354" y="-5248"/>
                    <a:pt x="1619250" y="44"/>
                  </a:cubicBezTo>
                  <a:cubicBezTo>
                    <a:pt x="2225146" y="5336"/>
                    <a:pt x="3889375" y="777919"/>
                    <a:pt x="3635375" y="952544"/>
                  </a:cubicBezTo>
                  <a:cubicBezTo>
                    <a:pt x="3381375" y="1127169"/>
                    <a:pt x="95250" y="1047794"/>
                    <a:pt x="95250" y="1047794"/>
                  </a:cubicBezTo>
                </a:path>
              </a:pathLst>
            </a:custGeom>
            <a:ln w="57150" cmpd="sng">
              <a:solidFill>
                <a:schemeClr val="accent6">
                  <a:lumMod val="50000"/>
                </a:schemeClr>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libri" charset="0"/>
                <a:ea typeface="Calibri" charset="0"/>
                <a:cs typeface="Calibri" charset="0"/>
              </a:endParaRPr>
            </a:p>
          </p:txBody>
        </p:sp>
      </p:grpSp>
      <p:pic>
        <p:nvPicPr>
          <p:cNvPr id="42" name="Picture 41" descr="BU001997.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54320" y="3223417"/>
            <a:ext cx="607388" cy="638236"/>
          </a:xfrm>
          <a:prstGeom prst="rect">
            <a:avLst/>
          </a:prstGeom>
        </p:spPr>
      </p:pic>
      <p:sp>
        <p:nvSpPr>
          <p:cNvPr id="43" name="Freeform 42"/>
          <p:cNvSpPr/>
          <p:nvPr/>
        </p:nvSpPr>
        <p:spPr>
          <a:xfrm>
            <a:off x="650875" y="1334015"/>
            <a:ext cx="2123874" cy="2882535"/>
          </a:xfrm>
          <a:custGeom>
            <a:avLst/>
            <a:gdLst>
              <a:gd name="connsiteX0" fmla="*/ 0 w 2123874"/>
              <a:gd name="connsiteY0" fmla="*/ 2882535 h 2882535"/>
              <a:gd name="connsiteX1" fmla="*/ 1920875 w 2123874"/>
              <a:gd name="connsiteY1" fmla="*/ 2406285 h 2882535"/>
              <a:gd name="connsiteX2" fmla="*/ 1952625 w 2123874"/>
              <a:gd name="connsiteY2" fmla="*/ 279035 h 2882535"/>
              <a:gd name="connsiteX3" fmla="*/ 904875 w 2123874"/>
              <a:gd name="connsiteY3" fmla="*/ 25035 h 2882535"/>
            </a:gdLst>
            <a:ahLst/>
            <a:cxnLst>
              <a:cxn ang="0">
                <a:pos x="connsiteX0" y="connsiteY0"/>
              </a:cxn>
              <a:cxn ang="0">
                <a:pos x="connsiteX1" y="connsiteY1"/>
              </a:cxn>
              <a:cxn ang="0">
                <a:pos x="connsiteX2" y="connsiteY2"/>
              </a:cxn>
              <a:cxn ang="0">
                <a:pos x="connsiteX3" y="connsiteY3"/>
              </a:cxn>
            </a:cxnLst>
            <a:rect l="l" t="t" r="r" b="b"/>
            <a:pathLst>
              <a:path w="2123874" h="2882535">
                <a:moveTo>
                  <a:pt x="0" y="2882535"/>
                </a:moveTo>
                <a:cubicBezTo>
                  <a:pt x="797719" y="2861368"/>
                  <a:pt x="1595438" y="2840202"/>
                  <a:pt x="1920875" y="2406285"/>
                </a:cubicBezTo>
                <a:cubicBezTo>
                  <a:pt x="2246313" y="1972368"/>
                  <a:pt x="2121958" y="675910"/>
                  <a:pt x="1952625" y="279035"/>
                </a:cubicBezTo>
                <a:cubicBezTo>
                  <a:pt x="1783292" y="-117840"/>
                  <a:pt x="904875" y="25035"/>
                  <a:pt x="904875" y="25035"/>
                </a:cubicBez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libri" charset="0"/>
              <a:ea typeface="Calibri" charset="0"/>
              <a:cs typeface="Calibri" charset="0"/>
            </a:endParaRPr>
          </a:p>
        </p:txBody>
      </p:sp>
      <p:sp>
        <p:nvSpPr>
          <p:cNvPr id="44" name="Freeform 43"/>
          <p:cNvSpPr/>
          <p:nvPr/>
        </p:nvSpPr>
        <p:spPr>
          <a:xfrm>
            <a:off x="665411" y="3409167"/>
            <a:ext cx="7351464" cy="807383"/>
          </a:xfrm>
          <a:custGeom>
            <a:avLst/>
            <a:gdLst>
              <a:gd name="connsiteX0" fmla="*/ 0 w 7270750"/>
              <a:gd name="connsiteY0" fmla="*/ 1140758 h 1140758"/>
              <a:gd name="connsiteX1" fmla="*/ 2524125 w 7270750"/>
              <a:gd name="connsiteY1" fmla="*/ 29508 h 1140758"/>
              <a:gd name="connsiteX2" fmla="*/ 6064250 w 7270750"/>
              <a:gd name="connsiteY2" fmla="*/ 299383 h 1140758"/>
              <a:gd name="connsiteX3" fmla="*/ 7270750 w 7270750"/>
              <a:gd name="connsiteY3" fmla="*/ 61258 h 1140758"/>
              <a:gd name="connsiteX4" fmla="*/ 7270750 w 7270750"/>
              <a:gd name="connsiteY4" fmla="*/ 61258 h 114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0750" h="1140758">
                <a:moveTo>
                  <a:pt x="0" y="1140758"/>
                </a:moveTo>
                <a:cubicBezTo>
                  <a:pt x="756708" y="655247"/>
                  <a:pt x="1513417" y="169737"/>
                  <a:pt x="2524125" y="29508"/>
                </a:cubicBezTo>
                <a:cubicBezTo>
                  <a:pt x="3534833" y="-110721"/>
                  <a:pt x="5273146" y="294091"/>
                  <a:pt x="6064250" y="299383"/>
                </a:cubicBezTo>
                <a:cubicBezTo>
                  <a:pt x="6855354" y="304675"/>
                  <a:pt x="7270750" y="61258"/>
                  <a:pt x="7270750" y="61258"/>
                </a:cubicBezTo>
                <a:lnTo>
                  <a:pt x="7270750" y="61258"/>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libri" charset="0"/>
              <a:ea typeface="Calibri" charset="0"/>
              <a:cs typeface="Calibri" charset="0"/>
            </a:endParaRPr>
          </a:p>
        </p:txBody>
      </p:sp>
      <p:sp>
        <p:nvSpPr>
          <p:cNvPr id="37" name="Rectangle 36"/>
          <p:cNvSpPr/>
          <p:nvPr/>
        </p:nvSpPr>
        <p:spPr>
          <a:xfrm>
            <a:off x="8465721" y="2569663"/>
            <a:ext cx="444500" cy="465621"/>
          </a:xfrm>
          <a:prstGeom prst="rect">
            <a:avLst/>
          </a:prstGeom>
          <a:solidFill>
            <a:srgbClr val="FF66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rgbClr val="000000"/>
                </a:solidFill>
                <a:latin typeface="Calibri" charset="0"/>
                <a:ea typeface="Calibri" charset="0"/>
                <a:cs typeface="Calibri" charset="0"/>
              </a:rPr>
              <a:t>C</a:t>
            </a:r>
            <a:endParaRPr lang="en-US" sz="2400" dirty="0">
              <a:solidFill>
                <a:srgbClr val="000000"/>
              </a:solidFill>
              <a:latin typeface="Calibri" charset="0"/>
              <a:ea typeface="Calibri" charset="0"/>
              <a:cs typeface="Calibri" charset="0"/>
            </a:endParaRPr>
          </a:p>
        </p:txBody>
      </p:sp>
      <p:sp>
        <p:nvSpPr>
          <p:cNvPr id="22" name="TextBox 21"/>
          <p:cNvSpPr txBox="1"/>
          <p:nvPr/>
        </p:nvSpPr>
        <p:spPr>
          <a:xfrm>
            <a:off x="3024918" y="2166402"/>
            <a:ext cx="4416017" cy="461665"/>
          </a:xfrm>
          <a:prstGeom prst="rect">
            <a:avLst/>
          </a:prstGeom>
          <a:noFill/>
        </p:spPr>
        <p:txBody>
          <a:bodyPr wrap="none" rtlCol="0">
            <a:spAutoFit/>
          </a:bodyPr>
          <a:lstStyle/>
          <a:p>
            <a:r>
              <a:rPr lang="en-US" dirty="0" smtClean="0">
                <a:solidFill>
                  <a:srgbClr val="000000"/>
                </a:solidFill>
                <a:latin typeface="Calibri" charset="0"/>
                <a:ea typeface="Calibri" charset="0"/>
                <a:cs typeface="Calibri" charset="0"/>
              </a:rPr>
              <a:t>e.g., CCN, DONA, NDN, 4WARD ….</a:t>
            </a:r>
            <a:endParaRPr lang="en-US" dirty="0">
              <a:solidFill>
                <a:srgbClr val="000000"/>
              </a:solidFill>
              <a:latin typeface="Calibri" charset="0"/>
              <a:ea typeface="Calibri" charset="0"/>
              <a:cs typeface="Calibri" charset="0"/>
            </a:endParaRPr>
          </a:p>
        </p:txBody>
      </p:sp>
      <p:sp>
        <p:nvSpPr>
          <p:cNvPr id="23" name="TextBox 22"/>
          <p:cNvSpPr txBox="1"/>
          <p:nvPr/>
        </p:nvSpPr>
        <p:spPr>
          <a:xfrm>
            <a:off x="152808" y="4930925"/>
            <a:ext cx="7993855" cy="1200329"/>
          </a:xfrm>
          <a:prstGeom prst="rect">
            <a:avLst/>
          </a:prstGeom>
          <a:noFill/>
        </p:spPr>
        <p:txBody>
          <a:bodyPr wrap="none" rtlCol="0">
            <a:spAutoFit/>
          </a:bodyPr>
          <a:lstStyle/>
          <a:p>
            <a:r>
              <a:rPr lang="en-US" sz="2400" dirty="0" smtClean="0">
                <a:solidFill>
                  <a:srgbClr val="000000"/>
                </a:solidFill>
                <a:latin typeface="Calibri" charset="0"/>
                <a:ea typeface="Calibri" charset="0"/>
                <a:cs typeface="Calibri" charset="0"/>
              </a:rPr>
              <a:t>Today:  1) Ask search engine for name of server holding object</a:t>
            </a:r>
          </a:p>
          <a:p>
            <a:r>
              <a:rPr lang="en-US" sz="2400" dirty="0">
                <a:solidFill>
                  <a:srgbClr val="000000"/>
                </a:solidFill>
                <a:latin typeface="Calibri" charset="0"/>
                <a:ea typeface="Calibri" charset="0"/>
                <a:cs typeface="Calibri" charset="0"/>
              </a:rPr>
              <a:t> </a:t>
            </a:r>
            <a:r>
              <a:rPr lang="en-US" sz="2400" dirty="0" smtClean="0">
                <a:solidFill>
                  <a:srgbClr val="000000"/>
                </a:solidFill>
                <a:latin typeface="Calibri" charset="0"/>
                <a:ea typeface="Calibri" charset="0"/>
                <a:cs typeface="Calibri" charset="0"/>
              </a:rPr>
              <a:t>             2) Resolve name to network address of server</a:t>
            </a:r>
          </a:p>
          <a:p>
            <a:r>
              <a:rPr lang="en-US" sz="2400" dirty="0">
                <a:solidFill>
                  <a:srgbClr val="000000"/>
                </a:solidFill>
                <a:latin typeface="Calibri" charset="0"/>
                <a:ea typeface="Calibri" charset="0"/>
                <a:cs typeface="Calibri" charset="0"/>
              </a:rPr>
              <a:t> </a:t>
            </a:r>
            <a:r>
              <a:rPr lang="en-US" sz="2400" dirty="0" smtClean="0">
                <a:solidFill>
                  <a:srgbClr val="000000"/>
                </a:solidFill>
                <a:latin typeface="Calibri" charset="0"/>
                <a:ea typeface="Calibri" charset="0"/>
                <a:cs typeface="Calibri" charset="0"/>
              </a:rPr>
              <a:t>             3) Send request for object to server</a:t>
            </a:r>
            <a:endParaRPr lang="en-US" sz="2400" dirty="0">
              <a:solidFill>
                <a:srgbClr val="0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218071862"/>
      </p:ext>
    </p:extLst>
  </p:cSld>
  <p:clrMapOvr>
    <a:masterClrMapping/>
  </p:clrMapOvr>
  <p:transition advTm="627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animBg="1"/>
      <p:bldP spid="44" grpId="0" animBg="1"/>
      <p:bldP spid="37" grpId="0" animBg="1"/>
      <p:bldP spid="22"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deploying ICN</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53</a:t>
            </a:fld>
            <a:endParaRPr kumimoji="0" lang="en-US"/>
          </a:p>
        </p:txBody>
      </p:sp>
      <p:grpSp>
        <p:nvGrpSpPr>
          <p:cNvPr id="22" name="Group 21"/>
          <p:cNvGrpSpPr/>
          <p:nvPr/>
        </p:nvGrpSpPr>
        <p:grpSpPr>
          <a:xfrm>
            <a:off x="1673868" y="1418922"/>
            <a:ext cx="5313540" cy="2180272"/>
            <a:chOff x="457200" y="1503749"/>
            <a:chExt cx="6961630" cy="3449249"/>
          </a:xfrm>
        </p:grpSpPr>
        <p:sp>
          <p:nvSpPr>
            <p:cNvPr id="5" name="Cloud 4"/>
            <p:cNvSpPr/>
            <p:nvPr/>
          </p:nvSpPr>
          <p:spPr>
            <a:xfrm rot="169972">
              <a:off x="1012481" y="1503749"/>
              <a:ext cx="6406349" cy="3359380"/>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p:txBody>
        </p:sp>
        <p:pic>
          <p:nvPicPr>
            <p:cNvPr id="7" name="Picture 6"/>
            <p:cNvPicPr>
              <a:picLocks noChangeArrowheads="1"/>
            </p:cNvPicPr>
            <p:nvPr/>
          </p:nvPicPr>
          <p:blipFill>
            <a:blip r:embed="rId4" cstate="print"/>
            <a:srcRect/>
            <a:stretch>
              <a:fillRect/>
            </a:stretch>
          </p:blipFill>
          <p:spPr bwMode="auto">
            <a:xfrm>
              <a:off x="1797385" y="1742420"/>
              <a:ext cx="667375" cy="420882"/>
            </a:xfrm>
            <a:prstGeom prst="rect">
              <a:avLst/>
            </a:prstGeom>
            <a:noFill/>
            <a:ln w="9525">
              <a:noFill/>
              <a:miter lim="800000"/>
              <a:headEnd/>
              <a:tailEnd/>
            </a:ln>
            <a:effectLst/>
          </p:spPr>
        </p:pic>
        <p:pic>
          <p:nvPicPr>
            <p:cNvPr id="8" name="Picture 7"/>
            <p:cNvPicPr>
              <a:picLocks noChangeArrowheads="1"/>
            </p:cNvPicPr>
            <p:nvPr/>
          </p:nvPicPr>
          <p:blipFill>
            <a:blip r:embed="rId4" cstate="print"/>
            <a:srcRect/>
            <a:stretch>
              <a:fillRect/>
            </a:stretch>
          </p:blipFill>
          <p:spPr bwMode="auto">
            <a:xfrm>
              <a:off x="6066813" y="1742420"/>
              <a:ext cx="667375" cy="420882"/>
            </a:xfrm>
            <a:prstGeom prst="rect">
              <a:avLst/>
            </a:prstGeom>
            <a:noFill/>
            <a:ln w="9525">
              <a:noFill/>
              <a:miter lim="800000"/>
              <a:headEnd/>
              <a:tailEnd/>
            </a:ln>
            <a:effectLst/>
          </p:spPr>
        </p:pic>
        <p:pic>
          <p:nvPicPr>
            <p:cNvPr id="10" name="Picture 9"/>
            <p:cNvPicPr>
              <a:picLocks noChangeArrowheads="1"/>
            </p:cNvPicPr>
            <p:nvPr/>
          </p:nvPicPr>
          <p:blipFill>
            <a:blip r:embed="rId4" cstate="print"/>
            <a:srcRect/>
            <a:stretch>
              <a:fillRect/>
            </a:stretch>
          </p:blipFill>
          <p:spPr bwMode="auto">
            <a:xfrm>
              <a:off x="1765348" y="3949212"/>
              <a:ext cx="667375" cy="420882"/>
            </a:xfrm>
            <a:prstGeom prst="rect">
              <a:avLst/>
            </a:prstGeom>
            <a:noFill/>
            <a:ln w="9525">
              <a:noFill/>
              <a:miter lim="800000"/>
              <a:headEnd/>
              <a:tailEnd/>
            </a:ln>
            <a:effectLst/>
          </p:spPr>
        </p:pic>
        <p:pic>
          <p:nvPicPr>
            <p:cNvPr id="11" name="Picture 10"/>
            <p:cNvPicPr>
              <a:picLocks noChangeArrowheads="1"/>
            </p:cNvPicPr>
            <p:nvPr/>
          </p:nvPicPr>
          <p:blipFill>
            <a:blip r:embed="rId4" cstate="print"/>
            <a:srcRect/>
            <a:stretch>
              <a:fillRect/>
            </a:stretch>
          </p:blipFill>
          <p:spPr bwMode="auto">
            <a:xfrm>
              <a:off x="6014090" y="4153913"/>
              <a:ext cx="667375" cy="420882"/>
            </a:xfrm>
            <a:prstGeom prst="rect">
              <a:avLst/>
            </a:prstGeom>
            <a:noFill/>
            <a:ln w="9525">
              <a:noFill/>
              <a:miter lim="800000"/>
              <a:headEnd/>
              <a:tailEnd/>
            </a:ln>
            <a:effectLst/>
          </p:spPr>
        </p:pic>
        <p:grpSp>
          <p:nvGrpSpPr>
            <p:cNvPr id="3" name="Group 2"/>
            <p:cNvGrpSpPr/>
            <p:nvPr/>
          </p:nvGrpSpPr>
          <p:grpSpPr>
            <a:xfrm>
              <a:off x="1739273" y="2163302"/>
              <a:ext cx="5053027" cy="1986997"/>
              <a:chOff x="1968164" y="2812594"/>
              <a:chExt cx="5053027" cy="1986997"/>
            </a:xfrm>
          </p:grpSpPr>
          <p:pic>
            <p:nvPicPr>
              <p:cNvPr id="13" name="Picture 26"/>
              <p:cNvPicPr>
                <a:picLocks noChangeAspect="1" noChangeArrowheads="1"/>
              </p:cNvPicPr>
              <p:nvPr/>
            </p:nvPicPr>
            <p:blipFill>
              <a:blip r:embed="rId5" cstate="print"/>
              <a:srcRect/>
              <a:stretch>
                <a:fillRect/>
              </a:stretch>
            </p:blipFill>
            <p:spPr bwMode="auto">
              <a:xfrm>
                <a:off x="1968164" y="4062113"/>
                <a:ext cx="725487" cy="491652"/>
              </a:xfrm>
              <a:prstGeom prst="rect">
                <a:avLst/>
              </a:prstGeom>
              <a:noFill/>
              <a:ln w="9525">
                <a:noFill/>
                <a:miter lim="800000"/>
                <a:headEnd/>
                <a:tailEnd/>
              </a:ln>
              <a:effectLst/>
            </p:spPr>
          </p:pic>
          <p:pic>
            <p:nvPicPr>
              <p:cNvPr id="15" name="Picture 26"/>
              <p:cNvPicPr>
                <a:picLocks noChangeAspect="1" noChangeArrowheads="1"/>
              </p:cNvPicPr>
              <p:nvPr/>
            </p:nvPicPr>
            <p:blipFill>
              <a:blip r:embed="rId5" cstate="print"/>
              <a:srcRect/>
              <a:stretch>
                <a:fillRect/>
              </a:stretch>
            </p:blipFill>
            <p:spPr bwMode="auto">
              <a:xfrm>
                <a:off x="6184869" y="4307939"/>
                <a:ext cx="725487" cy="491652"/>
              </a:xfrm>
              <a:prstGeom prst="rect">
                <a:avLst/>
              </a:prstGeom>
              <a:noFill/>
              <a:ln w="9525">
                <a:noFill/>
                <a:miter lim="800000"/>
                <a:headEnd/>
                <a:tailEnd/>
              </a:ln>
              <a:effectLst/>
            </p:spPr>
          </p:pic>
          <p:pic>
            <p:nvPicPr>
              <p:cNvPr id="16" name="Picture 26"/>
              <p:cNvPicPr>
                <a:picLocks noChangeAspect="1" noChangeArrowheads="1"/>
              </p:cNvPicPr>
              <p:nvPr/>
            </p:nvPicPr>
            <p:blipFill>
              <a:blip r:embed="rId5" cstate="print"/>
              <a:srcRect/>
              <a:stretch>
                <a:fillRect/>
              </a:stretch>
            </p:blipFill>
            <p:spPr bwMode="auto">
              <a:xfrm>
                <a:off x="2026276" y="2835334"/>
                <a:ext cx="725487" cy="491652"/>
              </a:xfrm>
              <a:prstGeom prst="rect">
                <a:avLst/>
              </a:prstGeom>
              <a:noFill/>
              <a:ln w="9525">
                <a:noFill/>
                <a:miter lim="800000"/>
                <a:headEnd/>
                <a:tailEnd/>
              </a:ln>
              <a:effectLst/>
            </p:spPr>
          </p:pic>
          <p:pic>
            <p:nvPicPr>
              <p:cNvPr id="17" name="Picture 26"/>
              <p:cNvPicPr>
                <a:picLocks noChangeAspect="1" noChangeArrowheads="1"/>
              </p:cNvPicPr>
              <p:nvPr/>
            </p:nvPicPr>
            <p:blipFill>
              <a:blip r:embed="rId5" cstate="print"/>
              <a:srcRect/>
              <a:stretch>
                <a:fillRect/>
              </a:stretch>
            </p:blipFill>
            <p:spPr bwMode="auto">
              <a:xfrm>
                <a:off x="6295704" y="2812594"/>
                <a:ext cx="725487" cy="491652"/>
              </a:xfrm>
              <a:prstGeom prst="rect">
                <a:avLst/>
              </a:prstGeom>
              <a:noFill/>
              <a:ln w="9525">
                <a:noFill/>
                <a:miter lim="800000"/>
                <a:headEnd/>
                <a:tailEnd/>
              </a:ln>
              <a:effectLst/>
            </p:spPr>
          </p:pic>
        </p:grpSp>
        <p:grpSp>
          <p:nvGrpSpPr>
            <p:cNvPr id="27" name="Group 26"/>
            <p:cNvGrpSpPr/>
            <p:nvPr/>
          </p:nvGrpSpPr>
          <p:grpSpPr>
            <a:xfrm>
              <a:off x="457200" y="3180010"/>
              <a:ext cx="6054113" cy="1772988"/>
              <a:chOff x="457200" y="3180010"/>
              <a:chExt cx="6054113" cy="1772988"/>
            </a:xfrm>
          </p:grpSpPr>
          <p:sp>
            <p:nvSpPr>
              <p:cNvPr id="19" name="Rectangle 18"/>
              <p:cNvSpPr/>
              <p:nvPr/>
            </p:nvSpPr>
            <p:spPr>
              <a:xfrm>
                <a:off x="457200" y="4484928"/>
                <a:ext cx="444500" cy="465621"/>
              </a:xfrm>
              <a:prstGeom prst="rect">
                <a:avLst/>
              </a:prstGeom>
              <a:solidFill>
                <a:srgbClr val="FF66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0000"/>
                    </a:solidFill>
                    <a:latin typeface="Calibri" charset="0"/>
                    <a:ea typeface="Calibri" charset="0"/>
                    <a:cs typeface="Calibri" charset="0"/>
                  </a:rPr>
                  <a:t>C</a:t>
                </a:r>
              </a:p>
            </p:txBody>
          </p:sp>
          <p:cxnSp>
            <p:nvCxnSpPr>
              <p:cNvPr id="21" name="Straight Arrow Connector 20"/>
              <p:cNvCxnSpPr/>
              <p:nvPr/>
            </p:nvCxnSpPr>
            <p:spPr>
              <a:xfrm flipV="1">
                <a:off x="933380" y="4153913"/>
                <a:ext cx="805893" cy="420882"/>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066813" y="3180010"/>
                <a:ext cx="444500" cy="465621"/>
              </a:xfrm>
              <a:prstGeom prst="rect">
                <a:avLst/>
              </a:prstGeom>
              <a:solidFill>
                <a:srgbClr val="FF66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0000"/>
                    </a:solidFill>
                    <a:latin typeface="Calibri" charset="0"/>
                    <a:ea typeface="Calibri" charset="0"/>
                    <a:cs typeface="Calibri" charset="0"/>
                  </a:rPr>
                  <a:t>C</a:t>
                </a:r>
              </a:p>
            </p:txBody>
          </p:sp>
          <p:sp>
            <p:nvSpPr>
              <p:cNvPr id="26" name="Freeform 25"/>
              <p:cNvSpPr/>
              <p:nvPr/>
            </p:nvSpPr>
            <p:spPr>
              <a:xfrm>
                <a:off x="1063626" y="3412823"/>
                <a:ext cx="5238457" cy="1540175"/>
              </a:xfrm>
              <a:custGeom>
                <a:avLst/>
                <a:gdLst>
                  <a:gd name="connsiteX0" fmla="*/ 1365250 w 5238458"/>
                  <a:gd name="connsiteY0" fmla="*/ 830258 h 1766883"/>
                  <a:gd name="connsiteX1" fmla="*/ 2984500 w 5238458"/>
                  <a:gd name="connsiteY1" fmla="*/ 4758 h 1766883"/>
                  <a:gd name="connsiteX2" fmla="*/ 5207000 w 5238458"/>
                  <a:gd name="connsiteY2" fmla="*/ 1163633 h 1766883"/>
                  <a:gd name="connsiteX3" fmla="*/ 1206500 w 5238458"/>
                  <a:gd name="connsiteY3" fmla="*/ 1227133 h 1766883"/>
                  <a:gd name="connsiteX4" fmla="*/ 0 w 5238458"/>
                  <a:gd name="connsiteY4" fmla="*/ 1766883 h 176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458" h="1766883">
                    <a:moveTo>
                      <a:pt x="1365250" y="830258"/>
                    </a:moveTo>
                    <a:cubicBezTo>
                      <a:pt x="1854729" y="389726"/>
                      <a:pt x="2344208" y="-50805"/>
                      <a:pt x="2984500" y="4758"/>
                    </a:cubicBezTo>
                    <a:cubicBezTo>
                      <a:pt x="3624792" y="60320"/>
                      <a:pt x="5503333" y="959904"/>
                      <a:pt x="5207000" y="1163633"/>
                    </a:cubicBezTo>
                    <a:cubicBezTo>
                      <a:pt x="4910667" y="1367362"/>
                      <a:pt x="2074333" y="1126591"/>
                      <a:pt x="1206500" y="1227133"/>
                    </a:cubicBezTo>
                    <a:cubicBezTo>
                      <a:pt x="338667" y="1327675"/>
                      <a:pt x="0" y="1766883"/>
                      <a:pt x="0" y="1766883"/>
                    </a:cubicBezTo>
                  </a:path>
                </a:pathLst>
              </a:cu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libri" charset="0"/>
                  <a:ea typeface="Calibri" charset="0"/>
                  <a:cs typeface="Calibri" charset="0"/>
                </a:endParaRPr>
              </a:p>
            </p:txBody>
          </p:sp>
        </p:grpSp>
      </p:grpSp>
      <p:sp>
        <p:nvSpPr>
          <p:cNvPr id="23" name="TextBox 22"/>
          <p:cNvSpPr txBox="1"/>
          <p:nvPr/>
        </p:nvSpPr>
        <p:spPr>
          <a:xfrm>
            <a:off x="2696779" y="4110097"/>
            <a:ext cx="4012445" cy="2062103"/>
          </a:xfrm>
          <a:prstGeom prst="rect">
            <a:avLst/>
          </a:prstGeom>
          <a:ln w="57150" cmpd="sng">
            <a:solidFill>
              <a:srgbClr val="218F3B"/>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457200" indent="-457200">
              <a:buFont typeface="Arial"/>
              <a:buChar char="•"/>
            </a:pPr>
            <a:r>
              <a:rPr lang="en-US" sz="3200" dirty="0" smtClean="0">
                <a:solidFill>
                  <a:srgbClr val="000000"/>
                </a:solidFill>
                <a:latin typeface="Calibri" charset="0"/>
                <a:ea typeface="Calibri" charset="0"/>
                <a:cs typeface="Calibri" charset="0"/>
              </a:rPr>
              <a:t>Lower latency</a:t>
            </a:r>
          </a:p>
          <a:p>
            <a:pPr marL="457200" indent="-457200">
              <a:buFont typeface="Arial"/>
              <a:buChar char="•"/>
            </a:pPr>
            <a:r>
              <a:rPr lang="en-US" sz="3200" dirty="0" smtClean="0">
                <a:solidFill>
                  <a:srgbClr val="000000"/>
                </a:solidFill>
                <a:latin typeface="Calibri" charset="0"/>
                <a:ea typeface="Calibri" charset="0"/>
                <a:cs typeface="Calibri" charset="0"/>
              </a:rPr>
              <a:t>Reduced congestion</a:t>
            </a:r>
          </a:p>
          <a:p>
            <a:pPr marL="457200" indent="-457200">
              <a:buFont typeface="Arial"/>
              <a:buChar char="•"/>
            </a:pPr>
            <a:r>
              <a:rPr lang="en-US" sz="3200" dirty="0" smtClean="0">
                <a:solidFill>
                  <a:srgbClr val="000000"/>
                </a:solidFill>
                <a:latin typeface="Calibri" charset="0"/>
                <a:ea typeface="Calibri" charset="0"/>
                <a:cs typeface="Calibri" charset="0"/>
              </a:rPr>
              <a:t>Support for mobility</a:t>
            </a:r>
          </a:p>
          <a:p>
            <a:pPr marL="457200" indent="-457200">
              <a:buFont typeface="Arial"/>
              <a:buChar char="•"/>
            </a:pPr>
            <a:r>
              <a:rPr lang="en-US" sz="3200" dirty="0" smtClean="0">
                <a:solidFill>
                  <a:srgbClr val="000000"/>
                </a:solidFill>
                <a:latin typeface="Calibri" charset="0"/>
                <a:ea typeface="Calibri" charset="0"/>
                <a:cs typeface="Calibri" charset="0"/>
              </a:rPr>
              <a:t>Intrinsic security </a:t>
            </a:r>
          </a:p>
        </p:txBody>
      </p:sp>
      <p:pic>
        <p:nvPicPr>
          <p:cNvPr id="28" name="Picture 27" descr="BU001997.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96775" y="2964700"/>
            <a:ext cx="416362" cy="437508"/>
          </a:xfrm>
          <a:prstGeom prst="rect">
            <a:avLst/>
          </a:prstGeom>
        </p:spPr>
      </p:pic>
      <p:sp>
        <p:nvSpPr>
          <p:cNvPr id="25" name="TextBox 24"/>
          <p:cNvSpPr txBox="1"/>
          <p:nvPr/>
        </p:nvSpPr>
        <p:spPr>
          <a:xfrm>
            <a:off x="3206160" y="2170710"/>
            <a:ext cx="2654701" cy="307777"/>
          </a:xfrm>
          <a:prstGeom prst="rect">
            <a:avLst/>
          </a:prstGeom>
          <a:noFill/>
        </p:spPr>
        <p:txBody>
          <a:bodyPr wrap="none" rtlCol="0">
            <a:spAutoFit/>
          </a:bodyPr>
          <a:lstStyle/>
          <a:p>
            <a:r>
              <a:rPr lang="en-US" sz="1400" dirty="0" smtClean="0">
                <a:solidFill>
                  <a:srgbClr val="000000"/>
                </a:solidFill>
                <a:latin typeface="Calibri" charset="0"/>
                <a:ea typeface="Calibri" charset="0"/>
                <a:cs typeface="Calibri" charset="0"/>
              </a:rPr>
              <a:t>e.g., CCN, DONA, NDN, 4WARD ….</a:t>
            </a:r>
            <a:endParaRPr lang="en-US" sz="1400" dirty="0">
              <a:solidFill>
                <a:srgbClr val="0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824079208"/>
      </p:ext>
    </p:extLst>
  </p:cSld>
  <p:clrMapOvr>
    <a:masterClrMapping/>
  </p:clrMapOvr>
  <p:transition advTm="62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Difficulties deploying ICN</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lang="en-US" smtClean="0"/>
              <a:pPr/>
              <a:t>54</a:t>
            </a:fld>
            <a:endParaRPr lang="en-US"/>
          </a:p>
        </p:txBody>
      </p:sp>
      <p:sp>
        <p:nvSpPr>
          <p:cNvPr id="8" name="Title 1"/>
          <p:cNvSpPr txBox="1">
            <a:spLocks/>
          </p:cNvSpPr>
          <p:nvPr/>
        </p:nvSpPr>
        <p:spPr>
          <a:xfrm>
            <a:off x="0" y="0"/>
            <a:ext cx="9144000" cy="10001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endParaRPr lang="en-US" sz="4000" dirty="0"/>
          </a:p>
        </p:txBody>
      </p:sp>
      <p:grpSp>
        <p:nvGrpSpPr>
          <p:cNvPr id="5" name="Group 4"/>
          <p:cNvGrpSpPr/>
          <p:nvPr/>
        </p:nvGrpSpPr>
        <p:grpSpPr>
          <a:xfrm>
            <a:off x="1516201" y="1397689"/>
            <a:ext cx="6056173" cy="2489917"/>
            <a:chOff x="457200" y="1503749"/>
            <a:chExt cx="6961630" cy="3449251"/>
          </a:xfrm>
        </p:grpSpPr>
        <p:sp>
          <p:nvSpPr>
            <p:cNvPr id="6" name="Cloud 5"/>
            <p:cNvSpPr/>
            <p:nvPr/>
          </p:nvSpPr>
          <p:spPr>
            <a:xfrm rot="169972">
              <a:off x="1012481" y="1503749"/>
              <a:ext cx="6406349" cy="3359380"/>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a:p>
              <a:pPr algn="ctr" fontAlgn="auto">
                <a:spcBef>
                  <a:spcPts val="0"/>
                </a:spcBef>
                <a:spcAft>
                  <a:spcPts val="0"/>
                </a:spcAft>
                <a:defRPr/>
              </a:pPr>
              <a:endParaRPr lang="en-US" dirty="0" smtClean="0">
                <a:solidFill>
                  <a:srgbClr val="000000"/>
                </a:solidFill>
                <a:latin typeface="Calibri" charset="0"/>
                <a:ea typeface="Calibri" charset="0"/>
                <a:cs typeface="Calibri" charset="0"/>
              </a:endParaRPr>
            </a:p>
          </p:txBody>
        </p:sp>
        <p:pic>
          <p:nvPicPr>
            <p:cNvPr id="7" name="Picture 6"/>
            <p:cNvPicPr>
              <a:picLocks noChangeArrowheads="1"/>
            </p:cNvPicPr>
            <p:nvPr/>
          </p:nvPicPr>
          <p:blipFill>
            <a:blip r:embed="rId4" cstate="print"/>
            <a:srcRect/>
            <a:stretch>
              <a:fillRect/>
            </a:stretch>
          </p:blipFill>
          <p:spPr bwMode="auto">
            <a:xfrm>
              <a:off x="1797385" y="1742420"/>
              <a:ext cx="667375" cy="420882"/>
            </a:xfrm>
            <a:prstGeom prst="rect">
              <a:avLst/>
            </a:prstGeom>
            <a:noFill/>
            <a:ln w="9525">
              <a:noFill/>
              <a:miter lim="800000"/>
              <a:headEnd/>
              <a:tailEnd/>
            </a:ln>
            <a:effectLst/>
          </p:spPr>
        </p:pic>
        <p:pic>
          <p:nvPicPr>
            <p:cNvPr id="9" name="Picture 8"/>
            <p:cNvPicPr>
              <a:picLocks noChangeArrowheads="1"/>
            </p:cNvPicPr>
            <p:nvPr/>
          </p:nvPicPr>
          <p:blipFill>
            <a:blip r:embed="rId4" cstate="print"/>
            <a:srcRect/>
            <a:stretch>
              <a:fillRect/>
            </a:stretch>
          </p:blipFill>
          <p:spPr bwMode="auto">
            <a:xfrm>
              <a:off x="6066813" y="1742420"/>
              <a:ext cx="667375" cy="420882"/>
            </a:xfrm>
            <a:prstGeom prst="rect">
              <a:avLst/>
            </a:prstGeom>
            <a:noFill/>
            <a:ln w="9525">
              <a:noFill/>
              <a:miter lim="800000"/>
              <a:headEnd/>
              <a:tailEnd/>
            </a:ln>
            <a:effectLst/>
          </p:spPr>
        </p:pic>
        <p:pic>
          <p:nvPicPr>
            <p:cNvPr id="11" name="Picture 10"/>
            <p:cNvPicPr>
              <a:picLocks noChangeArrowheads="1"/>
            </p:cNvPicPr>
            <p:nvPr/>
          </p:nvPicPr>
          <p:blipFill>
            <a:blip r:embed="rId4" cstate="print"/>
            <a:srcRect/>
            <a:stretch>
              <a:fillRect/>
            </a:stretch>
          </p:blipFill>
          <p:spPr bwMode="auto">
            <a:xfrm>
              <a:off x="1765348" y="3949212"/>
              <a:ext cx="667375" cy="420882"/>
            </a:xfrm>
            <a:prstGeom prst="rect">
              <a:avLst/>
            </a:prstGeom>
            <a:noFill/>
            <a:ln w="9525">
              <a:noFill/>
              <a:miter lim="800000"/>
              <a:headEnd/>
              <a:tailEnd/>
            </a:ln>
            <a:effectLst/>
          </p:spPr>
        </p:pic>
        <p:pic>
          <p:nvPicPr>
            <p:cNvPr id="12" name="Picture 11"/>
            <p:cNvPicPr>
              <a:picLocks noChangeArrowheads="1"/>
            </p:cNvPicPr>
            <p:nvPr/>
          </p:nvPicPr>
          <p:blipFill>
            <a:blip r:embed="rId4" cstate="print"/>
            <a:srcRect/>
            <a:stretch>
              <a:fillRect/>
            </a:stretch>
          </p:blipFill>
          <p:spPr bwMode="auto">
            <a:xfrm>
              <a:off x="6014090" y="4153913"/>
              <a:ext cx="667375" cy="420882"/>
            </a:xfrm>
            <a:prstGeom prst="rect">
              <a:avLst/>
            </a:prstGeom>
            <a:noFill/>
            <a:ln w="9525">
              <a:noFill/>
              <a:miter lim="800000"/>
              <a:headEnd/>
              <a:tailEnd/>
            </a:ln>
            <a:effectLst/>
          </p:spPr>
        </p:pic>
        <p:grpSp>
          <p:nvGrpSpPr>
            <p:cNvPr id="13" name="Group 12"/>
            <p:cNvGrpSpPr/>
            <p:nvPr/>
          </p:nvGrpSpPr>
          <p:grpSpPr>
            <a:xfrm>
              <a:off x="1739273" y="2163302"/>
              <a:ext cx="5053027" cy="1986997"/>
              <a:chOff x="1968164" y="2812594"/>
              <a:chExt cx="5053027" cy="1986997"/>
            </a:xfrm>
          </p:grpSpPr>
          <p:pic>
            <p:nvPicPr>
              <p:cNvPr id="21" name="Picture 26"/>
              <p:cNvPicPr>
                <a:picLocks noChangeAspect="1" noChangeArrowheads="1"/>
              </p:cNvPicPr>
              <p:nvPr/>
            </p:nvPicPr>
            <p:blipFill>
              <a:blip r:embed="rId5" cstate="print"/>
              <a:srcRect/>
              <a:stretch>
                <a:fillRect/>
              </a:stretch>
            </p:blipFill>
            <p:spPr bwMode="auto">
              <a:xfrm>
                <a:off x="1968164" y="4062113"/>
                <a:ext cx="725487" cy="491652"/>
              </a:xfrm>
              <a:prstGeom prst="rect">
                <a:avLst/>
              </a:prstGeom>
              <a:noFill/>
              <a:ln w="9525">
                <a:noFill/>
                <a:miter lim="800000"/>
                <a:headEnd/>
                <a:tailEnd/>
              </a:ln>
              <a:effectLst/>
            </p:spPr>
          </p:pic>
          <p:pic>
            <p:nvPicPr>
              <p:cNvPr id="23" name="Picture 26"/>
              <p:cNvPicPr>
                <a:picLocks noChangeAspect="1" noChangeArrowheads="1"/>
              </p:cNvPicPr>
              <p:nvPr/>
            </p:nvPicPr>
            <p:blipFill>
              <a:blip r:embed="rId5" cstate="print"/>
              <a:srcRect/>
              <a:stretch>
                <a:fillRect/>
              </a:stretch>
            </p:blipFill>
            <p:spPr bwMode="auto">
              <a:xfrm>
                <a:off x="6184869" y="4307939"/>
                <a:ext cx="725487" cy="491652"/>
              </a:xfrm>
              <a:prstGeom prst="rect">
                <a:avLst/>
              </a:prstGeom>
              <a:noFill/>
              <a:ln w="9525">
                <a:noFill/>
                <a:miter lim="800000"/>
                <a:headEnd/>
                <a:tailEnd/>
              </a:ln>
              <a:effectLst/>
            </p:spPr>
          </p:pic>
          <p:pic>
            <p:nvPicPr>
              <p:cNvPr id="24" name="Picture 26"/>
              <p:cNvPicPr>
                <a:picLocks noChangeAspect="1" noChangeArrowheads="1"/>
              </p:cNvPicPr>
              <p:nvPr/>
            </p:nvPicPr>
            <p:blipFill>
              <a:blip r:embed="rId5" cstate="print"/>
              <a:srcRect/>
              <a:stretch>
                <a:fillRect/>
              </a:stretch>
            </p:blipFill>
            <p:spPr bwMode="auto">
              <a:xfrm>
                <a:off x="2026276" y="2835334"/>
                <a:ext cx="725487" cy="491652"/>
              </a:xfrm>
              <a:prstGeom prst="rect">
                <a:avLst/>
              </a:prstGeom>
              <a:noFill/>
              <a:ln w="9525">
                <a:noFill/>
                <a:miter lim="800000"/>
                <a:headEnd/>
                <a:tailEnd/>
              </a:ln>
              <a:effectLst/>
            </p:spPr>
          </p:pic>
          <p:pic>
            <p:nvPicPr>
              <p:cNvPr id="25" name="Picture 26"/>
              <p:cNvPicPr>
                <a:picLocks noChangeAspect="1" noChangeArrowheads="1"/>
              </p:cNvPicPr>
              <p:nvPr/>
            </p:nvPicPr>
            <p:blipFill>
              <a:blip r:embed="rId5" cstate="print"/>
              <a:srcRect/>
              <a:stretch>
                <a:fillRect/>
              </a:stretch>
            </p:blipFill>
            <p:spPr bwMode="auto">
              <a:xfrm>
                <a:off x="6295704" y="2812594"/>
                <a:ext cx="725487" cy="491652"/>
              </a:xfrm>
              <a:prstGeom prst="rect">
                <a:avLst/>
              </a:prstGeom>
              <a:noFill/>
              <a:ln w="9525">
                <a:noFill/>
                <a:miter lim="800000"/>
                <a:headEnd/>
                <a:tailEnd/>
              </a:ln>
              <a:effectLst/>
            </p:spPr>
          </p:pic>
        </p:grpSp>
        <p:grpSp>
          <p:nvGrpSpPr>
            <p:cNvPr id="15" name="Group 14"/>
            <p:cNvGrpSpPr/>
            <p:nvPr/>
          </p:nvGrpSpPr>
          <p:grpSpPr>
            <a:xfrm>
              <a:off x="457200" y="3180010"/>
              <a:ext cx="6054113" cy="1772990"/>
              <a:chOff x="457200" y="3180010"/>
              <a:chExt cx="6054113" cy="1772990"/>
            </a:xfrm>
          </p:grpSpPr>
          <p:sp>
            <p:nvSpPr>
              <p:cNvPr id="17" name="Rectangle 16"/>
              <p:cNvSpPr/>
              <p:nvPr/>
            </p:nvSpPr>
            <p:spPr>
              <a:xfrm>
                <a:off x="457200" y="4484928"/>
                <a:ext cx="444500" cy="465621"/>
              </a:xfrm>
              <a:prstGeom prst="rect">
                <a:avLst/>
              </a:prstGeom>
              <a:solidFill>
                <a:srgbClr val="FF66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0000"/>
                    </a:solidFill>
                    <a:latin typeface="Calibri" charset="0"/>
                    <a:ea typeface="Calibri" charset="0"/>
                    <a:cs typeface="Calibri" charset="0"/>
                  </a:rPr>
                  <a:t>C</a:t>
                </a:r>
              </a:p>
            </p:txBody>
          </p:sp>
          <p:cxnSp>
            <p:nvCxnSpPr>
              <p:cNvPr id="18" name="Straight Arrow Connector 17"/>
              <p:cNvCxnSpPr/>
              <p:nvPr/>
            </p:nvCxnSpPr>
            <p:spPr>
              <a:xfrm flipV="1">
                <a:off x="933380" y="4153913"/>
                <a:ext cx="805893" cy="420882"/>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066813" y="3180010"/>
                <a:ext cx="444500" cy="465621"/>
              </a:xfrm>
              <a:prstGeom prst="rect">
                <a:avLst/>
              </a:prstGeom>
              <a:solidFill>
                <a:srgbClr val="FF66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0000"/>
                    </a:solidFill>
                    <a:latin typeface="Calibri" charset="0"/>
                    <a:ea typeface="Calibri" charset="0"/>
                    <a:cs typeface="Calibri" charset="0"/>
                  </a:rPr>
                  <a:t>C</a:t>
                </a:r>
              </a:p>
            </p:txBody>
          </p:sp>
          <p:sp>
            <p:nvSpPr>
              <p:cNvPr id="20" name="Freeform 19"/>
              <p:cNvSpPr/>
              <p:nvPr/>
            </p:nvSpPr>
            <p:spPr>
              <a:xfrm>
                <a:off x="1063625" y="3645632"/>
                <a:ext cx="5238458" cy="1307368"/>
              </a:xfrm>
              <a:custGeom>
                <a:avLst/>
                <a:gdLst>
                  <a:gd name="connsiteX0" fmla="*/ 1365250 w 5238458"/>
                  <a:gd name="connsiteY0" fmla="*/ 830258 h 1766883"/>
                  <a:gd name="connsiteX1" fmla="*/ 2984500 w 5238458"/>
                  <a:gd name="connsiteY1" fmla="*/ 4758 h 1766883"/>
                  <a:gd name="connsiteX2" fmla="*/ 5207000 w 5238458"/>
                  <a:gd name="connsiteY2" fmla="*/ 1163633 h 1766883"/>
                  <a:gd name="connsiteX3" fmla="*/ 1206500 w 5238458"/>
                  <a:gd name="connsiteY3" fmla="*/ 1227133 h 1766883"/>
                  <a:gd name="connsiteX4" fmla="*/ 0 w 5238458"/>
                  <a:gd name="connsiteY4" fmla="*/ 1766883 h 176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458" h="1766883">
                    <a:moveTo>
                      <a:pt x="1365250" y="830258"/>
                    </a:moveTo>
                    <a:cubicBezTo>
                      <a:pt x="1854729" y="389726"/>
                      <a:pt x="2344208" y="-50805"/>
                      <a:pt x="2984500" y="4758"/>
                    </a:cubicBezTo>
                    <a:cubicBezTo>
                      <a:pt x="3624792" y="60320"/>
                      <a:pt x="5503333" y="959904"/>
                      <a:pt x="5207000" y="1163633"/>
                    </a:cubicBezTo>
                    <a:cubicBezTo>
                      <a:pt x="4910667" y="1367362"/>
                      <a:pt x="2074333" y="1126591"/>
                      <a:pt x="1206500" y="1227133"/>
                    </a:cubicBezTo>
                    <a:cubicBezTo>
                      <a:pt x="338667" y="1327675"/>
                      <a:pt x="0" y="1766883"/>
                      <a:pt x="0" y="1766883"/>
                    </a:cubicBezTo>
                  </a:path>
                </a:pathLst>
              </a:cu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libri" charset="0"/>
                  <a:ea typeface="Calibri" charset="0"/>
                  <a:cs typeface="Calibri" charset="0"/>
                </a:endParaRPr>
              </a:p>
            </p:txBody>
          </p:sp>
        </p:grpSp>
      </p:grpSp>
      <p:sp>
        <p:nvSpPr>
          <p:cNvPr id="26" name="TextBox 25"/>
          <p:cNvSpPr txBox="1"/>
          <p:nvPr/>
        </p:nvSpPr>
        <p:spPr>
          <a:xfrm>
            <a:off x="1151891" y="4481580"/>
            <a:ext cx="7243948" cy="1569660"/>
          </a:xfrm>
          <a:prstGeom prst="rect">
            <a:avLst/>
          </a:prstGeom>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solidFill>
                  <a:srgbClr val="000000"/>
                </a:solidFill>
                <a:latin typeface="Calibri" charset="0"/>
                <a:ea typeface="Calibri" charset="0"/>
                <a:cs typeface="Calibri" charset="0"/>
              </a:rPr>
              <a:t>Routers need to be replaced to support content-based routing and to incorporate caches</a:t>
            </a:r>
          </a:p>
        </p:txBody>
      </p:sp>
      <p:pic>
        <p:nvPicPr>
          <p:cNvPr id="28" name="Picture 27" descr="BU001997.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99835" y="3249838"/>
            <a:ext cx="416362" cy="437508"/>
          </a:xfrm>
          <a:prstGeom prst="rect">
            <a:avLst/>
          </a:prstGeom>
        </p:spPr>
      </p:pic>
      <p:sp>
        <p:nvSpPr>
          <p:cNvPr id="27" name="TextBox 26"/>
          <p:cNvSpPr txBox="1"/>
          <p:nvPr/>
        </p:nvSpPr>
        <p:spPr>
          <a:xfrm>
            <a:off x="3026661" y="2406462"/>
            <a:ext cx="4416017" cy="461665"/>
          </a:xfrm>
          <a:prstGeom prst="rect">
            <a:avLst/>
          </a:prstGeom>
          <a:noFill/>
        </p:spPr>
        <p:txBody>
          <a:bodyPr wrap="none" rtlCol="0">
            <a:spAutoFit/>
          </a:bodyPr>
          <a:lstStyle/>
          <a:p>
            <a:r>
              <a:rPr lang="en-US" dirty="0" smtClean="0">
                <a:solidFill>
                  <a:srgbClr val="000000"/>
                </a:solidFill>
                <a:latin typeface="Calibri" charset="0"/>
                <a:ea typeface="Calibri" charset="0"/>
                <a:cs typeface="Calibri" charset="0"/>
              </a:rPr>
              <a:t>e.g., CCN, DONA, NDN, 4WARD ….</a:t>
            </a:r>
            <a:endParaRPr lang="en-US" dirty="0">
              <a:solidFill>
                <a:srgbClr val="0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590756060"/>
      </p:ext>
    </p:extLst>
  </p:cSld>
  <p:clrMapOvr>
    <a:masterClrMapping/>
  </p:clrMapOvr>
  <mc:AlternateContent xmlns:mc="http://schemas.openxmlformats.org/markup-compatibility/2006" xmlns:p14="http://schemas.microsoft.com/office/powerpoint/2010/main">
    <mc:Choice Requires="p14">
      <p:transition spd="slow" p14:dur="2000" advTm="99752"/>
    </mc:Choice>
    <mc:Fallback xmlns="">
      <p:transition xmlns:p14="http://schemas.microsoft.com/office/powerpoint/2010/main" spd="slow" advTm="99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Approach: Attribute gains to tenets</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smtClean="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lang="en-US" smtClean="0"/>
              <a:pPr/>
              <a:t>55</a:t>
            </a:fld>
            <a:endParaRPr lang="en-US"/>
          </a:p>
        </p:txBody>
      </p:sp>
      <p:sp>
        <p:nvSpPr>
          <p:cNvPr id="15" name="TextBox 14"/>
          <p:cNvSpPr txBox="1"/>
          <p:nvPr/>
        </p:nvSpPr>
        <p:spPr>
          <a:xfrm>
            <a:off x="1975384" y="1897220"/>
            <a:ext cx="5625461" cy="2062103"/>
          </a:xfrm>
          <a:prstGeom prst="rect">
            <a:avLst/>
          </a:prstGeom>
          <a:ln w="57150" cmpd="sng">
            <a:solidFill>
              <a:srgbClr val="218F3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a:buChar char="•"/>
            </a:pPr>
            <a:r>
              <a:rPr lang="en-US" sz="3200" dirty="0" smtClean="0">
                <a:latin typeface="Calibri" charset="0"/>
                <a:ea typeface="Calibri" charset="0"/>
                <a:cs typeface="Calibri" charset="0"/>
              </a:rPr>
              <a:t>Lower latency</a:t>
            </a:r>
          </a:p>
          <a:p>
            <a:pPr marL="457200" indent="-457200">
              <a:buFont typeface="Arial"/>
              <a:buChar char="•"/>
            </a:pPr>
            <a:r>
              <a:rPr lang="en-US" sz="3200" dirty="0" smtClean="0">
                <a:latin typeface="Calibri" charset="0"/>
                <a:ea typeface="Calibri" charset="0"/>
                <a:cs typeface="Calibri" charset="0"/>
              </a:rPr>
              <a:t>Reduced congestion</a:t>
            </a:r>
          </a:p>
          <a:p>
            <a:pPr marL="457200" indent="-457200">
              <a:buFont typeface="Arial"/>
              <a:buChar char="•"/>
            </a:pPr>
            <a:r>
              <a:rPr lang="en-US" sz="3200" dirty="0" smtClean="0">
                <a:latin typeface="Calibri" charset="0"/>
                <a:ea typeface="Calibri" charset="0"/>
                <a:cs typeface="Calibri" charset="0"/>
              </a:rPr>
              <a:t>Support for mobility</a:t>
            </a:r>
          </a:p>
          <a:p>
            <a:pPr marL="457200" indent="-457200">
              <a:buFont typeface="Arial"/>
              <a:buChar char="•"/>
            </a:pPr>
            <a:r>
              <a:rPr lang="en-US" sz="3200" dirty="0" smtClean="0">
                <a:latin typeface="Calibri" charset="0"/>
                <a:ea typeface="Calibri" charset="0"/>
                <a:cs typeface="Calibri" charset="0"/>
              </a:rPr>
              <a:t>Intrinsic security </a:t>
            </a:r>
          </a:p>
        </p:txBody>
      </p:sp>
      <p:sp>
        <p:nvSpPr>
          <p:cNvPr id="16" name="TextBox 15"/>
          <p:cNvSpPr txBox="1"/>
          <p:nvPr/>
        </p:nvSpPr>
        <p:spPr>
          <a:xfrm>
            <a:off x="1331076" y="4277284"/>
            <a:ext cx="6726120" cy="2062103"/>
          </a:xfrm>
          <a:prstGeom prst="rect">
            <a:avLst/>
          </a:prstGeom>
          <a:ln w="57150" cmpd="sng">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a:buChar char="•"/>
            </a:pPr>
            <a:r>
              <a:rPr lang="en-US" sz="3200" dirty="0" smtClean="0">
                <a:latin typeface="Calibri" charset="0"/>
                <a:ea typeface="Calibri" charset="0"/>
                <a:cs typeface="Calibri" charset="0"/>
              </a:rPr>
              <a:t>Decouple “what” from “where”</a:t>
            </a:r>
          </a:p>
          <a:p>
            <a:pPr marL="457200" indent="-457200">
              <a:buFont typeface="Arial"/>
              <a:buChar char="•"/>
            </a:pPr>
            <a:r>
              <a:rPr lang="en-US" sz="3200" dirty="0" smtClean="0">
                <a:latin typeface="Calibri" charset="0"/>
                <a:ea typeface="Calibri" charset="0"/>
                <a:cs typeface="Calibri" charset="0"/>
              </a:rPr>
              <a:t>Bind content names to intent</a:t>
            </a:r>
          </a:p>
          <a:p>
            <a:pPr marL="457200" indent="-457200">
              <a:buFont typeface="Arial"/>
              <a:buChar char="•"/>
            </a:pPr>
            <a:r>
              <a:rPr lang="en-US" sz="3200" dirty="0">
                <a:latin typeface="Calibri" charset="0"/>
                <a:ea typeface="Calibri" charset="0"/>
                <a:cs typeface="Calibri" charset="0"/>
              </a:rPr>
              <a:t>Equip network with content </a:t>
            </a:r>
            <a:r>
              <a:rPr lang="en-US" sz="3200" dirty="0" smtClean="0">
                <a:latin typeface="Calibri" charset="0"/>
                <a:ea typeface="Calibri" charset="0"/>
                <a:cs typeface="Calibri" charset="0"/>
              </a:rPr>
              <a:t>caches</a:t>
            </a:r>
          </a:p>
          <a:p>
            <a:pPr marL="457200" indent="-457200">
              <a:buFont typeface="Arial"/>
              <a:buChar char="•"/>
            </a:pPr>
            <a:r>
              <a:rPr lang="en-US" sz="3200" dirty="0">
                <a:latin typeface="Calibri" charset="0"/>
                <a:ea typeface="Calibri" charset="0"/>
                <a:cs typeface="Calibri" charset="0"/>
              </a:rPr>
              <a:t>Route based on content </a:t>
            </a:r>
            <a:r>
              <a:rPr lang="en-US" sz="3200" dirty="0" smtClean="0">
                <a:latin typeface="Calibri" charset="0"/>
                <a:ea typeface="Calibri" charset="0"/>
                <a:cs typeface="Calibri" charset="0"/>
              </a:rPr>
              <a:t>names</a:t>
            </a:r>
            <a:endParaRPr lang="en-US" sz="3200" dirty="0">
              <a:latin typeface="Calibri" charset="0"/>
              <a:ea typeface="Calibri" charset="0"/>
              <a:cs typeface="Calibri" charset="0"/>
            </a:endParaRPr>
          </a:p>
        </p:txBody>
      </p:sp>
      <p:grpSp>
        <p:nvGrpSpPr>
          <p:cNvPr id="23" name="Group 22"/>
          <p:cNvGrpSpPr/>
          <p:nvPr/>
        </p:nvGrpSpPr>
        <p:grpSpPr>
          <a:xfrm>
            <a:off x="1072196" y="1159264"/>
            <a:ext cx="7291288" cy="5180123"/>
            <a:chOff x="15027" y="-79366"/>
            <a:chExt cx="7291288" cy="5180123"/>
          </a:xfrm>
        </p:grpSpPr>
        <p:sp>
          <p:nvSpPr>
            <p:cNvPr id="10" name="TextBox 9"/>
            <p:cNvSpPr txBox="1"/>
            <p:nvPr/>
          </p:nvSpPr>
          <p:spPr>
            <a:xfrm>
              <a:off x="169010" y="-79366"/>
              <a:ext cx="2920842" cy="738664"/>
            </a:xfrm>
            <a:prstGeom prst="rect">
              <a:avLst/>
            </a:prstGeom>
            <a:noFill/>
          </p:spPr>
          <p:txBody>
            <a:bodyPr wrap="none" rtlCol="0">
              <a:spAutoFit/>
            </a:bodyPr>
            <a:lstStyle/>
            <a:p>
              <a:r>
                <a:rPr lang="en-US" sz="4200" dirty="0" smtClean="0">
                  <a:solidFill>
                    <a:schemeClr val="accent4">
                      <a:lumMod val="75000"/>
                    </a:schemeClr>
                  </a:solidFill>
                  <a:latin typeface="Calibri" charset="0"/>
                  <a:ea typeface="Calibri" charset="0"/>
                  <a:cs typeface="Calibri" charset="0"/>
                </a:rPr>
                <a:t>Quantitative</a:t>
              </a:r>
              <a:endParaRPr lang="en-US" sz="4200" dirty="0">
                <a:solidFill>
                  <a:schemeClr val="accent4">
                    <a:lumMod val="75000"/>
                  </a:schemeClr>
                </a:solidFill>
                <a:latin typeface="Calibri" charset="0"/>
                <a:ea typeface="Calibri" charset="0"/>
                <a:cs typeface="Calibri" charset="0"/>
              </a:endParaRPr>
            </a:p>
          </p:txBody>
        </p:sp>
        <p:sp>
          <p:nvSpPr>
            <p:cNvPr id="21" name="Rounded Rectangle 20"/>
            <p:cNvSpPr/>
            <p:nvPr/>
          </p:nvSpPr>
          <p:spPr>
            <a:xfrm>
              <a:off x="561449" y="658590"/>
              <a:ext cx="6417935" cy="1031875"/>
            </a:xfrm>
            <a:prstGeom prst="roundRect">
              <a:avLst/>
            </a:prstGeom>
            <a:solidFill>
              <a:schemeClr val="accent4">
                <a:lumMod val="60000"/>
                <a:lumOff val="40000"/>
                <a:alpha val="41000"/>
              </a:schemeClr>
            </a:solidFill>
            <a:ln w="508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Calibri" charset="0"/>
                <a:ea typeface="Calibri" charset="0"/>
                <a:cs typeface="Calibri" charset="0"/>
              </a:endParaRPr>
            </a:p>
          </p:txBody>
        </p:sp>
        <p:sp>
          <p:nvSpPr>
            <p:cNvPr id="22" name="Rounded Rectangle 21"/>
            <p:cNvSpPr/>
            <p:nvPr/>
          </p:nvSpPr>
          <p:spPr>
            <a:xfrm>
              <a:off x="15027" y="4098217"/>
              <a:ext cx="7291288" cy="1002540"/>
            </a:xfrm>
            <a:prstGeom prst="roundRect">
              <a:avLst/>
            </a:prstGeom>
            <a:solidFill>
              <a:schemeClr val="accent4">
                <a:lumMod val="60000"/>
                <a:lumOff val="40000"/>
                <a:alpha val="41000"/>
              </a:schemeClr>
            </a:solidFill>
            <a:ln w="508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Calibri" charset="0"/>
                <a:ea typeface="Calibri" charset="0"/>
                <a:cs typeface="Calibri" charset="0"/>
              </a:endParaRPr>
            </a:p>
          </p:txBody>
        </p:sp>
      </p:grpSp>
      <p:grpSp>
        <p:nvGrpSpPr>
          <p:cNvPr id="26" name="Group 25"/>
          <p:cNvGrpSpPr/>
          <p:nvPr/>
        </p:nvGrpSpPr>
        <p:grpSpPr>
          <a:xfrm>
            <a:off x="1072197" y="1158556"/>
            <a:ext cx="7291288" cy="4178291"/>
            <a:chOff x="169010" y="854084"/>
            <a:chExt cx="7291288" cy="4178291"/>
          </a:xfrm>
        </p:grpSpPr>
        <p:sp>
          <p:nvSpPr>
            <p:cNvPr id="11" name="TextBox 10"/>
            <p:cNvSpPr txBox="1"/>
            <p:nvPr/>
          </p:nvSpPr>
          <p:spPr>
            <a:xfrm>
              <a:off x="4875297" y="854084"/>
              <a:ext cx="2585000" cy="738664"/>
            </a:xfrm>
            <a:prstGeom prst="rect">
              <a:avLst/>
            </a:prstGeom>
            <a:noFill/>
            <a:ln>
              <a:noFill/>
            </a:ln>
          </p:spPr>
          <p:txBody>
            <a:bodyPr wrap="none" rtlCol="0">
              <a:spAutoFit/>
            </a:bodyPr>
            <a:lstStyle/>
            <a:p>
              <a:r>
                <a:rPr lang="en-US" sz="4200" dirty="0" smtClean="0">
                  <a:solidFill>
                    <a:schemeClr val="accent6">
                      <a:lumMod val="75000"/>
                    </a:schemeClr>
                  </a:solidFill>
                  <a:latin typeface="Calibri" charset="0"/>
                  <a:ea typeface="Calibri" charset="0"/>
                  <a:cs typeface="Calibri" charset="0"/>
                </a:rPr>
                <a:t>Qualitative</a:t>
              </a:r>
              <a:endParaRPr lang="en-US" sz="4200" dirty="0">
                <a:solidFill>
                  <a:schemeClr val="accent6">
                    <a:lumMod val="75000"/>
                  </a:schemeClr>
                </a:solidFill>
                <a:latin typeface="Calibri" charset="0"/>
                <a:ea typeface="Calibri" charset="0"/>
                <a:cs typeface="Calibri" charset="0"/>
              </a:endParaRPr>
            </a:p>
          </p:txBody>
        </p:sp>
        <p:sp>
          <p:nvSpPr>
            <p:cNvPr id="24" name="Rounded Rectangle 23"/>
            <p:cNvSpPr/>
            <p:nvPr/>
          </p:nvSpPr>
          <p:spPr>
            <a:xfrm>
              <a:off x="736074" y="2703998"/>
              <a:ext cx="6417935" cy="950853"/>
            </a:xfrm>
            <a:prstGeom prst="roundRect">
              <a:avLst/>
            </a:prstGeom>
            <a:solidFill>
              <a:srgbClr val="FFC000">
                <a:alpha val="46000"/>
              </a:srgbClr>
            </a:solid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5" name="Rounded Rectangle 24"/>
            <p:cNvSpPr/>
            <p:nvPr/>
          </p:nvSpPr>
          <p:spPr>
            <a:xfrm>
              <a:off x="169010" y="3972812"/>
              <a:ext cx="7291288" cy="1059563"/>
            </a:xfrm>
            <a:prstGeom prst="roundRect">
              <a:avLst/>
            </a:prstGeom>
            <a:solidFill>
              <a:srgbClr val="FFC000">
                <a:alpha val="46000"/>
              </a:srgbClr>
            </a:solid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grpSp>
      <p:sp>
        <p:nvSpPr>
          <p:cNvPr id="5" name="Right Arrow 4"/>
          <p:cNvSpPr/>
          <p:nvPr/>
        </p:nvSpPr>
        <p:spPr>
          <a:xfrm>
            <a:off x="0" y="5336847"/>
            <a:ext cx="1072197" cy="827965"/>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Tree>
    <p:extLst>
      <p:ext uri="{BB962C8B-B14F-4D97-AF65-F5344CB8AC3E}">
        <p14:creationId xmlns:p14="http://schemas.microsoft.com/office/powerpoint/2010/main" val="118043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Takeaways</a:t>
            </a:r>
            <a:endParaRPr lang="en-US" dirty="0"/>
          </a:p>
        </p:txBody>
      </p:sp>
      <p:sp>
        <p:nvSpPr>
          <p:cNvPr id="3" name="Content Placeholder 2"/>
          <p:cNvSpPr>
            <a:spLocks noGrp="1"/>
          </p:cNvSpPr>
          <p:nvPr>
            <p:ph idx="1"/>
          </p:nvPr>
        </p:nvSpPr>
        <p:spPr/>
        <p:txBody>
          <a:bodyPr/>
          <a:lstStyle/>
          <a:p>
            <a:r>
              <a:rPr lang="en-US" smtClean="0"/>
              <a:t>To achieve quantitative benefits:</a:t>
            </a:r>
          </a:p>
          <a:p>
            <a:r>
              <a:rPr lang="en-US" smtClean="0"/>
              <a:t>Just cache at the “edge”</a:t>
            </a:r>
          </a:p>
          <a:p>
            <a:r>
              <a:rPr lang="en-US" smtClean="0">
                <a:sym typeface="Wingdings"/>
              </a:rPr>
              <a:t></a:t>
            </a:r>
            <a:r>
              <a:rPr lang="en-US" smtClean="0"/>
              <a:t>With Zipf-like object popularities, pervasive caching and nearest-replica routing don</a:t>
            </a:r>
            <a:r>
              <a:rPr lang="fr-FR" smtClean="0"/>
              <a:t>’</a:t>
            </a:r>
            <a:r>
              <a:rPr lang="en-US" smtClean="0"/>
              <a:t>t  add much</a:t>
            </a:r>
          </a:p>
          <a:p>
            <a:endParaRPr lang="en-US" smtClean="0"/>
          </a:p>
          <a:p>
            <a:r>
              <a:rPr lang="en-US" smtClean="0"/>
              <a:t>To achieve qualitative benefits:</a:t>
            </a:r>
          </a:p>
          <a:p>
            <a:r>
              <a:rPr lang="en-US" smtClean="0">
                <a:sym typeface="Wingdings"/>
              </a:rPr>
              <a:t>Build on HTTP</a:t>
            </a:r>
          </a:p>
          <a:p>
            <a:endParaRPr lang="en-US" dirty="0">
              <a:sym typeface="Wingdings"/>
            </a:endParaRPr>
          </a:p>
        </p:txBody>
      </p:sp>
      <p:sp>
        <p:nvSpPr>
          <p:cNvPr id="4" name="Slide Number Placeholder 3"/>
          <p:cNvSpPr>
            <a:spLocks noGrp="1"/>
          </p:cNvSpPr>
          <p:nvPr>
            <p:ph type="sldNum" sz="quarter" idx="12"/>
          </p:nvPr>
        </p:nvSpPr>
        <p:spPr/>
        <p:txBody>
          <a:bodyPr/>
          <a:lstStyle/>
          <a:p>
            <a:fld id="{2AA957AF-53C0-420B-9C2D-77DB1416566C}" type="slidenum">
              <a:rPr lang="en-US" smtClean="0"/>
              <a:pPr/>
              <a:t>56</a:t>
            </a:fld>
            <a:endParaRPr lang="en-US"/>
          </a:p>
        </p:txBody>
      </p:sp>
      <p:sp>
        <p:nvSpPr>
          <p:cNvPr id="5" name="TextBox 4"/>
          <p:cNvSpPr txBox="1"/>
          <p:nvPr/>
        </p:nvSpPr>
        <p:spPr>
          <a:xfrm>
            <a:off x="838200" y="5791200"/>
            <a:ext cx="7391867" cy="646331"/>
          </a:xfrm>
          <a:prstGeom prst="rect">
            <a:avLst/>
          </a:prstGeom>
          <a:ln w="38100" cmpd="sng"/>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solidFill>
                  <a:srgbClr val="000000"/>
                </a:solidFill>
                <a:latin typeface="Calibri" charset="0"/>
                <a:ea typeface="Calibri" charset="0"/>
                <a:cs typeface="Calibri" charset="0"/>
                <a:sym typeface="Wingdings"/>
              </a:rPr>
              <a:t>Basis </a:t>
            </a:r>
            <a:r>
              <a:rPr lang="en-US" sz="3600" dirty="0" smtClean="0">
                <a:solidFill>
                  <a:srgbClr val="000000"/>
                </a:solidFill>
                <a:latin typeface="Calibri" charset="0"/>
                <a:ea typeface="Calibri" charset="0"/>
                <a:cs typeface="Calibri" charset="0"/>
                <a:sym typeface="Wingdings"/>
              </a:rPr>
              <a:t>for incrementally </a:t>
            </a:r>
            <a:r>
              <a:rPr lang="en-US" sz="3600" dirty="0">
                <a:solidFill>
                  <a:srgbClr val="000000"/>
                </a:solidFill>
                <a:latin typeface="Calibri" charset="0"/>
                <a:ea typeface="Calibri" charset="0"/>
                <a:cs typeface="Calibri" charset="0"/>
                <a:sym typeface="Wingdings"/>
              </a:rPr>
              <a:t>deployable </a:t>
            </a:r>
            <a:r>
              <a:rPr lang="en-US" sz="3600" dirty="0" smtClean="0">
                <a:solidFill>
                  <a:srgbClr val="000000"/>
                </a:solidFill>
                <a:latin typeface="Calibri" charset="0"/>
                <a:ea typeface="Calibri" charset="0"/>
                <a:cs typeface="Calibri" charset="0"/>
                <a:sym typeface="Wingdings"/>
              </a:rPr>
              <a:t>ICN</a:t>
            </a:r>
            <a:endParaRPr lang="en-US" sz="3600" dirty="0">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5182212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Representative points in design space</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solidFill>
                  <a:srgbClr val="000000"/>
                </a:solidFill>
                <a:latin typeface="Calibri" charset="0"/>
                <a:ea typeface="Calibri" charset="0"/>
                <a:cs typeface="Calibri" charset="0"/>
              </a:rPr>
              <a:pPr/>
              <a:t>57</a:t>
            </a:fld>
            <a:endParaRPr kumimoji="0" lang="en-US">
              <a:solidFill>
                <a:srgbClr val="000000"/>
              </a:solidFill>
              <a:latin typeface="Calibri" charset="0"/>
              <a:ea typeface="Calibri" charset="0"/>
              <a:cs typeface="Calibri"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7160340"/>
              </p:ext>
            </p:extLst>
          </p:nvPr>
        </p:nvGraphicFramePr>
        <p:xfrm>
          <a:off x="278340" y="2116128"/>
          <a:ext cx="8611659" cy="3534410"/>
        </p:xfrm>
        <a:graphic>
          <a:graphicData uri="http://schemas.openxmlformats.org/drawingml/2006/table">
            <a:tbl>
              <a:tblPr firstRow="1" bandRow="1">
                <a:tableStyleId>{2D5ABB26-0587-4C30-8999-92F81FD0307C}</a:tableStyleId>
              </a:tblPr>
              <a:tblGrid>
                <a:gridCol w="1803226"/>
                <a:gridCol w="3303102"/>
                <a:gridCol w="3505331"/>
              </a:tblGrid>
              <a:tr h="822325">
                <a:tc>
                  <a:txBody>
                    <a:bodyPr/>
                    <a:lstStyle/>
                    <a:p>
                      <a:r>
                        <a:rPr lang="en-US" sz="2800" b="1" dirty="0" smtClean="0">
                          <a:solidFill>
                            <a:srgbClr val="000000"/>
                          </a:solidFill>
                          <a:latin typeface="Calibri" charset="0"/>
                          <a:ea typeface="Calibri" charset="0"/>
                          <a:cs typeface="Calibri" charset="0"/>
                        </a:rPr>
                        <a:t>ICN-SP</a:t>
                      </a:r>
                      <a:endParaRPr lang="en-US" sz="2800" b="1" dirty="0">
                        <a:solidFill>
                          <a:srgbClr val="000000"/>
                        </a:solidFill>
                        <a:latin typeface="Calibri" charset="0"/>
                        <a:ea typeface="Calibri" charset="0"/>
                        <a:cs typeface="Calibri"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solidFill>
                            <a:srgbClr val="000000"/>
                          </a:solidFill>
                          <a:latin typeface="Calibri" charset="0"/>
                          <a:ea typeface="Calibri" charset="0"/>
                          <a:cs typeface="Calibri" charset="0"/>
                        </a:rPr>
                        <a:t>Everywhere</a:t>
                      </a:r>
                      <a:endParaRPr lang="en-US" sz="2800" dirty="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solidFill>
                            <a:srgbClr val="000000"/>
                          </a:solidFill>
                          <a:latin typeface="Calibri" charset="0"/>
                          <a:ea typeface="Calibri" charset="0"/>
                          <a:cs typeface="Calibri" charset="0"/>
                        </a:rPr>
                        <a:t>Shortest path</a:t>
                      </a:r>
                      <a:r>
                        <a:rPr lang="en-US" sz="2800" baseline="0" dirty="0" smtClean="0">
                          <a:solidFill>
                            <a:srgbClr val="000000"/>
                          </a:solidFill>
                          <a:latin typeface="Calibri" charset="0"/>
                          <a:ea typeface="Calibri" charset="0"/>
                          <a:cs typeface="Calibri" charset="0"/>
                        </a:rPr>
                        <a:t> to origin</a:t>
                      </a:r>
                      <a:endParaRPr lang="en-US" sz="2800" dirty="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325">
                <a:tc>
                  <a:txBody>
                    <a:bodyPr/>
                    <a:lstStyle/>
                    <a:p>
                      <a:r>
                        <a:rPr lang="en-US" sz="2800" b="1" dirty="0" smtClean="0">
                          <a:solidFill>
                            <a:srgbClr val="000000"/>
                          </a:solidFill>
                          <a:latin typeface="Calibri" charset="0"/>
                          <a:ea typeface="Calibri" charset="0"/>
                          <a:cs typeface="Calibri" charset="0"/>
                        </a:rPr>
                        <a:t>ICN-NR</a:t>
                      </a:r>
                      <a:endParaRPr lang="en-US" sz="2800" b="1" dirty="0">
                        <a:solidFill>
                          <a:srgbClr val="000000"/>
                        </a:solidFill>
                        <a:latin typeface="Calibri" charset="0"/>
                        <a:ea typeface="Calibri" charset="0"/>
                        <a:cs typeface="Calibri"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solidFill>
                            <a:srgbClr val="000000"/>
                          </a:solidFill>
                          <a:latin typeface="Calibri" charset="0"/>
                          <a:ea typeface="Calibri" charset="0"/>
                          <a:cs typeface="Calibri" charset="0"/>
                        </a:rPr>
                        <a:t>Everywhere</a:t>
                      </a:r>
                      <a:endParaRPr lang="en-US" sz="2800" dirty="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solidFill>
                            <a:srgbClr val="000000"/>
                          </a:solidFill>
                          <a:latin typeface="Calibri" charset="0"/>
                          <a:ea typeface="Calibri" charset="0"/>
                          <a:cs typeface="Calibri" charset="0"/>
                        </a:rPr>
                        <a:t>Nearest replica</a:t>
                      </a:r>
                      <a:endParaRPr lang="en-US" sz="2800" dirty="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325">
                <a:tc>
                  <a:txBody>
                    <a:bodyPr/>
                    <a:lstStyle/>
                    <a:p>
                      <a:r>
                        <a:rPr lang="en-US" sz="2800" b="1" dirty="0" smtClean="0">
                          <a:solidFill>
                            <a:srgbClr val="000000"/>
                          </a:solidFill>
                          <a:latin typeface="Calibri" charset="0"/>
                          <a:ea typeface="Calibri" charset="0"/>
                          <a:cs typeface="Calibri" charset="0"/>
                        </a:rPr>
                        <a:t>Edge</a:t>
                      </a:r>
                      <a:endParaRPr lang="en-US" sz="2800" b="1" dirty="0">
                        <a:solidFill>
                          <a:srgbClr val="000000"/>
                        </a:solidFill>
                        <a:latin typeface="Calibri" charset="0"/>
                        <a:ea typeface="Calibri" charset="0"/>
                        <a:cs typeface="Calibri"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solidFill>
                            <a:srgbClr val="000000"/>
                          </a:solidFill>
                          <a:latin typeface="Calibri" charset="0"/>
                          <a:ea typeface="Calibri" charset="0"/>
                          <a:cs typeface="Calibri" charset="0"/>
                        </a:rPr>
                        <a:t>Only</a:t>
                      </a:r>
                      <a:r>
                        <a:rPr lang="en-US" sz="2800" baseline="0" dirty="0" smtClean="0">
                          <a:solidFill>
                            <a:srgbClr val="000000"/>
                          </a:solidFill>
                          <a:latin typeface="Calibri" charset="0"/>
                          <a:ea typeface="Calibri" charset="0"/>
                          <a:cs typeface="Calibri" charset="0"/>
                        </a:rPr>
                        <a:t> at edge nodes </a:t>
                      </a:r>
                      <a:br>
                        <a:rPr lang="en-US" sz="2800" baseline="0" dirty="0" smtClean="0">
                          <a:solidFill>
                            <a:srgbClr val="000000"/>
                          </a:solidFill>
                          <a:latin typeface="Calibri" charset="0"/>
                          <a:ea typeface="Calibri" charset="0"/>
                          <a:cs typeface="Calibri" charset="0"/>
                        </a:rPr>
                      </a:br>
                      <a:endParaRPr lang="en-US" sz="2800" dirty="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solidFill>
                            <a:srgbClr val="000000"/>
                          </a:solidFill>
                          <a:latin typeface="Calibri" charset="0"/>
                          <a:ea typeface="Calibri" charset="0"/>
                          <a:cs typeface="Calibri" charset="0"/>
                        </a:rPr>
                        <a:t>Shortest</a:t>
                      </a:r>
                      <a:r>
                        <a:rPr lang="en-US" sz="2800" baseline="0" dirty="0" smtClean="0">
                          <a:solidFill>
                            <a:srgbClr val="000000"/>
                          </a:solidFill>
                          <a:latin typeface="Calibri" charset="0"/>
                          <a:ea typeface="Calibri" charset="0"/>
                          <a:cs typeface="Calibri" charset="0"/>
                        </a:rPr>
                        <a:t> path to origin</a:t>
                      </a:r>
                      <a:endParaRPr lang="en-US" sz="2800" dirty="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325">
                <a:tc>
                  <a:txBody>
                    <a:bodyPr/>
                    <a:lstStyle/>
                    <a:p>
                      <a:r>
                        <a:rPr lang="en-US" sz="2800" b="1" dirty="0" smtClean="0">
                          <a:solidFill>
                            <a:srgbClr val="000000"/>
                          </a:solidFill>
                          <a:latin typeface="Calibri" charset="0"/>
                          <a:ea typeface="Calibri" charset="0"/>
                          <a:cs typeface="Calibri" charset="0"/>
                        </a:rPr>
                        <a:t>Edge-Coop</a:t>
                      </a:r>
                      <a:endParaRPr lang="en-US" sz="2800" b="1" dirty="0">
                        <a:solidFill>
                          <a:srgbClr val="000000"/>
                        </a:solidFill>
                        <a:latin typeface="Calibri" charset="0"/>
                        <a:ea typeface="Calibri" charset="0"/>
                        <a:cs typeface="Calibri"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latin typeface="Calibri" charset="0"/>
                          <a:ea typeface="Calibri" charset="0"/>
                          <a:cs typeface="Calibri" charset="0"/>
                        </a:rPr>
                        <a:t>Only</a:t>
                      </a:r>
                      <a:r>
                        <a:rPr lang="en-US" sz="2800" baseline="0" dirty="0" smtClean="0">
                          <a:solidFill>
                            <a:srgbClr val="000000"/>
                          </a:solidFill>
                          <a:latin typeface="Calibri" charset="0"/>
                          <a:ea typeface="Calibri" charset="0"/>
                          <a:cs typeface="Calibri" charset="0"/>
                        </a:rPr>
                        <a:t> at edge nodes </a:t>
                      </a:r>
                      <a:br>
                        <a:rPr lang="en-US" sz="2800" baseline="0" dirty="0" smtClean="0">
                          <a:solidFill>
                            <a:srgbClr val="000000"/>
                          </a:solidFill>
                          <a:latin typeface="Calibri" charset="0"/>
                          <a:ea typeface="Calibri" charset="0"/>
                          <a:cs typeface="Calibri" charset="0"/>
                        </a:rPr>
                      </a:br>
                      <a:endParaRPr lang="en-US" sz="2800" dirty="0" smtClean="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latin typeface="Calibri" charset="0"/>
                          <a:ea typeface="Calibri" charset="0"/>
                          <a:cs typeface="Calibri" charset="0"/>
                        </a:rPr>
                        <a:t>Shortest</a:t>
                      </a:r>
                      <a:r>
                        <a:rPr lang="en-US" sz="2800" baseline="0" dirty="0" smtClean="0">
                          <a:solidFill>
                            <a:srgbClr val="000000"/>
                          </a:solidFill>
                          <a:latin typeface="Calibri" charset="0"/>
                          <a:ea typeface="Calibri" charset="0"/>
                          <a:cs typeface="Calibri" charset="0"/>
                        </a:rPr>
                        <a:t> path to origin</a:t>
                      </a:r>
                      <a:endParaRPr lang="en-US" sz="2800" dirty="0" smtClean="0">
                        <a:solidFill>
                          <a:srgbClr val="000000"/>
                        </a:solidFill>
                        <a:latin typeface="Calibri" charset="0"/>
                        <a:ea typeface="Calibri" charset="0"/>
                        <a:cs typeface="Calibri" charset="0"/>
                      </a:endParaRPr>
                    </a:p>
                    <a:p>
                      <a:r>
                        <a:rPr lang="en-US" sz="2800" dirty="0" smtClean="0">
                          <a:solidFill>
                            <a:srgbClr val="000000"/>
                          </a:solidFill>
                          <a:latin typeface="Calibri" charset="0"/>
                          <a:ea typeface="Calibri" charset="0"/>
                          <a:cs typeface="Calibri" charset="0"/>
                        </a:rPr>
                        <a:t>Edge</a:t>
                      </a:r>
                      <a:r>
                        <a:rPr lang="en-US" sz="2800" baseline="0" dirty="0" smtClean="0">
                          <a:solidFill>
                            <a:srgbClr val="000000"/>
                          </a:solidFill>
                          <a:latin typeface="Calibri" charset="0"/>
                          <a:ea typeface="Calibri" charset="0"/>
                          <a:cs typeface="Calibri" charset="0"/>
                        </a:rPr>
                        <a:t> neighbors alone</a:t>
                      </a:r>
                      <a:endParaRPr lang="en-US" sz="2800" dirty="0">
                        <a:solidFill>
                          <a:srgbClr val="000000"/>
                        </a:solidFill>
                        <a:latin typeface="Calibri" charset="0"/>
                        <a:ea typeface="Calibri" charset="0"/>
                        <a:cs typeface="Calibri"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7" name="Content Placeholder 2"/>
          <p:cNvSpPr>
            <a:spLocks noGrp="1"/>
          </p:cNvSpPr>
          <p:nvPr>
            <p:ph idx="1"/>
          </p:nvPr>
        </p:nvSpPr>
        <p:spPr>
          <a:xfrm>
            <a:off x="660399" y="1168401"/>
            <a:ext cx="8229600" cy="768349"/>
          </a:xfrm>
        </p:spPr>
        <p:txBody>
          <a:bodyPr>
            <a:noAutofit/>
          </a:bodyPr>
          <a:lstStyle/>
          <a:p>
            <a:pPr marL="0" indent="0">
              <a:buNone/>
            </a:pPr>
            <a:r>
              <a:rPr lang="en-US" dirty="0">
                <a:latin typeface="Calibri" charset="0"/>
                <a:ea typeface="Calibri" charset="0"/>
                <a:cs typeface="Calibri" charset="0"/>
              </a:rPr>
              <a:t>	</a:t>
            </a:r>
            <a:r>
              <a:rPr lang="en-US" u="sng" dirty="0" smtClean="0">
                <a:latin typeface="Calibri" charset="0"/>
                <a:ea typeface="Calibri" charset="0"/>
                <a:cs typeface="Calibri" charset="0"/>
              </a:rPr>
              <a:t>Cache </a:t>
            </a:r>
            <a:r>
              <a:rPr lang="en-US" u="sng" dirty="0" smtClean="0">
                <a:latin typeface="Calibri" charset="0"/>
                <a:ea typeface="Calibri" charset="0"/>
                <a:cs typeface="Calibri" charset="0"/>
              </a:rPr>
              <a:t>Placement</a:t>
            </a:r>
            <a:r>
              <a:rPr lang="en-US" dirty="0" smtClean="0">
                <a:latin typeface="Calibri" charset="0"/>
                <a:ea typeface="Calibri" charset="0"/>
                <a:cs typeface="Calibri" charset="0"/>
              </a:rPr>
              <a:t>   </a:t>
            </a:r>
            <a:r>
              <a:rPr lang="en-US" dirty="0">
                <a:latin typeface="Calibri" charset="0"/>
                <a:ea typeface="Calibri" charset="0"/>
                <a:cs typeface="Calibri" charset="0"/>
              </a:rPr>
              <a:t> </a:t>
            </a:r>
            <a:r>
              <a:rPr lang="en-US" dirty="0" smtClean="0">
                <a:latin typeface="Calibri" charset="0"/>
                <a:ea typeface="Calibri" charset="0"/>
                <a:cs typeface="Calibri" charset="0"/>
              </a:rPr>
              <a:t> </a:t>
            </a:r>
            <a:r>
              <a:rPr lang="en-US" u="sng" dirty="0" smtClean="0">
                <a:latin typeface="Calibri" charset="0"/>
                <a:ea typeface="Calibri" charset="0"/>
                <a:cs typeface="Calibri" charset="0"/>
              </a:rPr>
              <a:t>Request Routing</a:t>
            </a:r>
          </a:p>
        </p:txBody>
      </p:sp>
      <p:sp>
        <p:nvSpPr>
          <p:cNvPr id="3" name="Rectangle 2"/>
          <p:cNvSpPr/>
          <p:nvPr/>
        </p:nvSpPr>
        <p:spPr>
          <a:xfrm>
            <a:off x="111125" y="2036753"/>
            <a:ext cx="8778874" cy="952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bri" charset="0"/>
              <a:ea typeface="Calibri" charset="0"/>
              <a:cs typeface="Calibri" charset="0"/>
            </a:endParaRPr>
          </a:p>
        </p:txBody>
      </p:sp>
      <p:sp>
        <p:nvSpPr>
          <p:cNvPr id="8" name="Rectangle 7"/>
          <p:cNvSpPr/>
          <p:nvPr/>
        </p:nvSpPr>
        <p:spPr>
          <a:xfrm>
            <a:off x="111125" y="4602787"/>
            <a:ext cx="8778874" cy="12233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813953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 Popularities - Zipf Distribution</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lang="en-US" smtClean="0"/>
              <a:pPr/>
              <a:t>58</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32381" y="4851356"/>
            <a:ext cx="4804682" cy="175328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9800" y="1295400"/>
            <a:ext cx="4572000" cy="3200400"/>
          </a:xfrm>
          <a:prstGeom prst="rect">
            <a:avLst/>
          </a:prstGeom>
        </p:spPr>
      </p:pic>
      <p:sp>
        <p:nvSpPr>
          <p:cNvPr id="7" name="TextBox 6"/>
          <p:cNvSpPr txBox="1"/>
          <p:nvPr/>
        </p:nvSpPr>
        <p:spPr>
          <a:xfrm>
            <a:off x="609600" y="4495800"/>
            <a:ext cx="8360229" cy="461665"/>
          </a:xfrm>
          <a:prstGeom prst="rect">
            <a:avLst/>
          </a:prstGeom>
          <a:noFill/>
        </p:spPr>
        <p:txBody>
          <a:bodyPr wrap="square" rtlCol="0">
            <a:spAutoFit/>
          </a:bodyPr>
          <a:lstStyle/>
          <a:p>
            <a:r>
              <a:rPr lang="en-US" sz="2400" dirty="0" err="1" smtClean="0">
                <a:solidFill>
                  <a:srgbClr val="000000"/>
                </a:solidFill>
              </a:rPr>
              <a:t>i</a:t>
            </a:r>
            <a:r>
              <a:rPr lang="en-US" sz="2400" baseline="30000" dirty="0" err="1" smtClean="0">
                <a:solidFill>
                  <a:srgbClr val="000000"/>
                </a:solidFill>
              </a:rPr>
              <a:t>th</a:t>
            </a:r>
            <a:r>
              <a:rPr lang="en-US" sz="2400" dirty="0" smtClean="0">
                <a:solidFill>
                  <a:srgbClr val="000000"/>
                </a:solidFill>
              </a:rPr>
              <a:t> most popular item occurs with frequency proportional to 1/</a:t>
            </a:r>
            <a:r>
              <a:rPr lang="en-US" sz="2400" dirty="0" err="1" smtClean="0">
                <a:solidFill>
                  <a:srgbClr val="000000"/>
                </a:solidFill>
              </a:rPr>
              <a:t>i</a:t>
            </a:r>
            <a:r>
              <a:rPr lang="el-GR" sz="2400" baseline="30000" dirty="0" smtClean="0">
                <a:solidFill>
                  <a:srgbClr val="000000"/>
                </a:solidFill>
              </a:rPr>
              <a:t>α</a:t>
            </a:r>
            <a:r>
              <a:rPr lang="en-US" sz="2400"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145831476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equest latency (hops) - Asia trace</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59</a:t>
            </a:fld>
            <a:endParaRPr kumimoji="0" lang="en-US"/>
          </a:p>
        </p:txBody>
      </p:sp>
      <p:grpSp>
        <p:nvGrpSpPr>
          <p:cNvPr id="8" name="Group 7"/>
          <p:cNvGrpSpPr/>
          <p:nvPr/>
        </p:nvGrpSpPr>
        <p:grpSpPr>
          <a:xfrm>
            <a:off x="344448" y="5054103"/>
            <a:ext cx="8677055" cy="1415335"/>
            <a:chOff x="578074" y="5149353"/>
            <a:chExt cx="8677055" cy="1415335"/>
          </a:xfrm>
        </p:grpSpPr>
        <p:sp>
          <p:nvSpPr>
            <p:cNvPr id="7" name="Rectangle 6"/>
            <p:cNvSpPr/>
            <p:nvPr/>
          </p:nvSpPr>
          <p:spPr>
            <a:xfrm>
              <a:off x="1854199" y="5149353"/>
              <a:ext cx="6782593" cy="978491"/>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78074" y="5487470"/>
              <a:ext cx="8677055" cy="1077218"/>
            </a:xfrm>
            <a:prstGeom prst="rect">
              <a:avLst/>
            </a:prstGeom>
            <a:noFill/>
            <a:ln w="38100" cmpd="sng">
              <a:solidFill>
                <a:srgbClr val="000090"/>
              </a:solidFill>
            </a:ln>
          </p:spPr>
          <p:txBody>
            <a:bodyPr wrap="none" rtlCol="0">
              <a:spAutoFit/>
            </a:bodyPr>
            <a:lstStyle/>
            <a:p>
              <a:r>
                <a:rPr lang="en-US" sz="3200" dirty="0" smtClean="0"/>
                <a:t>Gap between all architectures is small (&lt; 10%)</a:t>
              </a:r>
            </a:p>
            <a:p>
              <a:r>
                <a:rPr lang="en-US" sz="3200" dirty="0" smtClean="0"/>
                <a:t>Nearest-replica routing provides almost no benefit </a:t>
              </a:r>
            </a:p>
          </p:txBody>
        </p:sp>
      </p:grpSp>
      <p:sp>
        <p:nvSpPr>
          <p:cNvPr id="13" name="Rectangle 12"/>
          <p:cNvSpPr/>
          <p:nvPr/>
        </p:nvSpPr>
        <p:spPr>
          <a:xfrm>
            <a:off x="5445125" y="914400"/>
            <a:ext cx="2079625" cy="2444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5400000">
            <a:off x="2158158" y="3476849"/>
            <a:ext cx="2209355" cy="298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5400000">
            <a:off x="3459686" y="3512608"/>
            <a:ext cx="2218267" cy="298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5400000">
            <a:off x="4744730" y="3476848"/>
            <a:ext cx="2209353" cy="298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5400000">
            <a:off x="6025313" y="3476848"/>
            <a:ext cx="2209353" cy="298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66686"/>
          <a:stretch/>
        </p:blipFill>
        <p:spPr bwMode="auto">
          <a:xfrm>
            <a:off x="1676400" y="1143000"/>
            <a:ext cx="5459640" cy="412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3249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A37EEA66-25C1-DE48-803C-BB5EEDC0002B}" type="slidenum">
              <a:rPr lang="en-US" altLang="en-US" sz="1200">
                <a:solidFill>
                  <a:schemeClr val="tx2"/>
                </a:solidFill>
                <a:latin typeface="Arial Narrow" charset="0"/>
              </a:rPr>
              <a:pPr>
                <a:spcBef>
                  <a:spcPct val="0"/>
                </a:spcBef>
                <a:buClrTx/>
                <a:buFontTx/>
                <a:buNone/>
              </a:pPr>
              <a:t>6</a:t>
            </a:fld>
            <a:endParaRPr lang="en-US" altLang="en-US" sz="1200">
              <a:solidFill>
                <a:schemeClr val="tx2"/>
              </a:solidFill>
              <a:latin typeface="Arial Narrow" charset="0"/>
            </a:endParaRPr>
          </a:p>
        </p:txBody>
      </p:sp>
      <p:sp>
        <p:nvSpPr>
          <p:cNvPr id="21506" name="Rectangle 2"/>
          <p:cNvSpPr>
            <a:spLocks noGrp="1" noChangeArrowheads="1"/>
          </p:cNvSpPr>
          <p:nvPr>
            <p:ph type="title"/>
          </p:nvPr>
        </p:nvSpPr>
        <p:spPr>
          <a:xfrm>
            <a:off x="304800" y="381000"/>
            <a:ext cx="7772400" cy="609600"/>
          </a:xfrm>
        </p:spPr>
        <p:txBody>
          <a:bodyPr/>
          <a:lstStyle/>
          <a:p>
            <a:pPr eaLnBrk="1" hangingPunct="1"/>
            <a:r>
              <a:rPr lang="en-US" altLang="en-US"/>
              <a:t>Domain Name System Goals</a:t>
            </a:r>
          </a:p>
        </p:txBody>
      </p:sp>
      <p:sp>
        <p:nvSpPr>
          <p:cNvPr id="21507" name="Rectangle 3"/>
          <p:cNvSpPr>
            <a:spLocks noGrp="1" noChangeArrowheads="1"/>
          </p:cNvSpPr>
          <p:nvPr>
            <p:ph type="body" idx="1"/>
          </p:nvPr>
        </p:nvSpPr>
        <p:spPr/>
        <p:txBody>
          <a:bodyPr/>
          <a:lstStyle/>
          <a:p>
            <a:pPr eaLnBrk="1" hangingPunct="1"/>
            <a:r>
              <a:rPr lang="en-US" altLang="en-US" sz="2400"/>
              <a:t>Basically building a wide area distributed database</a:t>
            </a:r>
          </a:p>
          <a:p>
            <a:pPr eaLnBrk="1" hangingPunct="1"/>
            <a:r>
              <a:rPr lang="en-US" altLang="en-US" sz="2400"/>
              <a:t>Scalability</a:t>
            </a:r>
          </a:p>
          <a:p>
            <a:pPr eaLnBrk="1" hangingPunct="1"/>
            <a:r>
              <a:rPr lang="en-US" altLang="en-US" sz="2400"/>
              <a:t>Decentralized maintenance</a:t>
            </a:r>
          </a:p>
          <a:p>
            <a:pPr eaLnBrk="1" hangingPunct="1"/>
            <a:r>
              <a:rPr lang="en-US" altLang="en-US" sz="2400"/>
              <a:t>Robustness</a:t>
            </a:r>
          </a:p>
          <a:p>
            <a:pPr eaLnBrk="1" hangingPunct="1"/>
            <a:r>
              <a:rPr lang="en-US" altLang="en-US" sz="2400"/>
              <a:t>Global scope </a:t>
            </a:r>
          </a:p>
          <a:p>
            <a:pPr lvl="1" eaLnBrk="1" hangingPunct="1"/>
            <a:r>
              <a:rPr lang="en-US" altLang="en-US" sz="2000"/>
              <a:t>Names mean the same thing everywhere</a:t>
            </a:r>
          </a:p>
          <a:p>
            <a:pPr eaLnBrk="1" hangingPunct="1"/>
            <a:r>
              <a:rPr lang="en-US" altLang="en-US" sz="2400"/>
              <a:t>Don’t need</a:t>
            </a:r>
          </a:p>
          <a:p>
            <a:pPr lvl="1" eaLnBrk="1" hangingPunct="1"/>
            <a:r>
              <a:rPr lang="en-US" altLang="en-US" sz="2000"/>
              <a:t>Atomicity</a:t>
            </a:r>
          </a:p>
          <a:p>
            <a:pPr lvl="1" eaLnBrk="1" hangingPunct="1"/>
            <a:r>
              <a:rPr lang="en-US" altLang="en-US" sz="2000"/>
              <a:t>Strong consistency</a:t>
            </a:r>
          </a:p>
          <a:p>
            <a:pPr lvl="1" eaLnBrk="1" hangingPunct="1"/>
            <a:endParaRPr lang="en-US" altLang="en-US" sz="2000"/>
          </a:p>
          <a:p>
            <a:pPr eaLnBrk="1" hangingPunct="1"/>
            <a:r>
              <a:rPr lang="en-US" altLang="en-US" sz="2400"/>
              <a:t>CAP theorem – hard to get consistency, availability and partition tolerance</a:t>
            </a:r>
          </a:p>
        </p:txBody>
      </p:sp>
    </p:spTree>
    <p:extLst>
      <p:ext uri="{BB962C8B-B14F-4D97-AF65-F5344CB8AC3E}">
        <p14:creationId xmlns:p14="http://schemas.microsoft.com/office/powerpoint/2010/main" val="28871606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Qualitative Aspects</a:t>
            </a:r>
            <a:endParaRPr lang="en-US" dirty="0"/>
          </a:p>
        </p:txBody>
      </p:sp>
      <p:sp>
        <p:nvSpPr>
          <p:cNvPr id="3" name="Content Placeholder 2"/>
          <p:cNvSpPr>
            <a:spLocks noGrp="1"/>
          </p:cNvSpPr>
          <p:nvPr>
            <p:ph idx="1"/>
          </p:nvPr>
        </p:nvSpPr>
        <p:spPr>
          <a:xfrm>
            <a:off x="457200" y="3952878"/>
            <a:ext cx="8229600" cy="952498"/>
          </a:xfrm>
        </p:spPr>
        <p:txBody>
          <a:bodyPr>
            <a:normAutofit/>
          </a:bodyPr>
          <a:lstStyle/>
          <a:p>
            <a:pPr marL="0" indent="0">
              <a:buNone/>
            </a:pPr>
            <a:r>
              <a:rPr lang="en-US" dirty="0">
                <a:latin typeface="Calibri" charset="0"/>
                <a:ea typeface="Calibri" charset="0"/>
                <a:cs typeface="Calibri" charset="0"/>
              </a:rPr>
              <a:t>2</a:t>
            </a:r>
            <a:r>
              <a:rPr lang="en-US" dirty="0" smtClean="0">
                <a:latin typeface="Calibri" charset="0"/>
                <a:ea typeface="Calibri" charset="0"/>
                <a:cs typeface="Calibri" charset="0"/>
              </a:rPr>
              <a:t>. Binding names to intents</a:t>
            </a:r>
            <a:endParaRPr lang="en-US" dirty="0">
              <a:latin typeface="Calibri" charset="0"/>
              <a:ea typeface="Calibri" charset="0"/>
              <a:cs typeface="Calibri" charset="0"/>
              <a:sym typeface="Wingdings"/>
            </a:endParaRPr>
          </a:p>
        </p:txBody>
      </p:sp>
      <p:sp>
        <p:nvSpPr>
          <p:cNvPr id="4" name="Slide Number Placeholder 3"/>
          <p:cNvSpPr>
            <a:spLocks noGrp="1"/>
          </p:cNvSpPr>
          <p:nvPr>
            <p:ph type="sldNum" sz="quarter" idx="12"/>
          </p:nvPr>
        </p:nvSpPr>
        <p:spPr/>
        <p:txBody>
          <a:bodyPr/>
          <a:lstStyle/>
          <a:p>
            <a:fld id="{2AA957AF-53C0-420B-9C2D-77DB1416566C}" type="slidenum">
              <a:rPr kumimoji="0" lang="en-US" smtClean="0">
                <a:solidFill>
                  <a:srgbClr val="000000"/>
                </a:solidFill>
                <a:latin typeface="Calibri" charset="0"/>
                <a:ea typeface="Calibri" charset="0"/>
                <a:cs typeface="Calibri" charset="0"/>
              </a:rPr>
              <a:pPr/>
              <a:t>60</a:t>
            </a:fld>
            <a:endParaRPr kumimoji="0" lang="en-US">
              <a:solidFill>
                <a:srgbClr val="000000"/>
              </a:solidFill>
              <a:latin typeface="Calibri" charset="0"/>
              <a:ea typeface="Calibri" charset="0"/>
              <a:cs typeface="Calibri" charset="0"/>
            </a:endParaRPr>
          </a:p>
        </p:txBody>
      </p:sp>
      <p:sp>
        <p:nvSpPr>
          <p:cNvPr id="5" name="Content Placeholder 2"/>
          <p:cNvSpPr txBox="1">
            <a:spLocks/>
          </p:cNvSpPr>
          <p:nvPr/>
        </p:nvSpPr>
        <p:spPr>
          <a:xfrm>
            <a:off x="457200" y="1247777"/>
            <a:ext cx="8229600" cy="7524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solidFill>
                  <a:srgbClr val="000000"/>
                </a:solidFill>
                <a:latin typeface="Calibri" charset="0"/>
                <a:ea typeface="Calibri" charset="0"/>
                <a:cs typeface="Calibri" charset="0"/>
              </a:rPr>
              <a:t>Decouple names from locations</a:t>
            </a:r>
            <a:endParaRPr lang="en-US" dirty="0" smtClean="0">
              <a:solidFill>
                <a:srgbClr val="000000"/>
              </a:solidFill>
              <a:latin typeface="Calibri" charset="0"/>
              <a:ea typeface="Calibri" charset="0"/>
              <a:cs typeface="Calibri" charset="0"/>
              <a:sym typeface="Wingdings"/>
            </a:endParaRPr>
          </a:p>
          <a:p>
            <a:pPr marL="0" indent="0">
              <a:buNone/>
            </a:pPr>
            <a:endParaRPr lang="en-US" dirty="0" smtClean="0">
              <a:solidFill>
                <a:srgbClr val="000000"/>
              </a:solidFill>
              <a:latin typeface="Calibri" charset="0"/>
              <a:ea typeface="Calibri" charset="0"/>
              <a:cs typeface="Calibri" charset="0"/>
            </a:endParaRPr>
          </a:p>
        </p:txBody>
      </p:sp>
      <p:sp>
        <p:nvSpPr>
          <p:cNvPr id="6" name="Content Placeholder 2"/>
          <p:cNvSpPr txBox="1">
            <a:spLocks/>
          </p:cNvSpPr>
          <p:nvPr/>
        </p:nvSpPr>
        <p:spPr>
          <a:xfrm>
            <a:off x="317500" y="2000251"/>
            <a:ext cx="8636000" cy="17906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rgbClr val="000000"/>
                </a:solidFill>
                <a:latin typeface="Calibri" charset="0"/>
                <a:ea typeface="Calibri" charset="0"/>
                <a:cs typeface="Calibri" charset="0"/>
                <a:sym typeface="Wingdings"/>
              </a:rPr>
              <a:t>	</a:t>
            </a:r>
            <a:r>
              <a:rPr lang="en-US" dirty="0" smtClean="0">
                <a:solidFill>
                  <a:srgbClr val="000000"/>
                </a:solidFill>
                <a:latin typeface="Calibri" charset="0"/>
                <a:ea typeface="Calibri" charset="0"/>
                <a:cs typeface="Calibri" charset="0"/>
              </a:rPr>
              <a:t>Build on HTTP </a:t>
            </a:r>
          </a:p>
          <a:p>
            <a:pPr lvl="1"/>
            <a:r>
              <a:rPr lang="en-US" dirty="0" smtClean="0">
                <a:solidFill>
                  <a:srgbClr val="000000"/>
                </a:solidFill>
                <a:latin typeface="Calibri" charset="0"/>
                <a:ea typeface="Calibri" charset="0"/>
                <a:cs typeface="Calibri" charset="0"/>
              </a:rPr>
              <a:t>Can be viewed as providing “get-by-name” abstraction</a:t>
            </a:r>
          </a:p>
          <a:p>
            <a:pPr lvl="1"/>
            <a:r>
              <a:rPr lang="en-US" dirty="0" smtClean="0">
                <a:solidFill>
                  <a:srgbClr val="000000"/>
                </a:solidFill>
                <a:latin typeface="Calibri" charset="0"/>
                <a:ea typeface="Calibri" charset="0"/>
                <a:cs typeface="Calibri" charset="0"/>
              </a:rPr>
              <a:t>Can reuse existing web protocols</a:t>
            </a:r>
            <a:r>
              <a:rPr lang="en-US" dirty="0">
                <a:solidFill>
                  <a:srgbClr val="000000"/>
                </a:solidFill>
                <a:latin typeface="Calibri" charset="0"/>
                <a:ea typeface="Calibri" charset="0"/>
                <a:cs typeface="Calibri" charset="0"/>
              </a:rPr>
              <a:t> </a:t>
            </a:r>
            <a:r>
              <a:rPr lang="en-US" dirty="0" smtClean="0">
                <a:solidFill>
                  <a:srgbClr val="000000"/>
                </a:solidFill>
                <a:latin typeface="Calibri" charset="0"/>
                <a:ea typeface="Calibri" charset="0"/>
                <a:cs typeface="Calibri" charset="0"/>
              </a:rPr>
              <a:t>(e.g., proxy discovery)</a:t>
            </a:r>
            <a:endParaRPr lang="en-US" dirty="0">
              <a:solidFill>
                <a:srgbClr val="000000"/>
              </a:solidFill>
              <a:latin typeface="Calibri" charset="0"/>
              <a:ea typeface="Calibri" charset="0"/>
              <a:cs typeface="Calibri" charset="0"/>
            </a:endParaRPr>
          </a:p>
        </p:txBody>
      </p:sp>
      <p:sp>
        <p:nvSpPr>
          <p:cNvPr id="7" name="Content Placeholder 2"/>
          <p:cNvSpPr txBox="1">
            <a:spLocks/>
          </p:cNvSpPr>
          <p:nvPr/>
        </p:nvSpPr>
        <p:spPr>
          <a:xfrm>
            <a:off x="914400" y="4654550"/>
            <a:ext cx="7603067" cy="183832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rgbClr val="000000"/>
                </a:solidFill>
                <a:latin typeface="Calibri" charset="0"/>
                <a:ea typeface="Calibri" charset="0"/>
                <a:cs typeface="Calibri" charset="0"/>
                <a:sym typeface="Wingdings"/>
              </a:rPr>
              <a:t>Use self-certifying names</a:t>
            </a:r>
          </a:p>
          <a:p>
            <a:pPr marL="0" indent="0">
              <a:buFont typeface="Arial"/>
              <a:buNone/>
            </a:pPr>
            <a:r>
              <a:rPr lang="en-US" dirty="0">
                <a:solidFill>
                  <a:srgbClr val="000000"/>
                </a:solidFill>
                <a:latin typeface="Calibri" charset="0"/>
                <a:ea typeface="Calibri" charset="0"/>
                <a:cs typeface="Calibri" charset="0"/>
                <a:sym typeface="Wingdings"/>
              </a:rPr>
              <a:t>	</a:t>
            </a:r>
            <a:r>
              <a:rPr lang="en-US" sz="2800" dirty="0" smtClean="0">
                <a:solidFill>
                  <a:srgbClr val="000000"/>
                </a:solidFill>
                <a:latin typeface="Calibri" charset="0"/>
                <a:ea typeface="Calibri" charset="0"/>
                <a:cs typeface="Calibri" charset="0"/>
                <a:sym typeface="Wingdings"/>
              </a:rPr>
              <a:t>e.g., “Magnet” URI schemes</a:t>
            </a:r>
          </a:p>
          <a:p>
            <a:pPr marL="0" indent="0">
              <a:buFont typeface="Arial"/>
              <a:buNone/>
            </a:pPr>
            <a:r>
              <a:rPr lang="en-US" dirty="0" smtClean="0">
                <a:solidFill>
                  <a:srgbClr val="000000"/>
                </a:solidFill>
                <a:latin typeface="Calibri" charset="0"/>
                <a:ea typeface="Calibri" charset="0"/>
                <a:cs typeface="Calibri" charset="0"/>
                <a:sym typeface="Wingdings"/>
              </a:rPr>
              <a:t>Extend HTTP for “crypto” </a:t>
            </a:r>
            <a:r>
              <a:rPr lang="en-US" smtClean="0">
                <a:solidFill>
                  <a:srgbClr val="000000"/>
                </a:solidFill>
                <a:latin typeface="Calibri" charset="0"/>
                <a:ea typeface="Calibri" charset="0"/>
                <a:cs typeface="Calibri" charset="0"/>
                <a:sym typeface="Wingdings"/>
              </a:rPr>
              <a:t>and other </a:t>
            </a:r>
            <a:r>
              <a:rPr lang="en-US" dirty="0" smtClean="0">
                <a:solidFill>
                  <a:srgbClr val="000000"/>
                </a:solidFill>
                <a:latin typeface="Calibri" charset="0"/>
                <a:ea typeface="Calibri" charset="0"/>
                <a:cs typeface="Calibri" charset="0"/>
                <a:sym typeface="Wingdings"/>
              </a:rPr>
              <a:t>metadata</a:t>
            </a:r>
            <a:endParaRPr lang="en-US" dirty="0" smtClean="0">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3376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9792" y="1302721"/>
            <a:ext cx="1104900" cy="11049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51102" y="3067110"/>
            <a:ext cx="1019738" cy="1019738"/>
          </a:xfrm>
          <a:prstGeom prst="rect">
            <a:avLst/>
          </a:prstGeom>
        </p:spPr>
      </p:pic>
      <p:sp>
        <p:nvSpPr>
          <p:cNvPr id="14" name="TextBox 13"/>
          <p:cNvSpPr txBox="1"/>
          <p:nvPr/>
        </p:nvSpPr>
        <p:spPr>
          <a:xfrm>
            <a:off x="2332277" y="841056"/>
            <a:ext cx="3387968" cy="461665"/>
          </a:xfrm>
          <a:prstGeom prst="rect">
            <a:avLst/>
          </a:prstGeom>
          <a:noFill/>
        </p:spPr>
        <p:txBody>
          <a:bodyPr wrap="square" rtlCol="0">
            <a:spAutoFit/>
          </a:bodyPr>
          <a:lstStyle>
            <a:defPPr>
              <a:defRPr lang="en-US"/>
            </a:defPPr>
            <a:lvl1pPr algn="ctr">
              <a:defRPr sz="1400"/>
            </a:lvl1pPr>
          </a:lstStyle>
          <a:p>
            <a:r>
              <a:rPr lang="en-US" sz="2400" dirty="0">
                <a:solidFill>
                  <a:srgbClr val="000000"/>
                </a:solidFill>
                <a:latin typeface="Calibri" charset="0"/>
                <a:ea typeface="Calibri" charset="0"/>
                <a:cs typeface="Calibri" charset="0"/>
              </a:rPr>
              <a:t>Name Resolution System</a:t>
            </a:r>
          </a:p>
        </p:txBody>
      </p:sp>
      <p:sp>
        <p:nvSpPr>
          <p:cNvPr id="16" name="TextBox 15"/>
          <p:cNvSpPr txBox="1"/>
          <p:nvPr/>
        </p:nvSpPr>
        <p:spPr>
          <a:xfrm>
            <a:off x="6930331" y="2782217"/>
            <a:ext cx="1595138" cy="830997"/>
          </a:xfrm>
          <a:prstGeom prst="rect">
            <a:avLst/>
          </a:prstGeom>
          <a:noFill/>
        </p:spPr>
        <p:txBody>
          <a:bodyPr wrap="square" rtlCol="0">
            <a:spAutoFit/>
          </a:bodyPr>
          <a:lstStyle/>
          <a:p>
            <a:pPr algn="ctr"/>
            <a:r>
              <a:rPr lang="en-US" sz="2400" dirty="0" smtClean="0">
                <a:solidFill>
                  <a:srgbClr val="000000"/>
                </a:solidFill>
                <a:latin typeface="Calibri" charset="0"/>
                <a:ea typeface="Calibri" charset="0"/>
                <a:cs typeface="Calibri" charset="0"/>
              </a:rPr>
              <a:t>Reverse Proxy</a:t>
            </a:r>
            <a:endParaRPr lang="en-US" sz="2400" dirty="0">
              <a:solidFill>
                <a:srgbClr val="000000"/>
              </a:solidFill>
              <a:latin typeface="Calibri" charset="0"/>
              <a:ea typeface="Calibri" charset="0"/>
              <a:cs typeface="Calibri" charset="0"/>
            </a:endParaRPr>
          </a:p>
        </p:txBody>
      </p:sp>
      <p:cxnSp>
        <p:nvCxnSpPr>
          <p:cNvPr id="47" name="Straight Arrow Connector 46"/>
          <p:cNvCxnSpPr>
            <a:endCxn id="8" idx="3"/>
          </p:cNvCxnSpPr>
          <p:nvPr/>
        </p:nvCxnSpPr>
        <p:spPr>
          <a:xfrm flipH="1" flipV="1">
            <a:off x="4284692" y="1855171"/>
            <a:ext cx="1918809" cy="1241229"/>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39731" y="4938164"/>
            <a:ext cx="1545249" cy="1079812"/>
          </a:xfrm>
          <a:prstGeom prst="rect">
            <a:avLst/>
          </a:prstGeom>
        </p:spPr>
      </p:pic>
      <p:cxnSp>
        <p:nvCxnSpPr>
          <p:cNvPr id="53" name="Straight Arrow Connector 52"/>
          <p:cNvCxnSpPr/>
          <p:nvPr/>
        </p:nvCxnSpPr>
        <p:spPr>
          <a:xfrm flipV="1">
            <a:off x="6930331" y="4010799"/>
            <a:ext cx="0" cy="92736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406331" y="6136225"/>
            <a:ext cx="2549769" cy="461665"/>
          </a:xfrm>
          <a:prstGeom prst="rect">
            <a:avLst/>
          </a:prstGeom>
          <a:noFill/>
        </p:spPr>
        <p:txBody>
          <a:bodyPr wrap="square" rtlCol="0">
            <a:spAutoFit/>
          </a:bodyPr>
          <a:lstStyle/>
          <a:p>
            <a:pPr algn="ctr"/>
            <a:r>
              <a:rPr lang="en-US" sz="2400" dirty="0">
                <a:solidFill>
                  <a:srgbClr val="000000"/>
                </a:solidFill>
                <a:latin typeface="Calibri" charset="0"/>
                <a:ea typeface="Calibri" charset="0"/>
                <a:cs typeface="Calibri" charset="0"/>
              </a:rPr>
              <a:t>Origin Server</a:t>
            </a:r>
          </a:p>
        </p:txBody>
      </p:sp>
      <p:sp>
        <p:nvSpPr>
          <p:cNvPr id="69" name="TextBox 68"/>
          <p:cNvSpPr txBox="1"/>
          <p:nvPr/>
        </p:nvSpPr>
        <p:spPr>
          <a:xfrm>
            <a:off x="7162800" y="3934599"/>
            <a:ext cx="1441450" cy="830997"/>
          </a:xfrm>
          <a:prstGeom prst="rect">
            <a:avLst/>
          </a:prstGeom>
          <a:noFill/>
        </p:spPr>
        <p:txBody>
          <a:bodyPr wrap="square" rtlCol="0">
            <a:spAutoFit/>
          </a:bodyPr>
          <a:lstStyle/>
          <a:p>
            <a:r>
              <a:rPr lang="en-US" sz="2400" dirty="0" smtClean="0">
                <a:solidFill>
                  <a:srgbClr val="000000"/>
                </a:solidFill>
                <a:latin typeface="Calibri" charset="0"/>
                <a:ea typeface="Calibri" charset="0"/>
                <a:cs typeface="Calibri" charset="0"/>
              </a:rPr>
              <a:t>Publish</a:t>
            </a:r>
          </a:p>
          <a:p>
            <a:r>
              <a:rPr lang="en-US" sz="2400" dirty="0" smtClean="0">
                <a:solidFill>
                  <a:srgbClr val="000000"/>
                </a:solidFill>
                <a:latin typeface="Calibri" charset="0"/>
                <a:ea typeface="Calibri" charset="0"/>
                <a:cs typeface="Calibri" charset="0"/>
              </a:rPr>
              <a:t>content</a:t>
            </a:r>
            <a:endParaRPr lang="en-US" sz="2400" dirty="0">
              <a:solidFill>
                <a:srgbClr val="000000"/>
              </a:solidFill>
              <a:latin typeface="Calibri" charset="0"/>
              <a:ea typeface="Calibri" charset="0"/>
              <a:cs typeface="Calibri" charset="0"/>
            </a:endParaRPr>
          </a:p>
        </p:txBody>
      </p:sp>
      <p:sp>
        <p:nvSpPr>
          <p:cNvPr id="70" name="TextBox 69"/>
          <p:cNvSpPr txBox="1"/>
          <p:nvPr/>
        </p:nvSpPr>
        <p:spPr>
          <a:xfrm>
            <a:off x="5406331" y="1693181"/>
            <a:ext cx="2689670" cy="954107"/>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Register </a:t>
            </a:r>
            <a:r>
              <a:rPr lang="en-US" sz="2800" dirty="0" err="1" smtClean="0">
                <a:solidFill>
                  <a:srgbClr val="000000"/>
                </a:solidFill>
                <a:latin typeface="Calibri" charset="0"/>
                <a:ea typeface="Calibri" charset="0"/>
                <a:cs typeface="Calibri" charset="0"/>
              </a:rPr>
              <a:t>L.P.idicn.org</a:t>
            </a:r>
            <a:endParaRPr lang="en-US" sz="2800" dirty="0">
              <a:solidFill>
                <a:srgbClr val="000000"/>
              </a:solidFill>
              <a:latin typeface="Calibri" charset="0"/>
              <a:ea typeface="Calibri" charset="0"/>
              <a:cs typeface="Calibri" charset="0"/>
            </a:endParaRPr>
          </a:p>
        </p:txBody>
      </p:sp>
      <p:sp>
        <p:nvSpPr>
          <p:cNvPr id="29" name="Title 1"/>
          <p:cNvSpPr txBox="1">
            <a:spLocks/>
          </p:cNvSpPr>
          <p:nvPr/>
        </p:nvSpPr>
        <p:spPr>
          <a:xfrm>
            <a:off x="457200" y="0"/>
            <a:ext cx="8229600" cy="914400"/>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err="1" smtClean="0"/>
              <a:t>idICN</a:t>
            </a:r>
            <a:r>
              <a:rPr lang="en-US" dirty="0" smtClean="0"/>
              <a:t>: Content Registration</a:t>
            </a:r>
            <a:endParaRPr lang="en-US" dirty="0"/>
          </a:p>
        </p:txBody>
      </p:sp>
      <p:sp>
        <p:nvSpPr>
          <p:cNvPr id="43" name="TextBox 42"/>
          <p:cNvSpPr txBox="1"/>
          <p:nvPr/>
        </p:nvSpPr>
        <p:spPr>
          <a:xfrm>
            <a:off x="1568277" y="3645296"/>
            <a:ext cx="2243115"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smtClean="0">
                <a:solidFill>
                  <a:srgbClr val="000000"/>
                </a:solidFill>
                <a:latin typeface="Calibri" charset="0"/>
                <a:ea typeface="Calibri" charset="0"/>
                <a:cs typeface="Calibri" charset="0"/>
              </a:rPr>
              <a:t>L = content label</a:t>
            </a:r>
            <a:endParaRPr lang="en-US" sz="2400" dirty="0">
              <a:solidFill>
                <a:srgbClr val="000000"/>
              </a:solidFill>
              <a:latin typeface="Calibri" charset="0"/>
              <a:ea typeface="Calibri" charset="0"/>
              <a:cs typeface="Calibri" charset="0"/>
            </a:endParaRPr>
          </a:p>
        </p:txBody>
      </p:sp>
      <p:sp>
        <p:nvSpPr>
          <p:cNvPr id="44" name="TextBox 43"/>
          <p:cNvSpPr txBox="1"/>
          <p:nvPr/>
        </p:nvSpPr>
        <p:spPr>
          <a:xfrm>
            <a:off x="1568277" y="2924771"/>
            <a:ext cx="3035896"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a:solidFill>
                  <a:srgbClr val="000000"/>
                </a:solidFill>
                <a:latin typeface="Calibri" charset="0"/>
                <a:ea typeface="Calibri" charset="0"/>
                <a:cs typeface="Calibri" charset="0"/>
              </a:rPr>
              <a:t>P</a:t>
            </a:r>
            <a:r>
              <a:rPr lang="en-US" sz="2400" dirty="0" smtClean="0">
                <a:solidFill>
                  <a:srgbClr val="000000"/>
                </a:solidFill>
                <a:latin typeface="Calibri" charset="0"/>
                <a:ea typeface="Calibri" charset="0"/>
                <a:cs typeface="Calibri" charset="0"/>
              </a:rPr>
              <a:t> = Hash of  public key </a:t>
            </a:r>
            <a:endParaRPr lang="en-US" sz="2400" dirty="0">
              <a:solidFill>
                <a:srgbClr val="000000"/>
              </a:solidFill>
              <a:latin typeface="Calibri" charset="0"/>
              <a:ea typeface="Calibri" charset="0"/>
              <a:cs typeface="Calibri" charset="0"/>
            </a:endParaRPr>
          </a:p>
        </p:txBody>
      </p:sp>
      <p:pic>
        <p:nvPicPr>
          <p:cNvPr id="52" name="Picture 51" descr="akamai_logo_color.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4768" y="801184"/>
            <a:ext cx="1013594" cy="570388"/>
          </a:xfrm>
          <a:prstGeom prst="rect">
            <a:avLst/>
          </a:prstGeom>
        </p:spPr>
      </p:pic>
      <p:sp>
        <p:nvSpPr>
          <p:cNvPr id="2" name="Slide Number Placeholder 1"/>
          <p:cNvSpPr>
            <a:spLocks noGrp="1"/>
          </p:cNvSpPr>
          <p:nvPr>
            <p:ph type="sldNum" sz="quarter" idx="12"/>
          </p:nvPr>
        </p:nvSpPr>
        <p:spPr/>
        <p:txBody>
          <a:bodyPr/>
          <a:lstStyle/>
          <a:p>
            <a:fld id="{2AA957AF-53C0-420B-9C2D-77DB1416566C}" type="slidenum">
              <a:rPr lang="en-US" smtClean="0">
                <a:solidFill>
                  <a:srgbClr val="000000"/>
                </a:solidFill>
                <a:latin typeface="Calibri" charset="0"/>
                <a:ea typeface="Calibri" charset="0"/>
                <a:cs typeface="Calibri" charset="0"/>
              </a:rPr>
              <a:pPr/>
              <a:t>61</a:t>
            </a:fld>
            <a:endParaRPr lang="en-US">
              <a:solidFill>
                <a:srgbClr val="000000"/>
              </a:solidFill>
              <a:latin typeface="Calibri" charset="0"/>
              <a:ea typeface="Calibri" charset="0"/>
              <a:cs typeface="Calibri" charset="0"/>
            </a:endParaRPr>
          </a:p>
        </p:txBody>
      </p:sp>
      <p:pic>
        <p:nvPicPr>
          <p:cNvPr id="3" name="Picture 2"/>
          <p:cNvPicPr>
            <a:picLocks noChangeAspect="1"/>
          </p:cNvPicPr>
          <p:nvPr/>
        </p:nvPicPr>
        <p:blipFill>
          <a:blip r:embed="rId7"/>
          <a:stretch>
            <a:fillRect/>
          </a:stretch>
        </p:blipFill>
        <p:spPr>
          <a:xfrm>
            <a:off x="939057" y="1424910"/>
            <a:ext cx="1128379" cy="467937"/>
          </a:xfrm>
          <a:prstGeom prst="rect">
            <a:avLst/>
          </a:prstGeom>
        </p:spPr>
      </p:pic>
      <p:sp>
        <p:nvSpPr>
          <p:cNvPr id="4" name="TextBox 3"/>
          <p:cNvSpPr txBox="1"/>
          <p:nvPr/>
        </p:nvSpPr>
        <p:spPr>
          <a:xfrm>
            <a:off x="127000" y="4753498"/>
            <a:ext cx="5878532" cy="461665"/>
          </a:xfrm>
          <a:prstGeom prst="rect">
            <a:avLst/>
          </a:prstGeom>
          <a:noFill/>
        </p:spPr>
        <p:txBody>
          <a:bodyPr wrap="none" rtlCol="0">
            <a:spAutoFit/>
          </a:bodyPr>
          <a:lstStyle/>
          <a:p>
            <a:r>
              <a:rPr lang="en-US" sz="2400" dirty="0">
                <a:solidFill>
                  <a:srgbClr val="000000"/>
                </a:solidFill>
                <a:latin typeface="Calibri" charset="0"/>
                <a:ea typeface="Calibri" charset="0"/>
                <a:cs typeface="Calibri" charset="0"/>
              </a:rPr>
              <a:t>e.g., http://en.</a:t>
            </a:r>
            <a:r>
              <a:rPr lang="en-US" sz="2400" dirty="0" smtClean="0">
                <a:solidFill>
                  <a:srgbClr val="000000"/>
                </a:solidFill>
                <a:latin typeface="Calibri" charset="0"/>
                <a:ea typeface="Calibri" charset="0"/>
                <a:cs typeface="Calibri" charset="0"/>
              </a:rPr>
              <a:t>5671….fda627b.idicn.org</a:t>
            </a:r>
            <a:r>
              <a:rPr lang="en-US" sz="2400" dirty="0">
                <a:solidFill>
                  <a:srgbClr val="000000"/>
                </a:solidFill>
                <a:latin typeface="Calibri" charset="0"/>
                <a:ea typeface="Calibri" charset="0"/>
                <a:cs typeface="Calibri" charset="0"/>
              </a:rPr>
              <a:t>/</a:t>
            </a:r>
            <a:r>
              <a:rPr lang="en-US" sz="2400">
                <a:solidFill>
                  <a:srgbClr val="000000"/>
                </a:solidFill>
                <a:latin typeface="Calibri" charset="0"/>
                <a:ea typeface="Calibri" charset="0"/>
                <a:cs typeface="Calibri" charset="0"/>
              </a:rPr>
              <a:t>wiki</a:t>
            </a:r>
            <a:r>
              <a:rPr lang="en-US" sz="2400" smtClean="0">
                <a:solidFill>
                  <a:srgbClr val="000000"/>
                </a:solidFill>
                <a:latin typeface="Calibri" charset="0"/>
                <a:ea typeface="Calibri" charset="0"/>
                <a:cs typeface="Calibri" charset="0"/>
              </a:rPr>
              <a:t>/</a:t>
            </a:r>
            <a:endParaRPr lang="en-US" sz="2400" dirty="0">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348620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0792" y="1302721"/>
            <a:ext cx="1104900" cy="11049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4898" y="2970672"/>
            <a:ext cx="1019738" cy="101973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32102" y="3067110"/>
            <a:ext cx="1019738" cy="1019738"/>
          </a:xfrm>
          <a:prstGeom prst="rect">
            <a:avLst/>
          </a:prstGeom>
        </p:spPr>
      </p:pic>
      <p:sp>
        <p:nvSpPr>
          <p:cNvPr id="14" name="TextBox 13"/>
          <p:cNvSpPr txBox="1"/>
          <p:nvPr/>
        </p:nvSpPr>
        <p:spPr>
          <a:xfrm>
            <a:off x="2713277" y="841056"/>
            <a:ext cx="3387968" cy="461665"/>
          </a:xfrm>
          <a:prstGeom prst="rect">
            <a:avLst/>
          </a:prstGeom>
          <a:noFill/>
        </p:spPr>
        <p:txBody>
          <a:bodyPr wrap="square" rtlCol="0">
            <a:spAutoFit/>
          </a:bodyPr>
          <a:lstStyle>
            <a:defPPr>
              <a:defRPr lang="en-US"/>
            </a:defPPr>
            <a:lvl1pPr algn="ctr">
              <a:defRPr sz="1400"/>
            </a:lvl1pPr>
          </a:lstStyle>
          <a:p>
            <a:r>
              <a:rPr lang="en-US" sz="2400" dirty="0">
                <a:solidFill>
                  <a:srgbClr val="000000"/>
                </a:solidFill>
                <a:latin typeface="Calibri" charset="0"/>
                <a:ea typeface="Calibri" charset="0"/>
                <a:cs typeface="Calibri" charset="0"/>
              </a:rPr>
              <a:t>Name Resolution System</a:t>
            </a:r>
          </a:p>
        </p:txBody>
      </p:sp>
      <p:sp>
        <p:nvSpPr>
          <p:cNvPr id="15" name="TextBox 14"/>
          <p:cNvSpPr txBox="1"/>
          <p:nvPr/>
        </p:nvSpPr>
        <p:spPr>
          <a:xfrm>
            <a:off x="446992" y="2182053"/>
            <a:ext cx="1081043" cy="1200328"/>
          </a:xfrm>
          <a:prstGeom prst="rect">
            <a:avLst/>
          </a:prstGeom>
          <a:noFill/>
        </p:spPr>
        <p:txBody>
          <a:bodyPr wrap="square" rtlCol="0">
            <a:spAutoFit/>
          </a:bodyPr>
          <a:lstStyle/>
          <a:p>
            <a:pPr algn="ctr"/>
            <a:r>
              <a:rPr lang="en-US" sz="2400" dirty="0" smtClean="0">
                <a:solidFill>
                  <a:srgbClr val="000000"/>
                </a:solidFill>
                <a:latin typeface="Calibri" charset="0"/>
                <a:ea typeface="Calibri" charset="0"/>
                <a:cs typeface="Calibri" charset="0"/>
              </a:rPr>
              <a:t>Proxy</a:t>
            </a:r>
          </a:p>
          <a:p>
            <a:pPr algn="ctr"/>
            <a:r>
              <a:rPr lang="en-US" sz="2400" dirty="0" smtClean="0">
                <a:solidFill>
                  <a:srgbClr val="000000"/>
                </a:solidFill>
                <a:latin typeface="Calibri" charset="0"/>
                <a:ea typeface="Calibri" charset="0"/>
                <a:cs typeface="Calibri" charset="0"/>
              </a:rPr>
              <a:t>Edge </a:t>
            </a:r>
          </a:p>
          <a:p>
            <a:pPr algn="ctr"/>
            <a:r>
              <a:rPr lang="en-US" sz="2400" dirty="0" smtClean="0">
                <a:solidFill>
                  <a:srgbClr val="000000"/>
                </a:solidFill>
                <a:latin typeface="Calibri" charset="0"/>
                <a:ea typeface="Calibri" charset="0"/>
                <a:cs typeface="Calibri" charset="0"/>
              </a:rPr>
              <a:t>Cache</a:t>
            </a:r>
            <a:endParaRPr lang="en-US" sz="2400" dirty="0">
              <a:solidFill>
                <a:srgbClr val="000000"/>
              </a:solidFill>
              <a:latin typeface="Calibri" charset="0"/>
              <a:ea typeface="Calibri" charset="0"/>
              <a:cs typeface="Calibri" charset="0"/>
            </a:endParaRPr>
          </a:p>
        </p:txBody>
      </p:sp>
      <p:sp>
        <p:nvSpPr>
          <p:cNvPr id="16" name="TextBox 15"/>
          <p:cNvSpPr txBox="1"/>
          <p:nvPr/>
        </p:nvSpPr>
        <p:spPr>
          <a:xfrm>
            <a:off x="7311331" y="2782217"/>
            <a:ext cx="1595138" cy="830997"/>
          </a:xfrm>
          <a:prstGeom prst="rect">
            <a:avLst/>
          </a:prstGeom>
          <a:noFill/>
        </p:spPr>
        <p:txBody>
          <a:bodyPr wrap="square" rtlCol="0">
            <a:spAutoFit/>
          </a:bodyPr>
          <a:lstStyle/>
          <a:p>
            <a:pPr algn="ctr"/>
            <a:r>
              <a:rPr lang="en-US" sz="2400" dirty="0" smtClean="0">
                <a:solidFill>
                  <a:srgbClr val="000000"/>
                </a:solidFill>
                <a:latin typeface="Calibri" charset="0"/>
                <a:ea typeface="Calibri" charset="0"/>
                <a:cs typeface="Calibri" charset="0"/>
              </a:rPr>
              <a:t>Reverse Proxy</a:t>
            </a:r>
            <a:endParaRPr lang="en-US" sz="2400" dirty="0">
              <a:solidFill>
                <a:srgbClr val="000000"/>
              </a:solidFill>
              <a:latin typeface="Calibri" charset="0"/>
              <a:ea typeface="Calibri" charset="0"/>
              <a:cs typeface="Calibri" charset="0"/>
            </a:endParaRPr>
          </a:p>
        </p:txBody>
      </p:sp>
      <p:sp>
        <p:nvSpPr>
          <p:cNvPr id="38" name="TextBox 37"/>
          <p:cNvSpPr txBox="1"/>
          <p:nvPr/>
        </p:nvSpPr>
        <p:spPr>
          <a:xfrm>
            <a:off x="1244888" y="4086848"/>
            <a:ext cx="3930361" cy="830997"/>
          </a:xfrm>
          <a:prstGeom prst="rect">
            <a:avLst/>
          </a:prstGeom>
          <a:noFill/>
        </p:spPr>
        <p:txBody>
          <a:bodyPr wrap="square" rtlCol="0">
            <a:spAutoFit/>
          </a:bodyPr>
          <a:lstStyle/>
          <a:p>
            <a:r>
              <a:rPr lang="en-US" sz="2400" dirty="0" smtClean="0">
                <a:solidFill>
                  <a:srgbClr val="000000"/>
                </a:solidFill>
                <a:latin typeface="Calibri" charset="0"/>
                <a:ea typeface="Calibri" charset="0"/>
                <a:cs typeface="Calibri" charset="0"/>
              </a:rPr>
              <a:t>Automatic Proxy Discovery</a:t>
            </a:r>
          </a:p>
          <a:p>
            <a:r>
              <a:rPr lang="en-US" sz="2400" dirty="0" smtClean="0">
                <a:solidFill>
                  <a:srgbClr val="000000"/>
                </a:solidFill>
                <a:latin typeface="Calibri" charset="0"/>
                <a:ea typeface="Calibri" charset="0"/>
                <a:cs typeface="Calibri" charset="0"/>
              </a:rPr>
              <a:t>e.g., WPAD</a:t>
            </a:r>
          </a:p>
        </p:txBody>
      </p:sp>
      <p:pic>
        <p:nvPicPr>
          <p:cNvPr id="33" name="Picture 3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47316" y="5403486"/>
            <a:ext cx="769655" cy="994820"/>
          </a:xfrm>
          <a:prstGeom prst="rect">
            <a:avLst/>
          </a:prstGeom>
        </p:spPr>
      </p:pic>
      <p:pic>
        <p:nvPicPr>
          <p:cNvPr id="48" name="Picture 4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0731" y="4938164"/>
            <a:ext cx="1545249" cy="1079812"/>
          </a:xfrm>
          <a:prstGeom prst="rect">
            <a:avLst/>
          </a:prstGeom>
        </p:spPr>
      </p:pic>
      <p:sp>
        <p:nvSpPr>
          <p:cNvPr id="56" name="TextBox 55"/>
          <p:cNvSpPr txBox="1"/>
          <p:nvPr/>
        </p:nvSpPr>
        <p:spPr>
          <a:xfrm>
            <a:off x="5787331" y="6367058"/>
            <a:ext cx="2549769" cy="461665"/>
          </a:xfrm>
          <a:prstGeom prst="rect">
            <a:avLst/>
          </a:prstGeom>
          <a:noFill/>
        </p:spPr>
        <p:txBody>
          <a:bodyPr wrap="square" rtlCol="0">
            <a:spAutoFit/>
          </a:bodyPr>
          <a:lstStyle/>
          <a:p>
            <a:pPr algn="ctr"/>
            <a:r>
              <a:rPr lang="en-US" sz="2400" dirty="0">
                <a:solidFill>
                  <a:srgbClr val="000000"/>
                </a:solidFill>
                <a:latin typeface="Calibri" charset="0"/>
                <a:ea typeface="Calibri" charset="0"/>
                <a:cs typeface="Calibri" charset="0"/>
              </a:rPr>
              <a:t>Origin Server</a:t>
            </a:r>
          </a:p>
        </p:txBody>
      </p:sp>
      <p:cxnSp>
        <p:nvCxnSpPr>
          <p:cNvPr id="84" name="Elbow Connector 83"/>
          <p:cNvCxnSpPr>
            <a:stCxn id="9" idx="1"/>
            <a:endCxn id="33" idx="1"/>
          </p:cNvCxnSpPr>
          <p:nvPr/>
        </p:nvCxnSpPr>
        <p:spPr>
          <a:xfrm rot="10800000" flipH="1" flipV="1">
            <a:off x="1584898" y="3480540"/>
            <a:ext cx="262418" cy="2420355"/>
          </a:xfrm>
          <a:prstGeom prst="bentConnector3">
            <a:avLst>
              <a:gd name="adj1" fmla="val -407737"/>
            </a:avLst>
          </a:prstGeom>
          <a:ln w="1905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457200" y="0"/>
            <a:ext cx="8229600" cy="914400"/>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err="1" smtClean="0"/>
              <a:t>idICN</a:t>
            </a:r>
            <a:r>
              <a:rPr lang="en-US" dirty="0" smtClean="0"/>
              <a:t>: Client Configuration</a:t>
            </a:r>
            <a:endParaRPr lang="en-US" dirty="0"/>
          </a:p>
        </p:txBody>
      </p:sp>
      <p:sp>
        <p:nvSpPr>
          <p:cNvPr id="37" name="TextBox 36"/>
          <p:cNvSpPr txBox="1"/>
          <p:nvPr/>
        </p:nvSpPr>
        <p:spPr>
          <a:xfrm>
            <a:off x="819882" y="6367058"/>
            <a:ext cx="2549769" cy="461665"/>
          </a:xfrm>
          <a:prstGeom prst="rect">
            <a:avLst/>
          </a:prstGeom>
          <a:noFill/>
        </p:spPr>
        <p:txBody>
          <a:bodyPr wrap="square" rtlCol="0">
            <a:spAutoFit/>
          </a:bodyPr>
          <a:lstStyle/>
          <a:p>
            <a:pPr algn="ctr"/>
            <a:r>
              <a:rPr lang="en-US" sz="2400" dirty="0" smtClean="0">
                <a:solidFill>
                  <a:srgbClr val="000000"/>
                </a:solidFill>
                <a:latin typeface="Calibri" charset="0"/>
                <a:ea typeface="Calibri" charset="0"/>
                <a:cs typeface="Calibri" charset="0"/>
              </a:rPr>
              <a:t>Client</a:t>
            </a:r>
            <a:endParaRPr lang="en-US" sz="2400" dirty="0">
              <a:solidFill>
                <a:srgbClr val="000000"/>
              </a:solidFill>
              <a:latin typeface="Calibri" charset="0"/>
              <a:ea typeface="Calibri" charset="0"/>
              <a:cs typeface="Calibri" charset="0"/>
            </a:endParaRPr>
          </a:p>
        </p:txBody>
      </p:sp>
      <p:sp>
        <p:nvSpPr>
          <p:cNvPr id="2" name="Slide Number Placeholder 1"/>
          <p:cNvSpPr>
            <a:spLocks noGrp="1"/>
          </p:cNvSpPr>
          <p:nvPr>
            <p:ph type="sldNum" sz="quarter" idx="12"/>
          </p:nvPr>
        </p:nvSpPr>
        <p:spPr/>
        <p:txBody>
          <a:bodyPr/>
          <a:lstStyle/>
          <a:p>
            <a:fld id="{2AA957AF-53C0-420B-9C2D-77DB1416566C}" type="slidenum">
              <a:rPr kumimoji="0" lang="en-US" smtClean="0">
                <a:solidFill>
                  <a:srgbClr val="000000"/>
                </a:solidFill>
                <a:latin typeface="Calibri" charset="0"/>
                <a:ea typeface="Calibri" charset="0"/>
                <a:cs typeface="Calibri" charset="0"/>
              </a:rPr>
              <a:pPr/>
              <a:t>62</a:t>
            </a:fld>
            <a:endParaRPr kumimoji="0" lang="en-US">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49920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0792" y="1302721"/>
            <a:ext cx="1104900" cy="11049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4898" y="2970672"/>
            <a:ext cx="1019738" cy="101973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32102" y="3067110"/>
            <a:ext cx="1019738" cy="1019738"/>
          </a:xfrm>
          <a:prstGeom prst="rect">
            <a:avLst/>
          </a:prstGeom>
        </p:spPr>
      </p:pic>
      <p:sp>
        <p:nvSpPr>
          <p:cNvPr id="14" name="TextBox 13"/>
          <p:cNvSpPr txBox="1"/>
          <p:nvPr/>
        </p:nvSpPr>
        <p:spPr>
          <a:xfrm>
            <a:off x="2257208" y="841056"/>
            <a:ext cx="3387968" cy="461665"/>
          </a:xfrm>
          <a:prstGeom prst="rect">
            <a:avLst/>
          </a:prstGeom>
          <a:noFill/>
        </p:spPr>
        <p:txBody>
          <a:bodyPr wrap="square" rtlCol="0">
            <a:spAutoFit/>
          </a:bodyPr>
          <a:lstStyle>
            <a:defPPr>
              <a:defRPr lang="en-US"/>
            </a:defPPr>
            <a:lvl1pPr algn="ctr">
              <a:defRPr sz="1400"/>
            </a:lvl1pPr>
          </a:lstStyle>
          <a:p>
            <a:r>
              <a:rPr lang="en-US" sz="2400" dirty="0">
                <a:solidFill>
                  <a:srgbClr val="000000"/>
                </a:solidFill>
                <a:latin typeface="Calibri" charset="0"/>
                <a:ea typeface="Calibri" charset="0"/>
                <a:cs typeface="Calibri" charset="0"/>
              </a:rPr>
              <a:t>Name Resolution System</a:t>
            </a:r>
          </a:p>
        </p:txBody>
      </p:sp>
      <p:sp>
        <p:nvSpPr>
          <p:cNvPr id="15" name="TextBox 14"/>
          <p:cNvSpPr txBox="1"/>
          <p:nvPr/>
        </p:nvSpPr>
        <p:spPr>
          <a:xfrm>
            <a:off x="457200" y="2816783"/>
            <a:ext cx="1081043" cy="1200328"/>
          </a:xfrm>
          <a:prstGeom prst="rect">
            <a:avLst/>
          </a:prstGeom>
          <a:noFill/>
        </p:spPr>
        <p:txBody>
          <a:bodyPr wrap="square" rtlCol="0">
            <a:spAutoFit/>
          </a:bodyPr>
          <a:lstStyle/>
          <a:p>
            <a:pPr algn="ctr"/>
            <a:r>
              <a:rPr lang="en-US" sz="2400" dirty="0" smtClean="0">
                <a:solidFill>
                  <a:srgbClr val="000000"/>
                </a:solidFill>
                <a:latin typeface="Calibri" charset="0"/>
                <a:ea typeface="Calibri" charset="0"/>
                <a:cs typeface="Calibri" charset="0"/>
              </a:rPr>
              <a:t>Proxy</a:t>
            </a:r>
          </a:p>
          <a:p>
            <a:pPr algn="ctr"/>
            <a:r>
              <a:rPr lang="en-US" sz="2400" dirty="0" smtClean="0">
                <a:solidFill>
                  <a:srgbClr val="000000"/>
                </a:solidFill>
                <a:latin typeface="Calibri" charset="0"/>
                <a:ea typeface="Calibri" charset="0"/>
                <a:cs typeface="Calibri" charset="0"/>
              </a:rPr>
              <a:t>Edge</a:t>
            </a:r>
          </a:p>
          <a:p>
            <a:pPr algn="ctr"/>
            <a:r>
              <a:rPr lang="en-US" sz="2400" dirty="0" smtClean="0">
                <a:solidFill>
                  <a:srgbClr val="000000"/>
                </a:solidFill>
                <a:latin typeface="Calibri" charset="0"/>
                <a:ea typeface="Calibri" charset="0"/>
                <a:cs typeface="Calibri" charset="0"/>
              </a:rPr>
              <a:t>Cache</a:t>
            </a:r>
            <a:endParaRPr lang="en-US" sz="2400" dirty="0">
              <a:solidFill>
                <a:srgbClr val="000000"/>
              </a:solidFill>
              <a:latin typeface="Calibri" charset="0"/>
              <a:ea typeface="Calibri" charset="0"/>
              <a:cs typeface="Calibri" charset="0"/>
            </a:endParaRPr>
          </a:p>
        </p:txBody>
      </p:sp>
      <p:sp>
        <p:nvSpPr>
          <p:cNvPr id="16" name="TextBox 15"/>
          <p:cNvSpPr txBox="1"/>
          <p:nvPr/>
        </p:nvSpPr>
        <p:spPr>
          <a:xfrm>
            <a:off x="7311331" y="2782217"/>
            <a:ext cx="1595138" cy="830997"/>
          </a:xfrm>
          <a:prstGeom prst="rect">
            <a:avLst/>
          </a:prstGeom>
          <a:noFill/>
        </p:spPr>
        <p:txBody>
          <a:bodyPr wrap="square" rtlCol="0">
            <a:spAutoFit/>
          </a:bodyPr>
          <a:lstStyle/>
          <a:p>
            <a:pPr algn="ctr"/>
            <a:r>
              <a:rPr lang="en-US" sz="2400" dirty="0" smtClean="0">
                <a:solidFill>
                  <a:srgbClr val="000000"/>
                </a:solidFill>
                <a:latin typeface="Calibri" charset="0"/>
                <a:ea typeface="Calibri" charset="0"/>
                <a:cs typeface="Calibri" charset="0"/>
              </a:rPr>
              <a:t>Reverse Proxy</a:t>
            </a:r>
            <a:endParaRPr lang="en-US" sz="2400" dirty="0">
              <a:solidFill>
                <a:srgbClr val="000000"/>
              </a:solidFill>
              <a:latin typeface="Calibri" charset="0"/>
              <a:ea typeface="Calibri" charset="0"/>
              <a:cs typeface="Calibri" charset="0"/>
            </a:endParaRPr>
          </a:p>
        </p:txBody>
      </p:sp>
      <p:cxnSp>
        <p:nvCxnSpPr>
          <p:cNvPr id="42" name="Straight Arrow Connector 41"/>
          <p:cNvCxnSpPr>
            <a:stCxn id="9" idx="0"/>
            <a:endCxn id="8" idx="1"/>
          </p:cNvCxnSpPr>
          <p:nvPr/>
        </p:nvCxnSpPr>
        <p:spPr>
          <a:xfrm flipV="1">
            <a:off x="2094767" y="1855171"/>
            <a:ext cx="1466025" cy="11155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537267" y="3076873"/>
            <a:ext cx="389483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507998" y="3870049"/>
            <a:ext cx="397103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47316" y="5403486"/>
            <a:ext cx="769655" cy="994820"/>
          </a:xfrm>
          <a:prstGeom prst="rect">
            <a:avLst/>
          </a:prstGeom>
        </p:spPr>
      </p:pic>
      <p:grpSp>
        <p:nvGrpSpPr>
          <p:cNvPr id="10" name="Group 9"/>
          <p:cNvGrpSpPr/>
          <p:nvPr/>
        </p:nvGrpSpPr>
        <p:grpSpPr>
          <a:xfrm>
            <a:off x="18920" y="3979158"/>
            <a:ext cx="1864494" cy="1424328"/>
            <a:chOff x="18920" y="3979158"/>
            <a:chExt cx="1864494" cy="1424328"/>
          </a:xfrm>
        </p:grpSpPr>
        <p:cxnSp>
          <p:nvCxnSpPr>
            <p:cNvPr id="35" name="Straight Arrow Connector 34"/>
            <p:cNvCxnSpPr/>
            <p:nvPr/>
          </p:nvCxnSpPr>
          <p:spPr>
            <a:xfrm flipH="1" flipV="1">
              <a:off x="1847316" y="3979158"/>
              <a:ext cx="10219" cy="14243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20" y="4278698"/>
              <a:ext cx="1864494" cy="830997"/>
            </a:xfrm>
            <a:prstGeom prst="rect">
              <a:avLst/>
            </a:prstGeom>
            <a:noFill/>
          </p:spPr>
          <p:txBody>
            <a:bodyPr wrap="square" rtlCol="0">
              <a:spAutoFit/>
            </a:bodyPr>
            <a:lstStyle>
              <a:defPPr>
                <a:defRPr lang="en-US"/>
              </a:defPPr>
              <a:lvl1pPr>
                <a:defRPr sz="1400"/>
              </a:lvl1pPr>
            </a:lstStyle>
            <a:p>
              <a:r>
                <a:rPr lang="en-US" sz="2400" dirty="0" smtClean="0">
                  <a:solidFill>
                    <a:srgbClr val="000000"/>
                  </a:solidFill>
                  <a:latin typeface="Calibri" charset="0"/>
                  <a:ea typeface="Calibri" charset="0"/>
                  <a:cs typeface="Calibri" charset="0"/>
                </a:rPr>
                <a:t>1. </a:t>
              </a:r>
              <a:r>
                <a:rPr lang="en-US" sz="2400" dirty="0" err="1" smtClean="0">
                  <a:solidFill>
                    <a:srgbClr val="000000"/>
                  </a:solidFill>
                  <a:latin typeface="Calibri" charset="0"/>
                  <a:ea typeface="Calibri" charset="0"/>
                  <a:cs typeface="Calibri" charset="0"/>
                </a:rPr>
                <a:t>Rqst</a:t>
              </a:r>
              <a:r>
                <a:rPr lang="en-US" sz="2400" dirty="0" smtClean="0">
                  <a:solidFill>
                    <a:srgbClr val="000000"/>
                  </a:solidFill>
                  <a:latin typeface="Calibri" charset="0"/>
                  <a:ea typeface="Calibri" charset="0"/>
                  <a:cs typeface="Calibri" charset="0"/>
                </a:rPr>
                <a:t> </a:t>
              </a:r>
              <a:r>
                <a:rPr lang="en-US" sz="2400" dirty="0" err="1" smtClean="0">
                  <a:solidFill>
                    <a:srgbClr val="000000"/>
                  </a:solidFill>
                  <a:latin typeface="Calibri" charset="0"/>
                  <a:ea typeface="Calibri" charset="0"/>
                  <a:cs typeface="Calibri" charset="0"/>
                </a:rPr>
                <a:t>L.P.idicn.org</a:t>
              </a:r>
              <a:r>
                <a:rPr lang="en-US" sz="2400" dirty="0" smtClean="0">
                  <a:solidFill>
                    <a:srgbClr val="000000"/>
                  </a:solidFill>
                  <a:latin typeface="Calibri" charset="0"/>
                  <a:ea typeface="Calibri" charset="0"/>
                  <a:cs typeface="Calibri" charset="0"/>
                </a:rPr>
                <a:t>  </a:t>
              </a:r>
            </a:p>
          </p:txBody>
        </p:sp>
      </p:grpSp>
      <p:pic>
        <p:nvPicPr>
          <p:cNvPr id="48" name="Picture 4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0731" y="4938164"/>
            <a:ext cx="1545249" cy="1079812"/>
          </a:xfrm>
          <a:prstGeom prst="rect">
            <a:avLst/>
          </a:prstGeom>
        </p:spPr>
      </p:pic>
      <p:cxnSp>
        <p:nvCxnSpPr>
          <p:cNvPr id="49" name="Straight Arrow Connector 48"/>
          <p:cNvCxnSpPr/>
          <p:nvPr/>
        </p:nvCxnSpPr>
        <p:spPr>
          <a:xfrm>
            <a:off x="6736902" y="4110042"/>
            <a:ext cx="0" cy="107105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787331" y="6017976"/>
            <a:ext cx="2549769" cy="461665"/>
          </a:xfrm>
          <a:prstGeom prst="rect">
            <a:avLst/>
          </a:prstGeom>
          <a:noFill/>
        </p:spPr>
        <p:txBody>
          <a:bodyPr wrap="square" rtlCol="0">
            <a:spAutoFit/>
          </a:bodyPr>
          <a:lstStyle/>
          <a:p>
            <a:pPr algn="ctr"/>
            <a:r>
              <a:rPr lang="en-US" sz="2400" dirty="0">
                <a:solidFill>
                  <a:srgbClr val="000000"/>
                </a:solidFill>
                <a:latin typeface="Calibri" charset="0"/>
                <a:ea typeface="Calibri" charset="0"/>
                <a:cs typeface="Calibri" charset="0"/>
              </a:rPr>
              <a:t>Origin Server</a:t>
            </a:r>
          </a:p>
        </p:txBody>
      </p:sp>
      <p:sp>
        <p:nvSpPr>
          <p:cNvPr id="63" name="TextBox 62"/>
          <p:cNvSpPr txBox="1"/>
          <p:nvPr/>
        </p:nvSpPr>
        <p:spPr>
          <a:xfrm>
            <a:off x="1136939" y="1865667"/>
            <a:ext cx="1573987" cy="830997"/>
          </a:xfrm>
          <a:prstGeom prst="rect">
            <a:avLst/>
          </a:prstGeom>
          <a:noFill/>
        </p:spPr>
        <p:txBody>
          <a:bodyPr wrap="square" rtlCol="0">
            <a:spAutoFit/>
          </a:bodyPr>
          <a:lstStyle/>
          <a:p>
            <a:r>
              <a:rPr lang="en-US" sz="2400" dirty="0">
                <a:solidFill>
                  <a:srgbClr val="000000"/>
                </a:solidFill>
                <a:latin typeface="Calibri" charset="0"/>
                <a:ea typeface="Calibri" charset="0"/>
                <a:cs typeface="Calibri" charset="0"/>
              </a:rPr>
              <a:t>2</a:t>
            </a:r>
            <a:r>
              <a:rPr lang="en-US" sz="2400" dirty="0" smtClean="0">
                <a:solidFill>
                  <a:srgbClr val="000000"/>
                </a:solidFill>
                <a:latin typeface="Calibri" charset="0"/>
                <a:ea typeface="Calibri" charset="0"/>
                <a:cs typeface="Calibri" charset="0"/>
              </a:rPr>
              <a:t>. Name resolution</a:t>
            </a:r>
            <a:endParaRPr lang="en-US" sz="2400" dirty="0">
              <a:solidFill>
                <a:srgbClr val="000000"/>
              </a:solidFill>
              <a:latin typeface="Calibri" charset="0"/>
              <a:ea typeface="Calibri" charset="0"/>
              <a:cs typeface="Calibri" charset="0"/>
            </a:endParaRPr>
          </a:p>
        </p:txBody>
      </p:sp>
      <p:sp>
        <p:nvSpPr>
          <p:cNvPr id="89" name="TextBox 88"/>
          <p:cNvSpPr txBox="1"/>
          <p:nvPr/>
        </p:nvSpPr>
        <p:spPr>
          <a:xfrm>
            <a:off x="2469716" y="4534762"/>
            <a:ext cx="1689533" cy="461665"/>
          </a:xfrm>
          <a:prstGeom prst="rect">
            <a:avLst/>
          </a:prstGeom>
          <a:noFill/>
        </p:spPr>
        <p:txBody>
          <a:bodyPr wrap="square" rtlCol="0">
            <a:spAutoFit/>
          </a:bodyPr>
          <a:lstStyle>
            <a:defPPr>
              <a:defRPr lang="en-US"/>
            </a:defPPr>
            <a:lvl1pPr>
              <a:defRPr sz="1400"/>
            </a:lvl1pPr>
          </a:lstStyle>
          <a:p>
            <a:r>
              <a:rPr lang="en-US" sz="2400" dirty="0" smtClean="0">
                <a:solidFill>
                  <a:srgbClr val="000000"/>
                </a:solidFill>
                <a:latin typeface="Calibri" charset="0"/>
                <a:ea typeface="Calibri" charset="0"/>
                <a:cs typeface="Calibri" charset="0"/>
              </a:rPr>
              <a:t>6. Response</a:t>
            </a:r>
            <a:endParaRPr lang="en-US" sz="2400" dirty="0">
              <a:solidFill>
                <a:srgbClr val="000000"/>
              </a:solidFill>
              <a:latin typeface="Calibri" charset="0"/>
              <a:ea typeface="Calibri" charset="0"/>
              <a:cs typeface="Calibri" charset="0"/>
            </a:endParaRPr>
          </a:p>
        </p:txBody>
      </p:sp>
      <p:sp>
        <p:nvSpPr>
          <p:cNvPr id="102" name="TextBox 101"/>
          <p:cNvSpPr txBox="1"/>
          <p:nvPr/>
        </p:nvSpPr>
        <p:spPr>
          <a:xfrm>
            <a:off x="3092725" y="2634734"/>
            <a:ext cx="2552451" cy="461665"/>
          </a:xfrm>
          <a:prstGeom prst="rect">
            <a:avLst/>
          </a:prstGeom>
          <a:noFill/>
        </p:spPr>
        <p:txBody>
          <a:bodyPr wrap="square" rtlCol="0">
            <a:spAutoFit/>
          </a:bodyPr>
          <a:lstStyle/>
          <a:p>
            <a:r>
              <a:rPr lang="en-US" sz="2400" dirty="0" smtClean="0">
                <a:solidFill>
                  <a:srgbClr val="000000"/>
                </a:solidFill>
                <a:latin typeface="Calibri" charset="0"/>
                <a:ea typeface="Calibri" charset="0"/>
                <a:cs typeface="Calibri" charset="0"/>
              </a:rPr>
              <a:t>3. </a:t>
            </a:r>
            <a:r>
              <a:rPr lang="en-US" sz="2400" dirty="0" err="1" smtClean="0">
                <a:solidFill>
                  <a:srgbClr val="000000"/>
                </a:solidFill>
                <a:latin typeface="Calibri" charset="0"/>
                <a:ea typeface="Calibri" charset="0"/>
                <a:cs typeface="Calibri" charset="0"/>
              </a:rPr>
              <a:t>Rqst</a:t>
            </a:r>
            <a:r>
              <a:rPr lang="en-US" sz="2400" dirty="0" smtClean="0">
                <a:solidFill>
                  <a:srgbClr val="000000"/>
                </a:solidFill>
                <a:latin typeface="Calibri" charset="0"/>
                <a:ea typeface="Calibri" charset="0"/>
                <a:cs typeface="Calibri" charset="0"/>
              </a:rPr>
              <a:t> by address</a:t>
            </a:r>
            <a:endParaRPr lang="en-US" sz="2400" dirty="0">
              <a:solidFill>
                <a:srgbClr val="000000"/>
              </a:solidFill>
              <a:latin typeface="Calibri" charset="0"/>
              <a:ea typeface="Calibri" charset="0"/>
              <a:cs typeface="Calibri" charset="0"/>
            </a:endParaRPr>
          </a:p>
        </p:txBody>
      </p:sp>
      <p:sp>
        <p:nvSpPr>
          <p:cNvPr id="113" name="TextBox 112"/>
          <p:cNvSpPr txBox="1"/>
          <p:nvPr/>
        </p:nvSpPr>
        <p:spPr>
          <a:xfrm>
            <a:off x="2710926" y="3363604"/>
            <a:ext cx="3609805" cy="461665"/>
          </a:xfrm>
          <a:prstGeom prst="rect">
            <a:avLst/>
          </a:prstGeom>
          <a:noFill/>
        </p:spPr>
        <p:txBody>
          <a:bodyPr wrap="square" rtlCol="0">
            <a:spAutoFit/>
          </a:bodyPr>
          <a:lstStyle/>
          <a:p>
            <a:r>
              <a:rPr lang="en-US" sz="2400" dirty="0">
                <a:solidFill>
                  <a:srgbClr val="000000"/>
                </a:solidFill>
                <a:latin typeface="Calibri" charset="0"/>
                <a:ea typeface="Calibri" charset="0"/>
                <a:cs typeface="Calibri" charset="0"/>
              </a:rPr>
              <a:t>5</a:t>
            </a:r>
            <a:r>
              <a:rPr lang="en-US" sz="2400" dirty="0" smtClean="0">
                <a:solidFill>
                  <a:srgbClr val="000000"/>
                </a:solidFill>
                <a:latin typeface="Calibri" charset="0"/>
                <a:ea typeface="Calibri" charset="0"/>
                <a:cs typeface="Calibri" charset="0"/>
              </a:rPr>
              <a:t>.  Response  + Metadata </a:t>
            </a:r>
            <a:endParaRPr lang="en-US" sz="2400" dirty="0">
              <a:solidFill>
                <a:srgbClr val="000000"/>
              </a:solidFill>
              <a:latin typeface="Calibri" charset="0"/>
              <a:ea typeface="Calibri" charset="0"/>
              <a:cs typeface="Calibri" charset="0"/>
            </a:endParaRPr>
          </a:p>
        </p:txBody>
      </p:sp>
      <p:sp>
        <p:nvSpPr>
          <p:cNvPr id="29" name="Title 1"/>
          <p:cNvSpPr txBox="1">
            <a:spLocks/>
          </p:cNvSpPr>
          <p:nvPr/>
        </p:nvSpPr>
        <p:spPr>
          <a:xfrm>
            <a:off x="457200" y="0"/>
            <a:ext cx="8229600" cy="914400"/>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err="1" smtClean="0"/>
              <a:t>idICN</a:t>
            </a:r>
            <a:r>
              <a:rPr lang="en-US" dirty="0" smtClean="0"/>
              <a:t>: Content Delivery</a:t>
            </a:r>
            <a:endParaRPr lang="en-US" dirty="0"/>
          </a:p>
        </p:txBody>
      </p:sp>
      <p:sp>
        <p:nvSpPr>
          <p:cNvPr id="37" name="TextBox 36"/>
          <p:cNvSpPr txBox="1"/>
          <p:nvPr/>
        </p:nvSpPr>
        <p:spPr>
          <a:xfrm>
            <a:off x="2710926" y="5787143"/>
            <a:ext cx="2549769" cy="461665"/>
          </a:xfrm>
          <a:prstGeom prst="rect">
            <a:avLst/>
          </a:prstGeom>
          <a:noFill/>
        </p:spPr>
        <p:txBody>
          <a:bodyPr wrap="square" rtlCol="0">
            <a:spAutoFit/>
          </a:bodyPr>
          <a:lstStyle/>
          <a:p>
            <a:r>
              <a:rPr lang="en-US" sz="2400" dirty="0" smtClean="0">
                <a:solidFill>
                  <a:srgbClr val="000000"/>
                </a:solidFill>
                <a:latin typeface="Calibri" charset="0"/>
                <a:ea typeface="Calibri" charset="0"/>
                <a:cs typeface="Calibri" charset="0"/>
              </a:rPr>
              <a:t>Client</a:t>
            </a:r>
            <a:endParaRPr lang="en-US" sz="2400" dirty="0">
              <a:solidFill>
                <a:srgbClr val="000000"/>
              </a:solidFill>
              <a:latin typeface="Calibri" charset="0"/>
              <a:ea typeface="Calibri" charset="0"/>
              <a:cs typeface="Calibri" charset="0"/>
            </a:endParaRPr>
          </a:p>
        </p:txBody>
      </p:sp>
      <p:cxnSp>
        <p:nvCxnSpPr>
          <p:cNvPr id="31" name="Straight Arrow Connector 30"/>
          <p:cNvCxnSpPr>
            <a:endCxn id="33" idx="0"/>
          </p:cNvCxnSpPr>
          <p:nvPr/>
        </p:nvCxnSpPr>
        <p:spPr>
          <a:xfrm>
            <a:off x="2232144" y="3979158"/>
            <a:ext cx="0" cy="14243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97267" y="4303929"/>
            <a:ext cx="1689533" cy="461665"/>
          </a:xfrm>
          <a:prstGeom prst="rect">
            <a:avLst/>
          </a:prstGeom>
          <a:noFill/>
        </p:spPr>
        <p:txBody>
          <a:bodyPr wrap="square" rtlCol="0">
            <a:spAutoFit/>
          </a:bodyPr>
          <a:lstStyle>
            <a:defPPr>
              <a:defRPr lang="en-US"/>
            </a:defPPr>
            <a:lvl1pPr>
              <a:defRPr sz="1400"/>
            </a:lvl1pPr>
          </a:lstStyle>
          <a:p>
            <a:r>
              <a:rPr lang="en-US" sz="2400" dirty="0" smtClean="0">
                <a:solidFill>
                  <a:srgbClr val="000000"/>
                </a:solidFill>
                <a:latin typeface="Calibri" charset="0"/>
                <a:ea typeface="Calibri" charset="0"/>
                <a:cs typeface="Calibri" charset="0"/>
              </a:rPr>
              <a:t>4. Fetch</a:t>
            </a:r>
            <a:endParaRPr lang="en-US" sz="2400" dirty="0">
              <a:solidFill>
                <a:srgbClr val="000000"/>
              </a:solidFill>
              <a:latin typeface="Calibri" charset="0"/>
              <a:ea typeface="Calibri" charset="0"/>
              <a:cs typeface="Calibri" charset="0"/>
            </a:endParaRPr>
          </a:p>
        </p:txBody>
      </p:sp>
      <p:sp>
        <p:nvSpPr>
          <p:cNvPr id="2" name="Slide Number Placeholder 1"/>
          <p:cNvSpPr>
            <a:spLocks noGrp="1"/>
          </p:cNvSpPr>
          <p:nvPr>
            <p:ph type="sldNum" sz="quarter" idx="12"/>
          </p:nvPr>
        </p:nvSpPr>
        <p:spPr/>
        <p:txBody>
          <a:bodyPr/>
          <a:lstStyle/>
          <a:p>
            <a:fld id="{2AA957AF-53C0-420B-9C2D-77DB1416566C}" type="slidenum">
              <a:rPr kumimoji="0" lang="en-US" smtClean="0">
                <a:solidFill>
                  <a:srgbClr val="000000"/>
                </a:solidFill>
                <a:latin typeface="Calibri" charset="0"/>
                <a:ea typeface="Calibri" charset="0"/>
                <a:cs typeface="Calibri" charset="0"/>
              </a:rPr>
              <a:pPr/>
              <a:t>63</a:t>
            </a:fld>
            <a:endParaRPr kumimoji="0" lang="en-US">
              <a:solidFill>
                <a:srgbClr val="000000"/>
              </a:solidFill>
              <a:latin typeface="Calibri" charset="0"/>
              <a:ea typeface="Calibri" charset="0"/>
              <a:cs typeface="Calibri" charset="0"/>
            </a:endParaRPr>
          </a:p>
        </p:txBody>
      </p:sp>
      <p:sp>
        <p:nvSpPr>
          <p:cNvPr id="3" name="Oval 2"/>
          <p:cNvSpPr/>
          <p:nvPr/>
        </p:nvSpPr>
        <p:spPr>
          <a:xfrm>
            <a:off x="301625" y="2782217"/>
            <a:ext cx="2555875" cy="1327825"/>
          </a:xfrm>
          <a:prstGeom prst="ellipse">
            <a:avLst/>
          </a:prstGeom>
          <a:noFill/>
          <a:ln w="571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bri" charset="0"/>
              <a:ea typeface="Calibri" charset="0"/>
              <a:cs typeface="Calibri" charset="0"/>
            </a:endParaRPr>
          </a:p>
        </p:txBody>
      </p:sp>
      <p:sp>
        <p:nvSpPr>
          <p:cNvPr id="32" name="Oval 31"/>
          <p:cNvSpPr/>
          <p:nvPr/>
        </p:nvSpPr>
        <p:spPr>
          <a:xfrm>
            <a:off x="1117889" y="5306340"/>
            <a:ext cx="2555875" cy="1327825"/>
          </a:xfrm>
          <a:prstGeom prst="ellipse">
            <a:avLst/>
          </a:prstGeom>
          <a:noFill/>
          <a:ln w="571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472102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9" grpId="0"/>
      <p:bldP spid="102" grpId="0"/>
      <p:bldP spid="113" grpId="0"/>
      <p:bldP spid="39" grpId="0"/>
      <p:bldP spid="3" grpId="0" animBg="1"/>
      <p:bldP spid="3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Motivation: Gains of ICN with less pain</a:t>
            </a:r>
          </a:p>
          <a:p>
            <a:pPr lvl="1"/>
            <a:r>
              <a:rPr lang="en-US" dirty="0" smtClean="0"/>
              <a:t>Latency, congestion, security </a:t>
            </a:r>
          </a:p>
          <a:p>
            <a:pPr lvl="1"/>
            <a:r>
              <a:rPr lang="en-US" dirty="0" smtClean="0"/>
              <a:t>Without changes to routers or routing!</a:t>
            </a:r>
          </a:p>
          <a:p>
            <a:pPr lvl="1"/>
            <a:endParaRPr lang="en-US" dirty="0" smtClean="0"/>
          </a:p>
          <a:p>
            <a:r>
              <a:rPr lang="en-US" dirty="0" smtClean="0"/>
              <a:t>End-to-end argument applied to ICN design space </a:t>
            </a:r>
            <a:br>
              <a:rPr lang="en-US" dirty="0" smtClean="0"/>
            </a:br>
            <a:endParaRPr lang="en-US" dirty="0" smtClean="0"/>
          </a:p>
          <a:p>
            <a:r>
              <a:rPr lang="en-US" dirty="0" smtClean="0"/>
              <a:t>Can get most quantitative benefits with “edge” solutions</a:t>
            </a:r>
          </a:p>
          <a:p>
            <a:pPr lvl="1"/>
            <a:r>
              <a:rPr lang="en-US" dirty="0" smtClean="0"/>
              <a:t>Pervasive caching, nearest-replica routing not needed</a:t>
            </a:r>
          </a:p>
          <a:p>
            <a:endParaRPr lang="en-US" dirty="0" smtClean="0"/>
          </a:p>
          <a:p>
            <a:r>
              <a:rPr lang="en-US" dirty="0" smtClean="0"/>
              <a:t>Can get qualitative benefits with existing techniques</a:t>
            </a:r>
          </a:p>
          <a:p>
            <a:pPr lvl="1"/>
            <a:r>
              <a:rPr lang="en-US" dirty="0" smtClean="0"/>
              <a:t>With existing HTTP + HTTP-based extensions</a:t>
            </a:r>
          </a:p>
          <a:p>
            <a:pPr lvl="1"/>
            <a:r>
              <a:rPr lang="en-US" dirty="0" smtClean="0"/>
              <a:t>Incrementally deployable + backwards compatible</a:t>
            </a:r>
          </a:p>
          <a:p>
            <a:pPr lvl="1"/>
            <a:endParaRPr lang="en-US" dirty="0" smtClean="0"/>
          </a:p>
          <a:p>
            <a:r>
              <a:rPr lang="en-US" dirty="0" err="1" smtClean="0"/>
              <a:t>idICN</a:t>
            </a:r>
            <a:r>
              <a:rPr lang="en-US" dirty="0" smtClean="0"/>
              <a:t> design: one possible feasible realization</a:t>
            </a:r>
          </a:p>
          <a:p>
            <a:pPr lvl="1"/>
            <a:r>
              <a:rPr lang="en-US" dirty="0" smtClean="0"/>
              <a:t>Open issues: economics, other benefits, future workloads .. </a:t>
            </a:r>
            <a:endParaRPr lang="en-US" dirty="0" smtClean="0"/>
          </a:p>
        </p:txBody>
      </p:sp>
      <p:sp>
        <p:nvSpPr>
          <p:cNvPr id="4" name="Slide Number Placeholder 3"/>
          <p:cNvSpPr>
            <a:spLocks noGrp="1"/>
          </p:cNvSpPr>
          <p:nvPr>
            <p:ph type="sldNum" sz="quarter" idx="12"/>
          </p:nvPr>
        </p:nvSpPr>
        <p:spPr/>
        <p:txBody>
          <a:bodyPr/>
          <a:lstStyle/>
          <a:p>
            <a:fld id="{2AA957AF-53C0-420B-9C2D-77DB1416566C}" type="slidenum">
              <a:rPr lang="en-US" smtClean="0"/>
              <a:pPr/>
              <a:t>64</a:t>
            </a:fld>
            <a:endParaRPr lang="en-US"/>
          </a:p>
        </p:txBody>
      </p:sp>
    </p:spTree>
    <p:extLst>
      <p:ext uri="{BB962C8B-B14F-4D97-AF65-F5344CB8AC3E}">
        <p14:creationId xmlns:p14="http://schemas.microsoft.com/office/powerpoint/2010/main" val="16875374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FDE6EB02-AEF9-5E4C-9CCF-60C2479F0FCC}" type="slidenum">
              <a:rPr lang="en-US" altLang="en-US" sz="1200">
                <a:solidFill>
                  <a:schemeClr val="tx2"/>
                </a:solidFill>
                <a:latin typeface="Arial Narrow" charset="0"/>
              </a:rPr>
              <a:pPr>
                <a:spcBef>
                  <a:spcPct val="0"/>
                </a:spcBef>
                <a:buClrTx/>
                <a:buFontTx/>
                <a:buNone/>
              </a:pPr>
              <a:t>65</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Workload and Caching</a:t>
            </a:r>
          </a:p>
        </p:txBody>
      </p:sp>
      <p:sp>
        <p:nvSpPr>
          <p:cNvPr id="263171" name="Rectangle 3"/>
          <p:cNvSpPr>
            <a:spLocks noGrp="1" noChangeArrowheads="1"/>
          </p:cNvSpPr>
          <p:nvPr>
            <p:ph type="body" idx="1"/>
          </p:nvPr>
        </p:nvSpPr>
        <p:spPr/>
        <p:txBody>
          <a:bodyPr/>
          <a:lstStyle/>
          <a:p>
            <a:pPr eaLnBrk="1" hangingPunct="1">
              <a:lnSpc>
                <a:spcPct val="90000"/>
              </a:lnSpc>
            </a:pPr>
            <a:r>
              <a:rPr lang="en-US" altLang="en-US" sz="2400">
                <a:sym typeface="Wingdings" charset="2"/>
              </a:rPr>
              <a:t>What workload do you expect for different servers/names?</a:t>
            </a:r>
          </a:p>
          <a:p>
            <a:pPr lvl="1" eaLnBrk="1" hangingPunct="1">
              <a:lnSpc>
                <a:spcPct val="90000"/>
              </a:lnSpc>
            </a:pPr>
            <a:r>
              <a:rPr lang="en-US" altLang="en-US" sz="2000"/>
              <a:t>Why might this be a problem? How can we solve this problem?</a:t>
            </a:r>
          </a:p>
          <a:p>
            <a:pPr eaLnBrk="1" hangingPunct="1">
              <a:lnSpc>
                <a:spcPct val="90000"/>
              </a:lnSpc>
            </a:pPr>
            <a:r>
              <a:rPr lang="en-US" altLang="en-US" sz="2400"/>
              <a:t>DNS responses are cached </a:t>
            </a:r>
          </a:p>
          <a:p>
            <a:pPr lvl="1" eaLnBrk="1" hangingPunct="1">
              <a:lnSpc>
                <a:spcPct val="90000"/>
              </a:lnSpc>
            </a:pPr>
            <a:r>
              <a:rPr lang="en-US" altLang="en-US" sz="2000"/>
              <a:t>Quick response for repeated translations</a:t>
            </a:r>
          </a:p>
          <a:p>
            <a:pPr lvl="1" eaLnBrk="1" hangingPunct="1">
              <a:lnSpc>
                <a:spcPct val="90000"/>
              </a:lnSpc>
            </a:pPr>
            <a:r>
              <a:rPr lang="en-US" altLang="en-US" sz="2000"/>
              <a:t>Other queries may reuse some parts of lookup</a:t>
            </a:r>
          </a:p>
          <a:p>
            <a:pPr lvl="2" eaLnBrk="1" hangingPunct="1">
              <a:lnSpc>
                <a:spcPct val="90000"/>
              </a:lnSpc>
            </a:pPr>
            <a:r>
              <a:rPr lang="en-US" altLang="en-US" sz="1800"/>
              <a:t>NS records for domains </a:t>
            </a:r>
          </a:p>
          <a:p>
            <a:pPr eaLnBrk="1" hangingPunct="1">
              <a:lnSpc>
                <a:spcPct val="90000"/>
              </a:lnSpc>
            </a:pPr>
            <a:r>
              <a:rPr lang="en-US" altLang="en-US" sz="2400"/>
              <a:t>DNS negative queries are cached</a:t>
            </a:r>
          </a:p>
          <a:p>
            <a:pPr lvl="1" eaLnBrk="1" hangingPunct="1">
              <a:lnSpc>
                <a:spcPct val="90000"/>
              </a:lnSpc>
            </a:pPr>
            <a:r>
              <a:rPr lang="en-US" altLang="en-US" sz="2000"/>
              <a:t>Don’t have to repeat past mistakes</a:t>
            </a:r>
          </a:p>
          <a:p>
            <a:pPr lvl="1" eaLnBrk="1" hangingPunct="1">
              <a:lnSpc>
                <a:spcPct val="90000"/>
              </a:lnSpc>
            </a:pPr>
            <a:r>
              <a:rPr lang="en-US" altLang="en-US" sz="2000"/>
              <a:t>E.g. misspellings, search strings in resolv.conf</a:t>
            </a:r>
          </a:p>
          <a:p>
            <a:pPr eaLnBrk="1" hangingPunct="1">
              <a:lnSpc>
                <a:spcPct val="90000"/>
              </a:lnSpc>
            </a:pPr>
            <a:r>
              <a:rPr lang="en-US" altLang="en-US" sz="2400"/>
              <a:t>Cached data periodically times out</a:t>
            </a:r>
          </a:p>
          <a:p>
            <a:pPr lvl="1" eaLnBrk="1" hangingPunct="1">
              <a:lnSpc>
                <a:spcPct val="90000"/>
              </a:lnSpc>
            </a:pPr>
            <a:r>
              <a:rPr lang="en-US" altLang="en-US" sz="2000"/>
              <a:t>Lifetime (TTL) of data controlled by owner of data</a:t>
            </a:r>
          </a:p>
          <a:p>
            <a:pPr lvl="1" eaLnBrk="1" hangingPunct="1">
              <a:lnSpc>
                <a:spcPct val="90000"/>
              </a:lnSpc>
            </a:pPr>
            <a:r>
              <a:rPr lang="en-US" altLang="en-US" sz="2000"/>
              <a:t>TTL passed with every record</a:t>
            </a:r>
          </a:p>
        </p:txBody>
      </p:sp>
    </p:spTree>
    <p:extLst>
      <p:ext uri="{BB962C8B-B14F-4D97-AF65-F5344CB8AC3E}">
        <p14:creationId xmlns:p14="http://schemas.microsoft.com/office/powerpoint/2010/main" val="20179290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317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317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317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3171">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1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317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3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D4D231B7-1EBE-2B49-B689-F1647A51C6EF}" type="slidenum">
              <a:rPr lang="en-US" altLang="en-US" sz="1200">
                <a:solidFill>
                  <a:schemeClr val="tx2"/>
                </a:solidFill>
                <a:latin typeface="Arial Narrow" charset="0"/>
              </a:rPr>
              <a:pPr>
                <a:spcBef>
                  <a:spcPct val="0"/>
                </a:spcBef>
                <a:buClrTx/>
                <a:buFontTx/>
                <a:buNone/>
              </a:pPr>
              <a:t>66</a:t>
            </a:fld>
            <a:endParaRPr lang="en-US" altLang="en-US" sz="1200">
              <a:solidFill>
                <a:schemeClr val="tx2"/>
              </a:solidFill>
              <a:latin typeface="Arial Narrow" charset="0"/>
            </a:endParaRPr>
          </a:p>
        </p:txBody>
      </p:sp>
      <p:sp>
        <p:nvSpPr>
          <p:cNvPr id="39938" name="Rectangle 2"/>
          <p:cNvSpPr>
            <a:spLocks noGrp="1" noChangeArrowheads="1"/>
          </p:cNvSpPr>
          <p:nvPr>
            <p:ph type="title"/>
          </p:nvPr>
        </p:nvSpPr>
        <p:spPr/>
        <p:txBody>
          <a:bodyPr/>
          <a:lstStyle/>
          <a:p>
            <a:pPr eaLnBrk="1" hangingPunct="1"/>
            <a:r>
              <a:rPr lang="en-US" altLang="en-US"/>
              <a:t>Reverse Name Lookup</a:t>
            </a:r>
            <a:endParaRPr lang="en-US" altLang="en-US">
              <a:solidFill>
                <a:srgbClr val="FF0000"/>
              </a:solidFill>
            </a:endParaRPr>
          </a:p>
        </p:txBody>
      </p:sp>
      <p:sp>
        <p:nvSpPr>
          <p:cNvPr id="267267" name="Rectangle 3"/>
          <p:cNvSpPr>
            <a:spLocks noGrp="1" noChangeArrowheads="1"/>
          </p:cNvSpPr>
          <p:nvPr>
            <p:ph type="body" idx="1"/>
          </p:nvPr>
        </p:nvSpPr>
        <p:spPr/>
        <p:txBody>
          <a:bodyPr/>
          <a:lstStyle/>
          <a:p>
            <a:pPr eaLnBrk="1" hangingPunct="1"/>
            <a:r>
              <a:rPr lang="en-US" altLang="en-US"/>
              <a:t>128.2.206.138?</a:t>
            </a:r>
          </a:p>
          <a:p>
            <a:pPr lvl="1" eaLnBrk="1" hangingPunct="1"/>
            <a:r>
              <a:rPr lang="en-US" altLang="en-US"/>
              <a:t>Lookup 138.206.2.128.in-addr.arpa</a:t>
            </a:r>
          </a:p>
          <a:p>
            <a:pPr lvl="1" eaLnBrk="1" hangingPunct="1"/>
            <a:r>
              <a:rPr lang="en-US" altLang="en-US"/>
              <a:t>Why is the address reversed?</a:t>
            </a:r>
          </a:p>
          <a:p>
            <a:pPr lvl="1" eaLnBrk="1" hangingPunct="1"/>
            <a:r>
              <a:rPr lang="en-US" altLang="en-US"/>
              <a:t>Happens to be www.intel-iris.net and mammoth.cmcl.cs.cmu.edu </a:t>
            </a:r>
            <a:r>
              <a:rPr lang="en-US" altLang="en-US">
                <a:sym typeface="Wingdings" charset="2"/>
              </a:rPr>
              <a:t> what will reverse lookup return? Both?</a:t>
            </a:r>
          </a:p>
          <a:p>
            <a:pPr marL="1085850" lvl="2" eaLnBrk="1" hangingPunct="1"/>
            <a:r>
              <a:rPr lang="en-US" altLang="en-US">
                <a:sym typeface="Wingdings" charset="2"/>
              </a:rPr>
              <a:t>Should only return name that reflects address allocation mechanism</a:t>
            </a:r>
          </a:p>
        </p:txBody>
      </p:sp>
    </p:spTree>
    <p:extLst>
      <p:ext uri="{BB962C8B-B14F-4D97-AF65-F5344CB8AC3E}">
        <p14:creationId xmlns:p14="http://schemas.microsoft.com/office/powerpoint/2010/main" val="1851197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B50AB0D4-5F54-B248-8C05-141791586644}" type="slidenum">
              <a:rPr lang="en-US" altLang="en-US" sz="1200">
                <a:solidFill>
                  <a:schemeClr val="tx2"/>
                </a:solidFill>
                <a:latin typeface="Arial Narrow" charset="0"/>
              </a:rPr>
              <a:pPr>
                <a:spcBef>
                  <a:spcPct val="0"/>
                </a:spcBef>
                <a:buClrTx/>
                <a:buFontTx/>
                <a:buNone/>
              </a:pPr>
              <a:t>67</a:t>
            </a:fld>
            <a:endParaRPr lang="en-US" altLang="en-US" sz="1200">
              <a:solidFill>
                <a:schemeClr val="tx2"/>
              </a:solidFill>
              <a:latin typeface="Arial Narrow" charset="0"/>
            </a:endParaRPr>
          </a:p>
        </p:txBody>
      </p:sp>
      <p:sp>
        <p:nvSpPr>
          <p:cNvPr id="40962" name="Rectangle 2"/>
          <p:cNvSpPr>
            <a:spLocks noGrp="1" noChangeArrowheads="1"/>
          </p:cNvSpPr>
          <p:nvPr>
            <p:ph type="title"/>
          </p:nvPr>
        </p:nvSpPr>
        <p:spPr/>
        <p:txBody>
          <a:bodyPr/>
          <a:lstStyle/>
          <a:p>
            <a:pPr eaLnBrk="1" hangingPunct="1"/>
            <a:r>
              <a:rPr lang="en-US" altLang="en-US"/>
              <a:t>Prefetching</a:t>
            </a:r>
          </a:p>
        </p:txBody>
      </p:sp>
      <p:sp>
        <p:nvSpPr>
          <p:cNvPr id="40963" name="Rectangle 3"/>
          <p:cNvSpPr>
            <a:spLocks noGrp="1" noChangeArrowheads="1"/>
          </p:cNvSpPr>
          <p:nvPr>
            <p:ph type="body" idx="1"/>
          </p:nvPr>
        </p:nvSpPr>
        <p:spPr/>
        <p:txBody>
          <a:bodyPr/>
          <a:lstStyle/>
          <a:p>
            <a:pPr eaLnBrk="1" hangingPunct="1"/>
            <a:r>
              <a:rPr lang="en-US" altLang="en-US"/>
              <a:t>Name servers can add additional data to any response</a:t>
            </a:r>
          </a:p>
          <a:p>
            <a:pPr eaLnBrk="1" hangingPunct="1"/>
            <a:r>
              <a:rPr lang="en-US" altLang="en-US"/>
              <a:t>Typically used for prefetching</a:t>
            </a:r>
          </a:p>
          <a:p>
            <a:pPr lvl="1" eaLnBrk="1" hangingPunct="1"/>
            <a:r>
              <a:rPr lang="en-US" altLang="en-US"/>
              <a:t>CNAME/MX/NS typically point to another host name</a:t>
            </a:r>
          </a:p>
          <a:p>
            <a:pPr lvl="1" eaLnBrk="1" hangingPunct="1"/>
            <a:r>
              <a:rPr lang="en-US" altLang="en-US"/>
              <a:t>Responses include address of host referred to in “additional section”</a:t>
            </a:r>
          </a:p>
          <a:p>
            <a:pPr lvl="1" eaLnBrk="1" hangingPunct="1"/>
            <a:endParaRPr lang="en-US" altLang="en-US"/>
          </a:p>
          <a:p>
            <a:pPr lvl="1" eaLnBrk="1" hangingPunct="1"/>
            <a:endParaRPr lang="en-US" altLang="en-US"/>
          </a:p>
        </p:txBody>
      </p:sp>
    </p:spTree>
    <p:extLst>
      <p:ext uri="{BB962C8B-B14F-4D97-AF65-F5344CB8AC3E}">
        <p14:creationId xmlns:p14="http://schemas.microsoft.com/office/powerpoint/2010/main" val="175175437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F40AEB7C-209D-C041-BD8E-F977902EEB09}" type="slidenum">
              <a:rPr lang="en-US" altLang="en-US" sz="1200">
                <a:solidFill>
                  <a:schemeClr val="tx2"/>
                </a:solidFill>
                <a:latin typeface="Arial Narrow" charset="0"/>
              </a:rPr>
              <a:pPr>
                <a:spcBef>
                  <a:spcPct val="0"/>
                </a:spcBef>
                <a:buClrTx/>
                <a:buFontTx/>
                <a:buNone/>
              </a:pPr>
              <a:t>68</a:t>
            </a:fld>
            <a:endParaRPr lang="en-US" altLang="en-US" sz="1200">
              <a:solidFill>
                <a:schemeClr val="tx2"/>
              </a:solidFill>
              <a:latin typeface="Arial Narrow" charset="0"/>
            </a:endParaRPr>
          </a:p>
        </p:txBody>
      </p:sp>
      <p:sp>
        <p:nvSpPr>
          <p:cNvPr id="44034" name="Rectangle 2"/>
          <p:cNvSpPr>
            <a:spLocks noGrp="1" noChangeArrowheads="1"/>
          </p:cNvSpPr>
          <p:nvPr>
            <p:ph type="title"/>
          </p:nvPr>
        </p:nvSpPr>
        <p:spPr/>
        <p:txBody>
          <a:bodyPr/>
          <a:lstStyle/>
          <a:p>
            <a:pPr eaLnBrk="1" hangingPunct="1"/>
            <a:r>
              <a:rPr lang="en-US" altLang="en-US"/>
              <a:t>New Registrars</a:t>
            </a:r>
          </a:p>
        </p:txBody>
      </p:sp>
      <p:sp>
        <p:nvSpPr>
          <p:cNvPr id="44035" name="Rectangle 3"/>
          <p:cNvSpPr>
            <a:spLocks noGrp="1" noChangeArrowheads="1"/>
          </p:cNvSpPr>
          <p:nvPr>
            <p:ph type="body" idx="1"/>
          </p:nvPr>
        </p:nvSpPr>
        <p:spPr/>
        <p:txBody>
          <a:bodyPr/>
          <a:lstStyle/>
          <a:p>
            <a:pPr eaLnBrk="1" hangingPunct="1"/>
            <a:r>
              <a:rPr lang="en-US" altLang="en-US"/>
              <a:t>Network Solutions (NSI) used to handle all registrations, root servers, etc…</a:t>
            </a:r>
          </a:p>
          <a:p>
            <a:pPr lvl="1" eaLnBrk="1" hangingPunct="1"/>
            <a:r>
              <a:rPr lang="en-US" altLang="en-US"/>
              <a:t>Clearly not the democratic (Internet) way</a:t>
            </a:r>
          </a:p>
          <a:p>
            <a:pPr lvl="1" eaLnBrk="1" hangingPunct="1"/>
            <a:r>
              <a:rPr lang="en-US" altLang="en-US"/>
              <a:t>Large number of registrars that can create new domains </a:t>
            </a:r>
            <a:r>
              <a:rPr lang="en-US" altLang="en-US">
                <a:sym typeface="Wingdings" charset="2"/>
              </a:rPr>
              <a:t> However, NSI still handle root servers</a:t>
            </a:r>
            <a:endParaRPr lang="en-US" altLang="en-US"/>
          </a:p>
          <a:p>
            <a:pPr eaLnBrk="1" hangingPunct="1"/>
            <a:endParaRPr lang="en-US" altLang="en-US"/>
          </a:p>
        </p:txBody>
      </p:sp>
    </p:spTree>
    <p:extLst>
      <p:ext uri="{BB962C8B-B14F-4D97-AF65-F5344CB8AC3E}">
        <p14:creationId xmlns:p14="http://schemas.microsoft.com/office/powerpoint/2010/main" val="188248070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729287FF-F9C8-474C-8D5C-21B8788EDFF4}" type="slidenum">
              <a:rPr lang="en-US" altLang="en-US" sz="1200">
                <a:solidFill>
                  <a:schemeClr val="tx2"/>
                </a:solidFill>
                <a:latin typeface="Arial Narrow" charset="0"/>
              </a:rPr>
              <a:pPr>
                <a:spcBef>
                  <a:spcPct val="0"/>
                </a:spcBef>
                <a:buClrTx/>
                <a:buFontTx/>
                <a:buNone/>
              </a:pPr>
              <a:t>69</a:t>
            </a:fld>
            <a:endParaRPr lang="en-US" altLang="en-US" sz="1200">
              <a:solidFill>
                <a:schemeClr val="tx2"/>
              </a:solidFill>
              <a:latin typeface="Arial Narrow" charset="0"/>
            </a:endParaRPr>
          </a:p>
        </p:txBody>
      </p:sp>
      <p:sp>
        <p:nvSpPr>
          <p:cNvPr id="45058" name="Rectangle 2"/>
          <p:cNvSpPr>
            <a:spLocks noGrp="1" noChangeArrowheads="1"/>
          </p:cNvSpPr>
          <p:nvPr>
            <p:ph type="title"/>
          </p:nvPr>
        </p:nvSpPr>
        <p:spPr/>
        <p:txBody>
          <a:bodyPr/>
          <a:lstStyle/>
          <a:p>
            <a:r>
              <a:rPr lang="en-US" altLang="en-US"/>
              <a:t>Do you trust the TLD operators?</a:t>
            </a:r>
          </a:p>
        </p:txBody>
      </p:sp>
      <p:sp>
        <p:nvSpPr>
          <p:cNvPr id="45059" name="Rectangle 3"/>
          <p:cNvSpPr>
            <a:spLocks noGrp="1" noChangeArrowheads="1"/>
          </p:cNvSpPr>
          <p:nvPr>
            <p:ph type="body" idx="1"/>
          </p:nvPr>
        </p:nvSpPr>
        <p:spPr/>
        <p:txBody>
          <a:bodyPr/>
          <a:lstStyle/>
          <a:p>
            <a:r>
              <a:rPr lang="en-US" altLang="en-US"/>
              <a:t>Wildcard DNS record for all </a:t>
            </a:r>
            <a:r>
              <a:rPr lang="en-US" altLang="en-US">
                <a:hlinkClick r:id="rId3" tooltip=".com"/>
              </a:rPr>
              <a:t>.com</a:t>
            </a:r>
            <a:r>
              <a:rPr lang="en-US" altLang="en-US"/>
              <a:t> and </a:t>
            </a:r>
            <a:r>
              <a:rPr lang="en-US" altLang="en-US">
                <a:hlinkClick r:id="rId4" tooltip=".net"/>
              </a:rPr>
              <a:t>.net</a:t>
            </a:r>
            <a:r>
              <a:rPr lang="en-US" altLang="en-US"/>
              <a:t> domain names not yet registered by others</a:t>
            </a:r>
          </a:p>
          <a:p>
            <a:pPr lvl="1"/>
            <a:r>
              <a:rPr lang="en-US" altLang="en-US"/>
              <a:t>September 15 – October 4, 2003</a:t>
            </a:r>
          </a:p>
          <a:p>
            <a:pPr lvl="1"/>
            <a:r>
              <a:rPr lang="en-US" altLang="en-US"/>
              <a:t>February 2004: Verisign sues ICANN</a:t>
            </a:r>
          </a:p>
          <a:p>
            <a:r>
              <a:rPr lang="en-US" altLang="en-US"/>
              <a:t>Redirection for these domain names to Verisign web portal (SiteFinder)</a:t>
            </a:r>
          </a:p>
          <a:p>
            <a:r>
              <a:rPr lang="en-US" altLang="en-US"/>
              <a:t>What services might this break?</a:t>
            </a:r>
          </a:p>
          <a:p>
            <a:pPr lvl="1"/>
            <a:endParaRPr lang="en-US" altLang="en-US"/>
          </a:p>
        </p:txBody>
      </p:sp>
    </p:spTree>
    <p:extLst>
      <p:ext uri="{BB962C8B-B14F-4D97-AF65-F5344CB8AC3E}">
        <p14:creationId xmlns:p14="http://schemas.microsoft.com/office/powerpoint/2010/main" val="21241885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4B264E05-4A08-3E40-98B5-FA803367998F}" type="slidenum">
              <a:rPr lang="en-US" altLang="en-US" sz="1200">
                <a:solidFill>
                  <a:schemeClr val="tx2"/>
                </a:solidFill>
                <a:latin typeface="Arial Narrow" charset="0"/>
              </a:rPr>
              <a:pPr>
                <a:spcBef>
                  <a:spcPct val="0"/>
                </a:spcBef>
                <a:buClrTx/>
                <a:buFontTx/>
                <a:buNone/>
              </a:pPr>
              <a:t>7</a:t>
            </a:fld>
            <a:endParaRPr lang="en-US" altLang="en-US" sz="1200">
              <a:solidFill>
                <a:schemeClr val="tx2"/>
              </a:solidFill>
              <a:latin typeface="Arial Narrow" charset="0"/>
            </a:endParaRPr>
          </a:p>
        </p:txBody>
      </p:sp>
      <p:sp>
        <p:nvSpPr>
          <p:cNvPr id="22530" name="Rectangle 2"/>
          <p:cNvSpPr>
            <a:spLocks noChangeArrowheads="1"/>
          </p:cNvSpPr>
          <p:nvPr/>
        </p:nvSpPr>
        <p:spPr bwMode="auto">
          <a:xfrm>
            <a:off x="609600" y="3124200"/>
            <a:ext cx="8382000" cy="3352800"/>
          </a:xfrm>
          <a:prstGeom prst="rect">
            <a:avLst/>
          </a:prstGeom>
          <a:solidFill>
            <a:schemeClr val="bg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2531" name="Rectangle 3"/>
          <p:cNvSpPr>
            <a:spLocks noGrp="1" noChangeArrowheads="1"/>
          </p:cNvSpPr>
          <p:nvPr>
            <p:ph type="title"/>
          </p:nvPr>
        </p:nvSpPr>
        <p:spPr/>
        <p:txBody>
          <a:bodyPr/>
          <a:lstStyle/>
          <a:p>
            <a:pPr eaLnBrk="1" hangingPunct="1"/>
            <a:r>
              <a:rPr lang="en-US" altLang="en-US"/>
              <a:t>DNS Records</a:t>
            </a:r>
            <a:endParaRPr lang="en-US" altLang="en-US" sz="4000"/>
          </a:p>
        </p:txBody>
      </p:sp>
      <p:grpSp>
        <p:nvGrpSpPr>
          <p:cNvPr id="22532" name="Group 4"/>
          <p:cNvGrpSpPr>
            <a:grpSpLocks/>
          </p:cNvGrpSpPr>
          <p:nvPr/>
        </p:nvGrpSpPr>
        <p:grpSpPr bwMode="auto">
          <a:xfrm>
            <a:off x="1524000" y="1524000"/>
            <a:ext cx="6172200" cy="571500"/>
            <a:chOff x="1407" y="1206"/>
            <a:chExt cx="3379" cy="360"/>
          </a:xfrm>
        </p:grpSpPr>
        <p:sp>
          <p:nvSpPr>
            <p:cNvPr id="22537" name="Text Box 5"/>
            <p:cNvSpPr txBox="1">
              <a:spLocks noChangeArrowheads="1"/>
            </p:cNvSpPr>
            <p:nvPr/>
          </p:nvSpPr>
          <p:spPr bwMode="auto">
            <a:xfrm>
              <a:off x="1407" y="1214"/>
              <a:ext cx="33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400">
                  <a:solidFill>
                    <a:schemeClr val="tx1"/>
                  </a:solidFill>
                </a:rPr>
                <a:t>RR format: </a:t>
              </a:r>
              <a:r>
                <a:rPr lang="en-US" altLang="en-US" sz="1800" b="1">
                  <a:solidFill>
                    <a:schemeClr val="tx1"/>
                  </a:solidFill>
                </a:rPr>
                <a:t>(class, name, value, type, ttl)</a:t>
              </a:r>
              <a:endParaRPr lang="en-US" altLang="en-US" sz="2400">
                <a:solidFill>
                  <a:schemeClr val="tx1"/>
                </a:solidFill>
              </a:endParaRPr>
            </a:p>
          </p:txBody>
        </p:sp>
        <p:sp>
          <p:nvSpPr>
            <p:cNvPr id="22538" name="Rectangle 6"/>
            <p:cNvSpPr>
              <a:spLocks noChangeArrowheads="1"/>
            </p:cNvSpPr>
            <p:nvPr/>
          </p:nvSpPr>
          <p:spPr bwMode="auto">
            <a:xfrm>
              <a:off x="1458" y="1206"/>
              <a:ext cx="3318" cy="36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endParaRPr lang="en-US" altLang="en-US" sz="2000">
                <a:solidFill>
                  <a:schemeClr val="accent2"/>
                </a:solidFill>
              </a:endParaRPr>
            </a:p>
          </p:txBody>
        </p:sp>
      </p:grpSp>
      <p:sp>
        <p:nvSpPr>
          <p:cNvPr id="22533" name="Rectangle 7"/>
          <p:cNvSpPr>
            <a:spLocks noChangeArrowheads="1"/>
          </p:cNvSpPr>
          <p:nvPr/>
        </p:nvSpPr>
        <p:spPr bwMode="auto">
          <a:xfrm>
            <a:off x="457200" y="2133600"/>
            <a:ext cx="838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Char char="•"/>
              <a:defRPr sz="3200">
                <a:solidFill>
                  <a:srgbClr val="000000"/>
                </a:solidFill>
                <a:latin typeface="Arial" charset="0"/>
                <a:ea typeface="ＭＳ Ｐゴシック" charset="-128"/>
              </a:defRPr>
            </a:lvl1pPr>
            <a:lvl2pPr marL="742950" indent="-285750">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lnSpc>
                <a:spcPct val="90000"/>
              </a:lnSpc>
            </a:pPr>
            <a:r>
              <a:rPr lang="en-US" altLang="en-US" sz="2000"/>
              <a:t>DB contains tuples called resource records (RRs)</a:t>
            </a:r>
          </a:p>
          <a:p>
            <a:pPr lvl="1" eaLnBrk="1" hangingPunct="1">
              <a:lnSpc>
                <a:spcPct val="90000"/>
              </a:lnSpc>
            </a:pPr>
            <a:r>
              <a:rPr lang="en-US" altLang="en-US" sz="1800"/>
              <a:t>Classes = Internet (IN), Chaosnet (CH), etc.</a:t>
            </a:r>
          </a:p>
          <a:p>
            <a:pPr lvl="1" eaLnBrk="1" hangingPunct="1">
              <a:lnSpc>
                <a:spcPct val="90000"/>
              </a:lnSpc>
            </a:pPr>
            <a:r>
              <a:rPr lang="en-US" altLang="en-US" sz="1800"/>
              <a:t>Each class defines value associated with type</a:t>
            </a:r>
          </a:p>
        </p:txBody>
      </p:sp>
      <p:sp>
        <p:nvSpPr>
          <p:cNvPr id="22534" name="Rectangle 8"/>
          <p:cNvSpPr>
            <a:spLocks noGrp="1" noChangeArrowheads="1"/>
          </p:cNvSpPr>
          <p:nvPr>
            <p:ph type="body" sz="half" idx="1"/>
          </p:nvPr>
        </p:nvSpPr>
        <p:spPr>
          <a:xfrm>
            <a:off x="3422650" y="3127375"/>
            <a:ext cx="2024063" cy="530225"/>
          </a:xfrm>
          <a:noFill/>
        </p:spPr>
        <p:txBody>
          <a:bodyPr/>
          <a:lstStyle/>
          <a:p>
            <a:pPr eaLnBrk="1" hangingPunct="1">
              <a:buFontTx/>
              <a:buNone/>
            </a:pPr>
            <a:r>
              <a:rPr lang="en-US" altLang="en-US" sz="2000" b="1" u="sng">
                <a:solidFill>
                  <a:srgbClr val="FF0000"/>
                </a:solidFill>
              </a:rPr>
              <a:t>FOR IN class:</a:t>
            </a:r>
          </a:p>
        </p:txBody>
      </p:sp>
      <p:sp>
        <p:nvSpPr>
          <p:cNvPr id="22535" name="Rectangle 9"/>
          <p:cNvSpPr>
            <a:spLocks noGrp="1" noChangeArrowheads="1"/>
          </p:cNvSpPr>
          <p:nvPr>
            <p:ph type="body" sz="half" idx="2"/>
          </p:nvPr>
        </p:nvSpPr>
        <p:spPr>
          <a:xfrm>
            <a:off x="771525" y="3621088"/>
            <a:ext cx="4257675" cy="2398712"/>
          </a:xfrm>
          <a:noFill/>
        </p:spPr>
        <p:txBody>
          <a:bodyPr/>
          <a:lstStyle/>
          <a:p>
            <a:pPr eaLnBrk="1" hangingPunct="1"/>
            <a:r>
              <a:rPr lang="en-US" altLang="en-US" sz="2000">
                <a:solidFill>
                  <a:srgbClr val="FFFFFF"/>
                </a:solidFill>
              </a:rPr>
              <a:t>Type=A</a:t>
            </a:r>
          </a:p>
          <a:p>
            <a:pPr lvl="1" eaLnBrk="1" hangingPunct="1"/>
            <a:r>
              <a:rPr lang="en-US" altLang="en-US" sz="1800" b="1">
                <a:solidFill>
                  <a:srgbClr val="FFFFFF"/>
                </a:solidFill>
              </a:rPr>
              <a:t>name</a:t>
            </a:r>
            <a:r>
              <a:rPr lang="en-US" altLang="en-US" sz="1800">
                <a:solidFill>
                  <a:srgbClr val="FFFFFF"/>
                </a:solidFill>
              </a:rPr>
              <a:t> is hostname</a:t>
            </a:r>
          </a:p>
          <a:p>
            <a:pPr lvl="1" eaLnBrk="1" hangingPunct="1"/>
            <a:r>
              <a:rPr lang="en-US" altLang="en-US" sz="1800" b="1">
                <a:solidFill>
                  <a:srgbClr val="FFFFFF"/>
                </a:solidFill>
              </a:rPr>
              <a:t>value</a:t>
            </a:r>
            <a:r>
              <a:rPr lang="en-US" altLang="en-US" sz="1800">
                <a:solidFill>
                  <a:srgbClr val="FFFFFF"/>
                </a:solidFill>
              </a:rPr>
              <a:t> is IP address</a:t>
            </a:r>
          </a:p>
          <a:p>
            <a:pPr eaLnBrk="1" hangingPunct="1"/>
            <a:r>
              <a:rPr lang="en-US" altLang="en-US" sz="2000">
                <a:solidFill>
                  <a:srgbClr val="FFFFFF"/>
                </a:solidFill>
              </a:rPr>
              <a:t>Type=NS</a:t>
            </a:r>
          </a:p>
          <a:p>
            <a:pPr lvl="1" eaLnBrk="1" hangingPunct="1"/>
            <a:r>
              <a:rPr lang="en-US" altLang="en-US" sz="1800" b="1">
                <a:solidFill>
                  <a:srgbClr val="FFFFFF"/>
                </a:solidFill>
              </a:rPr>
              <a:t>name</a:t>
            </a:r>
            <a:r>
              <a:rPr lang="en-US" altLang="en-US" sz="1800">
                <a:solidFill>
                  <a:srgbClr val="FFFFFF"/>
                </a:solidFill>
              </a:rPr>
              <a:t> is domain (e.g. foo.com)</a:t>
            </a:r>
          </a:p>
          <a:p>
            <a:pPr lvl="1" eaLnBrk="1" hangingPunct="1"/>
            <a:r>
              <a:rPr lang="en-US" altLang="en-US" sz="1800" b="1">
                <a:solidFill>
                  <a:srgbClr val="FFFFFF"/>
                </a:solidFill>
              </a:rPr>
              <a:t>value</a:t>
            </a:r>
            <a:r>
              <a:rPr lang="en-US" altLang="en-US" sz="1800">
                <a:solidFill>
                  <a:srgbClr val="FFFFFF"/>
                </a:solidFill>
              </a:rPr>
              <a:t> is name of authoritative name server for this domain</a:t>
            </a:r>
          </a:p>
        </p:txBody>
      </p:sp>
      <p:sp>
        <p:nvSpPr>
          <p:cNvPr id="22536" name="Rectangle 10"/>
          <p:cNvSpPr>
            <a:spLocks noChangeArrowheads="1"/>
          </p:cNvSpPr>
          <p:nvPr/>
        </p:nvSpPr>
        <p:spPr bwMode="auto">
          <a:xfrm>
            <a:off x="5029200" y="3505200"/>
            <a:ext cx="38957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Char char="•"/>
              <a:defRPr sz="3200">
                <a:solidFill>
                  <a:srgbClr val="000000"/>
                </a:solidFill>
                <a:latin typeface="Arial" charset="0"/>
                <a:ea typeface="ＭＳ Ｐゴシック" charset="-128"/>
              </a:defRPr>
            </a:lvl1pPr>
            <a:lvl2pPr marL="742950" indent="-285750">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r>
              <a:rPr lang="en-US" altLang="en-US" sz="2000">
                <a:solidFill>
                  <a:srgbClr val="FFFFFF"/>
                </a:solidFill>
              </a:rPr>
              <a:t>Type=CNAME</a:t>
            </a:r>
          </a:p>
          <a:p>
            <a:pPr lvl="1" eaLnBrk="1" hangingPunct="1"/>
            <a:r>
              <a:rPr lang="en-US" altLang="en-US" sz="1800" b="1">
                <a:solidFill>
                  <a:srgbClr val="FFFFFF"/>
                </a:solidFill>
              </a:rPr>
              <a:t>name</a:t>
            </a:r>
            <a:r>
              <a:rPr lang="en-US" altLang="en-US" sz="1800">
                <a:solidFill>
                  <a:srgbClr val="FFFFFF"/>
                </a:solidFill>
              </a:rPr>
              <a:t> is an alias name for some “canonical” (the real) name</a:t>
            </a:r>
          </a:p>
          <a:p>
            <a:pPr lvl="1" eaLnBrk="1" hangingPunct="1"/>
            <a:r>
              <a:rPr lang="en-US" altLang="en-US" sz="1800" b="1">
                <a:solidFill>
                  <a:srgbClr val="FFFFFF"/>
                </a:solidFill>
              </a:rPr>
              <a:t>value</a:t>
            </a:r>
            <a:r>
              <a:rPr lang="en-US" altLang="en-US" sz="1800">
                <a:solidFill>
                  <a:srgbClr val="FFFFFF"/>
                </a:solidFill>
              </a:rPr>
              <a:t> is canonical name</a:t>
            </a:r>
          </a:p>
          <a:p>
            <a:pPr eaLnBrk="1" hangingPunct="1"/>
            <a:r>
              <a:rPr lang="en-US" altLang="en-US" sz="2000">
                <a:solidFill>
                  <a:srgbClr val="FFFFFF"/>
                </a:solidFill>
              </a:rPr>
              <a:t>Type=MX</a:t>
            </a:r>
          </a:p>
          <a:p>
            <a:pPr lvl="1" eaLnBrk="1" hangingPunct="1"/>
            <a:r>
              <a:rPr lang="en-US" altLang="en-US" sz="1800" b="1">
                <a:solidFill>
                  <a:srgbClr val="FFFFFF"/>
                </a:solidFill>
              </a:rPr>
              <a:t>value</a:t>
            </a:r>
            <a:r>
              <a:rPr lang="en-US" altLang="en-US" sz="1800">
                <a:solidFill>
                  <a:srgbClr val="FFFFFF"/>
                </a:solidFill>
              </a:rPr>
              <a:t> is hostname of mailserver associated with </a:t>
            </a:r>
            <a:r>
              <a:rPr lang="en-US" altLang="en-US" sz="1800" b="1">
                <a:solidFill>
                  <a:srgbClr val="FFFFFF"/>
                </a:solidFill>
              </a:rPr>
              <a:t>name</a:t>
            </a:r>
            <a:endParaRPr lang="en-US" altLang="en-US" sz="1800">
              <a:solidFill>
                <a:srgbClr val="FFFFFF"/>
              </a:solidFill>
            </a:endParaRPr>
          </a:p>
          <a:p>
            <a:pPr eaLnBrk="1" hangingPunct="1"/>
            <a:endParaRPr lang="en-US" altLang="en-US" sz="2800">
              <a:solidFill>
                <a:srgbClr val="FFFFFF"/>
              </a:solidFill>
            </a:endParaRPr>
          </a:p>
        </p:txBody>
      </p:sp>
    </p:spTree>
    <p:extLst>
      <p:ext uri="{BB962C8B-B14F-4D97-AF65-F5344CB8AC3E}">
        <p14:creationId xmlns:p14="http://schemas.microsoft.com/office/powerpoint/2010/main" val="42280785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44475" y="1501775"/>
            <a:ext cx="5013325" cy="2979738"/>
          </a:xfrm>
          <a:prstGeom prst="rect">
            <a:avLst/>
          </a:prstGeom>
          <a:noFill/>
        </p:spPr>
        <p:txBody>
          <a:bodyPr>
            <a:normAutofit fontScale="62500" lnSpcReduction="20000"/>
          </a:bodyPr>
          <a:lstStyle/>
          <a:p>
            <a:pPr eaLnBrk="1" hangingPunct="1">
              <a:defRPr/>
            </a:pPr>
            <a:r>
              <a:rPr lang="en-US" b="1" dirty="0">
                <a:solidFill>
                  <a:srgbClr val="000000"/>
                </a:solidFill>
              </a:rPr>
              <a:t>Attack On Internet Called Largest Ever</a:t>
            </a:r>
            <a:r>
              <a:rPr lang="en-US" dirty="0">
                <a:solidFill>
                  <a:srgbClr val="000000"/>
                </a:solidFill>
              </a:rPr>
              <a:t/>
            </a:r>
            <a:br>
              <a:rPr lang="en-US" dirty="0">
                <a:solidFill>
                  <a:srgbClr val="000000"/>
                </a:solidFill>
              </a:rPr>
            </a:br>
            <a:r>
              <a:rPr lang="en-US" i="1" dirty="0">
                <a:solidFill>
                  <a:srgbClr val="000000"/>
                </a:solidFill>
              </a:rPr>
              <a:t>David McGuire and Brian Krebs</a:t>
            </a:r>
            <a:r>
              <a:rPr lang="en-US" dirty="0">
                <a:solidFill>
                  <a:srgbClr val="000000"/>
                </a:solidFill>
              </a:rPr>
              <a:t>, Washington Post 2002-10-23</a:t>
            </a:r>
          </a:p>
          <a:p>
            <a:pPr eaLnBrk="1" hangingPunct="1">
              <a:defRPr/>
            </a:pPr>
            <a:r>
              <a:rPr lang="en-US" dirty="0">
                <a:solidFill>
                  <a:srgbClr val="000000"/>
                </a:solidFill>
              </a:rPr>
              <a:t/>
            </a:r>
            <a:br>
              <a:rPr lang="en-US" dirty="0">
                <a:solidFill>
                  <a:srgbClr val="000000"/>
                </a:solidFill>
              </a:rPr>
            </a:br>
            <a:r>
              <a:rPr lang="en-US" dirty="0">
                <a:solidFill>
                  <a:srgbClr val="000000"/>
                </a:solidFill>
              </a:rPr>
              <a:t>The heart of the Internet sustained its largest and most sophisticated attack ever, starting late Monday, according to officials at key online backbone organizations.</a:t>
            </a:r>
          </a:p>
          <a:p>
            <a:pPr eaLnBrk="1" hangingPunct="1">
              <a:defRPr/>
            </a:pPr>
            <a:r>
              <a:rPr lang="en-US" dirty="0">
                <a:solidFill>
                  <a:srgbClr val="000000"/>
                </a:solidFill>
              </a:rPr>
              <a:t>Around 5:00 p.m. EDT on Monday, a "distributed denial of service" (DDOS) attack struck the 13 "root servers" that provide the primary roadmap for almost all Internet communications. Despite the scale of the attack, which lasted about an hour, Internet users worldwide were largely unaffected, experts said.</a:t>
            </a:r>
            <a:br>
              <a:rPr lang="en-US" dirty="0">
                <a:solidFill>
                  <a:srgbClr val="000000"/>
                </a:solidFill>
              </a:rPr>
            </a:br>
            <a:r>
              <a:rPr lang="en-US" dirty="0">
                <a:solidFill>
                  <a:srgbClr val="000000"/>
                </a:solidFill>
              </a:rPr>
              <a:t/>
            </a:r>
            <a:br>
              <a:rPr lang="en-US" dirty="0">
                <a:solidFill>
                  <a:srgbClr val="000000"/>
                </a:solidFill>
              </a:rPr>
            </a:br>
            <a:endParaRPr lang="en-US" dirty="0">
              <a:solidFill>
                <a:srgbClr val="000000"/>
              </a:solidFill>
            </a:endParaRPr>
          </a:p>
        </p:txBody>
      </p:sp>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0D24B30F-72EE-644B-824F-BDDA2DBC6253}" type="slidenum">
              <a:rPr lang="en-US" altLang="en-US" sz="1200">
                <a:solidFill>
                  <a:schemeClr val="tx2"/>
                </a:solidFill>
                <a:latin typeface="Arial Narrow" charset="0"/>
              </a:rPr>
              <a:pPr>
                <a:spcBef>
                  <a:spcPct val="0"/>
                </a:spcBef>
                <a:buClrTx/>
                <a:buFontTx/>
                <a:buNone/>
              </a:pPr>
              <a:t>70</a:t>
            </a:fld>
            <a:endParaRPr lang="en-US" altLang="en-US" sz="1200">
              <a:solidFill>
                <a:schemeClr val="tx2"/>
              </a:solidFill>
              <a:latin typeface="Arial Narrow" charset="0"/>
            </a:endParaRPr>
          </a:p>
        </p:txBody>
      </p:sp>
      <p:sp>
        <p:nvSpPr>
          <p:cNvPr id="47107" name="Rectangle 2"/>
          <p:cNvSpPr>
            <a:spLocks noGrp="1" noChangeArrowheads="1"/>
          </p:cNvSpPr>
          <p:nvPr>
            <p:ph type="title"/>
          </p:nvPr>
        </p:nvSpPr>
        <p:spPr/>
        <p:txBody>
          <a:bodyPr/>
          <a:lstStyle/>
          <a:p>
            <a:r>
              <a:rPr lang="en-US" altLang="en-US"/>
              <a:t>Protecting the Root Nameservers</a:t>
            </a:r>
          </a:p>
        </p:txBody>
      </p:sp>
      <p:sp>
        <p:nvSpPr>
          <p:cNvPr id="68611" name="Rectangle 3"/>
          <p:cNvSpPr>
            <a:spLocks noGrp="1" noChangeArrowheads="1"/>
          </p:cNvSpPr>
          <p:nvPr>
            <p:ph type="body" idx="1"/>
          </p:nvPr>
        </p:nvSpPr>
        <p:spPr>
          <a:xfrm>
            <a:off x="76200" y="5486400"/>
            <a:ext cx="8229600" cy="1219200"/>
          </a:xfrm>
        </p:spPr>
        <p:txBody>
          <a:bodyPr/>
          <a:lstStyle/>
          <a:p>
            <a:pPr>
              <a:lnSpc>
                <a:spcPct val="80000"/>
              </a:lnSpc>
            </a:pPr>
            <a:r>
              <a:rPr lang="en-US" altLang="en-US" sz="2000"/>
              <a:t>Redundancy: 13 root nameservers </a:t>
            </a:r>
          </a:p>
          <a:p>
            <a:pPr>
              <a:lnSpc>
                <a:spcPct val="80000"/>
              </a:lnSpc>
            </a:pPr>
            <a:r>
              <a:rPr lang="en-US" altLang="en-US" sz="2000"/>
              <a:t>IP Anycast for root DNS servers {c,f,i,j,k}.root-servers.net</a:t>
            </a:r>
          </a:p>
          <a:p>
            <a:pPr lvl="1">
              <a:lnSpc>
                <a:spcPct val="80000"/>
              </a:lnSpc>
            </a:pPr>
            <a:r>
              <a:rPr lang="en-US" altLang="en-US" sz="1800"/>
              <a:t>RFC 3258</a:t>
            </a:r>
          </a:p>
          <a:p>
            <a:pPr lvl="1">
              <a:lnSpc>
                <a:spcPct val="80000"/>
              </a:lnSpc>
            </a:pPr>
            <a:r>
              <a:rPr lang="en-US" altLang="en-US" sz="1800"/>
              <a:t>Most </a:t>
            </a:r>
            <a:r>
              <a:rPr lang="en-US" altLang="en-US" sz="1800" i="1"/>
              <a:t>physical</a:t>
            </a:r>
            <a:r>
              <a:rPr lang="en-US" altLang="en-US" sz="1800"/>
              <a:t> nameservers lie outside of the US</a:t>
            </a:r>
          </a:p>
          <a:p>
            <a:pPr>
              <a:lnSpc>
                <a:spcPct val="80000"/>
              </a:lnSpc>
            </a:pPr>
            <a:endParaRPr lang="en-US" altLang="en-US" sz="2000"/>
          </a:p>
        </p:txBody>
      </p:sp>
      <p:sp>
        <p:nvSpPr>
          <p:cNvPr id="68614" name="Text Box 6"/>
          <p:cNvSpPr txBox="1">
            <a:spLocks noChangeArrowheads="1"/>
          </p:cNvSpPr>
          <p:nvPr/>
        </p:nvSpPr>
        <p:spPr bwMode="auto">
          <a:xfrm>
            <a:off x="5029200" y="1600200"/>
            <a:ext cx="3124200" cy="708025"/>
          </a:xfrm>
          <a:prstGeom prst="rect">
            <a:avLst/>
          </a:prstGeom>
          <a:solidFill>
            <a:srgbClr val="F7F5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eaLnBrk="1" hangingPunct="1">
              <a:spcBef>
                <a:spcPct val="50000"/>
              </a:spcBef>
              <a:buClrTx/>
              <a:buFontTx/>
              <a:buNone/>
            </a:pPr>
            <a:r>
              <a:rPr lang="en-US" altLang="en-US" sz="2000" b="1">
                <a:solidFill>
                  <a:srgbClr val="FF3300"/>
                </a:solidFill>
                <a:latin typeface="Times New Roman" charset="0"/>
              </a:rPr>
              <a:t>Sophisticated?  </a:t>
            </a:r>
            <a:br>
              <a:rPr lang="en-US" altLang="en-US" sz="2000" b="1">
                <a:solidFill>
                  <a:srgbClr val="FF3300"/>
                </a:solidFill>
                <a:latin typeface="Times New Roman" charset="0"/>
              </a:rPr>
            </a:br>
            <a:r>
              <a:rPr lang="en-US" altLang="en-US" sz="2000" b="1">
                <a:solidFill>
                  <a:srgbClr val="FF3300"/>
                </a:solidFill>
                <a:latin typeface="Times New Roman" charset="0"/>
              </a:rPr>
              <a:t>Why did nobody notice?</a:t>
            </a:r>
          </a:p>
        </p:txBody>
      </p:sp>
      <p:sp>
        <p:nvSpPr>
          <p:cNvPr id="68615" name="Text Box 7"/>
          <p:cNvSpPr txBox="1">
            <a:spLocks noChangeArrowheads="1"/>
          </p:cNvSpPr>
          <p:nvPr/>
        </p:nvSpPr>
        <p:spPr bwMode="auto">
          <a:xfrm>
            <a:off x="3962400" y="2743200"/>
            <a:ext cx="5029200" cy="400050"/>
          </a:xfrm>
          <a:prstGeom prst="rect">
            <a:avLst/>
          </a:prstGeom>
          <a:solidFill>
            <a:srgbClr val="F7F5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50000"/>
              </a:spcBef>
              <a:buClrTx/>
              <a:buFontTx/>
              <a:buNone/>
            </a:pPr>
            <a:r>
              <a:rPr lang="en-US" altLang="en-US" sz="2000" b="1">
                <a:solidFill>
                  <a:schemeClr val="tx1"/>
                </a:solidFill>
                <a:latin typeface="Times New Roman" charset="0"/>
              </a:rPr>
              <a:t>seshan.org.   13759   NS www.seshan.org.</a:t>
            </a:r>
          </a:p>
        </p:txBody>
      </p:sp>
      <p:sp>
        <p:nvSpPr>
          <p:cNvPr id="68616" name="Line 8"/>
          <p:cNvSpPr>
            <a:spLocks noChangeShapeType="1"/>
          </p:cNvSpPr>
          <p:nvPr/>
        </p:nvSpPr>
        <p:spPr bwMode="auto">
          <a:xfrm>
            <a:off x="6553200" y="2286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7" name="Oval 9"/>
          <p:cNvSpPr>
            <a:spLocks noChangeArrowheads="1"/>
          </p:cNvSpPr>
          <p:nvPr/>
        </p:nvSpPr>
        <p:spPr bwMode="auto">
          <a:xfrm>
            <a:off x="5257800" y="2743200"/>
            <a:ext cx="11430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68618" name="Text Box 10"/>
          <p:cNvSpPr txBox="1">
            <a:spLocks noChangeArrowheads="1"/>
          </p:cNvSpPr>
          <p:nvPr/>
        </p:nvSpPr>
        <p:spPr bwMode="auto">
          <a:xfrm>
            <a:off x="228600" y="47244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50000"/>
              </a:spcBef>
              <a:buClrTx/>
              <a:buFontTx/>
              <a:buNone/>
            </a:pPr>
            <a:r>
              <a:rPr lang="en-US" altLang="en-US" sz="2800" b="1">
                <a:solidFill>
                  <a:srgbClr val="FF3300"/>
                </a:solidFill>
                <a:latin typeface="Times New Roman" charset="0"/>
              </a:rPr>
              <a:t>Defense Mechanisms</a:t>
            </a:r>
          </a:p>
        </p:txBody>
      </p:sp>
      <p:pic>
        <p:nvPicPr>
          <p:cNvPr id="471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68700"/>
            <a:ext cx="3352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605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11">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1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4" grpId="0" animBg="1"/>
      <p:bldP spid="68615" grpId="0" animBg="1"/>
      <p:bldP spid="68616" grpId="0" animBg="1"/>
      <p:bldP spid="68617" grpId="0" animBg="1"/>
      <p:bldP spid="68618"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loud 5"/>
          <p:cNvSpPr/>
          <p:nvPr/>
        </p:nvSpPr>
        <p:spPr bwMode="auto">
          <a:xfrm>
            <a:off x="1689157" y="990601"/>
            <a:ext cx="5085792" cy="30121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66" name="Oval 65"/>
          <p:cNvSpPr/>
          <p:nvPr/>
        </p:nvSpPr>
        <p:spPr bwMode="auto">
          <a:xfrm rot="21258690">
            <a:off x="2202781" y="1826329"/>
            <a:ext cx="4105081" cy="1708229"/>
          </a:xfrm>
          <a:prstGeom prst="ellipse">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CDN</a:t>
            </a:r>
            <a:endParaRPr kumimoji="0" lang="en-US" sz="2800" b="1" i="0" u="none" strike="noStrike" cap="none" normalizeH="0" baseline="0" dirty="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smtClean="0"/>
              <a:t>Design Choices of Akamai (1)</a:t>
            </a:r>
            <a:endParaRPr lang="en-US" dirty="0"/>
          </a:p>
        </p:txBody>
      </p:sp>
      <p:graphicFrame>
        <p:nvGraphicFramePr>
          <p:cNvPr id="4" name="Object 2"/>
          <p:cNvGraphicFramePr>
            <a:graphicFrameLocks noChangeAspect="1"/>
          </p:cNvGraphicFramePr>
          <p:nvPr/>
        </p:nvGraphicFramePr>
        <p:xfrm>
          <a:off x="374149" y="2209800"/>
          <a:ext cx="833438" cy="638175"/>
        </p:xfrm>
        <a:graphic>
          <a:graphicData uri="http://schemas.openxmlformats.org/presentationml/2006/ole">
            <mc:AlternateContent xmlns:mc="http://schemas.openxmlformats.org/markup-compatibility/2006">
              <mc:Choice xmlns:v="urn:schemas-microsoft-com:vml" Requires="v">
                <p:oleObj spid="_x0000_s366623"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49"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 name="Straight Arrow Connector 4"/>
          <p:cNvCxnSpPr>
            <a:stCxn id="4" idx="3"/>
            <a:endCxn id="13" idx="1"/>
          </p:cNvCxnSpPr>
          <p:nvPr/>
        </p:nvCxnSpPr>
        <p:spPr bwMode="auto">
          <a:xfrm>
            <a:off x="1207587" y="2528887"/>
            <a:ext cx="837796" cy="186193"/>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7" name="Object 3"/>
          <p:cNvGraphicFramePr>
            <a:graphicFrameLocks noChangeAspect="1"/>
          </p:cNvGraphicFramePr>
          <p:nvPr/>
        </p:nvGraphicFramePr>
        <p:xfrm>
          <a:off x="6906477" y="2101678"/>
          <a:ext cx="833438" cy="638175"/>
        </p:xfrm>
        <a:graphic>
          <a:graphicData uri="http://schemas.openxmlformats.org/presentationml/2006/ole">
            <mc:AlternateContent xmlns:mc="http://schemas.openxmlformats.org/markup-compatibility/2006">
              <mc:Choice xmlns:v="urn:schemas-microsoft-com:vml" Requires="v">
                <p:oleObj spid="_x0000_s366624"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477" y="210167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TextBox 7"/>
          <p:cNvSpPr txBox="1"/>
          <p:nvPr/>
        </p:nvSpPr>
        <p:spPr>
          <a:xfrm>
            <a:off x="304800" y="1733869"/>
            <a:ext cx="1542410" cy="461665"/>
          </a:xfrm>
          <a:prstGeom prst="rect">
            <a:avLst/>
          </a:prstGeom>
          <a:noFill/>
        </p:spPr>
        <p:txBody>
          <a:bodyPr wrap="none" rtlCol="0">
            <a:spAutoFit/>
          </a:bodyPr>
          <a:lstStyle/>
          <a:p>
            <a:r>
              <a:rPr lang="en-US" dirty="0" smtClean="0"/>
              <a:t>EU Clients</a:t>
            </a:r>
            <a:endParaRPr lang="en-US" dirty="0"/>
          </a:p>
        </p:txBody>
      </p:sp>
      <p:sp>
        <p:nvSpPr>
          <p:cNvPr id="9" name="TextBox 8"/>
          <p:cNvSpPr txBox="1"/>
          <p:nvPr/>
        </p:nvSpPr>
        <p:spPr>
          <a:xfrm>
            <a:off x="6983742" y="1410632"/>
            <a:ext cx="1816523" cy="461665"/>
          </a:xfrm>
          <a:prstGeom prst="rect">
            <a:avLst/>
          </a:prstGeom>
          <a:noFill/>
        </p:spPr>
        <p:txBody>
          <a:bodyPr wrap="none" rtlCol="0">
            <a:spAutoFit/>
          </a:bodyPr>
          <a:lstStyle/>
          <a:p>
            <a:r>
              <a:rPr lang="en-US" smtClean="0"/>
              <a:t>Origin server</a:t>
            </a:r>
            <a:endParaRPr lang="en-US" dirty="0"/>
          </a:p>
        </p:txBody>
      </p:sp>
      <p:grpSp>
        <p:nvGrpSpPr>
          <p:cNvPr id="10" name="Group 8"/>
          <p:cNvGrpSpPr>
            <a:grpSpLocks/>
          </p:cNvGrpSpPr>
          <p:nvPr/>
        </p:nvGrpSpPr>
        <p:grpSpPr bwMode="auto">
          <a:xfrm>
            <a:off x="2041025" y="2175506"/>
            <a:ext cx="653716" cy="885825"/>
            <a:chOff x="4180" y="783"/>
            <a:chExt cx="150" cy="307"/>
          </a:xfrm>
        </p:grpSpPr>
        <p:sp>
          <p:nvSpPr>
            <p:cNvPr id="11"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2"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5"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8"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19" name="TextBox 18"/>
          <p:cNvSpPr txBox="1"/>
          <p:nvPr/>
        </p:nvSpPr>
        <p:spPr>
          <a:xfrm>
            <a:off x="1080683" y="3695389"/>
            <a:ext cx="1765227" cy="461665"/>
          </a:xfrm>
          <a:prstGeom prst="rect">
            <a:avLst/>
          </a:prstGeom>
          <a:noFill/>
        </p:spPr>
        <p:txBody>
          <a:bodyPr wrap="none" rtlCol="0">
            <a:spAutoFit/>
          </a:bodyPr>
          <a:lstStyle/>
          <a:p>
            <a:r>
              <a:rPr lang="en-US" smtClean="0"/>
              <a:t>Edge servers</a:t>
            </a:r>
            <a:endParaRPr lang="en-US"/>
          </a:p>
        </p:txBody>
      </p:sp>
      <p:grpSp>
        <p:nvGrpSpPr>
          <p:cNvPr id="22" name="Group 8"/>
          <p:cNvGrpSpPr>
            <a:grpSpLocks/>
          </p:cNvGrpSpPr>
          <p:nvPr/>
        </p:nvGrpSpPr>
        <p:grpSpPr bwMode="auto">
          <a:xfrm>
            <a:off x="2784539" y="3111170"/>
            <a:ext cx="653716" cy="885825"/>
            <a:chOff x="4180" y="783"/>
            <a:chExt cx="150" cy="307"/>
          </a:xfrm>
        </p:grpSpPr>
        <p:sp>
          <p:nvSpPr>
            <p:cNvPr id="23"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5"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7"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0"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40" name="Straight Arrow Connector 39"/>
          <p:cNvCxnSpPr>
            <a:stCxn id="12" idx="3"/>
            <a:endCxn id="71" idx="1"/>
          </p:cNvCxnSpPr>
          <p:nvPr/>
        </p:nvCxnSpPr>
        <p:spPr bwMode="auto">
          <a:xfrm>
            <a:off x="2672950" y="2521757"/>
            <a:ext cx="2612971" cy="9089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45" name="Straight Arrow Connector 44"/>
          <p:cNvCxnSpPr>
            <a:stCxn id="27" idx="0"/>
            <a:endCxn id="71" idx="1"/>
          </p:cNvCxnSpPr>
          <p:nvPr/>
        </p:nvCxnSpPr>
        <p:spPr bwMode="auto">
          <a:xfrm flipV="1">
            <a:off x="3438255" y="2612647"/>
            <a:ext cx="1847666" cy="51295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52" name="Straight Arrow Connector 51"/>
          <p:cNvCxnSpPr>
            <a:stCxn id="63" idx="0"/>
            <a:endCxn id="23" idx="3"/>
          </p:cNvCxnSpPr>
          <p:nvPr/>
        </p:nvCxnSpPr>
        <p:spPr bwMode="auto">
          <a:xfrm flipV="1">
            <a:off x="2105876" y="3996995"/>
            <a:ext cx="922154" cy="917907"/>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63" name="Object 2"/>
          <p:cNvGraphicFramePr>
            <a:graphicFrameLocks noChangeAspect="1"/>
          </p:cNvGraphicFramePr>
          <p:nvPr/>
        </p:nvGraphicFramePr>
        <p:xfrm>
          <a:off x="1689157" y="4914902"/>
          <a:ext cx="833438" cy="638175"/>
        </p:xfrm>
        <a:graphic>
          <a:graphicData uri="http://schemas.openxmlformats.org/presentationml/2006/ole">
            <mc:AlternateContent xmlns:mc="http://schemas.openxmlformats.org/markup-compatibility/2006">
              <mc:Choice xmlns:v="urn:schemas-microsoft-com:vml" Requires="v">
                <p:oleObj spid="_x0000_s366625" name="Clip" r:id="rId7" imgW="1307079" imgH="1083682" progId="MS_ClipArt_Gallery.2">
                  <p:embed/>
                </p:oleObj>
              </mc:Choice>
              <mc:Fallback>
                <p:oleObj name="Clip" r:id="rId7"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57" y="4914902"/>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8" name="Group 8"/>
          <p:cNvGrpSpPr>
            <a:grpSpLocks/>
          </p:cNvGrpSpPr>
          <p:nvPr/>
        </p:nvGrpSpPr>
        <p:grpSpPr bwMode="auto">
          <a:xfrm>
            <a:off x="5281563" y="2073073"/>
            <a:ext cx="653716" cy="885825"/>
            <a:chOff x="4180" y="783"/>
            <a:chExt cx="150" cy="307"/>
          </a:xfrm>
        </p:grpSpPr>
        <p:sp>
          <p:nvSpPr>
            <p:cNvPr id="69"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0"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1"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2"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3"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6"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80" name="Straight Arrow Connector 79"/>
          <p:cNvCxnSpPr>
            <a:endCxn id="7" idx="1"/>
          </p:cNvCxnSpPr>
          <p:nvPr/>
        </p:nvCxnSpPr>
        <p:spPr bwMode="auto">
          <a:xfrm flipV="1">
            <a:off x="5763133" y="2420765"/>
            <a:ext cx="1143344" cy="2092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88" name="TextBox 87"/>
          <p:cNvSpPr txBox="1"/>
          <p:nvPr/>
        </p:nvSpPr>
        <p:spPr>
          <a:xfrm>
            <a:off x="1173542" y="5508839"/>
            <a:ext cx="748923" cy="461665"/>
          </a:xfrm>
          <a:prstGeom prst="rect">
            <a:avLst/>
          </a:prstGeom>
          <a:noFill/>
        </p:spPr>
        <p:txBody>
          <a:bodyPr wrap="none" rtlCol="0">
            <a:spAutoFit/>
          </a:bodyPr>
          <a:lstStyle/>
          <a:p>
            <a:r>
              <a:rPr lang="en-US" dirty="0" smtClean="0"/>
              <a:t>Asia</a:t>
            </a:r>
            <a:endParaRPr lang="en-US" dirty="0"/>
          </a:p>
        </p:txBody>
      </p:sp>
      <p:graphicFrame>
        <p:nvGraphicFramePr>
          <p:cNvPr id="89" name="Object 2"/>
          <p:cNvGraphicFramePr>
            <a:graphicFrameLocks noChangeAspect="1"/>
          </p:cNvGraphicFramePr>
          <p:nvPr/>
        </p:nvGraphicFramePr>
        <p:xfrm>
          <a:off x="2600296" y="5085509"/>
          <a:ext cx="833438" cy="638175"/>
        </p:xfrm>
        <a:graphic>
          <a:graphicData uri="http://schemas.openxmlformats.org/presentationml/2006/ole">
            <mc:AlternateContent xmlns:mc="http://schemas.openxmlformats.org/markup-compatibility/2006">
              <mc:Choice xmlns:v="urn:schemas-microsoft-com:vml" Requires="v">
                <p:oleObj spid="_x0000_s366626" name="Clip" r:id="rId8" imgW="1307079" imgH="1083682" progId="MS_ClipArt_Gallery.2">
                  <p:embed/>
                </p:oleObj>
              </mc:Choice>
              <mc:Fallback>
                <p:oleObj name="Clip" r:id="rId8"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296" y="5085509"/>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0" name="Straight Arrow Connector 89"/>
          <p:cNvCxnSpPr>
            <a:stCxn id="89" idx="0"/>
            <a:endCxn id="23" idx="3"/>
          </p:cNvCxnSpPr>
          <p:nvPr/>
        </p:nvCxnSpPr>
        <p:spPr bwMode="auto">
          <a:xfrm flipV="1">
            <a:off x="3017015" y="3996995"/>
            <a:ext cx="11015" cy="1088514"/>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93" name="Object 2"/>
          <p:cNvGraphicFramePr>
            <a:graphicFrameLocks noChangeAspect="1"/>
          </p:cNvGraphicFramePr>
          <p:nvPr/>
        </p:nvGraphicFramePr>
        <p:xfrm>
          <a:off x="203644" y="3295268"/>
          <a:ext cx="833438" cy="638175"/>
        </p:xfrm>
        <a:graphic>
          <a:graphicData uri="http://schemas.openxmlformats.org/presentationml/2006/ole">
            <mc:AlternateContent xmlns:mc="http://schemas.openxmlformats.org/markup-compatibility/2006">
              <mc:Choice xmlns:v="urn:schemas-microsoft-com:vml" Requires="v">
                <p:oleObj spid="_x0000_s366627" name="Clip" r:id="rId9" imgW="1307079" imgH="1083682" progId="MS_ClipArt_Gallery.2">
                  <p:embed/>
                </p:oleObj>
              </mc:Choice>
              <mc:Fallback>
                <p:oleObj name="Clip" r:id="rId9"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44" y="329526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4" name="Straight Arrow Connector 93"/>
          <p:cNvCxnSpPr>
            <a:stCxn id="93" idx="3"/>
            <a:endCxn id="13" idx="1"/>
          </p:cNvCxnSpPr>
          <p:nvPr/>
        </p:nvCxnSpPr>
        <p:spPr bwMode="auto">
          <a:xfrm flipV="1">
            <a:off x="1037082" y="2715080"/>
            <a:ext cx="1008301" cy="899275"/>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3" name="TextBox 2"/>
          <p:cNvSpPr txBox="1"/>
          <p:nvPr/>
        </p:nvSpPr>
        <p:spPr>
          <a:xfrm>
            <a:off x="2522595" y="4189968"/>
            <a:ext cx="6469005" cy="2308324"/>
          </a:xfrm>
          <a:prstGeom prst="rect">
            <a:avLst/>
          </a:prstGeom>
          <a:solidFill>
            <a:schemeClr val="accent6">
              <a:lumMod val="20000"/>
              <a:lumOff val="80000"/>
            </a:schemeClr>
          </a:solidFill>
        </p:spPr>
        <p:txBody>
          <a:bodyPr wrap="square" rtlCol="0">
            <a:spAutoFit/>
          </a:bodyPr>
          <a:lstStyle/>
          <a:p>
            <a:pPr marL="342900" indent="-342900">
              <a:buFont typeface="Arial" charset="0"/>
              <a:buChar char="•"/>
            </a:pPr>
            <a:r>
              <a:rPr lang="en-US" b="1" dirty="0" smtClean="0">
                <a:solidFill>
                  <a:schemeClr val="bg1">
                    <a:lumMod val="10000"/>
                  </a:schemeClr>
                </a:solidFill>
              </a:rPr>
              <a:t>Multipath overlay routing to reduce loss</a:t>
            </a:r>
          </a:p>
          <a:p>
            <a:pPr lvl="1"/>
            <a:r>
              <a:rPr lang="en-US" dirty="0" smtClean="0">
                <a:solidFill>
                  <a:schemeClr val="bg1">
                    <a:lumMod val="10000"/>
                  </a:schemeClr>
                </a:solidFill>
              </a:rPr>
              <a:t>Recover packet losses by redundancy</a:t>
            </a:r>
          </a:p>
          <a:p>
            <a:pPr marL="342900" indent="-342900">
              <a:buFont typeface="Arial" charset="0"/>
              <a:buChar char="•"/>
            </a:pPr>
            <a:r>
              <a:rPr lang="en-US" b="1" dirty="0">
                <a:solidFill>
                  <a:schemeClr val="bg1">
                    <a:lumMod val="10000"/>
                  </a:schemeClr>
                </a:solidFill>
              </a:rPr>
              <a:t>Two-layer cache structure</a:t>
            </a:r>
          </a:p>
          <a:p>
            <a:pPr lvl="1"/>
            <a:r>
              <a:rPr lang="en-US" dirty="0">
                <a:solidFill>
                  <a:schemeClr val="bg1">
                    <a:lumMod val="10000"/>
                  </a:schemeClr>
                </a:solidFill>
              </a:rPr>
              <a:t>Cache miss handled by an intermediate layer</a:t>
            </a:r>
          </a:p>
          <a:p>
            <a:pPr marL="342900" indent="-342900">
              <a:buFont typeface="Arial" charset="0"/>
              <a:buChar char="•"/>
            </a:pPr>
            <a:r>
              <a:rPr lang="en-US" b="1" dirty="0" smtClean="0">
                <a:solidFill>
                  <a:schemeClr val="bg1">
                    <a:lumMod val="10000"/>
                  </a:schemeClr>
                </a:solidFill>
              </a:rPr>
              <a:t>Consistent hashing for replica placement</a:t>
            </a:r>
          </a:p>
          <a:p>
            <a:pPr lvl="1"/>
            <a:r>
              <a:rPr lang="en-US" dirty="0" smtClean="0">
                <a:solidFill>
                  <a:schemeClr val="bg1">
                    <a:lumMod val="10000"/>
                  </a:schemeClr>
                </a:solidFill>
              </a:rPr>
              <a:t>Replace &lt; N/k items when one server is down.</a:t>
            </a:r>
          </a:p>
        </p:txBody>
      </p:sp>
      <p:sp>
        <p:nvSpPr>
          <p:cNvPr id="50" name="Rectangular Callout 49"/>
          <p:cNvSpPr/>
          <p:nvPr/>
        </p:nvSpPr>
        <p:spPr bwMode="auto">
          <a:xfrm>
            <a:off x="4053223" y="3212339"/>
            <a:ext cx="4448621" cy="830997"/>
          </a:xfrm>
          <a:prstGeom prst="wedgeRectCallout">
            <a:avLst>
              <a:gd name="adj1" fmla="val -40008"/>
              <a:gd name="adj2" fmla="val -91889"/>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10000"/>
                  </a:schemeClr>
                </a:solidFill>
                <a:effectLst/>
                <a:latin typeface="Times New Roman" charset="0"/>
              </a:rPr>
              <a:t>How/where to replicate</a:t>
            </a:r>
            <a:r>
              <a:rPr kumimoji="0" lang="en-US" sz="2400" b="1" i="0" u="none" strike="noStrike" cap="none" normalizeH="0" dirty="0" smtClean="0">
                <a:ln>
                  <a:noFill/>
                </a:ln>
                <a:solidFill>
                  <a:schemeClr val="bg1">
                    <a:lumMod val="10000"/>
                  </a:schemeClr>
                </a:solidFill>
                <a:effectLst/>
                <a:latin typeface="Times New Roman" charset="0"/>
              </a:rPr>
              <a:t> content?</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chemeClr val="bg1">
                    <a:lumMod val="10000"/>
                  </a:schemeClr>
                </a:solidFill>
              </a:rPr>
              <a:t>High performance, fault tolerance</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20" name="Slide Number Placeholder 19"/>
          <p:cNvSpPr>
            <a:spLocks noGrp="1"/>
          </p:cNvSpPr>
          <p:nvPr>
            <p:ph type="sldNum" sz="quarter" idx="12"/>
          </p:nvPr>
        </p:nvSpPr>
        <p:spPr/>
        <p:txBody>
          <a:bodyPr/>
          <a:lstStyle/>
          <a:p>
            <a:fld id="{B97CF8EF-13D2-2A41-B543-BE2952236DB9}" type="slidenum">
              <a:rPr lang="en-US" altLang="en-US" smtClean="0"/>
              <a:pPr/>
              <a:t>71</a:t>
            </a:fld>
            <a:endParaRPr lang="en-US" altLang="en-US"/>
          </a:p>
        </p:txBody>
      </p:sp>
      <p:cxnSp>
        <p:nvCxnSpPr>
          <p:cNvPr id="51" name="Straight Arrow Connector 50"/>
          <p:cNvCxnSpPr/>
          <p:nvPr/>
        </p:nvCxnSpPr>
        <p:spPr bwMode="auto">
          <a:xfrm>
            <a:off x="2694741" y="2612647"/>
            <a:ext cx="508176" cy="498523"/>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Tree>
    <p:extLst>
      <p:ext uri="{BB962C8B-B14F-4D97-AF65-F5344CB8AC3E}">
        <p14:creationId xmlns:p14="http://schemas.microsoft.com/office/powerpoint/2010/main" val="1162161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loud 5"/>
          <p:cNvSpPr/>
          <p:nvPr/>
        </p:nvSpPr>
        <p:spPr bwMode="auto">
          <a:xfrm>
            <a:off x="1689157" y="990601"/>
            <a:ext cx="5085792" cy="30121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66" name="Oval 65"/>
          <p:cNvSpPr/>
          <p:nvPr/>
        </p:nvSpPr>
        <p:spPr bwMode="auto">
          <a:xfrm rot="21258690">
            <a:off x="2202781" y="1826329"/>
            <a:ext cx="4105081" cy="1708229"/>
          </a:xfrm>
          <a:prstGeom prst="ellipse">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CDN</a:t>
            </a:r>
            <a:endParaRPr kumimoji="0" lang="en-US" sz="2800" b="1" i="0" u="none" strike="noStrike" cap="none" normalizeH="0" baseline="0" dirty="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smtClean="0"/>
              <a:t>Design Choices of Akamai (2)</a:t>
            </a:r>
            <a:endParaRPr lang="en-US" dirty="0"/>
          </a:p>
        </p:txBody>
      </p:sp>
      <p:graphicFrame>
        <p:nvGraphicFramePr>
          <p:cNvPr id="4" name="Object 2"/>
          <p:cNvGraphicFramePr>
            <a:graphicFrameLocks noChangeAspect="1"/>
          </p:cNvGraphicFramePr>
          <p:nvPr/>
        </p:nvGraphicFramePr>
        <p:xfrm>
          <a:off x="374149" y="2209800"/>
          <a:ext cx="833438" cy="638175"/>
        </p:xfrm>
        <a:graphic>
          <a:graphicData uri="http://schemas.openxmlformats.org/presentationml/2006/ole">
            <mc:AlternateContent xmlns:mc="http://schemas.openxmlformats.org/markup-compatibility/2006">
              <mc:Choice xmlns:v="urn:schemas-microsoft-com:vml" Requires="v">
                <p:oleObj spid="_x0000_s367647"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49"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 name="Straight Arrow Connector 4"/>
          <p:cNvCxnSpPr>
            <a:stCxn id="4" idx="3"/>
            <a:endCxn id="13" idx="1"/>
          </p:cNvCxnSpPr>
          <p:nvPr/>
        </p:nvCxnSpPr>
        <p:spPr bwMode="auto">
          <a:xfrm>
            <a:off x="1207587" y="2528887"/>
            <a:ext cx="837796" cy="186193"/>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7" name="Object 3"/>
          <p:cNvGraphicFramePr>
            <a:graphicFrameLocks noChangeAspect="1"/>
          </p:cNvGraphicFramePr>
          <p:nvPr/>
        </p:nvGraphicFramePr>
        <p:xfrm>
          <a:off x="6906477" y="2101678"/>
          <a:ext cx="833438" cy="638175"/>
        </p:xfrm>
        <a:graphic>
          <a:graphicData uri="http://schemas.openxmlformats.org/presentationml/2006/ole">
            <mc:AlternateContent xmlns:mc="http://schemas.openxmlformats.org/markup-compatibility/2006">
              <mc:Choice xmlns:v="urn:schemas-microsoft-com:vml" Requires="v">
                <p:oleObj spid="_x0000_s367648"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477" y="210167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TextBox 7"/>
          <p:cNvSpPr txBox="1"/>
          <p:nvPr/>
        </p:nvSpPr>
        <p:spPr>
          <a:xfrm>
            <a:off x="304800" y="1733869"/>
            <a:ext cx="1542410" cy="461665"/>
          </a:xfrm>
          <a:prstGeom prst="rect">
            <a:avLst/>
          </a:prstGeom>
          <a:noFill/>
        </p:spPr>
        <p:txBody>
          <a:bodyPr wrap="none" rtlCol="0">
            <a:spAutoFit/>
          </a:bodyPr>
          <a:lstStyle/>
          <a:p>
            <a:r>
              <a:rPr lang="en-US" dirty="0" smtClean="0"/>
              <a:t>EU Clients</a:t>
            </a:r>
            <a:endParaRPr lang="en-US" dirty="0"/>
          </a:p>
        </p:txBody>
      </p:sp>
      <p:sp>
        <p:nvSpPr>
          <p:cNvPr id="9" name="TextBox 8"/>
          <p:cNvSpPr txBox="1"/>
          <p:nvPr/>
        </p:nvSpPr>
        <p:spPr>
          <a:xfrm>
            <a:off x="6983742" y="1410632"/>
            <a:ext cx="1816523" cy="461665"/>
          </a:xfrm>
          <a:prstGeom prst="rect">
            <a:avLst/>
          </a:prstGeom>
          <a:noFill/>
        </p:spPr>
        <p:txBody>
          <a:bodyPr wrap="none" rtlCol="0">
            <a:spAutoFit/>
          </a:bodyPr>
          <a:lstStyle/>
          <a:p>
            <a:r>
              <a:rPr lang="en-US" smtClean="0"/>
              <a:t>Origin server</a:t>
            </a:r>
            <a:endParaRPr lang="en-US" dirty="0"/>
          </a:p>
        </p:txBody>
      </p:sp>
      <p:grpSp>
        <p:nvGrpSpPr>
          <p:cNvPr id="10" name="Group 8"/>
          <p:cNvGrpSpPr>
            <a:grpSpLocks/>
          </p:cNvGrpSpPr>
          <p:nvPr/>
        </p:nvGrpSpPr>
        <p:grpSpPr bwMode="auto">
          <a:xfrm>
            <a:off x="2041025" y="2175506"/>
            <a:ext cx="653716" cy="885825"/>
            <a:chOff x="4180" y="783"/>
            <a:chExt cx="150" cy="307"/>
          </a:xfrm>
        </p:grpSpPr>
        <p:sp>
          <p:nvSpPr>
            <p:cNvPr id="11"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2"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5"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8"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19" name="TextBox 18"/>
          <p:cNvSpPr txBox="1"/>
          <p:nvPr/>
        </p:nvSpPr>
        <p:spPr>
          <a:xfrm>
            <a:off x="1080683" y="3695389"/>
            <a:ext cx="1765227" cy="461665"/>
          </a:xfrm>
          <a:prstGeom prst="rect">
            <a:avLst/>
          </a:prstGeom>
          <a:noFill/>
        </p:spPr>
        <p:txBody>
          <a:bodyPr wrap="none" rtlCol="0">
            <a:spAutoFit/>
          </a:bodyPr>
          <a:lstStyle/>
          <a:p>
            <a:r>
              <a:rPr lang="en-US" smtClean="0"/>
              <a:t>Edge servers</a:t>
            </a:r>
            <a:endParaRPr lang="en-US"/>
          </a:p>
        </p:txBody>
      </p:sp>
      <p:grpSp>
        <p:nvGrpSpPr>
          <p:cNvPr id="22" name="Group 8"/>
          <p:cNvGrpSpPr>
            <a:grpSpLocks/>
          </p:cNvGrpSpPr>
          <p:nvPr/>
        </p:nvGrpSpPr>
        <p:grpSpPr bwMode="auto">
          <a:xfrm>
            <a:off x="2784539" y="3111170"/>
            <a:ext cx="653716" cy="885825"/>
            <a:chOff x="4180" y="783"/>
            <a:chExt cx="150" cy="307"/>
          </a:xfrm>
        </p:grpSpPr>
        <p:sp>
          <p:nvSpPr>
            <p:cNvPr id="23"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5"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7"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0"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40" name="Straight Arrow Connector 39"/>
          <p:cNvCxnSpPr>
            <a:stCxn id="12" idx="3"/>
            <a:endCxn id="71" idx="1"/>
          </p:cNvCxnSpPr>
          <p:nvPr/>
        </p:nvCxnSpPr>
        <p:spPr bwMode="auto">
          <a:xfrm>
            <a:off x="2672950" y="2521757"/>
            <a:ext cx="2612971" cy="9089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45" name="Straight Arrow Connector 44"/>
          <p:cNvCxnSpPr>
            <a:stCxn id="27" idx="0"/>
            <a:endCxn id="71" idx="1"/>
          </p:cNvCxnSpPr>
          <p:nvPr/>
        </p:nvCxnSpPr>
        <p:spPr bwMode="auto">
          <a:xfrm flipV="1">
            <a:off x="3438255" y="2612647"/>
            <a:ext cx="1847666" cy="51295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52" name="Straight Arrow Connector 51"/>
          <p:cNvCxnSpPr>
            <a:stCxn id="63" idx="0"/>
            <a:endCxn id="23" idx="3"/>
          </p:cNvCxnSpPr>
          <p:nvPr/>
        </p:nvCxnSpPr>
        <p:spPr bwMode="auto">
          <a:xfrm flipV="1">
            <a:off x="2105876" y="3996995"/>
            <a:ext cx="922154" cy="917907"/>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63" name="Object 2"/>
          <p:cNvGraphicFramePr>
            <a:graphicFrameLocks noChangeAspect="1"/>
          </p:cNvGraphicFramePr>
          <p:nvPr/>
        </p:nvGraphicFramePr>
        <p:xfrm>
          <a:off x="1689157" y="4914902"/>
          <a:ext cx="833438" cy="638175"/>
        </p:xfrm>
        <a:graphic>
          <a:graphicData uri="http://schemas.openxmlformats.org/presentationml/2006/ole">
            <mc:AlternateContent xmlns:mc="http://schemas.openxmlformats.org/markup-compatibility/2006">
              <mc:Choice xmlns:v="urn:schemas-microsoft-com:vml" Requires="v">
                <p:oleObj spid="_x0000_s367649" name="Clip" r:id="rId7" imgW="1307079" imgH="1083682" progId="MS_ClipArt_Gallery.2">
                  <p:embed/>
                </p:oleObj>
              </mc:Choice>
              <mc:Fallback>
                <p:oleObj name="Clip" r:id="rId7"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57" y="4914902"/>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8" name="Group 8"/>
          <p:cNvGrpSpPr>
            <a:grpSpLocks/>
          </p:cNvGrpSpPr>
          <p:nvPr/>
        </p:nvGrpSpPr>
        <p:grpSpPr bwMode="auto">
          <a:xfrm>
            <a:off x="5281563" y="2073073"/>
            <a:ext cx="653716" cy="885825"/>
            <a:chOff x="4180" y="783"/>
            <a:chExt cx="150" cy="307"/>
          </a:xfrm>
        </p:grpSpPr>
        <p:sp>
          <p:nvSpPr>
            <p:cNvPr id="69"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0"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1"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2"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3"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6"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80" name="Straight Arrow Connector 79"/>
          <p:cNvCxnSpPr>
            <a:endCxn id="7" idx="1"/>
          </p:cNvCxnSpPr>
          <p:nvPr/>
        </p:nvCxnSpPr>
        <p:spPr bwMode="auto">
          <a:xfrm flipV="1">
            <a:off x="5763133" y="2420765"/>
            <a:ext cx="1143344" cy="2092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88" name="TextBox 87"/>
          <p:cNvSpPr txBox="1"/>
          <p:nvPr/>
        </p:nvSpPr>
        <p:spPr>
          <a:xfrm>
            <a:off x="1173542" y="5508839"/>
            <a:ext cx="748923" cy="461665"/>
          </a:xfrm>
          <a:prstGeom prst="rect">
            <a:avLst/>
          </a:prstGeom>
          <a:noFill/>
        </p:spPr>
        <p:txBody>
          <a:bodyPr wrap="none" rtlCol="0">
            <a:spAutoFit/>
          </a:bodyPr>
          <a:lstStyle/>
          <a:p>
            <a:r>
              <a:rPr lang="en-US" dirty="0" smtClean="0"/>
              <a:t>Asia</a:t>
            </a:r>
            <a:endParaRPr lang="en-US" dirty="0"/>
          </a:p>
        </p:txBody>
      </p:sp>
      <p:graphicFrame>
        <p:nvGraphicFramePr>
          <p:cNvPr id="89" name="Object 2"/>
          <p:cNvGraphicFramePr>
            <a:graphicFrameLocks noChangeAspect="1"/>
          </p:cNvGraphicFramePr>
          <p:nvPr/>
        </p:nvGraphicFramePr>
        <p:xfrm>
          <a:off x="2600296" y="5085509"/>
          <a:ext cx="833438" cy="638175"/>
        </p:xfrm>
        <a:graphic>
          <a:graphicData uri="http://schemas.openxmlformats.org/presentationml/2006/ole">
            <mc:AlternateContent xmlns:mc="http://schemas.openxmlformats.org/markup-compatibility/2006">
              <mc:Choice xmlns:v="urn:schemas-microsoft-com:vml" Requires="v">
                <p:oleObj spid="_x0000_s367650" name="Clip" r:id="rId8" imgW="1307079" imgH="1083682" progId="MS_ClipArt_Gallery.2">
                  <p:embed/>
                </p:oleObj>
              </mc:Choice>
              <mc:Fallback>
                <p:oleObj name="Clip" r:id="rId8"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296" y="5085509"/>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0" name="Straight Arrow Connector 89"/>
          <p:cNvCxnSpPr>
            <a:stCxn id="89" idx="0"/>
            <a:endCxn id="23" idx="3"/>
          </p:cNvCxnSpPr>
          <p:nvPr/>
        </p:nvCxnSpPr>
        <p:spPr bwMode="auto">
          <a:xfrm flipV="1">
            <a:off x="3017015" y="3996995"/>
            <a:ext cx="11015" cy="1088514"/>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93" name="Object 2"/>
          <p:cNvGraphicFramePr>
            <a:graphicFrameLocks noChangeAspect="1"/>
          </p:cNvGraphicFramePr>
          <p:nvPr/>
        </p:nvGraphicFramePr>
        <p:xfrm>
          <a:off x="203644" y="3295268"/>
          <a:ext cx="833438" cy="638175"/>
        </p:xfrm>
        <a:graphic>
          <a:graphicData uri="http://schemas.openxmlformats.org/presentationml/2006/ole">
            <mc:AlternateContent xmlns:mc="http://schemas.openxmlformats.org/markup-compatibility/2006">
              <mc:Choice xmlns:v="urn:schemas-microsoft-com:vml" Requires="v">
                <p:oleObj spid="_x0000_s367651" name="Clip" r:id="rId9" imgW="1307079" imgH="1083682" progId="MS_ClipArt_Gallery.2">
                  <p:embed/>
                </p:oleObj>
              </mc:Choice>
              <mc:Fallback>
                <p:oleObj name="Clip" r:id="rId9"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44" y="329526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4" name="Straight Arrow Connector 93"/>
          <p:cNvCxnSpPr>
            <a:stCxn id="93" idx="3"/>
            <a:endCxn id="13" idx="1"/>
          </p:cNvCxnSpPr>
          <p:nvPr/>
        </p:nvCxnSpPr>
        <p:spPr bwMode="auto">
          <a:xfrm flipV="1">
            <a:off x="1037082" y="2715080"/>
            <a:ext cx="1008301" cy="899275"/>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53" name="TextBox 52"/>
          <p:cNvSpPr txBox="1"/>
          <p:nvPr/>
        </p:nvSpPr>
        <p:spPr>
          <a:xfrm>
            <a:off x="4232053" y="5113845"/>
            <a:ext cx="4397323" cy="830997"/>
          </a:xfrm>
          <a:prstGeom prst="rect">
            <a:avLst/>
          </a:prstGeom>
          <a:noFill/>
        </p:spPr>
        <p:txBody>
          <a:bodyPr wrap="square" rtlCol="0">
            <a:spAutoFit/>
          </a:bodyPr>
          <a:lstStyle/>
          <a:p>
            <a:pPr marL="342900" indent="-342900">
              <a:buFont typeface="Arial" charset="0"/>
              <a:buChar char="•"/>
            </a:pPr>
            <a:r>
              <a:rPr lang="en-US" dirty="0" smtClean="0">
                <a:solidFill>
                  <a:schemeClr val="bg1">
                    <a:lumMod val="10000"/>
                  </a:schemeClr>
                </a:solidFill>
              </a:rPr>
              <a:t>Mapping system</a:t>
            </a:r>
          </a:p>
          <a:p>
            <a:pPr marL="342900" indent="-342900">
              <a:buFont typeface="Arial" charset="0"/>
              <a:buChar char="•"/>
            </a:pPr>
            <a:endParaRPr lang="en-US" b="1" dirty="0" smtClean="0">
              <a:solidFill>
                <a:schemeClr val="bg1">
                  <a:lumMod val="10000"/>
                </a:schemeClr>
              </a:solidFill>
            </a:endParaRPr>
          </a:p>
        </p:txBody>
      </p:sp>
      <p:sp>
        <p:nvSpPr>
          <p:cNvPr id="54" name="Rectangular Callout 53"/>
          <p:cNvSpPr/>
          <p:nvPr/>
        </p:nvSpPr>
        <p:spPr bwMode="auto">
          <a:xfrm>
            <a:off x="3741007" y="4065813"/>
            <a:ext cx="4488593" cy="461665"/>
          </a:xfrm>
          <a:prstGeom prst="wedgeRectCallout">
            <a:avLst>
              <a:gd name="adj1" fmla="val -62849"/>
              <a:gd name="adj2" fmla="val -45944"/>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smtClean="0">
                <a:solidFill>
                  <a:schemeClr val="bg1">
                    <a:lumMod val="10000"/>
                  </a:schemeClr>
                </a:solidFill>
              </a:rPr>
              <a:t>How to find replicated content?</a:t>
            </a:r>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72</a:t>
            </a:fld>
            <a:endParaRPr lang="en-US" altLang="en-US"/>
          </a:p>
        </p:txBody>
      </p:sp>
    </p:spTree>
    <p:extLst>
      <p:ext uri="{BB962C8B-B14F-4D97-AF65-F5344CB8AC3E}">
        <p14:creationId xmlns:p14="http://schemas.microsoft.com/office/powerpoint/2010/main" val="197208775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System</a:t>
            </a:r>
            <a:endParaRPr lang="en-US" dirty="0"/>
          </a:p>
        </p:txBody>
      </p:sp>
      <p:sp>
        <p:nvSpPr>
          <p:cNvPr id="3" name="Content Placeholder 2"/>
          <p:cNvSpPr>
            <a:spLocks noGrp="1"/>
          </p:cNvSpPr>
          <p:nvPr>
            <p:ph idx="1"/>
          </p:nvPr>
        </p:nvSpPr>
        <p:spPr>
          <a:xfrm>
            <a:off x="304800" y="1295400"/>
            <a:ext cx="8458200" cy="5334000"/>
          </a:xfrm>
        </p:spPr>
        <p:txBody>
          <a:bodyPr/>
          <a:lstStyle/>
          <a:p>
            <a:r>
              <a:rPr lang="en-US" sz="2800" dirty="0" smtClean="0"/>
              <a:t>Map a client IP to a server</a:t>
            </a:r>
          </a:p>
          <a:p>
            <a:pPr lvl="1"/>
            <a:r>
              <a:rPr lang="en-US" sz="2400" dirty="0" smtClean="0">
                <a:sym typeface="Wingdings"/>
              </a:rPr>
              <a:t>Pick server of the best performance</a:t>
            </a:r>
            <a:endParaRPr lang="en-US" sz="2400" dirty="0" smtClean="0"/>
          </a:p>
          <a:p>
            <a:endParaRPr lang="en-US" sz="2800" dirty="0"/>
          </a:p>
          <a:p>
            <a:r>
              <a:rPr lang="en-US" sz="2800" dirty="0" smtClean="0"/>
              <a:t>Equivalence classes of IP addresses</a:t>
            </a:r>
          </a:p>
          <a:p>
            <a:pPr lvl="1"/>
            <a:r>
              <a:rPr lang="en-US" sz="2400" dirty="0" smtClean="0"/>
              <a:t>IP addresses experiencing similar performance</a:t>
            </a:r>
          </a:p>
          <a:p>
            <a:endParaRPr lang="en-US" sz="2800" dirty="0"/>
          </a:p>
          <a:p>
            <a:r>
              <a:rPr lang="en-US" sz="2800" dirty="0" smtClean="0"/>
              <a:t>Data-Driven: Collect and combine measurements</a:t>
            </a:r>
          </a:p>
          <a:p>
            <a:pPr lvl="1"/>
            <a:r>
              <a:rPr lang="en-US" sz="2400" dirty="0" err="1" smtClean="0"/>
              <a:t>Traceroute</a:t>
            </a:r>
            <a:r>
              <a:rPr lang="en-US" sz="2400" dirty="0" smtClean="0"/>
              <a:t>, BGP feeds, server logs</a:t>
            </a:r>
          </a:p>
          <a:p>
            <a:pPr lvl="1"/>
            <a:r>
              <a:rPr lang="en-US" sz="2400" dirty="0" smtClean="0"/>
              <a:t>Latency, loss rate, cluster health</a:t>
            </a:r>
          </a:p>
          <a:p>
            <a:pPr lvl="1"/>
            <a:r>
              <a:rPr lang="en-US" sz="2400" dirty="0" smtClean="0"/>
              <a:t>Big data: 100 TB per day, update every minute</a:t>
            </a:r>
          </a:p>
        </p:txBody>
      </p:sp>
      <p:sp>
        <p:nvSpPr>
          <p:cNvPr id="4" name="Slide Number Placeholder 3"/>
          <p:cNvSpPr>
            <a:spLocks noGrp="1"/>
          </p:cNvSpPr>
          <p:nvPr>
            <p:ph type="sldNum" sz="quarter" idx="12"/>
          </p:nvPr>
        </p:nvSpPr>
        <p:spPr/>
        <p:txBody>
          <a:bodyPr/>
          <a:lstStyle/>
          <a:p>
            <a:fld id="{B97CF8EF-13D2-2A41-B543-BE2952236DB9}" type="slidenum">
              <a:rPr lang="en-US" altLang="en-US" smtClean="0"/>
              <a:pPr/>
              <a:t>73</a:t>
            </a:fld>
            <a:endParaRPr lang="en-US" altLang="en-US"/>
          </a:p>
        </p:txBody>
      </p:sp>
    </p:spTree>
    <p:extLst>
      <p:ext uri="{BB962C8B-B14F-4D97-AF65-F5344CB8AC3E}">
        <p14:creationId xmlns:p14="http://schemas.microsoft.com/office/powerpoint/2010/main" val="141569293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System</a:t>
            </a:r>
            <a:endParaRPr lang="en-US" dirty="0"/>
          </a:p>
        </p:txBody>
      </p:sp>
      <p:sp>
        <p:nvSpPr>
          <p:cNvPr id="3" name="Content Placeholder 2"/>
          <p:cNvSpPr>
            <a:spLocks noGrp="1"/>
          </p:cNvSpPr>
          <p:nvPr>
            <p:ph idx="1"/>
          </p:nvPr>
        </p:nvSpPr>
        <p:spPr/>
        <p:txBody>
          <a:bodyPr/>
          <a:lstStyle/>
          <a:p>
            <a:r>
              <a:rPr lang="en-US" dirty="0" smtClean="0"/>
              <a:t>Client </a:t>
            </a:r>
            <a:r>
              <a:rPr lang="en-US" dirty="0" smtClean="0">
                <a:sym typeface="Wingdings"/>
              </a:rPr>
              <a:t> Cluster</a:t>
            </a:r>
          </a:p>
          <a:p>
            <a:pPr lvl="1"/>
            <a:r>
              <a:rPr lang="en-US" dirty="0" smtClean="0">
                <a:sym typeface="Wingdings"/>
              </a:rPr>
              <a:t>Based on client-to-cluster performance</a:t>
            </a:r>
          </a:p>
          <a:p>
            <a:pPr lvl="1"/>
            <a:r>
              <a:rPr lang="en-US" dirty="0" smtClean="0">
                <a:sym typeface="Wingdings"/>
              </a:rPr>
              <a:t>Updated every minute</a:t>
            </a:r>
          </a:p>
          <a:p>
            <a:endParaRPr lang="en-US" dirty="0">
              <a:sym typeface="Wingdings"/>
            </a:endParaRPr>
          </a:p>
          <a:p>
            <a:r>
              <a:rPr lang="en-US" dirty="0" smtClean="0">
                <a:sym typeface="Wingdings"/>
              </a:rPr>
              <a:t>Cluster  Server</a:t>
            </a:r>
          </a:p>
          <a:p>
            <a:pPr lvl="1"/>
            <a:r>
              <a:rPr lang="en-US" dirty="0" smtClean="0">
                <a:sym typeface="Wingdings"/>
              </a:rPr>
              <a:t>Load balancing</a:t>
            </a:r>
          </a:p>
          <a:p>
            <a:pPr lvl="1"/>
            <a:r>
              <a:rPr lang="en-US" dirty="0" smtClean="0">
                <a:sym typeface="Wingdings"/>
              </a:rPr>
              <a:t>Maximizes cache hit rate (hashing)</a:t>
            </a:r>
            <a:endParaRPr lang="en-US" dirty="0"/>
          </a:p>
        </p:txBody>
      </p:sp>
      <p:sp>
        <p:nvSpPr>
          <p:cNvPr id="4" name="Slide Number Placeholder 3"/>
          <p:cNvSpPr>
            <a:spLocks noGrp="1"/>
          </p:cNvSpPr>
          <p:nvPr>
            <p:ph type="sldNum" sz="quarter" idx="12"/>
          </p:nvPr>
        </p:nvSpPr>
        <p:spPr/>
        <p:txBody>
          <a:bodyPr/>
          <a:lstStyle/>
          <a:p>
            <a:fld id="{B97CF8EF-13D2-2A41-B543-BE2952236DB9}" type="slidenum">
              <a:rPr lang="en-US" altLang="en-US" smtClean="0"/>
              <a:pPr/>
              <a:t>74</a:t>
            </a:fld>
            <a:endParaRPr lang="en-US" altLang="en-US"/>
          </a:p>
        </p:txBody>
      </p:sp>
    </p:spTree>
    <p:extLst>
      <p:ext uri="{BB962C8B-B14F-4D97-AF65-F5344CB8AC3E}">
        <p14:creationId xmlns:p14="http://schemas.microsoft.com/office/powerpoint/2010/main" val="150778751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loud 5"/>
          <p:cNvSpPr/>
          <p:nvPr/>
        </p:nvSpPr>
        <p:spPr bwMode="auto">
          <a:xfrm>
            <a:off x="1689157" y="990601"/>
            <a:ext cx="5085792" cy="30121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10000"/>
                  </a:schemeClr>
                </a:solidFill>
                <a:effectLst/>
                <a:latin typeface="Times New Roman" charset="0"/>
              </a:rPr>
              <a:t>Internet</a:t>
            </a:r>
            <a:endParaRPr kumimoji="0" lang="en-US" sz="2400" b="0" i="0" u="none" strike="noStrike" cap="none" normalizeH="0" baseline="0" dirty="0">
              <a:ln>
                <a:noFill/>
              </a:ln>
              <a:solidFill>
                <a:schemeClr val="bg1">
                  <a:lumMod val="10000"/>
                </a:schemeClr>
              </a:solidFill>
              <a:effectLst/>
              <a:latin typeface="Times New Roman" charset="0"/>
            </a:endParaRPr>
          </a:p>
        </p:txBody>
      </p:sp>
      <p:sp>
        <p:nvSpPr>
          <p:cNvPr id="66" name="Oval 65"/>
          <p:cNvSpPr/>
          <p:nvPr/>
        </p:nvSpPr>
        <p:spPr bwMode="auto">
          <a:xfrm rot="21258690">
            <a:off x="2202781" y="1826329"/>
            <a:ext cx="4105081" cy="1708229"/>
          </a:xfrm>
          <a:prstGeom prst="ellipse">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CDN</a:t>
            </a:r>
            <a:endParaRPr kumimoji="0" lang="en-US" sz="2800" b="1" i="0" u="none" strike="noStrike" cap="none" normalizeH="0" baseline="0" dirty="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smtClean="0"/>
              <a:t>Design Choices of Akamai (2)</a:t>
            </a:r>
            <a:endParaRPr lang="en-US" dirty="0"/>
          </a:p>
        </p:txBody>
      </p:sp>
      <p:graphicFrame>
        <p:nvGraphicFramePr>
          <p:cNvPr id="4" name="Object 2"/>
          <p:cNvGraphicFramePr>
            <a:graphicFrameLocks noChangeAspect="1"/>
          </p:cNvGraphicFramePr>
          <p:nvPr/>
        </p:nvGraphicFramePr>
        <p:xfrm>
          <a:off x="374149" y="2209800"/>
          <a:ext cx="833438" cy="638175"/>
        </p:xfrm>
        <a:graphic>
          <a:graphicData uri="http://schemas.openxmlformats.org/presentationml/2006/ole">
            <mc:AlternateContent xmlns:mc="http://schemas.openxmlformats.org/markup-compatibility/2006">
              <mc:Choice xmlns:v="urn:schemas-microsoft-com:vml" Requires="v">
                <p:oleObj spid="_x0000_s368671"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49" y="2209800"/>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 name="Straight Arrow Connector 4"/>
          <p:cNvCxnSpPr>
            <a:stCxn id="4" idx="3"/>
            <a:endCxn id="13" idx="1"/>
          </p:cNvCxnSpPr>
          <p:nvPr/>
        </p:nvCxnSpPr>
        <p:spPr bwMode="auto">
          <a:xfrm>
            <a:off x="1207587" y="2528887"/>
            <a:ext cx="837796" cy="186193"/>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7" name="Object 3"/>
          <p:cNvGraphicFramePr>
            <a:graphicFrameLocks noChangeAspect="1"/>
          </p:cNvGraphicFramePr>
          <p:nvPr/>
        </p:nvGraphicFramePr>
        <p:xfrm>
          <a:off x="6906477" y="2101678"/>
          <a:ext cx="833438" cy="638175"/>
        </p:xfrm>
        <a:graphic>
          <a:graphicData uri="http://schemas.openxmlformats.org/presentationml/2006/ole">
            <mc:AlternateContent xmlns:mc="http://schemas.openxmlformats.org/markup-compatibility/2006">
              <mc:Choice xmlns:v="urn:schemas-microsoft-com:vml" Requires="v">
                <p:oleObj spid="_x0000_s368672"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477" y="210167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TextBox 7"/>
          <p:cNvSpPr txBox="1"/>
          <p:nvPr/>
        </p:nvSpPr>
        <p:spPr>
          <a:xfrm>
            <a:off x="304800" y="1733869"/>
            <a:ext cx="1542410" cy="461665"/>
          </a:xfrm>
          <a:prstGeom prst="rect">
            <a:avLst/>
          </a:prstGeom>
          <a:noFill/>
        </p:spPr>
        <p:txBody>
          <a:bodyPr wrap="none" rtlCol="0">
            <a:spAutoFit/>
          </a:bodyPr>
          <a:lstStyle/>
          <a:p>
            <a:r>
              <a:rPr lang="en-US" dirty="0" smtClean="0"/>
              <a:t>EU Clients</a:t>
            </a:r>
            <a:endParaRPr lang="en-US" dirty="0"/>
          </a:p>
        </p:txBody>
      </p:sp>
      <p:sp>
        <p:nvSpPr>
          <p:cNvPr id="9" name="TextBox 8"/>
          <p:cNvSpPr txBox="1"/>
          <p:nvPr/>
        </p:nvSpPr>
        <p:spPr>
          <a:xfrm>
            <a:off x="6983742" y="1410632"/>
            <a:ext cx="1816523" cy="461665"/>
          </a:xfrm>
          <a:prstGeom prst="rect">
            <a:avLst/>
          </a:prstGeom>
          <a:noFill/>
        </p:spPr>
        <p:txBody>
          <a:bodyPr wrap="none" rtlCol="0">
            <a:spAutoFit/>
          </a:bodyPr>
          <a:lstStyle/>
          <a:p>
            <a:r>
              <a:rPr lang="en-US" smtClean="0"/>
              <a:t>Origin server</a:t>
            </a:r>
            <a:endParaRPr lang="en-US" dirty="0"/>
          </a:p>
        </p:txBody>
      </p:sp>
      <p:grpSp>
        <p:nvGrpSpPr>
          <p:cNvPr id="10" name="Group 8"/>
          <p:cNvGrpSpPr>
            <a:grpSpLocks/>
          </p:cNvGrpSpPr>
          <p:nvPr/>
        </p:nvGrpSpPr>
        <p:grpSpPr bwMode="auto">
          <a:xfrm>
            <a:off x="2041025" y="2175506"/>
            <a:ext cx="653716" cy="885825"/>
            <a:chOff x="4180" y="783"/>
            <a:chExt cx="150" cy="307"/>
          </a:xfrm>
        </p:grpSpPr>
        <p:sp>
          <p:nvSpPr>
            <p:cNvPr id="11"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2"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5"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18"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sp>
        <p:nvSpPr>
          <p:cNvPr id="19" name="TextBox 18"/>
          <p:cNvSpPr txBox="1"/>
          <p:nvPr/>
        </p:nvSpPr>
        <p:spPr>
          <a:xfrm>
            <a:off x="1080683" y="3695389"/>
            <a:ext cx="1765227" cy="461665"/>
          </a:xfrm>
          <a:prstGeom prst="rect">
            <a:avLst/>
          </a:prstGeom>
          <a:noFill/>
        </p:spPr>
        <p:txBody>
          <a:bodyPr wrap="none" rtlCol="0">
            <a:spAutoFit/>
          </a:bodyPr>
          <a:lstStyle/>
          <a:p>
            <a:r>
              <a:rPr lang="en-US" smtClean="0"/>
              <a:t>Edge servers</a:t>
            </a:r>
            <a:endParaRPr lang="en-US"/>
          </a:p>
        </p:txBody>
      </p:sp>
      <p:grpSp>
        <p:nvGrpSpPr>
          <p:cNvPr id="22" name="Group 8"/>
          <p:cNvGrpSpPr>
            <a:grpSpLocks/>
          </p:cNvGrpSpPr>
          <p:nvPr/>
        </p:nvGrpSpPr>
        <p:grpSpPr bwMode="auto">
          <a:xfrm>
            <a:off x="2784539" y="3111170"/>
            <a:ext cx="653716" cy="885825"/>
            <a:chOff x="4180" y="783"/>
            <a:chExt cx="150" cy="307"/>
          </a:xfrm>
        </p:grpSpPr>
        <p:sp>
          <p:nvSpPr>
            <p:cNvPr id="23"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5"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6"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7"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30"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40" name="Straight Arrow Connector 39"/>
          <p:cNvCxnSpPr>
            <a:stCxn id="12" idx="3"/>
            <a:endCxn id="71" idx="1"/>
          </p:cNvCxnSpPr>
          <p:nvPr/>
        </p:nvCxnSpPr>
        <p:spPr bwMode="auto">
          <a:xfrm>
            <a:off x="2672950" y="2521757"/>
            <a:ext cx="2612971" cy="9089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45" name="Straight Arrow Connector 44"/>
          <p:cNvCxnSpPr>
            <a:stCxn id="27" idx="0"/>
            <a:endCxn id="71" idx="1"/>
          </p:cNvCxnSpPr>
          <p:nvPr/>
        </p:nvCxnSpPr>
        <p:spPr bwMode="auto">
          <a:xfrm flipV="1">
            <a:off x="3438255" y="2612647"/>
            <a:ext cx="1847666" cy="512950"/>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cxnSp>
        <p:nvCxnSpPr>
          <p:cNvPr id="52" name="Straight Arrow Connector 51"/>
          <p:cNvCxnSpPr>
            <a:stCxn id="63" idx="0"/>
            <a:endCxn id="23" idx="3"/>
          </p:cNvCxnSpPr>
          <p:nvPr/>
        </p:nvCxnSpPr>
        <p:spPr bwMode="auto">
          <a:xfrm flipV="1">
            <a:off x="2105876" y="3996995"/>
            <a:ext cx="922154" cy="917907"/>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63" name="Object 2"/>
          <p:cNvGraphicFramePr>
            <a:graphicFrameLocks noChangeAspect="1"/>
          </p:cNvGraphicFramePr>
          <p:nvPr/>
        </p:nvGraphicFramePr>
        <p:xfrm>
          <a:off x="1689157" y="4914902"/>
          <a:ext cx="833438" cy="638175"/>
        </p:xfrm>
        <a:graphic>
          <a:graphicData uri="http://schemas.openxmlformats.org/presentationml/2006/ole">
            <mc:AlternateContent xmlns:mc="http://schemas.openxmlformats.org/markup-compatibility/2006">
              <mc:Choice xmlns:v="urn:schemas-microsoft-com:vml" Requires="v">
                <p:oleObj spid="_x0000_s368673" name="Clip" r:id="rId7" imgW="1307079" imgH="1083682" progId="MS_ClipArt_Gallery.2">
                  <p:embed/>
                </p:oleObj>
              </mc:Choice>
              <mc:Fallback>
                <p:oleObj name="Clip" r:id="rId7"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57" y="4914902"/>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8" name="Group 8"/>
          <p:cNvGrpSpPr>
            <a:grpSpLocks/>
          </p:cNvGrpSpPr>
          <p:nvPr/>
        </p:nvGrpSpPr>
        <p:grpSpPr bwMode="auto">
          <a:xfrm>
            <a:off x="5281563" y="2073073"/>
            <a:ext cx="653716" cy="885825"/>
            <a:chOff x="4180" y="783"/>
            <a:chExt cx="150" cy="307"/>
          </a:xfrm>
        </p:grpSpPr>
        <p:sp>
          <p:nvSpPr>
            <p:cNvPr id="69" name="AutoShape 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0" name="Rectangle 1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1"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2"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3" name="Line 1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76" name="Rectangle 1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grpSp>
      <p:cxnSp>
        <p:nvCxnSpPr>
          <p:cNvPr id="80" name="Straight Arrow Connector 79"/>
          <p:cNvCxnSpPr>
            <a:endCxn id="7" idx="1"/>
          </p:cNvCxnSpPr>
          <p:nvPr/>
        </p:nvCxnSpPr>
        <p:spPr bwMode="auto">
          <a:xfrm flipV="1">
            <a:off x="5763133" y="2420765"/>
            <a:ext cx="1143344" cy="20921"/>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88" name="TextBox 87"/>
          <p:cNvSpPr txBox="1"/>
          <p:nvPr/>
        </p:nvSpPr>
        <p:spPr>
          <a:xfrm>
            <a:off x="1173542" y="5508839"/>
            <a:ext cx="748923" cy="461665"/>
          </a:xfrm>
          <a:prstGeom prst="rect">
            <a:avLst/>
          </a:prstGeom>
          <a:noFill/>
        </p:spPr>
        <p:txBody>
          <a:bodyPr wrap="none" rtlCol="0">
            <a:spAutoFit/>
          </a:bodyPr>
          <a:lstStyle/>
          <a:p>
            <a:r>
              <a:rPr lang="en-US" dirty="0" smtClean="0"/>
              <a:t>Asia</a:t>
            </a:r>
            <a:endParaRPr lang="en-US" dirty="0"/>
          </a:p>
        </p:txBody>
      </p:sp>
      <p:graphicFrame>
        <p:nvGraphicFramePr>
          <p:cNvPr id="89" name="Object 2"/>
          <p:cNvGraphicFramePr>
            <a:graphicFrameLocks noChangeAspect="1"/>
          </p:cNvGraphicFramePr>
          <p:nvPr/>
        </p:nvGraphicFramePr>
        <p:xfrm>
          <a:off x="2600296" y="5085509"/>
          <a:ext cx="833438" cy="638175"/>
        </p:xfrm>
        <a:graphic>
          <a:graphicData uri="http://schemas.openxmlformats.org/presentationml/2006/ole">
            <mc:AlternateContent xmlns:mc="http://schemas.openxmlformats.org/markup-compatibility/2006">
              <mc:Choice xmlns:v="urn:schemas-microsoft-com:vml" Requires="v">
                <p:oleObj spid="_x0000_s368674" name="Clip" r:id="rId8" imgW="1307079" imgH="1083682" progId="MS_ClipArt_Gallery.2">
                  <p:embed/>
                </p:oleObj>
              </mc:Choice>
              <mc:Fallback>
                <p:oleObj name="Clip" r:id="rId8"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296" y="5085509"/>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0" name="Straight Arrow Connector 89"/>
          <p:cNvCxnSpPr>
            <a:stCxn id="89" idx="0"/>
            <a:endCxn id="23" idx="3"/>
          </p:cNvCxnSpPr>
          <p:nvPr/>
        </p:nvCxnSpPr>
        <p:spPr bwMode="auto">
          <a:xfrm flipV="1">
            <a:off x="3017015" y="3996995"/>
            <a:ext cx="11015" cy="1088514"/>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graphicFrame>
        <p:nvGraphicFramePr>
          <p:cNvPr id="93" name="Object 2"/>
          <p:cNvGraphicFramePr>
            <a:graphicFrameLocks noChangeAspect="1"/>
          </p:cNvGraphicFramePr>
          <p:nvPr/>
        </p:nvGraphicFramePr>
        <p:xfrm>
          <a:off x="203644" y="3295268"/>
          <a:ext cx="833438" cy="638175"/>
        </p:xfrm>
        <a:graphic>
          <a:graphicData uri="http://schemas.openxmlformats.org/presentationml/2006/ole">
            <mc:AlternateContent xmlns:mc="http://schemas.openxmlformats.org/markup-compatibility/2006">
              <mc:Choice xmlns:v="urn:schemas-microsoft-com:vml" Requires="v">
                <p:oleObj spid="_x0000_s368675" name="Clip" r:id="rId9" imgW="1307079" imgH="1083682" progId="MS_ClipArt_Gallery.2">
                  <p:embed/>
                </p:oleObj>
              </mc:Choice>
              <mc:Fallback>
                <p:oleObj name="Clip" r:id="rId9"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44" y="329526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4" name="Straight Arrow Connector 93"/>
          <p:cNvCxnSpPr>
            <a:stCxn id="93" idx="3"/>
            <a:endCxn id="13" idx="1"/>
          </p:cNvCxnSpPr>
          <p:nvPr/>
        </p:nvCxnSpPr>
        <p:spPr bwMode="auto">
          <a:xfrm flipV="1">
            <a:off x="1037082" y="2715080"/>
            <a:ext cx="1008301" cy="899275"/>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p:spPr>
      </p:cxnSp>
      <p:sp>
        <p:nvSpPr>
          <p:cNvPr id="53" name="TextBox 52"/>
          <p:cNvSpPr txBox="1"/>
          <p:nvPr/>
        </p:nvSpPr>
        <p:spPr>
          <a:xfrm>
            <a:off x="3320586" y="4639253"/>
            <a:ext cx="5379768" cy="1938992"/>
          </a:xfrm>
          <a:prstGeom prst="rect">
            <a:avLst/>
          </a:prstGeom>
          <a:solidFill>
            <a:schemeClr val="accent6">
              <a:lumMod val="20000"/>
              <a:lumOff val="80000"/>
            </a:schemeClr>
          </a:solidFill>
        </p:spPr>
        <p:txBody>
          <a:bodyPr wrap="square" rtlCol="0">
            <a:spAutoFit/>
          </a:bodyPr>
          <a:lstStyle/>
          <a:p>
            <a:pPr marL="342900" indent="-342900">
              <a:buFont typeface="Arial" charset="0"/>
              <a:buChar char="•"/>
            </a:pPr>
            <a:r>
              <a:rPr lang="en-US" dirty="0" smtClean="0">
                <a:solidFill>
                  <a:schemeClr val="bg1">
                    <a:lumMod val="10000"/>
                  </a:schemeClr>
                </a:solidFill>
              </a:rPr>
              <a:t>HTTP redirection (rewriting URL)</a:t>
            </a:r>
          </a:p>
          <a:p>
            <a:pPr lvl="1"/>
            <a:r>
              <a:rPr lang="en-US" dirty="0" smtClean="0">
                <a:solidFill>
                  <a:schemeClr val="bg1">
                    <a:lumMod val="10000"/>
                  </a:schemeClr>
                </a:solidFill>
              </a:rPr>
              <a:t>No redirection transparency</a:t>
            </a:r>
          </a:p>
          <a:p>
            <a:pPr marL="342900" indent="-342900">
              <a:buFont typeface="Arial" charset="0"/>
              <a:buChar char="•"/>
            </a:pPr>
            <a:r>
              <a:rPr lang="en-US" dirty="0" err="1" smtClean="0">
                <a:solidFill>
                  <a:schemeClr val="bg1">
                    <a:lumMod val="10000"/>
                  </a:schemeClr>
                </a:solidFill>
              </a:rPr>
              <a:t>Anycast</a:t>
            </a:r>
            <a:endParaRPr lang="en-US" dirty="0" smtClean="0">
              <a:solidFill>
                <a:schemeClr val="bg1">
                  <a:lumMod val="10000"/>
                </a:schemeClr>
              </a:solidFill>
            </a:endParaRPr>
          </a:p>
          <a:p>
            <a:pPr lvl="1"/>
            <a:r>
              <a:rPr lang="en-US" dirty="0" smtClean="0">
                <a:solidFill>
                  <a:schemeClr val="bg1">
                    <a:lumMod val="10000"/>
                  </a:schemeClr>
                </a:solidFill>
              </a:rPr>
              <a:t>No direct control on replica selection</a:t>
            </a:r>
          </a:p>
          <a:p>
            <a:pPr marL="342900" indent="-342900">
              <a:buFont typeface="Arial" charset="0"/>
              <a:buChar char="•"/>
            </a:pPr>
            <a:r>
              <a:rPr lang="en-US" b="1" dirty="0" smtClean="0">
                <a:solidFill>
                  <a:schemeClr val="bg1">
                    <a:lumMod val="10000"/>
                  </a:schemeClr>
                </a:solidFill>
              </a:rPr>
              <a:t>DNS-based redirection</a:t>
            </a:r>
          </a:p>
        </p:txBody>
      </p:sp>
      <p:sp>
        <p:nvSpPr>
          <p:cNvPr id="50" name="Rectangular Callout 49"/>
          <p:cNvSpPr/>
          <p:nvPr/>
        </p:nvSpPr>
        <p:spPr bwMode="auto">
          <a:xfrm>
            <a:off x="3559924" y="3973857"/>
            <a:ext cx="5438139" cy="461665"/>
          </a:xfrm>
          <a:prstGeom prst="wedgeRectCallout">
            <a:avLst>
              <a:gd name="adj1" fmla="val -58791"/>
              <a:gd name="adj2" fmla="val 4092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10000"/>
                  </a:schemeClr>
                </a:solidFill>
                <a:effectLst/>
                <a:latin typeface="Times New Roman" charset="0"/>
              </a:rPr>
              <a:t>How to direct client towards</a:t>
            </a:r>
            <a:r>
              <a:rPr kumimoji="0" lang="en-US" sz="2400" b="1" i="0" u="none" strike="noStrike" cap="none" normalizeH="0" dirty="0" smtClean="0">
                <a:ln>
                  <a:noFill/>
                </a:ln>
                <a:solidFill>
                  <a:schemeClr val="bg1">
                    <a:lumMod val="10000"/>
                  </a:schemeClr>
                </a:solidFill>
                <a:effectLst/>
                <a:latin typeface="Times New Roman" charset="0"/>
              </a:rPr>
              <a:t> a replica</a:t>
            </a:r>
            <a:r>
              <a:rPr kumimoji="0" lang="en-US" sz="2400" b="1" i="0" u="none" strike="noStrike" cap="none" normalizeH="0" baseline="0" dirty="0" smtClean="0">
                <a:ln>
                  <a:noFill/>
                </a:ln>
                <a:solidFill>
                  <a:schemeClr val="bg1">
                    <a:lumMod val="10000"/>
                  </a:schemeClr>
                </a:solidFill>
                <a:effectLst/>
                <a:latin typeface="Times New Roman" charset="0"/>
              </a:rPr>
              <a:t>?</a:t>
            </a:r>
          </a:p>
        </p:txBody>
      </p:sp>
      <p:sp>
        <p:nvSpPr>
          <p:cNvPr id="3" name="Slide Number Placeholder 2"/>
          <p:cNvSpPr>
            <a:spLocks noGrp="1"/>
          </p:cNvSpPr>
          <p:nvPr>
            <p:ph type="sldNum" sz="quarter" idx="12"/>
          </p:nvPr>
        </p:nvSpPr>
        <p:spPr/>
        <p:txBody>
          <a:bodyPr/>
          <a:lstStyle/>
          <a:p>
            <a:fld id="{B97CF8EF-13D2-2A41-B543-BE2952236DB9}" type="slidenum">
              <a:rPr lang="en-US" altLang="en-US" smtClean="0"/>
              <a:pPr/>
              <a:t>75</a:t>
            </a:fld>
            <a:endParaRPr lang="en-US" altLang="en-US"/>
          </a:p>
        </p:txBody>
      </p:sp>
    </p:spTree>
    <p:extLst>
      <p:ext uri="{BB962C8B-B14F-4D97-AF65-F5344CB8AC3E}">
        <p14:creationId xmlns:p14="http://schemas.microsoft.com/office/powerpoint/2010/main" val="231057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7A350EB2-523E-7B4B-BC95-1E0C641B0A30}" type="slidenum">
              <a:rPr lang="en-US" altLang="en-US" sz="1200">
                <a:solidFill>
                  <a:schemeClr val="tx2"/>
                </a:solidFill>
                <a:latin typeface="Arial Narrow" charset="0"/>
              </a:rPr>
              <a:pPr>
                <a:spcBef>
                  <a:spcPct val="0"/>
                </a:spcBef>
                <a:buClrTx/>
                <a:buFontTx/>
                <a:buNone/>
              </a:pPr>
              <a:t>8</a:t>
            </a:fld>
            <a:endParaRPr lang="en-US" altLang="en-US" sz="1200">
              <a:solidFill>
                <a:schemeClr val="tx2"/>
              </a:solidFill>
              <a:latin typeface="Arial Narrow" charset="0"/>
            </a:endParaRPr>
          </a:p>
        </p:txBody>
      </p:sp>
      <p:sp>
        <p:nvSpPr>
          <p:cNvPr id="23554" name="Rectangle 2"/>
          <p:cNvSpPr>
            <a:spLocks noGrp="1" noChangeArrowheads="1"/>
          </p:cNvSpPr>
          <p:nvPr>
            <p:ph type="title"/>
          </p:nvPr>
        </p:nvSpPr>
        <p:spPr/>
        <p:txBody>
          <a:bodyPr/>
          <a:lstStyle/>
          <a:p>
            <a:pPr eaLnBrk="1" hangingPunct="1"/>
            <a:r>
              <a:rPr lang="en-US" altLang="en-US"/>
              <a:t>DNS Design: Hierarchy Definitions</a:t>
            </a:r>
          </a:p>
        </p:txBody>
      </p:sp>
      <p:sp>
        <p:nvSpPr>
          <p:cNvPr id="23555" name="Text Box 3"/>
          <p:cNvSpPr txBox="1">
            <a:spLocks noChangeArrowheads="1"/>
          </p:cNvSpPr>
          <p:nvPr/>
        </p:nvSpPr>
        <p:spPr bwMode="auto">
          <a:xfrm>
            <a:off x="2638425" y="2438400"/>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root</a:t>
            </a:r>
          </a:p>
        </p:txBody>
      </p:sp>
      <p:sp>
        <p:nvSpPr>
          <p:cNvPr id="23556" name="Text Box 4"/>
          <p:cNvSpPr txBox="1">
            <a:spLocks noChangeArrowheads="1"/>
          </p:cNvSpPr>
          <p:nvPr/>
        </p:nvSpPr>
        <p:spPr bwMode="auto">
          <a:xfrm>
            <a:off x="2349500" y="3048000"/>
            <a:ext cx="63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edu</a:t>
            </a:r>
          </a:p>
        </p:txBody>
      </p:sp>
      <p:sp>
        <p:nvSpPr>
          <p:cNvPr id="23557" name="Text Box 5"/>
          <p:cNvSpPr txBox="1">
            <a:spLocks noChangeArrowheads="1"/>
          </p:cNvSpPr>
          <p:nvPr/>
        </p:nvSpPr>
        <p:spPr bwMode="auto">
          <a:xfrm>
            <a:off x="1277938" y="304800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net</a:t>
            </a:r>
          </a:p>
        </p:txBody>
      </p:sp>
      <p:sp>
        <p:nvSpPr>
          <p:cNvPr id="23558" name="Text Box 6"/>
          <p:cNvSpPr txBox="1">
            <a:spLocks noChangeArrowheads="1"/>
          </p:cNvSpPr>
          <p:nvPr/>
        </p:nvSpPr>
        <p:spPr bwMode="auto">
          <a:xfrm>
            <a:off x="800100" y="2743200"/>
            <a:ext cx="59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org</a:t>
            </a:r>
          </a:p>
        </p:txBody>
      </p:sp>
      <p:sp>
        <p:nvSpPr>
          <p:cNvPr id="23559" name="Text Box 7"/>
          <p:cNvSpPr txBox="1">
            <a:spLocks noChangeArrowheads="1"/>
          </p:cNvSpPr>
          <p:nvPr/>
        </p:nvSpPr>
        <p:spPr bwMode="auto">
          <a:xfrm>
            <a:off x="3800475" y="3032125"/>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uk</a:t>
            </a:r>
          </a:p>
        </p:txBody>
      </p:sp>
      <p:sp>
        <p:nvSpPr>
          <p:cNvPr id="23560" name="Text Box 8"/>
          <p:cNvSpPr txBox="1">
            <a:spLocks noChangeArrowheads="1"/>
          </p:cNvSpPr>
          <p:nvPr/>
        </p:nvSpPr>
        <p:spPr bwMode="auto">
          <a:xfrm>
            <a:off x="3049588" y="3032125"/>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com</a:t>
            </a:r>
          </a:p>
        </p:txBody>
      </p:sp>
      <p:sp>
        <p:nvSpPr>
          <p:cNvPr id="23561" name="Text Box 9"/>
          <p:cNvSpPr txBox="1">
            <a:spLocks noChangeArrowheads="1"/>
          </p:cNvSpPr>
          <p:nvPr/>
        </p:nvSpPr>
        <p:spPr bwMode="auto">
          <a:xfrm>
            <a:off x="623888" y="38100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gwu</a:t>
            </a:r>
          </a:p>
        </p:txBody>
      </p:sp>
      <p:sp>
        <p:nvSpPr>
          <p:cNvPr id="23562" name="Text Box 10"/>
          <p:cNvSpPr txBox="1">
            <a:spLocks noChangeArrowheads="1"/>
          </p:cNvSpPr>
          <p:nvPr/>
        </p:nvSpPr>
        <p:spPr bwMode="auto">
          <a:xfrm>
            <a:off x="1290638" y="3810000"/>
            <a:ext cx="63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ucb</a:t>
            </a:r>
          </a:p>
        </p:txBody>
      </p:sp>
      <p:sp>
        <p:nvSpPr>
          <p:cNvPr id="23563" name="Text Box 11"/>
          <p:cNvSpPr txBox="1">
            <a:spLocks noChangeArrowheads="1"/>
          </p:cNvSpPr>
          <p:nvPr/>
        </p:nvSpPr>
        <p:spPr bwMode="auto">
          <a:xfrm>
            <a:off x="2287588" y="3810000"/>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cmu</a:t>
            </a:r>
          </a:p>
        </p:txBody>
      </p:sp>
      <p:sp>
        <p:nvSpPr>
          <p:cNvPr id="23564" name="Text Box 12"/>
          <p:cNvSpPr txBox="1">
            <a:spLocks noChangeArrowheads="1"/>
          </p:cNvSpPr>
          <p:nvPr/>
        </p:nvSpPr>
        <p:spPr bwMode="auto">
          <a:xfrm>
            <a:off x="3109913" y="3810000"/>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bu</a:t>
            </a:r>
          </a:p>
        </p:txBody>
      </p:sp>
      <p:sp>
        <p:nvSpPr>
          <p:cNvPr id="23565" name="Line 13"/>
          <p:cNvSpPr>
            <a:spLocks noChangeShapeType="1"/>
          </p:cNvSpPr>
          <p:nvPr/>
        </p:nvSpPr>
        <p:spPr bwMode="auto">
          <a:xfrm flipH="1">
            <a:off x="1447800" y="2778125"/>
            <a:ext cx="1268413" cy="193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14"/>
          <p:cNvSpPr>
            <a:spLocks noChangeShapeType="1"/>
          </p:cNvSpPr>
          <p:nvPr/>
        </p:nvSpPr>
        <p:spPr bwMode="auto">
          <a:xfrm flipH="1">
            <a:off x="1752600" y="2778125"/>
            <a:ext cx="1022350" cy="422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5"/>
          <p:cNvSpPr>
            <a:spLocks noChangeShapeType="1"/>
          </p:cNvSpPr>
          <p:nvPr/>
        </p:nvSpPr>
        <p:spPr bwMode="auto">
          <a:xfrm>
            <a:off x="3140075" y="2754313"/>
            <a:ext cx="288925" cy="369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16"/>
          <p:cNvSpPr>
            <a:spLocks noChangeShapeType="1"/>
          </p:cNvSpPr>
          <p:nvPr/>
        </p:nvSpPr>
        <p:spPr bwMode="auto">
          <a:xfrm>
            <a:off x="3257550" y="2765425"/>
            <a:ext cx="704850" cy="358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17"/>
          <p:cNvSpPr>
            <a:spLocks noChangeShapeType="1"/>
          </p:cNvSpPr>
          <p:nvPr/>
        </p:nvSpPr>
        <p:spPr bwMode="auto">
          <a:xfrm flipH="1">
            <a:off x="990600" y="3429000"/>
            <a:ext cx="1676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18"/>
          <p:cNvSpPr>
            <a:spLocks noChangeShapeType="1"/>
          </p:cNvSpPr>
          <p:nvPr/>
        </p:nvSpPr>
        <p:spPr bwMode="auto">
          <a:xfrm flipH="1">
            <a:off x="1828800" y="3429000"/>
            <a:ext cx="838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19"/>
          <p:cNvSpPr>
            <a:spLocks noChangeShapeType="1"/>
          </p:cNvSpPr>
          <p:nvPr/>
        </p:nvSpPr>
        <p:spPr bwMode="auto">
          <a:xfrm>
            <a:off x="2657475" y="3429000"/>
            <a:ext cx="9525"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0"/>
          <p:cNvSpPr>
            <a:spLocks noChangeShapeType="1"/>
          </p:cNvSpPr>
          <p:nvPr/>
        </p:nvSpPr>
        <p:spPr bwMode="auto">
          <a:xfrm>
            <a:off x="2668588" y="3429000"/>
            <a:ext cx="608012"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Text Box 21"/>
          <p:cNvSpPr txBox="1">
            <a:spLocks noChangeArrowheads="1"/>
          </p:cNvSpPr>
          <p:nvPr/>
        </p:nvSpPr>
        <p:spPr bwMode="auto">
          <a:xfrm>
            <a:off x="3636963" y="3794125"/>
            <a:ext cx="56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mit</a:t>
            </a:r>
          </a:p>
        </p:txBody>
      </p:sp>
      <p:sp>
        <p:nvSpPr>
          <p:cNvPr id="23574" name="Line 22"/>
          <p:cNvSpPr>
            <a:spLocks noChangeShapeType="1"/>
          </p:cNvSpPr>
          <p:nvPr/>
        </p:nvSpPr>
        <p:spPr bwMode="auto">
          <a:xfrm>
            <a:off x="2667000" y="3429000"/>
            <a:ext cx="1219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5" name="Text Box 23"/>
          <p:cNvSpPr txBox="1">
            <a:spLocks noChangeArrowheads="1"/>
          </p:cNvSpPr>
          <p:nvPr/>
        </p:nvSpPr>
        <p:spPr bwMode="auto">
          <a:xfrm>
            <a:off x="2058988" y="432276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cs</a:t>
            </a:r>
          </a:p>
        </p:txBody>
      </p:sp>
      <p:sp>
        <p:nvSpPr>
          <p:cNvPr id="23576" name="Text Box 24"/>
          <p:cNvSpPr txBox="1">
            <a:spLocks noChangeArrowheads="1"/>
          </p:cNvSpPr>
          <p:nvPr/>
        </p:nvSpPr>
        <p:spPr bwMode="auto">
          <a:xfrm>
            <a:off x="2676525" y="434340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ece</a:t>
            </a:r>
          </a:p>
        </p:txBody>
      </p:sp>
      <p:sp>
        <p:nvSpPr>
          <p:cNvPr id="23577" name="Line 25"/>
          <p:cNvSpPr>
            <a:spLocks noChangeShapeType="1"/>
          </p:cNvSpPr>
          <p:nvPr/>
        </p:nvSpPr>
        <p:spPr bwMode="auto">
          <a:xfrm flipH="1">
            <a:off x="2286000" y="4191000"/>
            <a:ext cx="304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26"/>
          <p:cNvSpPr>
            <a:spLocks noChangeShapeType="1"/>
          </p:cNvSpPr>
          <p:nvPr/>
        </p:nvSpPr>
        <p:spPr bwMode="auto">
          <a:xfrm>
            <a:off x="2590800" y="4191000"/>
            <a:ext cx="304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27"/>
          <p:cNvSpPr>
            <a:spLocks noChangeShapeType="1"/>
          </p:cNvSpPr>
          <p:nvPr/>
        </p:nvSpPr>
        <p:spPr bwMode="auto">
          <a:xfrm>
            <a:off x="2273300" y="4678363"/>
            <a:ext cx="1270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580" name="Text Box 28"/>
          <p:cNvSpPr txBox="1">
            <a:spLocks noChangeArrowheads="1"/>
          </p:cNvSpPr>
          <p:nvPr/>
        </p:nvSpPr>
        <p:spPr bwMode="auto">
          <a:xfrm>
            <a:off x="1924050" y="47847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cmcl</a:t>
            </a:r>
          </a:p>
        </p:txBody>
      </p:sp>
      <p:sp>
        <p:nvSpPr>
          <p:cNvPr id="23581" name="Line 29"/>
          <p:cNvSpPr>
            <a:spLocks noChangeShapeType="1"/>
          </p:cNvSpPr>
          <p:nvPr/>
        </p:nvSpPr>
        <p:spPr bwMode="auto">
          <a:xfrm flipH="1">
            <a:off x="2743200" y="2819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582" name="Text Box 30"/>
          <p:cNvSpPr txBox="1">
            <a:spLocks noChangeArrowheads="1"/>
          </p:cNvSpPr>
          <p:nvPr/>
        </p:nvSpPr>
        <p:spPr bwMode="auto">
          <a:xfrm>
            <a:off x="4648200" y="1524000"/>
            <a:ext cx="426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lr>
                <a:srgbClr val="000000"/>
              </a:buClr>
              <a:buChar char="•"/>
              <a:defRPr sz="3200">
                <a:solidFill>
                  <a:srgbClr val="000000"/>
                </a:solidFill>
                <a:latin typeface="Arial" charset="0"/>
                <a:ea typeface="ＭＳ Ｐゴシック" charset="-128"/>
              </a:defRPr>
            </a:lvl1pPr>
            <a:lvl2pPr marL="682625" indent="-2254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pPr>
            <a:r>
              <a:rPr lang="en-US" altLang="en-US" sz="2400" dirty="0"/>
              <a:t>Each node in hierarchy stores a list of names that end with same suffix</a:t>
            </a:r>
          </a:p>
          <a:p>
            <a:pPr lvl="1" eaLnBrk="1" hangingPunct="1">
              <a:spcBef>
                <a:spcPct val="0"/>
              </a:spcBef>
              <a:buClrTx/>
            </a:pPr>
            <a:r>
              <a:rPr lang="en-US" altLang="en-US" sz="2400" dirty="0"/>
              <a:t>Suffix = path up tree</a:t>
            </a:r>
          </a:p>
          <a:p>
            <a:pPr eaLnBrk="1" hangingPunct="1">
              <a:spcBef>
                <a:spcPct val="0"/>
              </a:spcBef>
              <a:buClrTx/>
            </a:pPr>
            <a:r>
              <a:rPr lang="en-US" altLang="en-US" sz="2400" dirty="0"/>
              <a:t>E.g., given this tree, where would following be stored:</a:t>
            </a:r>
          </a:p>
          <a:p>
            <a:pPr lvl="1" eaLnBrk="1" hangingPunct="1">
              <a:spcBef>
                <a:spcPct val="0"/>
              </a:spcBef>
              <a:buClrTx/>
            </a:pPr>
            <a:r>
              <a:rPr lang="en-US" altLang="en-US" sz="2400" dirty="0" err="1"/>
              <a:t>Fred.com</a:t>
            </a:r>
            <a:endParaRPr lang="en-US" altLang="en-US" sz="2400" dirty="0"/>
          </a:p>
          <a:p>
            <a:pPr lvl="1" eaLnBrk="1" hangingPunct="1">
              <a:spcBef>
                <a:spcPct val="0"/>
              </a:spcBef>
              <a:buClrTx/>
            </a:pPr>
            <a:r>
              <a:rPr lang="en-US" altLang="en-US" sz="2400" dirty="0" err="1"/>
              <a:t>Fred.edu</a:t>
            </a:r>
            <a:endParaRPr lang="en-US" altLang="en-US" sz="2400" dirty="0"/>
          </a:p>
          <a:p>
            <a:pPr lvl="1" eaLnBrk="1" hangingPunct="1">
              <a:spcBef>
                <a:spcPct val="0"/>
              </a:spcBef>
              <a:buClrTx/>
            </a:pPr>
            <a:r>
              <a:rPr lang="en-US" altLang="en-US" sz="2400" dirty="0" err="1"/>
              <a:t>Fred.cmu.edu</a:t>
            </a:r>
            <a:endParaRPr lang="en-US" altLang="en-US" sz="2400" dirty="0"/>
          </a:p>
          <a:p>
            <a:pPr lvl="1" eaLnBrk="1" hangingPunct="1">
              <a:spcBef>
                <a:spcPct val="0"/>
              </a:spcBef>
              <a:buClrTx/>
            </a:pPr>
            <a:r>
              <a:rPr lang="en-US" altLang="en-US" sz="2400" dirty="0" err="1"/>
              <a:t>Fred.cmcl.cs.cmu.edu</a:t>
            </a:r>
            <a:endParaRPr lang="en-US" altLang="en-US" sz="2400" dirty="0"/>
          </a:p>
          <a:p>
            <a:pPr lvl="1" eaLnBrk="1" hangingPunct="1">
              <a:spcBef>
                <a:spcPct val="0"/>
              </a:spcBef>
              <a:buClrTx/>
            </a:pPr>
            <a:r>
              <a:rPr lang="en-US" altLang="en-US" sz="2400" dirty="0" err="1"/>
              <a:t>Fred.cs.mit.edu</a:t>
            </a:r>
            <a:endParaRPr lang="en-US" altLang="en-US" sz="2400" dirty="0"/>
          </a:p>
        </p:txBody>
      </p:sp>
    </p:spTree>
    <p:extLst>
      <p:ext uri="{BB962C8B-B14F-4D97-AF65-F5344CB8AC3E}">
        <p14:creationId xmlns:p14="http://schemas.microsoft.com/office/powerpoint/2010/main" val="1082142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spcBef>
                <a:spcPct val="0"/>
              </a:spcBef>
              <a:buClrTx/>
              <a:buFontTx/>
              <a:buNone/>
            </a:pPr>
            <a:fld id="{BFB5FC8A-DE73-0640-8368-2C36F189A69D}" type="slidenum">
              <a:rPr lang="en-US" altLang="en-US" sz="1200">
                <a:solidFill>
                  <a:schemeClr val="tx2"/>
                </a:solidFill>
                <a:latin typeface="Arial Narrow" charset="0"/>
              </a:rPr>
              <a:pPr>
                <a:spcBef>
                  <a:spcPct val="0"/>
                </a:spcBef>
                <a:buClrTx/>
                <a:buFontTx/>
                <a:buNone/>
              </a:pPr>
              <a:t>9</a:t>
            </a:fld>
            <a:endParaRPr lang="en-US" altLang="en-US" sz="1200">
              <a:solidFill>
                <a:schemeClr val="tx2"/>
              </a:solidFill>
              <a:latin typeface="Arial Narrow" charset="0"/>
            </a:endParaRPr>
          </a:p>
        </p:txBody>
      </p:sp>
      <p:sp>
        <p:nvSpPr>
          <p:cNvPr id="24578" name="Rectangle 2"/>
          <p:cNvSpPr>
            <a:spLocks noGrp="1" noChangeArrowheads="1"/>
          </p:cNvSpPr>
          <p:nvPr>
            <p:ph type="title"/>
          </p:nvPr>
        </p:nvSpPr>
        <p:spPr/>
        <p:txBody>
          <a:bodyPr/>
          <a:lstStyle/>
          <a:p>
            <a:pPr eaLnBrk="1" hangingPunct="1"/>
            <a:r>
              <a:rPr lang="en-US" altLang="en-US"/>
              <a:t>DNS Design: Zone Definitions</a:t>
            </a:r>
          </a:p>
        </p:txBody>
      </p:sp>
      <p:sp>
        <p:nvSpPr>
          <p:cNvPr id="24579" name="Text Box 3"/>
          <p:cNvSpPr txBox="1">
            <a:spLocks noChangeArrowheads="1"/>
          </p:cNvSpPr>
          <p:nvPr/>
        </p:nvSpPr>
        <p:spPr bwMode="auto">
          <a:xfrm>
            <a:off x="2638425" y="2438400"/>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root</a:t>
            </a:r>
          </a:p>
        </p:txBody>
      </p:sp>
      <p:sp>
        <p:nvSpPr>
          <p:cNvPr id="24580" name="Text Box 4"/>
          <p:cNvSpPr txBox="1">
            <a:spLocks noChangeArrowheads="1"/>
          </p:cNvSpPr>
          <p:nvPr/>
        </p:nvSpPr>
        <p:spPr bwMode="auto">
          <a:xfrm>
            <a:off x="2349500" y="3048000"/>
            <a:ext cx="63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edu</a:t>
            </a:r>
          </a:p>
        </p:txBody>
      </p:sp>
      <p:sp>
        <p:nvSpPr>
          <p:cNvPr id="24581" name="Text Box 5"/>
          <p:cNvSpPr txBox="1">
            <a:spLocks noChangeArrowheads="1"/>
          </p:cNvSpPr>
          <p:nvPr/>
        </p:nvSpPr>
        <p:spPr bwMode="auto">
          <a:xfrm>
            <a:off x="1277938" y="304800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net</a:t>
            </a:r>
          </a:p>
        </p:txBody>
      </p:sp>
      <p:sp>
        <p:nvSpPr>
          <p:cNvPr id="24582" name="Text Box 6"/>
          <p:cNvSpPr txBox="1">
            <a:spLocks noChangeArrowheads="1"/>
          </p:cNvSpPr>
          <p:nvPr/>
        </p:nvSpPr>
        <p:spPr bwMode="auto">
          <a:xfrm>
            <a:off x="800100" y="2743200"/>
            <a:ext cx="59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org</a:t>
            </a:r>
          </a:p>
        </p:txBody>
      </p:sp>
      <p:sp>
        <p:nvSpPr>
          <p:cNvPr id="24583" name="Text Box 7"/>
          <p:cNvSpPr txBox="1">
            <a:spLocks noChangeArrowheads="1"/>
          </p:cNvSpPr>
          <p:nvPr/>
        </p:nvSpPr>
        <p:spPr bwMode="auto">
          <a:xfrm>
            <a:off x="3800475" y="3032125"/>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uk</a:t>
            </a:r>
          </a:p>
        </p:txBody>
      </p:sp>
      <p:sp>
        <p:nvSpPr>
          <p:cNvPr id="24584" name="Text Box 8"/>
          <p:cNvSpPr txBox="1">
            <a:spLocks noChangeArrowheads="1"/>
          </p:cNvSpPr>
          <p:nvPr/>
        </p:nvSpPr>
        <p:spPr bwMode="auto">
          <a:xfrm>
            <a:off x="3049588" y="3032125"/>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com</a:t>
            </a:r>
          </a:p>
        </p:txBody>
      </p:sp>
      <p:sp>
        <p:nvSpPr>
          <p:cNvPr id="24585" name="Text Box 9"/>
          <p:cNvSpPr txBox="1">
            <a:spLocks noChangeArrowheads="1"/>
          </p:cNvSpPr>
          <p:nvPr/>
        </p:nvSpPr>
        <p:spPr bwMode="auto">
          <a:xfrm>
            <a:off x="4341813" y="28035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ca</a:t>
            </a:r>
          </a:p>
        </p:txBody>
      </p:sp>
      <p:sp>
        <p:nvSpPr>
          <p:cNvPr id="24586" name="Text Box 10"/>
          <p:cNvSpPr txBox="1">
            <a:spLocks noChangeArrowheads="1"/>
          </p:cNvSpPr>
          <p:nvPr/>
        </p:nvSpPr>
        <p:spPr bwMode="auto">
          <a:xfrm>
            <a:off x="623888" y="38100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gwu</a:t>
            </a:r>
          </a:p>
        </p:txBody>
      </p:sp>
      <p:sp>
        <p:nvSpPr>
          <p:cNvPr id="24587" name="Text Box 11"/>
          <p:cNvSpPr txBox="1">
            <a:spLocks noChangeArrowheads="1"/>
          </p:cNvSpPr>
          <p:nvPr/>
        </p:nvSpPr>
        <p:spPr bwMode="auto">
          <a:xfrm>
            <a:off x="1290638" y="3810000"/>
            <a:ext cx="63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ucb</a:t>
            </a:r>
          </a:p>
        </p:txBody>
      </p:sp>
      <p:sp>
        <p:nvSpPr>
          <p:cNvPr id="24588" name="Text Box 12"/>
          <p:cNvSpPr txBox="1">
            <a:spLocks noChangeArrowheads="1"/>
          </p:cNvSpPr>
          <p:nvPr/>
        </p:nvSpPr>
        <p:spPr bwMode="auto">
          <a:xfrm>
            <a:off x="2287588" y="3810000"/>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cmu</a:t>
            </a:r>
          </a:p>
        </p:txBody>
      </p:sp>
      <p:sp>
        <p:nvSpPr>
          <p:cNvPr id="24589" name="Text Box 13"/>
          <p:cNvSpPr txBox="1">
            <a:spLocks noChangeArrowheads="1"/>
          </p:cNvSpPr>
          <p:nvPr/>
        </p:nvSpPr>
        <p:spPr bwMode="auto">
          <a:xfrm>
            <a:off x="3109913" y="3810000"/>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bu</a:t>
            </a:r>
          </a:p>
        </p:txBody>
      </p:sp>
      <p:sp>
        <p:nvSpPr>
          <p:cNvPr id="24590" name="Line 14"/>
          <p:cNvSpPr>
            <a:spLocks noChangeShapeType="1"/>
          </p:cNvSpPr>
          <p:nvPr/>
        </p:nvSpPr>
        <p:spPr bwMode="auto">
          <a:xfrm flipH="1">
            <a:off x="1447800" y="2778125"/>
            <a:ext cx="1268413" cy="193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5"/>
          <p:cNvSpPr>
            <a:spLocks noChangeShapeType="1"/>
          </p:cNvSpPr>
          <p:nvPr/>
        </p:nvSpPr>
        <p:spPr bwMode="auto">
          <a:xfrm flipH="1">
            <a:off x="1752600" y="2778125"/>
            <a:ext cx="1022350" cy="422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6"/>
          <p:cNvSpPr>
            <a:spLocks noChangeShapeType="1"/>
          </p:cNvSpPr>
          <p:nvPr/>
        </p:nvSpPr>
        <p:spPr bwMode="auto">
          <a:xfrm>
            <a:off x="3140075" y="2754313"/>
            <a:ext cx="288925" cy="369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3257550" y="2765425"/>
            <a:ext cx="704850" cy="358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a:off x="3257550" y="2730500"/>
            <a:ext cx="1162050" cy="24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flipH="1">
            <a:off x="990600" y="3429000"/>
            <a:ext cx="1676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flipH="1">
            <a:off x="1828800" y="3429000"/>
            <a:ext cx="838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57475" y="3429000"/>
            <a:ext cx="9525"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2668588" y="3429000"/>
            <a:ext cx="608012"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9" name="Text Box 23"/>
          <p:cNvSpPr txBox="1">
            <a:spLocks noChangeArrowheads="1"/>
          </p:cNvSpPr>
          <p:nvPr/>
        </p:nvSpPr>
        <p:spPr bwMode="auto">
          <a:xfrm>
            <a:off x="3636963" y="3794125"/>
            <a:ext cx="56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mit</a:t>
            </a:r>
          </a:p>
        </p:txBody>
      </p:sp>
      <p:sp>
        <p:nvSpPr>
          <p:cNvPr id="24600" name="Line 24"/>
          <p:cNvSpPr>
            <a:spLocks noChangeShapeType="1"/>
          </p:cNvSpPr>
          <p:nvPr/>
        </p:nvSpPr>
        <p:spPr bwMode="auto">
          <a:xfrm>
            <a:off x="2667000" y="3429000"/>
            <a:ext cx="1219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Text Box 25"/>
          <p:cNvSpPr txBox="1">
            <a:spLocks noChangeArrowheads="1"/>
          </p:cNvSpPr>
          <p:nvPr/>
        </p:nvSpPr>
        <p:spPr bwMode="auto">
          <a:xfrm>
            <a:off x="2058988" y="432276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cs</a:t>
            </a:r>
          </a:p>
        </p:txBody>
      </p:sp>
      <p:sp>
        <p:nvSpPr>
          <p:cNvPr id="24602" name="Text Box 26"/>
          <p:cNvSpPr txBox="1">
            <a:spLocks noChangeArrowheads="1"/>
          </p:cNvSpPr>
          <p:nvPr/>
        </p:nvSpPr>
        <p:spPr bwMode="auto">
          <a:xfrm>
            <a:off x="2676525" y="434340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ece</a:t>
            </a:r>
          </a:p>
        </p:txBody>
      </p:sp>
      <p:sp>
        <p:nvSpPr>
          <p:cNvPr id="24603" name="Line 27"/>
          <p:cNvSpPr>
            <a:spLocks noChangeShapeType="1"/>
          </p:cNvSpPr>
          <p:nvPr/>
        </p:nvSpPr>
        <p:spPr bwMode="auto">
          <a:xfrm flipH="1">
            <a:off x="2286000" y="4191000"/>
            <a:ext cx="304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4" name="Line 28"/>
          <p:cNvSpPr>
            <a:spLocks noChangeShapeType="1"/>
          </p:cNvSpPr>
          <p:nvPr/>
        </p:nvSpPr>
        <p:spPr bwMode="auto">
          <a:xfrm>
            <a:off x="2590800" y="4191000"/>
            <a:ext cx="304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5" name="Line 29"/>
          <p:cNvSpPr>
            <a:spLocks noChangeShapeType="1"/>
          </p:cNvSpPr>
          <p:nvPr/>
        </p:nvSpPr>
        <p:spPr bwMode="auto">
          <a:xfrm>
            <a:off x="2273300" y="4678363"/>
            <a:ext cx="1270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06" name="Text Box 30"/>
          <p:cNvSpPr txBox="1">
            <a:spLocks noChangeArrowheads="1"/>
          </p:cNvSpPr>
          <p:nvPr/>
        </p:nvSpPr>
        <p:spPr bwMode="auto">
          <a:xfrm>
            <a:off x="1924050" y="47847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a:spcBef>
                <a:spcPct val="0"/>
              </a:spcBef>
              <a:buClrTx/>
              <a:buFontTx/>
              <a:buNone/>
            </a:pPr>
            <a:r>
              <a:rPr lang="en-US" altLang="en-US" sz="2000" b="1"/>
              <a:t>cmcl</a:t>
            </a:r>
          </a:p>
        </p:txBody>
      </p:sp>
      <p:sp>
        <p:nvSpPr>
          <p:cNvPr id="24607" name="Line 31"/>
          <p:cNvSpPr>
            <a:spLocks noChangeShapeType="1"/>
          </p:cNvSpPr>
          <p:nvPr/>
        </p:nvSpPr>
        <p:spPr bwMode="auto">
          <a:xfrm flipH="1">
            <a:off x="2743200" y="2819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08" name="Rectangle 32"/>
          <p:cNvSpPr>
            <a:spLocks noChangeArrowheads="1"/>
          </p:cNvSpPr>
          <p:nvPr/>
        </p:nvSpPr>
        <p:spPr bwMode="auto">
          <a:xfrm>
            <a:off x="533400" y="5486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endParaRPr lang="en-US" altLang="en-US"/>
          </a:p>
        </p:txBody>
      </p:sp>
      <p:sp>
        <p:nvSpPr>
          <p:cNvPr id="24609" name="Oval 33"/>
          <p:cNvSpPr>
            <a:spLocks noChangeArrowheads="1"/>
          </p:cNvSpPr>
          <p:nvPr/>
        </p:nvSpPr>
        <p:spPr bwMode="auto">
          <a:xfrm>
            <a:off x="1371600" y="4800600"/>
            <a:ext cx="1752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610" name="Line 34"/>
          <p:cNvSpPr>
            <a:spLocks noChangeShapeType="1"/>
          </p:cNvSpPr>
          <p:nvPr/>
        </p:nvSpPr>
        <p:spPr bwMode="auto">
          <a:xfrm>
            <a:off x="3124200" y="5029200"/>
            <a:ext cx="2362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1" name="Text Box 35"/>
          <p:cNvSpPr txBox="1">
            <a:spLocks noChangeArrowheads="1"/>
          </p:cNvSpPr>
          <p:nvPr/>
        </p:nvSpPr>
        <p:spPr bwMode="auto">
          <a:xfrm>
            <a:off x="5486400" y="4800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50000"/>
              </a:spcBef>
              <a:buClrTx/>
              <a:buFontTx/>
              <a:buNone/>
            </a:pPr>
            <a:r>
              <a:rPr lang="en-US" altLang="en-US" sz="2400">
                <a:solidFill>
                  <a:srgbClr val="FF0000"/>
                </a:solidFill>
              </a:rPr>
              <a:t>Single node</a:t>
            </a:r>
          </a:p>
        </p:txBody>
      </p:sp>
      <p:sp>
        <p:nvSpPr>
          <p:cNvPr id="24612" name="Oval 36"/>
          <p:cNvSpPr>
            <a:spLocks noChangeArrowheads="1"/>
          </p:cNvSpPr>
          <p:nvPr/>
        </p:nvSpPr>
        <p:spPr bwMode="auto">
          <a:xfrm>
            <a:off x="1981200" y="3810000"/>
            <a:ext cx="1295400" cy="990600"/>
          </a:xfrm>
          <a:prstGeom prst="ellipse">
            <a:avLst/>
          </a:prstGeom>
          <a:noFill/>
          <a:ln w="285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algn="ctr" eaLnBrk="1" hangingPunct="1">
              <a:spcBef>
                <a:spcPct val="0"/>
              </a:spcBef>
              <a:buClrTx/>
              <a:buFontTx/>
              <a:buNone/>
            </a:pPr>
            <a:endParaRPr lang="en-US" altLang="en-US" sz="2400">
              <a:latin typeface="Times New Roman" charset="0"/>
            </a:endParaRPr>
          </a:p>
        </p:txBody>
      </p:sp>
      <p:sp>
        <p:nvSpPr>
          <p:cNvPr id="24613" name="Line 37"/>
          <p:cNvSpPr>
            <a:spLocks noChangeShapeType="1"/>
          </p:cNvSpPr>
          <p:nvPr/>
        </p:nvSpPr>
        <p:spPr bwMode="auto">
          <a:xfrm>
            <a:off x="3276600" y="4343400"/>
            <a:ext cx="3048000" cy="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4" name="Text Box 38"/>
          <p:cNvSpPr txBox="1">
            <a:spLocks noChangeArrowheads="1"/>
          </p:cNvSpPr>
          <p:nvPr/>
        </p:nvSpPr>
        <p:spPr bwMode="auto">
          <a:xfrm>
            <a:off x="6248400" y="411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50000"/>
              </a:spcBef>
              <a:buClrTx/>
              <a:buFontTx/>
              <a:buNone/>
            </a:pPr>
            <a:r>
              <a:rPr lang="en-US" altLang="en-US" sz="2400">
                <a:solidFill>
                  <a:srgbClr val="3333FF"/>
                </a:solidFill>
              </a:rPr>
              <a:t>Subtree</a:t>
            </a:r>
          </a:p>
        </p:txBody>
      </p:sp>
      <p:sp>
        <p:nvSpPr>
          <p:cNvPr id="24615" name="Oval 39"/>
          <p:cNvSpPr>
            <a:spLocks noChangeArrowheads="1"/>
          </p:cNvSpPr>
          <p:nvPr/>
        </p:nvSpPr>
        <p:spPr bwMode="auto">
          <a:xfrm>
            <a:off x="457200" y="1524000"/>
            <a:ext cx="4419600" cy="4572000"/>
          </a:xfrm>
          <a:prstGeom prst="ellipse">
            <a:avLst/>
          </a:prstGeom>
          <a:noFill/>
          <a:ln w="28575">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buFontTx/>
              <a:buNone/>
            </a:pPr>
            <a:endParaRPr lang="en-US" altLang="en-US" sz="2400">
              <a:solidFill>
                <a:schemeClr val="tx1"/>
              </a:solidFill>
              <a:latin typeface="Times New Roman" charset="0"/>
            </a:endParaRPr>
          </a:p>
        </p:txBody>
      </p:sp>
      <p:sp>
        <p:nvSpPr>
          <p:cNvPr id="24616" name="Line 40"/>
          <p:cNvSpPr>
            <a:spLocks noChangeShapeType="1"/>
          </p:cNvSpPr>
          <p:nvPr/>
        </p:nvSpPr>
        <p:spPr bwMode="auto">
          <a:xfrm>
            <a:off x="3962400" y="5638800"/>
            <a:ext cx="1828800" cy="0"/>
          </a:xfrm>
          <a:prstGeom prst="line">
            <a:avLst/>
          </a:prstGeom>
          <a:noFill/>
          <a:ln w="9525">
            <a:solidFill>
              <a:srgbClr val="99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7" name="Text Box 41"/>
          <p:cNvSpPr txBox="1">
            <a:spLocks noChangeArrowheads="1"/>
          </p:cNvSpPr>
          <p:nvPr/>
        </p:nvSpPr>
        <p:spPr bwMode="auto">
          <a:xfrm>
            <a:off x="5867400" y="54102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50000"/>
              </a:spcBef>
              <a:buClrTx/>
              <a:buFontTx/>
              <a:buNone/>
            </a:pPr>
            <a:r>
              <a:rPr lang="en-US" altLang="en-US" sz="2400">
                <a:solidFill>
                  <a:schemeClr val="folHlink"/>
                </a:solidFill>
              </a:rPr>
              <a:t>Complete Tree</a:t>
            </a:r>
          </a:p>
        </p:txBody>
      </p:sp>
      <p:sp>
        <p:nvSpPr>
          <p:cNvPr id="24618" name="Text Box 42"/>
          <p:cNvSpPr txBox="1">
            <a:spLocks noChangeArrowheads="1"/>
          </p:cNvSpPr>
          <p:nvPr/>
        </p:nvSpPr>
        <p:spPr bwMode="auto">
          <a:xfrm>
            <a:off x="4953000" y="1524000"/>
            <a:ext cx="396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lr>
                <a:srgbClr val="000000"/>
              </a:buClr>
              <a:buChar char="•"/>
              <a:defRPr sz="3200">
                <a:solidFill>
                  <a:srgbClr val="000000"/>
                </a:solidFill>
                <a:latin typeface="Arial" charset="0"/>
                <a:ea typeface="ＭＳ Ｐゴシック" charset="-128"/>
              </a:defRPr>
            </a:lvl1pPr>
            <a:lvl2pPr marL="37931725" indent="-37474525">
              <a:spcBef>
                <a:spcPct val="20000"/>
              </a:spcBef>
              <a:buClr>
                <a:srgbClr val="000000"/>
              </a:buClr>
              <a:buChar char="•"/>
              <a:defRPr sz="2800">
                <a:solidFill>
                  <a:srgbClr val="000000"/>
                </a:solidFill>
                <a:latin typeface="Arial" charset="0"/>
                <a:ea typeface="ＭＳ Ｐゴシック" charset="-128"/>
              </a:defRPr>
            </a:lvl2pPr>
            <a:lvl3pPr marL="1143000" indent="-228600">
              <a:spcBef>
                <a:spcPct val="20000"/>
              </a:spcBef>
              <a:buClr>
                <a:srgbClr val="000000"/>
              </a:buClr>
              <a:buChar char="•"/>
              <a:defRPr sz="2400">
                <a:solidFill>
                  <a:srgbClr val="000000"/>
                </a:solidFill>
                <a:latin typeface="Arial" charset="0"/>
                <a:ea typeface="ＭＳ Ｐゴシック" charset="-128"/>
              </a:defRPr>
            </a:lvl3pPr>
            <a:lvl4pPr marL="1600200" indent="-228600">
              <a:spcBef>
                <a:spcPct val="20000"/>
              </a:spcBef>
              <a:buClr>
                <a:srgbClr val="000000"/>
              </a:buClr>
              <a:buChar char="•"/>
              <a:defRPr sz="2000">
                <a:solidFill>
                  <a:srgbClr val="000000"/>
                </a:solidFill>
                <a:latin typeface="Arial" charset="0"/>
                <a:ea typeface="ＭＳ Ｐゴシック" charset="-128"/>
              </a:defRPr>
            </a:lvl4pPr>
            <a:lvl5pPr marL="2057400" indent="-228600">
              <a:spcBef>
                <a:spcPct val="20000"/>
              </a:spcBef>
              <a:buClr>
                <a:srgbClr val="000000"/>
              </a:buClr>
              <a:buChar char="•"/>
              <a:defRPr sz="2000">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buChar char="•"/>
              <a:defRPr sz="2000">
                <a:solidFill>
                  <a:srgbClr val="000000"/>
                </a:solidFill>
                <a:latin typeface="Arial" charset="0"/>
                <a:ea typeface="ＭＳ Ｐゴシック" charset="-128"/>
              </a:defRPr>
            </a:lvl9pPr>
          </a:lstStyle>
          <a:p>
            <a:pPr eaLnBrk="1" hangingPunct="1">
              <a:spcBef>
                <a:spcPct val="0"/>
              </a:spcBef>
              <a:buClrTx/>
            </a:pPr>
            <a:r>
              <a:rPr lang="en-US" altLang="en-US" sz="2400" dirty="0"/>
              <a:t>Zone = contiguous section of name space</a:t>
            </a:r>
          </a:p>
          <a:p>
            <a:pPr eaLnBrk="1" hangingPunct="1">
              <a:spcBef>
                <a:spcPct val="0"/>
              </a:spcBef>
              <a:buClrTx/>
            </a:pPr>
            <a:r>
              <a:rPr lang="en-US" altLang="en-US" sz="2400" dirty="0"/>
              <a:t>E.g., Complete tree, single node or </a:t>
            </a:r>
            <a:r>
              <a:rPr lang="en-US" altLang="en-US" sz="2400" dirty="0" err="1"/>
              <a:t>subtree</a:t>
            </a:r>
            <a:endParaRPr lang="en-US" altLang="en-US" sz="2400" dirty="0"/>
          </a:p>
          <a:p>
            <a:pPr eaLnBrk="1" hangingPunct="1">
              <a:spcBef>
                <a:spcPct val="0"/>
              </a:spcBef>
              <a:buClrTx/>
            </a:pPr>
            <a:r>
              <a:rPr lang="en-US" altLang="en-US" sz="2400" dirty="0"/>
              <a:t>A zone has an associated set of </a:t>
            </a:r>
            <a:r>
              <a:rPr lang="en-US" altLang="en-US" sz="2400" b="1" dirty="0"/>
              <a:t>name servers</a:t>
            </a:r>
          </a:p>
        </p:txBody>
      </p:sp>
    </p:spTree>
    <p:extLst>
      <p:ext uri="{BB962C8B-B14F-4D97-AF65-F5344CB8AC3E}">
        <p14:creationId xmlns:p14="http://schemas.microsoft.com/office/powerpoint/2010/main" val="198581842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6"/>
</p:tagLst>
</file>

<file path=ppt/tags/tag2.xml><?xml version="1.0" encoding="utf-8"?>
<p:tagLst xmlns:a="http://schemas.openxmlformats.org/drawingml/2006/main" xmlns:r="http://schemas.openxmlformats.org/officeDocument/2006/relationships" xmlns:p="http://schemas.openxmlformats.org/presentationml/2006/main">
  <p:tag name="TIMING" val="|20.6"/>
</p:tagLst>
</file>

<file path=ppt/tags/tag3.xml><?xml version="1.0" encoding="utf-8"?>
<p:tagLst xmlns:a="http://schemas.openxmlformats.org/drawingml/2006/main" xmlns:r="http://schemas.openxmlformats.org/officeDocument/2006/relationships" xmlns:p="http://schemas.openxmlformats.org/presentationml/2006/main">
  <p:tag name="TIMING" val="|48.9|26.2"/>
</p:tagLst>
</file>

<file path=ppt/theme/theme1.xml><?xml version="1.0" encoding="utf-8"?>
<a:theme xmlns:a="http://schemas.openxmlformats.org/drawingml/2006/main" name="15-744 template">
  <a:themeElements>
    <a:clrScheme name="15-744 template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15-744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15-744 template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15-744 template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15-744 template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15-744 template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15-744 template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15-744 template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15-744 template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Documents\cmu\744sp01\lectures\15-744 template.ppt</Template>
  <TotalTime>8943</TotalTime>
  <Words>3390</Words>
  <Application>Microsoft Macintosh PowerPoint</Application>
  <PresentationFormat>On-screen Show (4:3)</PresentationFormat>
  <Paragraphs>845</Paragraphs>
  <Slides>75</Slides>
  <Notes>60</Notes>
  <HiddenSlides>13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6" baseType="lpstr">
      <vt:lpstr>Arial Narrow</vt:lpstr>
      <vt:lpstr>Calibri</vt:lpstr>
      <vt:lpstr>Century Gothic</vt:lpstr>
      <vt:lpstr>Helvetica</vt:lpstr>
      <vt:lpstr>Math B</vt:lpstr>
      <vt:lpstr>ＭＳ Ｐゴシック</vt:lpstr>
      <vt:lpstr>Times New Roman</vt:lpstr>
      <vt:lpstr>Wingdings</vt:lpstr>
      <vt:lpstr>Arial</vt:lpstr>
      <vt:lpstr>15-744 template</vt:lpstr>
      <vt:lpstr>Clip</vt:lpstr>
      <vt:lpstr>15-744: Computer Networking</vt:lpstr>
      <vt:lpstr>This lecture</vt:lpstr>
      <vt:lpstr>Host Names vs. IP Addresses</vt:lpstr>
      <vt:lpstr>Obvious Solutions (1)</vt:lpstr>
      <vt:lpstr>Obvious Solutions (2)</vt:lpstr>
      <vt:lpstr>Domain Name System Goals</vt:lpstr>
      <vt:lpstr>DNS Records</vt:lpstr>
      <vt:lpstr>DNS Design: Hierarchy Definitions</vt:lpstr>
      <vt:lpstr>DNS Design: Zone Definitions</vt:lpstr>
      <vt:lpstr>Root Zone</vt:lpstr>
      <vt:lpstr>New gTLDs</vt:lpstr>
      <vt:lpstr>DNS Design: Cont.</vt:lpstr>
      <vt:lpstr>Servers/Resolvers </vt:lpstr>
      <vt:lpstr>DNS: Root Name Servers</vt:lpstr>
      <vt:lpstr>Physical Root Name Servers</vt:lpstr>
      <vt:lpstr>Typical Resolution</vt:lpstr>
      <vt:lpstr>Lookup Methods</vt:lpstr>
      <vt:lpstr>DNS Caching</vt:lpstr>
      <vt:lpstr>Typical Resolution</vt:lpstr>
      <vt:lpstr>Subsequent Lookup Example</vt:lpstr>
      <vt:lpstr>Reliability</vt:lpstr>
      <vt:lpstr>Discussion: Cost of Using Hierarchy</vt:lpstr>
      <vt:lpstr>What Happened on Oct 21st?</vt:lpstr>
      <vt:lpstr>What was the source of attack?</vt:lpstr>
      <vt:lpstr>Attack Waves</vt:lpstr>
      <vt:lpstr>Solutions?</vt:lpstr>
      <vt:lpstr>This lecture</vt:lpstr>
      <vt:lpstr>HTTP (Quick review)</vt:lpstr>
      <vt:lpstr>Background: Web</vt:lpstr>
      <vt:lpstr>Key Characteristics of Web Traffic</vt:lpstr>
      <vt:lpstr>Why Not Single Server?</vt:lpstr>
      <vt:lpstr>Why Not ISP Proxy Caching?</vt:lpstr>
      <vt:lpstr>CDN Architecture</vt:lpstr>
      <vt:lpstr>CDN Challenges &amp; Design Space</vt:lpstr>
      <vt:lpstr>Case Study: Akamai</vt:lpstr>
      <vt:lpstr>How Akamai Works</vt:lpstr>
      <vt:lpstr>How Akamai Works</vt:lpstr>
      <vt:lpstr>DNS-based Redirection</vt:lpstr>
      <vt:lpstr>DNS-based Redirection</vt:lpstr>
      <vt:lpstr>DNS-based Redirection</vt:lpstr>
      <vt:lpstr>DNS-based Redirection</vt:lpstr>
      <vt:lpstr>DNS-based Redirection</vt:lpstr>
      <vt:lpstr>DNS-based Redirection</vt:lpstr>
      <vt:lpstr>DNS-based Redirection</vt:lpstr>
      <vt:lpstr>Subsequent Requests</vt:lpstr>
      <vt:lpstr>Tradeoff: Anycast vs. DNS-based</vt:lpstr>
      <vt:lpstr>Problem of DNS-based Redirection?</vt:lpstr>
      <vt:lpstr>Problem of DNS-based Redirection</vt:lpstr>
      <vt:lpstr>Problem of DNS-based Redirection</vt:lpstr>
      <vt:lpstr>Benefit of EDNS</vt:lpstr>
      <vt:lpstr>This lecture</vt:lpstr>
      <vt:lpstr>Content Retrieval</vt:lpstr>
      <vt:lpstr>Benefits of deploying ICN</vt:lpstr>
      <vt:lpstr>Difficulties deploying ICN</vt:lpstr>
      <vt:lpstr>Approach: Attribute gains to tenets</vt:lpstr>
      <vt:lpstr>Key Takeaways</vt:lpstr>
      <vt:lpstr>Representative points in design space</vt:lpstr>
      <vt:lpstr>Object Popularities - Zipf Distribution</vt:lpstr>
      <vt:lpstr>Request latency (hops) - Asia trace</vt:lpstr>
      <vt:lpstr>Revisiting Qualitative Aspects</vt:lpstr>
      <vt:lpstr>PowerPoint Presentation</vt:lpstr>
      <vt:lpstr>PowerPoint Presentation</vt:lpstr>
      <vt:lpstr>PowerPoint Presentation</vt:lpstr>
      <vt:lpstr>Conclusions</vt:lpstr>
      <vt:lpstr>Workload and Caching</vt:lpstr>
      <vt:lpstr>Reverse Name Lookup</vt:lpstr>
      <vt:lpstr>Prefetching</vt:lpstr>
      <vt:lpstr>New Registrars</vt:lpstr>
      <vt:lpstr>Do you trust the TLD operators?</vt:lpstr>
      <vt:lpstr>Protecting the Root Nameservers</vt:lpstr>
      <vt:lpstr>Design Choices of Akamai (1)</vt:lpstr>
      <vt:lpstr>Design Choices of Akamai (2)</vt:lpstr>
      <vt:lpstr>Mapping System</vt:lpstr>
      <vt:lpstr>Mapping System</vt:lpstr>
      <vt:lpstr>Design Choices of Akamai (2)</vt:lpstr>
    </vt:vector>
  </TitlesOfParts>
  <Company>CMU</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Srinivasan Seshan</cp:lastModifiedBy>
  <cp:revision>804</cp:revision>
  <cp:lastPrinted>2008-04-14T03:39:33Z</cp:lastPrinted>
  <dcterms:created xsi:type="dcterms:W3CDTF">2010-11-04T15:19:55Z</dcterms:created>
  <dcterms:modified xsi:type="dcterms:W3CDTF">2017-03-31T15:52:50Z</dcterms:modified>
</cp:coreProperties>
</file>