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2" r:id="rId4"/>
    <p:sldId id="260" r:id="rId5"/>
    <p:sldId id="265" r:id="rId6"/>
    <p:sldId id="266" r:id="rId7"/>
    <p:sldId id="259" r:id="rId8"/>
    <p:sldId id="267" r:id="rId9"/>
    <p:sldId id="261" r:id="rId10"/>
    <p:sldId id="257" r:id="rId11"/>
    <p:sldId id="26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7"/>
    <p:restoredTop sz="94616"/>
  </p:normalViewPr>
  <p:slideViewPr>
    <p:cSldViewPr snapToGrid="0" snapToObjects="1">
      <p:cViewPr varScale="1">
        <p:scale>
          <a:sx n="65" d="100"/>
          <a:sy n="65" d="100"/>
        </p:scale>
        <p:origin x="240" y="18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6E1A0-D63F-7443-BBF4-E138785E3CBD}" type="datetimeFigureOut">
              <a:rPr lang="en-US" smtClean="0"/>
              <a:t>3/28/17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DD05-7763-4844-A3F2-E16541AC2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065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6E1A0-D63F-7443-BBF4-E138785E3CBD}" type="datetimeFigureOut">
              <a:rPr lang="en-US" smtClean="0"/>
              <a:t>3/28/17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DD05-7763-4844-A3F2-E16541AC2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895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6E1A0-D63F-7443-BBF4-E138785E3CBD}" type="datetimeFigureOut">
              <a:rPr lang="en-US" smtClean="0"/>
              <a:t>3/28/17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DD05-7763-4844-A3F2-E16541AC2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717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6E1A0-D63F-7443-BBF4-E138785E3CBD}" type="datetimeFigureOut">
              <a:rPr lang="en-US" smtClean="0"/>
              <a:t>3/28/17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DD05-7763-4844-A3F2-E16541AC2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04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6E1A0-D63F-7443-BBF4-E138785E3CBD}" type="datetimeFigureOut">
              <a:rPr lang="en-US" smtClean="0"/>
              <a:t>3/28/17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DD05-7763-4844-A3F2-E16541AC2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1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6E1A0-D63F-7443-BBF4-E138785E3CBD}" type="datetimeFigureOut">
              <a:rPr lang="en-US" smtClean="0"/>
              <a:t>3/28/17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DD05-7763-4844-A3F2-E16541AC2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97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6E1A0-D63F-7443-BBF4-E138785E3CBD}" type="datetimeFigureOut">
              <a:rPr lang="en-US" smtClean="0"/>
              <a:t>3/28/17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DD05-7763-4844-A3F2-E16541AC2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151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6E1A0-D63F-7443-BBF4-E138785E3CBD}" type="datetimeFigureOut">
              <a:rPr lang="en-US" smtClean="0"/>
              <a:t>3/28/17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DD05-7763-4844-A3F2-E16541AC2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142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6E1A0-D63F-7443-BBF4-E138785E3CBD}" type="datetimeFigureOut">
              <a:rPr lang="en-US" smtClean="0"/>
              <a:t>3/28/17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DD05-7763-4844-A3F2-E16541AC2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58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6E1A0-D63F-7443-BBF4-E138785E3CBD}" type="datetimeFigureOut">
              <a:rPr lang="en-US" smtClean="0"/>
              <a:t>3/28/17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DD05-7763-4844-A3F2-E16541AC2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348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6E1A0-D63F-7443-BBF4-E138785E3CBD}" type="datetimeFigureOut">
              <a:rPr lang="en-US" smtClean="0"/>
              <a:t>3/28/17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6DD05-7763-4844-A3F2-E16541AC2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797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6E1A0-D63F-7443-BBF4-E138785E3CBD}" type="datetimeFigureOut">
              <a:rPr lang="en-US" smtClean="0"/>
              <a:t>3/28/17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76DD05-7763-4844-A3F2-E16541AC21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12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tif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 err="1" smtClean="0"/>
              <a:t>BitTyrant</a:t>
            </a:r>
            <a:r>
              <a:rPr lang="en-US" sz="4400" dirty="0" smtClean="0"/>
              <a:t>: Do incentives build robustness in </a:t>
            </a:r>
            <a:r>
              <a:rPr lang="en-US" sz="4400" dirty="0" err="1" smtClean="0"/>
              <a:t>BitTorrent</a:t>
            </a:r>
            <a:r>
              <a:rPr lang="en-US" sz="4400" dirty="0" smtClean="0"/>
              <a:t>?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Robert Maratos</a:t>
            </a:r>
          </a:p>
          <a:p>
            <a:r>
              <a:rPr lang="en-US" dirty="0" smtClean="0"/>
              <a:t>15-744 Computer Networks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050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BitTyrant</a:t>
            </a:r>
            <a:r>
              <a:rPr lang="en-US" dirty="0" smtClean="0"/>
              <a:t> is 10 Years 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8511"/>
            <a:ext cx="10515600" cy="4351338"/>
          </a:xfrm>
        </p:spPr>
        <p:txBody>
          <a:bodyPr/>
          <a:lstStyle/>
          <a:p>
            <a:r>
              <a:rPr lang="en-US" dirty="0" smtClean="0"/>
              <a:t>It could run but downloading an Ubuntu ISO didn’t seem to work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9922" y="1828800"/>
            <a:ext cx="5092156" cy="398924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1622" y="5514599"/>
            <a:ext cx="12192000" cy="1343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2489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266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 for Tat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5880652" cy="4351338"/>
          </a:xfrm>
        </p:spPr>
        <p:txBody>
          <a:bodyPr/>
          <a:lstStyle/>
          <a:p>
            <a:r>
              <a:rPr lang="en-US" dirty="0" err="1" smtClean="0"/>
              <a:t>BitTorrent’s</a:t>
            </a:r>
            <a:r>
              <a:rPr lang="en-US" dirty="0" smtClean="0"/>
              <a:t> fairness strategy</a:t>
            </a:r>
          </a:p>
          <a:p>
            <a:r>
              <a:rPr lang="en-US" dirty="0" smtClean="0"/>
              <a:t>Encourages users to upload chunks of the file to receive a faster download in return</a:t>
            </a:r>
          </a:p>
          <a:p>
            <a:r>
              <a:rPr lang="en-US" dirty="0" smtClean="0"/>
              <a:t>Meant to prevent free loaders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5426" y="1027906"/>
            <a:ext cx="5080000" cy="50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694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BitTorrent</a:t>
            </a:r>
            <a:r>
              <a:rPr lang="en-US" dirty="0" smtClean="0"/>
              <a:t> Active Set Selection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Active set = set of peers to send torrent data to, called “</a:t>
            </a:r>
            <a:r>
              <a:rPr lang="en-US" dirty="0" err="1" smtClean="0"/>
              <a:t>unchoked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Determined by rate-based TFT algorithm based on how much the peer sends to you and other peers</a:t>
            </a:r>
          </a:p>
          <a:p>
            <a:r>
              <a:rPr lang="en-US" dirty="0" smtClean="0"/>
              <a:t>Send to peers which you got the most data from in a time period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757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new users start downloading?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During every active set calculation, a few peers are randomly chosen,</a:t>
            </a:r>
          </a:p>
          <a:p>
            <a:pPr lvl="1"/>
            <a:r>
              <a:rPr lang="en-US" dirty="0" smtClean="0"/>
              <a:t>”optimistically </a:t>
            </a:r>
            <a:r>
              <a:rPr lang="en-US" dirty="0" err="1" smtClean="0"/>
              <a:t>unchoked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Allows new peers with potential to be introduced to a swarm</a:t>
            </a:r>
          </a:p>
          <a:p>
            <a:r>
              <a:rPr lang="en-US" dirty="0" smtClean="0"/>
              <a:t>Will be removed from the active set if they don’t impress, “choked”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072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Researching Live </a:t>
            </a:r>
            <a:r>
              <a:rPr lang="en-US" dirty="0" err="1" smtClean="0"/>
              <a:t>BitTorrent</a:t>
            </a:r>
            <a:r>
              <a:rPr lang="en-US" dirty="0" smtClean="0"/>
              <a:t> Swarms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575663" cy="4351338"/>
          </a:xfrm>
        </p:spPr>
        <p:txBody>
          <a:bodyPr/>
          <a:lstStyle/>
          <a:p>
            <a:r>
              <a:rPr lang="en-US" dirty="0" smtClean="0"/>
              <a:t>Most popular torrents can be joined by anyone</a:t>
            </a:r>
          </a:p>
          <a:p>
            <a:r>
              <a:rPr lang="en-US" dirty="0" smtClean="0"/>
              <a:t>Connect to as many swarms and peers as you can and then measure their bandwidth capacity</a:t>
            </a:r>
          </a:p>
          <a:p>
            <a:r>
              <a:rPr lang="en-US" dirty="0" smtClean="0"/>
              <a:t>Paper was able to observe 301,595 IP addresses over 48 hours in 2006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2352" y="1825625"/>
            <a:ext cx="4798948" cy="3544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560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098177" cy="4351338"/>
          </a:xfrm>
        </p:spPr>
        <p:txBody>
          <a:bodyPr/>
          <a:lstStyle/>
          <a:p>
            <a:r>
              <a:rPr lang="en-US" dirty="0" smtClean="0"/>
              <a:t>Difficult for high bandwidth peers to find other high bandwidth peers</a:t>
            </a:r>
          </a:p>
          <a:p>
            <a:r>
              <a:rPr lang="en-US" dirty="0" smtClean="0"/>
              <a:t>Once upload bandwidth passes a certain point, chance of , you are guaranteed to get a download</a:t>
            </a:r>
          </a:p>
          <a:p>
            <a:r>
              <a:rPr lang="en-US" dirty="0" smtClean="0"/>
              <a:t>Any extra upload bandwidth is “extra”, altruistic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80119" y="679268"/>
            <a:ext cx="3998364" cy="317427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91743" y="4167685"/>
            <a:ext cx="3375115" cy="268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0537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78188"/>
            <a:ext cx="10515600" cy="1325563"/>
          </a:xfrm>
        </p:spPr>
        <p:txBody>
          <a:bodyPr/>
          <a:lstStyle/>
          <a:p>
            <a:r>
              <a:rPr lang="en-US" dirty="0" smtClean="0"/>
              <a:t>Do TFT incentives create robustness?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Robustness = system performance cannot be strategically manipulated by users</a:t>
            </a:r>
          </a:p>
          <a:p>
            <a:r>
              <a:rPr lang="en-US" dirty="0" smtClean="0"/>
              <a:t>“No” </a:t>
            </a:r>
            <a:r>
              <a:rPr lang="mr-IN" dirty="0" smtClean="0"/>
              <a:t>–</a:t>
            </a:r>
            <a:r>
              <a:rPr lang="en-US" dirty="0" smtClean="0"/>
              <a:t> majority of </a:t>
            </a:r>
            <a:r>
              <a:rPr lang="en-US" dirty="0" err="1" smtClean="0"/>
              <a:t>BitTorrent</a:t>
            </a:r>
            <a:r>
              <a:rPr lang="en-US" dirty="0" smtClean="0"/>
              <a:t> performance comes from altruism from high bandwidth peers, not from TFT</a:t>
            </a:r>
          </a:p>
          <a:p>
            <a:r>
              <a:rPr lang="en-US" dirty="0" smtClean="0"/>
              <a:t>Strategies utilized by </a:t>
            </a:r>
            <a:r>
              <a:rPr lang="en-US" dirty="0" err="1" smtClean="0"/>
              <a:t>BitTyrant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Maximize reciprocation bandwidth per connection</a:t>
            </a:r>
          </a:p>
          <a:p>
            <a:pPr lvl="2"/>
            <a:r>
              <a:rPr lang="en-US" dirty="0" smtClean="0"/>
              <a:t>Find peers who give the most when you give the least</a:t>
            </a:r>
          </a:p>
          <a:p>
            <a:pPr lvl="1"/>
            <a:r>
              <a:rPr lang="en-US" dirty="0" smtClean="0"/>
              <a:t>Maximize number of reciprocating peers</a:t>
            </a:r>
          </a:p>
          <a:p>
            <a:pPr lvl="2"/>
            <a:r>
              <a:rPr lang="en-US" dirty="0" smtClean="0"/>
              <a:t>Add as many peers as possible until it is no longer beneficial</a:t>
            </a:r>
          </a:p>
          <a:p>
            <a:pPr lvl="1"/>
            <a:r>
              <a:rPr lang="en-US" dirty="0" smtClean="0"/>
              <a:t>Deviate from equal split</a:t>
            </a:r>
          </a:p>
          <a:p>
            <a:pPr lvl="2"/>
            <a:r>
              <a:rPr lang="en-US" dirty="0" smtClean="0"/>
              <a:t>Don’t evenly divvy up bandwidth, base it on how much you get from each peer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778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 for a Single Strategic Peer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920409" cy="4351338"/>
          </a:xfrm>
        </p:spPr>
        <p:txBody>
          <a:bodyPr/>
          <a:lstStyle/>
          <a:p>
            <a:r>
              <a:rPr lang="en-US" dirty="0" err="1" smtClean="0"/>
              <a:t>BitTyrant</a:t>
            </a:r>
            <a:r>
              <a:rPr lang="en-US" dirty="0" smtClean="0"/>
              <a:t> client joined popular streams for large files</a:t>
            </a:r>
          </a:p>
          <a:p>
            <a:r>
              <a:rPr lang="en-US" dirty="0" smtClean="0"/>
              <a:t>Median download is 1.72 times faster than regular </a:t>
            </a:r>
            <a:r>
              <a:rPr lang="en-US" dirty="0" err="1" smtClean="0"/>
              <a:t>BitTorrent</a:t>
            </a:r>
            <a:r>
              <a:rPr lang="en-US" dirty="0" smtClean="0"/>
              <a:t> client</a:t>
            </a:r>
          </a:p>
          <a:p>
            <a:r>
              <a:rPr lang="en-US" dirty="0" smtClean="0"/>
              <a:t>A small number of downloads were smaller because of the randomness involved in choosing initial peers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6044" y="2324652"/>
            <a:ext cx="4521200" cy="284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774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if everyone uses </a:t>
            </a:r>
            <a:r>
              <a:rPr lang="en-US" dirty="0" err="1" smtClean="0"/>
              <a:t>BitTyrant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6378121" cy="4351338"/>
          </a:xfrm>
        </p:spPr>
        <p:txBody>
          <a:bodyPr/>
          <a:lstStyle/>
          <a:p>
            <a:r>
              <a:rPr lang="en-US" dirty="0" smtClean="0"/>
              <a:t>Strategic vs Strategic and Selfish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If everyone is strategic, high capacity peers need many connections and increase overall swarm bandwidth making downloads faster</a:t>
            </a:r>
          </a:p>
          <a:p>
            <a:r>
              <a:rPr lang="en-US" dirty="0" smtClean="0"/>
              <a:t>If everyone is selfish, low bandwidth peers can’t benefit from extra altruism and overall download performance decreases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6321" y="2350407"/>
            <a:ext cx="4813300" cy="267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962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695</TotalTime>
  <Words>384</Words>
  <Application>Microsoft Macintosh PowerPoint</Application>
  <PresentationFormat>Widescreen</PresentationFormat>
  <Paragraphs>45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Calibri Light</vt:lpstr>
      <vt:lpstr>Mangal</vt:lpstr>
      <vt:lpstr>Arial</vt:lpstr>
      <vt:lpstr>Office Theme</vt:lpstr>
      <vt:lpstr>BitTyrant: Do incentives build robustness in BitTorrent?</vt:lpstr>
      <vt:lpstr>Tit for Tat</vt:lpstr>
      <vt:lpstr>BitTorrent Active Set Selection</vt:lpstr>
      <vt:lpstr>How do new users start downloading?</vt:lpstr>
      <vt:lpstr>Researching Live BitTorrent Swarms</vt:lpstr>
      <vt:lpstr>Observations</vt:lpstr>
      <vt:lpstr>Do TFT incentives create robustness?</vt:lpstr>
      <vt:lpstr>Results for a Single Strategic Peer</vt:lpstr>
      <vt:lpstr>What if everyone uses BitTyrant?</vt:lpstr>
      <vt:lpstr>BitTyrant is 10 Years Old</vt:lpstr>
      <vt:lpstr>Questions?</vt:lpstr>
    </vt:vector>
  </TitlesOfParts>
  <Company/>
  <LinksUpToDate>false</LinksUpToDate>
  <SharedDoc>false</SharedDoc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BitTyrant: Do incentives build robustness in BitTorrent?</dc:title>
  <dc:creator>Robert Maratos</dc:creator>
  <cp:lastModifiedBy>Robert Maratos</cp:lastModifiedBy>
  <cp:revision>13</cp:revision>
  <dcterms:created xsi:type="dcterms:W3CDTF">2017-03-29T02:32:15Z</dcterms:created>
  <dcterms:modified xsi:type="dcterms:W3CDTF">2017-03-29T14:08:07Z</dcterms:modified>
</cp:coreProperties>
</file>