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9.xml" ContentType="application/vnd.openxmlformats-officedocument.presentationml.tags+xml"/>
  <Override PartName="/ppt/notesSlides/notesSlide57.xml" ContentType="application/vnd.openxmlformats-officedocument.presentationml.notesSlide+xml"/>
  <Override PartName="/ppt/tags/tag10.xml" ContentType="application/vnd.openxmlformats-officedocument.presentationml.tags+xml"/>
  <Override PartName="/ppt/notesSlides/notesSlide58.xml" ContentType="application/vnd.openxmlformats-officedocument.presentationml.notesSlide+xml"/>
  <Override PartName="/ppt/tags/tag11.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101"/>
  </p:notesMasterIdLst>
  <p:handoutMasterIdLst>
    <p:handoutMasterId r:id="rId102"/>
  </p:handoutMasterIdLst>
  <p:sldIdLst>
    <p:sldId id="256" r:id="rId2"/>
    <p:sldId id="335" r:id="rId3"/>
    <p:sldId id="345" r:id="rId4"/>
    <p:sldId id="346" r:id="rId5"/>
    <p:sldId id="468" r:id="rId6"/>
    <p:sldId id="469" r:id="rId7"/>
    <p:sldId id="470" r:id="rId8"/>
    <p:sldId id="471" r:id="rId9"/>
    <p:sldId id="472" r:id="rId10"/>
    <p:sldId id="489"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90" r:id="rId25"/>
    <p:sldId id="491" r:id="rId26"/>
    <p:sldId id="486" r:id="rId27"/>
    <p:sldId id="418" r:id="rId28"/>
    <p:sldId id="425" r:id="rId29"/>
    <p:sldId id="430" r:id="rId30"/>
    <p:sldId id="426" r:id="rId31"/>
    <p:sldId id="492" r:id="rId32"/>
    <p:sldId id="493" r:id="rId33"/>
    <p:sldId id="422" r:id="rId34"/>
    <p:sldId id="423" r:id="rId35"/>
    <p:sldId id="424" r:id="rId36"/>
    <p:sldId id="487" r:id="rId37"/>
    <p:sldId id="390" r:id="rId38"/>
    <p:sldId id="391" r:id="rId39"/>
    <p:sldId id="392" r:id="rId40"/>
    <p:sldId id="393" r:id="rId41"/>
    <p:sldId id="395" r:id="rId42"/>
    <p:sldId id="396" r:id="rId43"/>
    <p:sldId id="394" r:id="rId44"/>
    <p:sldId id="397" r:id="rId45"/>
    <p:sldId id="399" r:id="rId46"/>
    <p:sldId id="398" r:id="rId47"/>
    <p:sldId id="400" r:id="rId48"/>
    <p:sldId id="401" r:id="rId49"/>
    <p:sldId id="402" r:id="rId50"/>
    <p:sldId id="403" r:id="rId51"/>
    <p:sldId id="520" r:id="rId52"/>
    <p:sldId id="495"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16" r:id="rId74"/>
    <p:sldId id="518" r:id="rId75"/>
    <p:sldId id="519" r:id="rId76"/>
    <p:sldId id="357" r:id="rId77"/>
    <p:sldId id="405" r:id="rId78"/>
    <p:sldId id="406" r:id="rId79"/>
    <p:sldId id="407" r:id="rId80"/>
    <p:sldId id="408" r:id="rId81"/>
    <p:sldId id="409" r:id="rId82"/>
    <p:sldId id="410" r:id="rId83"/>
    <p:sldId id="411" r:id="rId84"/>
    <p:sldId id="417" r:id="rId85"/>
    <p:sldId id="412" r:id="rId86"/>
    <p:sldId id="413" r:id="rId87"/>
    <p:sldId id="414" r:id="rId88"/>
    <p:sldId id="415" r:id="rId89"/>
    <p:sldId id="416" r:id="rId90"/>
    <p:sldId id="428" r:id="rId91"/>
    <p:sldId id="429" r:id="rId92"/>
    <p:sldId id="431" r:id="rId93"/>
    <p:sldId id="439" r:id="rId94"/>
    <p:sldId id="440" r:id="rId95"/>
    <p:sldId id="441" r:id="rId96"/>
    <p:sldId id="442" r:id="rId97"/>
    <p:sldId id="443" r:id="rId98"/>
    <p:sldId id="444" r:id="rId99"/>
    <p:sldId id="445" r:id="rId10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3"/>
    <p:restoredTop sz="80093"/>
  </p:normalViewPr>
  <p:slideViewPr>
    <p:cSldViewPr>
      <p:cViewPr>
        <p:scale>
          <a:sx n="80" d="100"/>
          <a:sy n="80" d="100"/>
        </p:scale>
        <p:origin x="1320" y="6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1"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2"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196613"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FB3FD292-32D1-6C4D-85A1-30A8ACCEEF09}" type="slidenum">
              <a:rPr lang="en-US" altLang="en-US"/>
              <a:pPr/>
              <a:t>‹#›</a:t>
            </a:fld>
            <a:endParaRPr lang="en-US" altLang="en-US"/>
          </a:p>
        </p:txBody>
      </p:sp>
    </p:spTree>
    <p:extLst>
      <p:ext uri="{BB962C8B-B14F-4D97-AF65-F5344CB8AC3E}">
        <p14:creationId xmlns:p14="http://schemas.microsoft.com/office/powerpoint/2010/main" val="1764826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ea typeface="ＭＳ Ｐゴシック" charset="0"/>
                <a:cs typeface="ＭＳ Ｐゴシック" charset="0"/>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ea typeface="ＭＳ Ｐゴシック" charset="0"/>
                <a:cs typeface="ＭＳ Ｐゴシック"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ea typeface="ＭＳ Ｐゴシック" charset="0"/>
                <a:cs typeface="ＭＳ Ｐゴシック" charset="0"/>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FDF172CA-8731-3644-BC80-3D4F20EB6B1E}" type="slidenum">
              <a:rPr lang="en-US" altLang="en-US"/>
              <a:pPr/>
              <a:t>‹#›</a:t>
            </a:fld>
            <a:endParaRPr lang="en-US" altLang="en-US"/>
          </a:p>
        </p:txBody>
      </p:sp>
    </p:spTree>
    <p:extLst>
      <p:ext uri="{BB962C8B-B14F-4D97-AF65-F5344CB8AC3E}">
        <p14:creationId xmlns:p14="http://schemas.microsoft.com/office/powerpoint/2010/main" val="1319618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548D278-8B55-B84B-B9B1-18121125F2AD}" type="slidenum">
              <a:rPr lang="en-US" altLang="en-US" sz="1300"/>
              <a:pPr/>
              <a:t>1</a:t>
            </a:fld>
            <a:endParaRPr lang="en-US" altLang="en-US" sz="1300"/>
          </a:p>
        </p:txBody>
      </p:sp>
    </p:spTree>
    <p:extLst>
      <p:ext uri="{BB962C8B-B14F-4D97-AF65-F5344CB8AC3E}">
        <p14:creationId xmlns:p14="http://schemas.microsoft.com/office/powerpoint/2010/main" val="39088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9C8F839-8B05-BE42-8B1E-5E77748F94D1}" type="slidenum">
              <a:rPr lang="en-US" altLang="en-US" sz="1300"/>
              <a:pPr/>
              <a:t>12</a:t>
            </a:fld>
            <a:endParaRPr lang="en-US" altLang="en-US"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705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D8BCE2B1-3FA8-C446-9A74-69506BB2926E}" type="slidenum">
              <a:rPr lang="en-US" altLang="en-US" sz="1300"/>
              <a:pPr/>
              <a:t>13</a:t>
            </a:fld>
            <a:endParaRPr lang="en-US" altLang="en-US" sz="13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3156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3B8200B-B5C4-7C47-A676-1A5511DE7E08}" type="slidenum">
              <a:rPr lang="en-US" altLang="en-US" sz="1300"/>
              <a:pPr/>
              <a:t>14</a:t>
            </a:fld>
            <a:endParaRPr lang="en-US" altLang="en-US" sz="13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6794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95D0EA6-B13E-DB42-8AD4-6E3180F05288}" type="slidenum">
              <a:rPr lang="en-US" altLang="en-US" sz="1300"/>
              <a:pPr/>
              <a:t>15</a:t>
            </a:fld>
            <a:endParaRPr lang="en-US" altLang="en-US" sz="13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373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387EC69-13AF-074E-95E3-15B3E2164E62}" type="slidenum">
              <a:rPr lang="en-US" altLang="en-US" sz="1300"/>
              <a:pPr/>
              <a:t>16</a:t>
            </a:fld>
            <a:endParaRPr lang="en-US" altLang="en-US" sz="13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260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C5C43F8-252C-4C47-9812-0C5F378BC97C}" type="slidenum">
              <a:rPr lang="en-US" altLang="en-US" sz="1300"/>
              <a:pPr/>
              <a:t>17</a:t>
            </a:fld>
            <a:endParaRPr lang="en-US" altLang="en-US" sz="13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5308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C8AE40C7-B9AD-6B4A-A888-42518C70EC18}" type="slidenum">
              <a:rPr lang="en-US" altLang="en-US" sz="1300"/>
              <a:pPr/>
              <a:t>18</a:t>
            </a:fld>
            <a:endParaRPr lang="en-US" altLang="en-US" sz="13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096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D973E5C-5B3E-084E-9E7D-138071EF61D1}" type="slidenum">
              <a:rPr lang="en-US" altLang="en-US" sz="1300"/>
              <a:pPr/>
              <a:t>19</a:t>
            </a:fld>
            <a:endParaRPr lang="en-US" altLang="en-US" sz="13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7474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DE8760C-0608-764A-B16E-B3CA8B63ACF8}" type="slidenum">
              <a:rPr lang="en-US" altLang="en-US" sz="1300"/>
              <a:pPr/>
              <a:t>20</a:t>
            </a:fld>
            <a:endParaRPr lang="en-US" altLang="en-US" sz="13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757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73262A9-CFFB-4745-A5E8-AE71CC5411D0}" type="slidenum">
              <a:rPr lang="en-US" altLang="en-US" sz="1300"/>
              <a:pPr/>
              <a:t>21</a:t>
            </a:fld>
            <a:endParaRPr lang="en-US" altLang="en-US" sz="13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1748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48002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0D4F94E-6336-6B4F-BC6B-8324A817C26F}" type="slidenum">
              <a:rPr lang="en-US" altLang="en-US" sz="1300"/>
              <a:pPr/>
              <a:t>23</a:t>
            </a:fld>
            <a:endParaRPr lang="en-US" altLang="en-US" sz="13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10265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26</a:t>
            </a:fld>
            <a:endParaRPr lang="en-US" altLang="en-US"/>
          </a:p>
        </p:txBody>
      </p:sp>
    </p:spTree>
    <p:extLst>
      <p:ext uri="{BB962C8B-B14F-4D97-AF65-F5344CB8AC3E}">
        <p14:creationId xmlns:p14="http://schemas.microsoft.com/office/powerpoint/2010/main" val="163274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415D354A-794E-1943-960C-DA7C72E89A9A}" type="slidenum">
              <a:rPr lang="en-US" altLang="en-US" sz="1300"/>
              <a:pPr/>
              <a:t>27</a:t>
            </a:fld>
            <a:endParaRPr lang="en-US" altLang="en-US" sz="1300"/>
          </a:p>
        </p:txBody>
      </p:sp>
      <p:sp>
        <p:nvSpPr>
          <p:cNvPr id="2765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2765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72994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EF2DA7F4-F9A8-274C-961B-33C650801106}" type="slidenum">
              <a:rPr lang="en-US" altLang="en-US" sz="1300"/>
              <a:pPr/>
              <a:t>28</a:t>
            </a:fld>
            <a:endParaRPr lang="en-US" altLang="en-US" sz="1300"/>
          </a:p>
        </p:txBody>
      </p:sp>
      <p:sp>
        <p:nvSpPr>
          <p:cNvPr id="2970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2970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39453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3174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174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174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1011A54-56F8-AE4E-856E-AF9804D1452A}" type="slidenum">
              <a:rPr lang="en-US" altLang="en-US" sz="1300"/>
              <a:pPr/>
              <a:t>29</a:t>
            </a:fld>
            <a:endParaRPr lang="en-US" altLang="en-US" sz="1300"/>
          </a:p>
        </p:txBody>
      </p:sp>
    </p:spTree>
    <p:extLst>
      <p:ext uri="{BB962C8B-B14F-4D97-AF65-F5344CB8AC3E}">
        <p14:creationId xmlns:p14="http://schemas.microsoft.com/office/powerpoint/2010/main" val="166619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p:txBody>
          <a:bodyPr/>
          <a:lstStyle/>
          <a:p>
            <a:pPr>
              <a:defRPr/>
            </a:pPr>
            <a:endParaRPr lang="en-US" dirty="0" smtClean="0">
              <a:latin typeface="+mn-lt"/>
              <a:ea typeface="+mn-ea"/>
              <a:cs typeface="+mn-cs"/>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3C139AA-9099-4C42-B111-73468370298F}" type="slidenum">
              <a:rPr lang="en-US" altLang="en-US" sz="1300"/>
              <a:pPr/>
              <a:t>30</a:t>
            </a:fld>
            <a:endParaRPr lang="en-US" altLang="en-US" sz="1300"/>
          </a:p>
        </p:txBody>
      </p:sp>
      <p:sp>
        <p:nvSpPr>
          <p:cNvPr id="3379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3797"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590827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8FAC9C9-A349-7148-BB5B-743146338EA3}" type="slidenum">
              <a:rPr lang="en-US" altLang="en-US" sz="1300"/>
              <a:pPr/>
              <a:t>31</a:t>
            </a:fld>
            <a:endParaRPr lang="en-US" altLang="en-US" sz="1300"/>
          </a:p>
        </p:txBody>
      </p:sp>
      <p:sp>
        <p:nvSpPr>
          <p:cNvPr id="13517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517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08292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59FED8B-02DF-B348-90A2-5FDA61794274}" type="slidenum">
              <a:rPr lang="en-US" altLang="en-US" sz="1300"/>
              <a:pPr/>
              <a:t>32</a:t>
            </a:fld>
            <a:endParaRPr lang="en-US" altLang="en-US" sz="1300"/>
          </a:p>
        </p:txBody>
      </p:sp>
      <p:sp>
        <p:nvSpPr>
          <p:cNvPr id="13722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72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072417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CD7C0479-6D2F-9E4C-AD55-58D53AB5BAE4}" type="slidenum">
              <a:rPr lang="en-US" altLang="en-US" sz="1300"/>
              <a:pPr/>
              <a:t>33</a:t>
            </a:fld>
            <a:endParaRPr lang="en-US" altLang="en-US" sz="1300"/>
          </a:p>
        </p:txBody>
      </p:sp>
      <p:sp>
        <p:nvSpPr>
          <p:cNvPr id="35844"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5845"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69005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tLang="en-US">
              <a:latin typeface="Calibri" charset="0"/>
              <a:ea typeface="ＭＳ Ｐゴシック"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289F49F-EDA8-AE42-A7E9-9FB87C2A8069}" type="slidenum">
              <a:rPr lang="en-US" altLang="en-US" sz="1300"/>
              <a:pPr/>
              <a:t>34</a:t>
            </a:fld>
            <a:endParaRPr lang="en-US" altLang="en-US" sz="1300"/>
          </a:p>
        </p:txBody>
      </p:sp>
      <p:sp>
        <p:nvSpPr>
          <p:cNvPr id="3789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789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3154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B1B6E87-DD0C-594E-ABAA-FDDE50448306}" type="slidenum">
              <a:rPr lang="en-US" altLang="en-US" sz="1300"/>
              <a:pPr/>
              <a:t>4</a:t>
            </a:fld>
            <a:endParaRPr lang="en-US" altLang="en-US" sz="1300"/>
          </a:p>
        </p:txBody>
      </p:sp>
      <p:sp>
        <p:nvSpPr>
          <p:cNvPr id="24578" name="Rectangle 1"/>
          <p:cNvSpPr>
            <a:spLocks noGrp="1" noRot="1" noChangeAspect="1" noChangeArrowheads="1" noTextEdit="1"/>
          </p:cNvSpPr>
          <p:nvPr>
            <p:ph type="sldImg"/>
          </p:nvPr>
        </p:nvSpPr>
        <p:spPr>
          <a:solidFill>
            <a:srgbClr val="FFFFFF"/>
          </a:solidFill>
          <a:ln/>
        </p:spPr>
      </p:sp>
      <p:sp>
        <p:nvSpPr>
          <p:cNvPr id="24579" name="Rectangle 2"/>
          <p:cNvSpPr>
            <a:spLocks noGrp="1" noChangeArrowheads="1"/>
          </p:cNvSpPr>
          <p:nvPr>
            <p:ph type="body" idx="1"/>
          </p:nvPr>
        </p:nvSpPr>
        <p:spPr>
          <a:xfrm>
            <a:off x="960438" y="3475038"/>
            <a:ext cx="768032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8">
              <a:spcBef>
                <a:spcPts val="500"/>
              </a:spcBef>
            </a:pPr>
            <a:r>
              <a:rPr lang="en-US" altLang="en-US">
                <a:solidFill>
                  <a:srgbClr val="000000"/>
                </a:solidFill>
                <a:latin typeface="Times New Roman" charset="0"/>
                <a:ea typeface="ＭＳ Ｐゴシック" charset="-128"/>
                <a:sym typeface="Times New Roman" charset="0"/>
              </a:rPr>
              <a:t>This is not because people don’t feel that data transfer is important. In fact, over the last few years, a number of projects have looked at the issue. To name just a few systems, you have protocols such as Bittorrent…</a:t>
            </a:r>
          </a:p>
          <a:p>
            <a:pPr marL="46038">
              <a:spcBef>
                <a:spcPts val="500"/>
              </a:spcBef>
            </a:pPr>
            <a:endParaRPr lang="en-US" altLang="en-US">
              <a:solidFill>
                <a:srgbClr val="000000"/>
              </a:solidFill>
              <a:latin typeface="Times New Roman" charset="0"/>
              <a:ea typeface="ＭＳ Ｐゴシック" charset="-128"/>
              <a:sym typeface="Times New Roman" charset="0"/>
            </a:endParaRPr>
          </a:p>
          <a:p>
            <a:pPr marL="46038">
              <a:spcBef>
                <a:spcPts val="500"/>
              </a:spcBef>
            </a:pPr>
            <a:r>
              <a:rPr lang="en-US" altLang="en-US">
                <a:solidFill>
                  <a:srgbClr val="000000"/>
                </a:solidFill>
                <a:latin typeface="Times New Roman" charset="0"/>
                <a:ea typeface="ＭＳ Ｐゴシック" charset="-128"/>
                <a:sym typeface="Times New Roman" charset="0"/>
              </a:rPr>
              <a:t>However, while a large body of work exists in the area, deploying these new techniques is hard. Most of the above systems have usually applied their new transfer technique within the context of particular system or application. Applying these techniques to a broad category of applications is harder. </a:t>
            </a:r>
          </a:p>
          <a:p>
            <a:pPr marL="46038">
              <a:spcBef>
                <a:spcPts val="500"/>
              </a:spcBef>
            </a:pPr>
            <a:endParaRPr lang="en-US" altLang="en-US">
              <a:solidFill>
                <a:srgbClr val="000000"/>
              </a:solidFill>
              <a:latin typeface="Times New Roman" charset="0"/>
              <a:ea typeface="ＭＳ Ｐゴシック" charset="-128"/>
              <a:sym typeface="Times New Roman" charset="0"/>
            </a:endParaRPr>
          </a:p>
          <a:p>
            <a:pPr marL="46038">
              <a:spcBef>
                <a:spcPts val="500"/>
              </a:spcBef>
            </a:pPr>
            <a:r>
              <a:rPr lang="en-US" altLang="en-US">
                <a:solidFill>
                  <a:srgbClr val="000000"/>
                </a:solidFill>
                <a:latin typeface="Times New Roman" charset="0"/>
                <a:ea typeface="ＭＳ Ｐゴシック" charset="-128"/>
                <a:sym typeface="Times New Roman" charset="0"/>
              </a:rPr>
              <a:t>Imagine you come up with a new way of efficiently transferring data. If you want to apply YOUR new technique to a a commonly used protocol such as HTTP. You would have to update the protocol to incorporate your changes, maybe talk to a standards body to incorporate those changes, and then go about modifying the host of systems that actually use the protocol so that they can benefit from your new ideas.</a:t>
            </a:r>
          </a:p>
          <a:p>
            <a:pPr marL="46038">
              <a:spcBef>
                <a:spcPts val="500"/>
              </a:spcBef>
            </a:pPr>
            <a:endParaRPr lang="en-US" altLang="en-US">
              <a:solidFill>
                <a:srgbClr val="000000"/>
              </a:solidFill>
              <a:latin typeface="Times New Roman" charset="0"/>
              <a:ea typeface="ＭＳ Ｐゴシック" charset="-128"/>
              <a:sym typeface="Times New Roman" charset="0"/>
            </a:endParaRPr>
          </a:p>
          <a:p>
            <a:pPr marL="46038">
              <a:spcBef>
                <a:spcPts val="500"/>
              </a:spcBef>
            </a:pPr>
            <a:r>
              <a:rPr lang="en-US" altLang="en-US">
                <a:solidFill>
                  <a:srgbClr val="000000"/>
                </a:solidFill>
                <a:latin typeface="Times New Roman" charset="0"/>
                <a:ea typeface="ＭＳ Ｐゴシック" charset="-128"/>
                <a:sym typeface="Times New Roman" charset="0"/>
              </a:rPr>
              <a:t>Now, if you wanted to apply your techniques to a completely different category of applications, say email, you would need to repeat the entire process.</a:t>
            </a:r>
          </a:p>
        </p:txBody>
      </p:sp>
    </p:spTree>
    <p:extLst>
      <p:ext uri="{BB962C8B-B14F-4D97-AF65-F5344CB8AC3E}">
        <p14:creationId xmlns:p14="http://schemas.microsoft.com/office/powerpoint/2010/main" val="1778066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eaLnBrk="1" hangingPunct="1">
              <a:spcBef>
                <a:spcPct val="0"/>
              </a:spcBef>
            </a:pPr>
            <a:endParaRPr lang="en-US" altLang="en-US">
              <a:latin typeface="Calibri" charset="0"/>
              <a:ea typeface="ＭＳ Ｐゴシック"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8835F7B-2D22-5B4B-859F-DA7BF76CF5FC}" type="slidenum">
              <a:rPr lang="en-US" altLang="en-US" sz="1300"/>
              <a:pPr/>
              <a:t>35</a:t>
            </a:fld>
            <a:endParaRPr lang="en-US" altLang="en-US" sz="1300"/>
          </a:p>
        </p:txBody>
      </p:sp>
      <p:sp>
        <p:nvSpPr>
          <p:cNvPr id="3994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3994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139436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36</a:t>
            </a:fld>
            <a:endParaRPr lang="en-US" altLang="en-US"/>
          </a:p>
        </p:txBody>
      </p:sp>
    </p:spTree>
    <p:extLst>
      <p:ext uri="{BB962C8B-B14F-4D97-AF65-F5344CB8AC3E}">
        <p14:creationId xmlns:p14="http://schemas.microsoft.com/office/powerpoint/2010/main" val="414135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5B4AF02-F5F6-FC49-912D-E9FCE75FD454}" type="slidenum">
              <a:rPr lang="en-US" altLang="en-US" sz="1300"/>
              <a:pPr/>
              <a:t>55</a:t>
            </a:fld>
            <a:endParaRPr lang="en-US" altLang="en-US" sz="13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1281113" y="3475038"/>
            <a:ext cx="703897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5490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4657491-95E1-6746-8347-0CAF16C27973}" type="slidenum">
              <a:rPr lang="en-US" altLang="en-US" sz="1300"/>
              <a:pPr/>
              <a:t>56</a:t>
            </a:fld>
            <a:endParaRPr lang="en-US" altLang="en-US" sz="13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1281113" y="3475038"/>
            <a:ext cx="703897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75824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B4D56D7-0790-A04A-A54D-F6CE0E604CB1}" type="slidenum">
              <a:rPr lang="en-US" altLang="en-US" sz="1300"/>
              <a:pPr/>
              <a:t>57</a:t>
            </a:fld>
            <a:endParaRPr lang="en-US" altLang="en-US" sz="13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955175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171A7CF-DA98-824E-A4EE-6E8532B5BC58}" type="slidenum">
              <a:rPr lang="en-US" altLang="en-US" sz="1300"/>
              <a:pPr/>
              <a:t>58</a:t>
            </a:fld>
            <a:endParaRPr lang="en-US" altLang="en-US" sz="13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67817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4B79873F-65A9-3D43-B6D8-72923F7C953F}" type="slidenum">
              <a:rPr lang="en-US" altLang="en-US" sz="1300"/>
              <a:pPr/>
              <a:t>59</a:t>
            </a:fld>
            <a:endParaRPr lang="en-US" altLang="en-US" sz="13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276853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03DFEC7-DEE5-B349-9D39-C26DC11FD620}" type="slidenum">
              <a:rPr lang="en-US" altLang="en-US" sz="1300"/>
              <a:pPr/>
              <a:t>60</a:t>
            </a:fld>
            <a:endParaRPr lang="en-US" altLang="en-US" sz="13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453353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CB0F470-1365-F944-9A20-B0BD67552AE4}" type="slidenum">
              <a:rPr lang="en-US" altLang="en-US" sz="1300"/>
              <a:pPr/>
              <a:t>61</a:t>
            </a:fld>
            <a:endParaRPr lang="en-US" altLang="en-US" sz="13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96198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711CECEC-E4BC-EC41-A7E2-C6FC498D14EE}" type="slidenum">
              <a:rPr lang="en-US" altLang="en-US" sz="1300"/>
              <a:pPr/>
              <a:t>62</a:t>
            </a:fld>
            <a:endParaRPr lang="en-US" altLang="en-US" sz="13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32940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C22F-F50F-294A-8AD2-A99A0BE3B3CE}" type="slidenum">
              <a:rPr lang="en-US" altLang="en-US" smtClean="0"/>
              <a:pPr/>
              <a:t>5</a:t>
            </a:fld>
            <a:endParaRPr lang="en-US" altLang="en-US"/>
          </a:p>
        </p:txBody>
      </p:sp>
    </p:spTree>
    <p:extLst>
      <p:ext uri="{BB962C8B-B14F-4D97-AF65-F5344CB8AC3E}">
        <p14:creationId xmlns:p14="http://schemas.microsoft.com/office/powerpoint/2010/main" val="1853528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EDEB0C7-50BC-5541-96B1-537EB0204886}" type="slidenum">
              <a:rPr lang="en-US" altLang="en-US" sz="1300"/>
              <a:pPr/>
              <a:t>63</a:t>
            </a:fld>
            <a:endParaRPr lang="en-US" altLang="en-US" sz="13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574825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608C7B3-DB15-B041-A642-DDC4351602B5}" type="slidenum">
              <a:rPr lang="en-US" altLang="en-US" sz="1300"/>
              <a:pPr/>
              <a:t>64</a:t>
            </a:fld>
            <a:endParaRPr lang="en-US" altLang="en-US" sz="13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74237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DEF040B-AD6A-6B4F-8FC7-77CEFD33D968}" type="slidenum">
              <a:rPr lang="en-US" altLang="en-US" sz="1300"/>
              <a:pPr/>
              <a:t>65</a:t>
            </a:fld>
            <a:endParaRPr lang="en-US" altLang="en-US" sz="1300"/>
          </a:p>
        </p:txBody>
      </p:sp>
    </p:spTree>
    <p:extLst>
      <p:ext uri="{BB962C8B-B14F-4D97-AF65-F5344CB8AC3E}">
        <p14:creationId xmlns:p14="http://schemas.microsoft.com/office/powerpoint/2010/main" val="61786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F2B789E-5B2F-064B-A235-85F9D7F1E18B}" type="slidenum">
              <a:rPr lang="en-US" altLang="en-US" sz="1300"/>
              <a:pPr/>
              <a:t>67</a:t>
            </a:fld>
            <a:endParaRPr lang="en-US" altLang="en-US" sz="13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596588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A3CDEAD-EE7C-CF4F-8383-1F19A0D31AB9}" type="slidenum">
              <a:rPr lang="en-US" altLang="en-US" sz="1300"/>
              <a:pPr/>
              <a:t>68</a:t>
            </a:fld>
            <a:endParaRPr lang="en-US" altLang="en-US" sz="13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692949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05639A5-2DB4-7E4A-AAE7-C79CF0DE0C06}" type="slidenum">
              <a:rPr lang="en-US" altLang="en-US" sz="1300"/>
              <a:pPr/>
              <a:t>69</a:t>
            </a:fld>
            <a:endParaRPr lang="en-US" altLang="en-US" sz="13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22363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C2466DD-2F66-4E46-88E9-3C81AE64390E}" type="slidenum">
              <a:rPr lang="en-US" altLang="en-US" sz="1300"/>
              <a:pPr/>
              <a:t>70</a:t>
            </a:fld>
            <a:endParaRPr lang="en-US" altLang="en-US" sz="13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56250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A9C794C-4C86-844F-933B-0C8F6FF3535D}" type="slidenum">
              <a:rPr lang="en-US" altLang="en-US" sz="1300"/>
              <a:pPr/>
              <a:t>71</a:t>
            </a:fld>
            <a:endParaRPr lang="en-US" altLang="en-US" sz="13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926746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383FFB77-0FD5-BC4F-A30C-25C6015A8063}" type="slidenum">
              <a:rPr lang="en-US" altLang="en-US" sz="1300"/>
              <a:pPr/>
              <a:t>72</a:t>
            </a:fld>
            <a:endParaRPr lang="en-US" altLang="en-US" sz="13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39021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2415167-D6FB-8146-8D5C-77919E701D8B}" type="slidenum">
              <a:rPr lang="en-US" altLang="en-US" sz="1300"/>
              <a:pPr/>
              <a:t>73</a:t>
            </a:fld>
            <a:endParaRPr lang="en-US" altLang="en-US" sz="13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94184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F51C2A9F-5C68-9A43-8BDC-DD901CA1E38B}" type="slidenum">
              <a:rPr lang="en-US" altLang="en-US" sz="1300"/>
              <a:pPr/>
              <a:t>6</a:t>
            </a:fld>
            <a:endParaRPr lang="en-US" altLang="en-US" sz="13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35187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636F4DD-C3AC-694B-A0AA-E5D4F8AD117D}" type="slidenum">
              <a:rPr lang="en-GB" altLang="en-US" sz="1300"/>
              <a:pPr/>
              <a:t>76</a:t>
            </a:fld>
            <a:endParaRPr lang="en-GB" altLang="en-US" sz="13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857405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1A901BF7-3494-7442-A85B-1A0B8FEDA131}" type="slidenum">
              <a:rPr lang="en-US" altLang="en-US" sz="1300"/>
              <a:pPr/>
              <a:t>77</a:t>
            </a:fld>
            <a:endParaRPr lang="en-US" altLang="en-US" sz="13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96412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1379E82-D636-2148-A316-6BEC90483997}" type="slidenum">
              <a:rPr lang="en-US" altLang="en-US" sz="1300"/>
              <a:pPr/>
              <a:t>78</a:t>
            </a:fld>
            <a:endParaRPr lang="en-US" altLang="en-US" sz="13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MED == Minimized expected delay  E[everything over time]</a:t>
            </a:r>
          </a:p>
          <a:p>
            <a:r>
              <a:rPr lang="en-US" altLang="en-US">
                <a:ea typeface="ＭＳ Ｐゴシック" charset="-128"/>
              </a:rPr>
              <a:t>ED, EDLQ, EDAQ: Dijkstra w/ different weight fn</a:t>
            </a:r>
          </a:p>
          <a:p>
            <a:r>
              <a:rPr lang="en-US" altLang="en-US">
                <a:ea typeface="ＭＳ Ｐゴシック" charset="-128"/>
              </a:rPr>
              <a:t>If ED -&gt; EDLQ immediate</a:t>
            </a:r>
          </a:p>
          <a:p>
            <a:r>
              <a:rPr lang="en-US" altLang="en-US">
                <a:ea typeface="ＭＳ Ｐゴシック" charset="-128"/>
              </a:rPr>
              <a:t>Weakness: all require pretty good contact knowledge</a:t>
            </a:r>
          </a:p>
          <a:p>
            <a:r>
              <a:rPr lang="en-US" altLang="en-US">
                <a:ea typeface="ＭＳ Ｐゴシック" charset="-128"/>
              </a:rPr>
              <a:t>NOTE: FC missing from slides</a:t>
            </a:r>
          </a:p>
        </p:txBody>
      </p:sp>
    </p:spTree>
    <p:extLst>
      <p:ext uri="{BB962C8B-B14F-4D97-AF65-F5344CB8AC3E}">
        <p14:creationId xmlns:p14="http://schemas.microsoft.com/office/powerpoint/2010/main" val="38744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03668F7-3EBA-D34F-B938-F50BB3151594}" type="slidenum">
              <a:rPr lang="en-US" altLang="en-US" sz="1300"/>
              <a:pPr/>
              <a:t>80</a:t>
            </a:fld>
            <a:endParaRPr lang="en-US" altLang="en-US" sz="13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Long delays could be incurred if the contacts selected don’t see the destination in the near future.</a:t>
            </a:r>
          </a:p>
        </p:txBody>
      </p:sp>
    </p:spTree>
    <p:extLst>
      <p:ext uri="{BB962C8B-B14F-4D97-AF65-F5344CB8AC3E}">
        <p14:creationId xmlns:p14="http://schemas.microsoft.com/office/powerpoint/2010/main" val="488089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56073327-9A8B-4642-85F4-3B320444269F}" type="slidenum">
              <a:rPr lang="en-US" altLang="en-US" sz="1300"/>
              <a:pPr/>
              <a:t>81</a:t>
            </a:fld>
            <a:endParaRPr lang="en-US" altLang="en-US" sz="13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High-level overview. However, in reality, we need to take those factors into consideration.  We plan to look at these issues in future work. </a:t>
            </a:r>
          </a:p>
        </p:txBody>
      </p:sp>
    </p:spTree>
    <p:extLst>
      <p:ext uri="{BB962C8B-B14F-4D97-AF65-F5344CB8AC3E}">
        <p14:creationId xmlns:p14="http://schemas.microsoft.com/office/powerpoint/2010/main" val="2087506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E393CCE-305E-0D4A-B978-B4B844C0CCFE}" type="slidenum">
              <a:rPr lang="en-US" altLang="en-US" sz="1300"/>
              <a:pPr/>
              <a:t>82</a:t>
            </a:fld>
            <a:endParaRPr lang="en-US" altLang="en-US" sz="13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1281113" y="3475038"/>
            <a:ext cx="7038975"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1280715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4642D2BE-7C82-B54D-BE0D-CF0F84D3AD24}" type="slidenum">
              <a:rPr lang="en-US" altLang="en-US" sz="1300"/>
              <a:pPr/>
              <a:t>83</a:t>
            </a:fld>
            <a:endParaRPr lang="en-US" altLang="en-US" sz="13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54696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8FAC9C9-A349-7148-BB5B-743146338EA3}" type="slidenum">
              <a:rPr lang="en-US" altLang="en-US" sz="1300"/>
              <a:pPr/>
              <a:t>90</a:t>
            </a:fld>
            <a:endParaRPr lang="en-US" altLang="en-US" sz="1300"/>
          </a:p>
        </p:txBody>
      </p:sp>
      <p:sp>
        <p:nvSpPr>
          <p:cNvPr id="13517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5173"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153000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Calibri" charset="0"/>
              <a:ea typeface="ＭＳ Ｐゴシック" charset="-128"/>
            </a:endParaRP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059FED8B-02DF-B348-90A2-5FDA61794274}" type="slidenum">
              <a:rPr lang="en-US" altLang="en-US" sz="1300"/>
              <a:pPr/>
              <a:t>91</a:t>
            </a:fld>
            <a:endParaRPr lang="en-US" altLang="en-US" sz="1300"/>
          </a:p>
        </p:txBody>
      </p:sp>
      <p:sp>
        <p:nvSpPr>
          <p:cNvPr id="13722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72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1742473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pPr>
            <a:endParaRPr lang="en-US" altLang="en-US">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DDE8B82-B5FF-7740-907D-75A56B1EC095}" type="slidenum">
              <a:rPr lang="en-US" altLang="en-US" sz="1300"/>
              <a:pPr/>
              <a:t>92</a:t>
            </a:fld>
            <a:endParaRPr lang="en-US" altLang="en-US" sz="1300"/>
          </a:p>
        </p:txBody>
      </p:sp>
      <p:sp>
        <p:nvSpPr>
          <p:cNvPr id="13926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
        <p:nvSpPr>
          <p:cNvPr id="139269"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sz="1300"/>
          </a:p>
        </p:txBody>
      </p:sp>
    </p:spTree>
    <p:extLst>
      <p:ext uri="{BB962C8B-B14F-4D97-AF65-F5344CB8AC3E}">
        <p14:creationId xmlns:p14="http://schemas.microsoft.com/office/powerpoint/2010/main" val="51859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634BB595-E4B2-D144-8D59-716D204D7636}" type="slidenum">
              <a:rPr lang="en-US" altLang="en-US" sz="1300"/>
              <a:pPr/>
              <a:t>7</a:t>
            </a:fld>
            <a:endParaRPr lang="en-US" altLang="en-US" sz="13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347051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537279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charset="-128"/>
              </a:rPr>
              <a:t>Application layer gateways (ALGs) are one way.  The tend to be specific to the protocols being interconnected.</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A9A5AD54-5E05-7649-9228-42B5CCBAC749}" type="slidenum">
              <a:rPr lang="en-US" altLang="en-US" sz="1300"/>
              <a:pPr/>
              <a:t>95</a:t>
            </a:fld>
            <a:endParaRPr lang="en-US" altLang="en-US" sz="1300"/>
          </a:p>
        </p:txBody>
      </p:sp>
    </p:spTree>
    <p:extLst>
      <p:ext uri="{BB962C8B-B14F-4D97-AF65-F5344CB8AC3E}">
        <p14:creationId xmlns:p14="http://schemas.microsoft.com/office/powerpoint/2010/main" val="1324704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140D169-4AF4-3642-B90D-053AF2DA757D}" type="slidenum">
              <a:rPr lang="en-US" altLang="en-US" sz="1300"/>
              <a:pPr/>
              <a:t>96</a:t>
            </a:fld>
            <a:endParaRPr lang="en-US" altLang="en-US" sz="1300"/>
          </a:p>
        </p:txBody>
      </p:sp>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625" eaLnBrk="1" hangingPunct="1">
              <a:spcBef>
                <a:spcPts val="525"/>
              </a:spcBef>
            </a:pPr>
            <a:r>
              <a:rPr lang="en-US" altLang="en-US">
                <a:solidFill>
                  <a:srgbClr val="000000"/>
                </a:solidFill>
                <a:latin typeface="Times New Roman" charset="0"/>
                <a:ea typeface="ＭＳ Ｐゴシック" charset="-128"/>
                <a:sym typeface="Times New Roman" charset="0"/>
              </a:rPr>
              <a:t>We believe that a possible solution to this problem is the creation of a transfer service.</a:t>
            </a:r>
          </a:p>
        </p:txBody>
      </p:sp>
    </p:spTree>
    <p:extLst>
      <p:ext uri="{BB962C8B-B14F-4D97-AF65-F5344CB8AC3E}">
        <p14:creationId xmlns:p14="http://schemas.microsoft.com/office/powerpoint/2010/main" val="1660834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731BB656-1BCB-FE40-8270-C85458BB242D}" type="slidenum">
              <a:rPr lang="en-US" altLang="en-US" sz="1300"/>
              <a:pPr/>
              <a:t>97</a:t>
            </a:fld>
            <a:endParaRPr lang="en-US" altLang="en-US" sz="1300"/>
          </a:p>
        </p:txBody>
      </p:sp>
      <p:sp>
        <p:nvSpPr>
          <p:cNvPr id="49154" name="Rectangle 1"/>
          <p:cNvSpPr>
            <a:spLocks noGrp="1" noRot="1" noChangeAspect="1" noChangeArrowheads="1" noTextEdit="1"/>
          </p:cNvSpPr>
          <p:nvPr>
            <p:ph type="sldImg"/>
          </p:nvPr>
        </p:nvSpPr>
        <p:spPr>
          <a:solidFill>
            <a:srgbClr val="FFFFFF"/>
          </a:solidFill>
          <a:ln/>
        </p:spPr>
      </p:sp>
      <p:sp>
        <p:nvSpPr>
          <p:cNvPr id="491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6038" eaLnBrk="1" hangingPunct="1">
              <a:spcBef>
                <a:spcPts val="525"/>
              </a:spcBef>
            </a:pPr>
            <a:endParaRPr lang="en-US" altLang="en-US">
              <a:solidFill>
                <a:srgbClr val="000000"/>
              </a:solidFill>
              <a:ea typeface="ＭＳ Ｐゴシック" charset="-128"/>
              <a:sym typeface="Times New Roman" charset="0"/>
            </a:endParaRPr>
          </a:p>
        </p:txBody>
      </p:sp>
    </p:spTree>
    <p:extLst>
      <p:ext uri="{BB962C8B-B14F-4D97-AF65-F5344CB8AC3E}">
        <p14:creationId xmlns:p14="http://schemas.microsoft.com/office/powerpoint/2010/main" val="1289988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146952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1A909A5-17D6-7542-9E86-8FBF784A671A}" type="slidenum">
              <a:rPr lang="en-US" altLang="en-US" sz="1300"/>
              <a:pPr/>
              <a:t>8</a:t>
            </a:fld>
            <a:endParaRPr lang="en-US" altLang="en-US" sz="13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2432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215CBB8B-7E97-934C-ABC2-9B487B62F7F7}" type="slidenum">
              <a:rPr lang="en-US" altLang="en-US" sz="1300"/>
              <a:pPr/>
              <a:t>9</a:t>
            </a:fld>
            <a:endParaRPr lang="en-US" altLang="en-US" sz="13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1959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B8F4BE58-6B57-2B4D-81B5-082AE3D2EF15}" type="slidenum">
              <a:rPr lang="en-US" altLang="en-US" sz="1300"/>
              <a:pPr/>
              <a:t>11</a:t>
            </a:fld>
            <a:endParaRPr lang="en-US" altLang="en-US"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0162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88" name="Freeform 91"/>
            <p:cNvSpPr>
              <a:spLocks/>
            </p:cNvSpPr>
            <p:nvPr/>
          </p:nvSpPr>
          <p:spPr bwMode="auto">
            <a:xfrm>
              <a:off x="3947" y="4065"/>
              <a:ext cx="117"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89" name="Freeform 92"/>
            <p:cNvSpPr>
              <a:spLocks/>
            </p:cNvSpPr>
            <p:nvPr/>
          </p:nvSpPr>
          <p:spPr bwMode="auto">
            <a:xfrm>
              <a:off x="4152" y="2448"/>
              <a:ext cx="110"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0" name="Freeform 93"/>
            <p:cNvSpPr>
              <a:spLocks/>
            </p:cNvSpPr>
            <p:nvPr/>
          </p:nvSpPr>
          <p:spPr bwMode="auto">
            <a:xfrm>
              <a:off x="3605" y="2755"/>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1" name="Freeform 94"/>
            <p:cNvSpPr>
              <a:spLocks/>
            </p:cNvSpPr>
            <p:nvPr/>
          </p:nvSpPr>
          <p:spPr bwMode="auto">
            <a:xfrm>
              <a:off x="4703" y="2752"/>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2" name="Freeform 95"/>
            <p:cNvSpPr>
              <a:spLocks/>
            </p:cNvSpPr>
            <p:nvPr/>
          </p:nvSpPr>
          <p:spPr bwMode="auto">
            <a:xfrm>
              <a:off x="5081" y="3332"/>
              <a:ext cx="114" cy="115"/>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3" name="Freeform 96"/>
            <p:cNvSpPr>
              <a:spLocks/>
            </p:cNvSpPr>
            <p:nvPr/>
          </p:nvSpPr>
          <p:spPr bwMode="auto">
            <a:xfrm>
              <a:off x="3216" y="3336"/>
              <a:ext cx="114"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7" name="Freeform 99"/>
              <p:cNvSpPr>
                <a:spLocks/>
              </p:cNvSpPr>
              <p:nvPr/>
            </p:nvSpPr>
            <p:spPr bwMode="auto">
              <a:xfrm>
                <a:off x="3892" y="2676"/>
                <a:ext cx="356" cy="238"/>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8" name="Freeform 100"/>
              <p:cNvSpPr>
                <a:spLocks/>
              </p:cNvSpPr>
              <p:nvPr/>
            </p:nvSpPr>
            <p:spPr bwMode="auto">
              <a:xfrm>
                <a:off x="3892" y="2910"/>
                <a:ext cx="272" cy="231"/>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9" name="Freeform 101"/>
              <p:cNvSpPr>
                <a:spLocks/>
              </p:cNvSpPr>
              <p:nvPr/>
            </p:nvSpPr>
            <p:spPr bwMode="auto">
              <a:xfrm>
                <a:off x="4167" y="2910"/>
                <a:ext cx="352" cy="238"/>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3" name="Freeform 104"/>
              <p:cNvSpPr>
                <a:spLocks/>
              </p:cNvSpPr>
              <p:nvPr/>
            </p:nvSpPr>
            <p:spPr bwMode="auto">
              <a:xfrm>
                <a:off x="4409" y="3428"/>
                <a:ext cx="356" cy="234"/>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4" name="Freeform 105"/>
              <p:cNvSpPr>
                <a:spLocks/>
              </p:cNvSpPr>
              <p:nvPr/>
            </p:nvSpPr>
            <p:spPr bwMode="auto">
              <a:xfrm>
                <a:off x="4409" y="3659"/>
                <a:ext cx="275" cy="228"/>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5" name="Freeform 106"/>
              <p:cNvSpPr>
                <a:spLocks/>
              </p:cNvSpPr>
              <p:nvPr/>
            </p:nvSpPr>
            <p:spPr bwMode="auto">
              <a:xfrm>
                <a:off x="4685" y="3659"/>
                <a:ext cx="352" cy="238"/>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9" name="Freeform 109"/>
              <p:cNvSpPr>
                <a:spLocks/>
              </p:cNvSpPr>
              <p:nvPr/>
            </p:nvSpPr>
            <p:spPr bwMode="auto">
              <a:xfrm>
                <a:off x="3367" y="3431"/>
                <a:ext cx="356" cy="234"/>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0" name="Freeform 110"/>
              <p:cNvSpPr>
                <a:spLocks/>
              </p:cNvSpPr>
              <p:nvPr/>
            </p:nvSpPr>
            <p:spPr bwMode="auto">
              <a:xfrm>
                <a:off x="3367" y="3666"/>
                <a:ext cx="272" cy="228"/>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21" name="Freeform 111"/>
              <p:cNvSpPr>
                <a:spLocks/>
              </p:cNvSpPr>
              <p:nvPr/>
            </p:nvSpPr>
            <p:spPr bwMode="auto">
              <a:xfrm>
                <a:off x="3638" y="3666"/>
                <a:ext cx="360" cy="234"/>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sp>
          <p:nvSpPr>
            <p:cNvPr id="97" name="Freeform 112"/>
            <p:cNvSpPr>
              <a:spLocks/>
            </p:cNvSpPr>
            <p:nvPr/>
          </p:nvSpPr>
          <p:spPr bwMode="auto">
            <a:xfrm>
              <a:off x="4347" y="4062"/>
              <a:ext cx="114"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8" name="Freeform 113"/>
            <p:cNvSpPr>
              <a:spLocks/>
            </p:cNvSpPr>
            <p:nvPr/>
          </p:nvSpPr>
          <p:spPr bwMode="auto">
            <a:xfrm>
              <a:off x="4986" y="4062"/>
              <a:ext cx="110"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 name="Freeform 119"/>
            <p:cNvSpPr>
              <a:spLocks/>
            </p:cNvSpPr>
            <p:nvPr/>
          </p:nvSpPr>
          <p:spPr bwMode="auto">
            <a:xfrm>
              <a:off x="3983" y="3263"/>
              <a:ext cx="114"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7" name="Freeform 122"/>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 name="Freeform 131"/>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11" name="Group 214"/>
          <p:cNvGrpSpPr>
            <a:grpSpLocks/>
          </p:cNvGrpSpPr>
          <p:nvPr userDrawn="1"/>
        </p:nvGrpSpPr>
        <p:grpSpPr bwMode="auto">
          <a:xfrm>
            <a:off x="533400" y="1905000"/>
            <a:ext cx="8077200" cy="1676400"/>
            <a:chOff x="336" y="1200"/>
            <a:chExt cx="5088" cy="1056"/>
          </a:xfrm>
        </p:grpSpPr>
        <p:sp>
          <p:nvSpPr>
            <p:cNvPr id="212" name="Rectangle 215"/>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3" name="Rectangle 216"/>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4" name="Rectangle 217"/>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5" name="Rectangle 218"/>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6" name="Rectangle 219"/>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17" name="Group 220"/>
          <p:cNvGrpSpPr>
            <a:grpSpLocks/>
          </p:cNvGrpSpPr>
          <p:nvPr userDrawn="1"/>
        </p:nvGrpSpPr>
        <p:grpSpPr bwMode="auto">
          <a:xfrm>
            <a:off x="304800" y="6783388"/>
            <a:ext cx="8458200" cy="74612"/>
            <a:chOff x="192" y="3840"/>
            <a:chExt cx="5328" cy="47"/>
          </a:xfrm>
        </p:grpSpPr>
        <p:grpSp>
          <p:nvGrpSpPr>
            <p:cNvPr id="218" name="Group 221"/>
            <p:cNvGrpSpPr>
              <a:grpSpLocks/>
            </p:cNvGrpSpPr>
            <p:nvPr userDrawn="1"/>
          </p:nvGrpSpPr>
          <p:grpSpPr bwMode="auto">
            <a:xfrm>
              <a:off x="192" y="3840"/>
              <a:ext cx="624" cy="47"/>
              <a:chOff x="624" y="3706"/>
              <a:chExt cx="1056" cy="106"/>
            </a:xfrm>
          </p:grpSpPr>
          <p:sp>
            <p:nvSpPr>
              <p:cNvPr id="240" name="Rectangle 2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1" name="Rectangle 2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19" name="Group 224"/>
            <p:cNvGrpSpPr>
              <a:grpSpLocks/>
            </p:cNvGrpSpPr>
            <p:nvPr userDrawn="1"/>
          </p:nvGrpSpPr>
          <p:grpSpPr bwMode="auto">
            <a:xfrm>
              <a:off x="864" y="3840"/>
              <a:ext cx="624" cy="47"/>
              <a:chOff x="624" y="3600"/>
              <a:chExt cx="1056" cy="106"/>
            </a:xfrm>
          </p:grpSpPr>
          <p:sp>
            <p:nvSpPr>
              <p:cNvPr id="238" name="Rectangle 2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9" name="Rectangle 2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0" name="Group 227"/>
            <p:cNvGrpSpPr>
              <a:grpSpLocks/>
            </p:cNvGrpSpPr>
            <p:nvPr userDrawn="1"/>
          </p:nvGrpSpPr>
          <p:grpSpPr bwMode="auto">
            <a:xfrm>
              <a:off x="1536" y="3840"/>
              <a:ext cx="624" cy="47"/>
              <a:chOff x="624" y="3706"/>
              <a:chExt cx="1056" cy="106"/>
            </a:xfrm>
          </p:grpSpPr>
          <p:sp>
            <p:nvSpPr>
              <p:cNvPr id="236" name="Rectangle 2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7" name="Rectangle 2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1" name="Group 230"/>
            <p:cNvGrpSpPr>
              <a:grpSpLocks/>
            </p:cNvGrpSpPr>
            <p:nvPr userDrawn="1"/>
          </p:nvGrpSpPr>
          <p:grpSpPr bwMode="auto">
            <a:xfrm>
              <a:off x="2208" y="3840"/>
              <a:ext cx="624" cy="47"/>
              <a:chOff x="624" y="3600"/>
              <a:chExt cx="1056" cy="106"/>
            </a:xfrm>
          </p:grpSpPr>
          <p:sp>
            <p:nvSpPr>
              <p:cNvPr id="234" name="Rectangle 2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5" name="Rectangle 2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2" name="Group 233"/>
            <p:cNvGrpSpPr>
              <a:grpSpLocks/>
            </p:cNvGrpSpPr>
            <p:nvPr userDrawn="1"/>
          </p:nvGrpSpPr>
          <p:grpSpPr bwMode="auto">
            <a:xfrm>
              <a:off x="2880" y="3840"/>
              <a:ext cx="624" cy="47"/>
              <a:chOff x="624" y="3706"/>
              <a:chExt cx="1056" cy="106"/>
            </a:xfrm>
          </p:grpSpPr>
          <p:sp>
            <p:nvSpPr>
              <p:cNvPr id="232" name="Rectangle 23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3" name="Rectangle 23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3" name="Group 236"/>
            <p:cNvGrpSpPr>
              <a:grpSpLocks/>
            </p:cNvGrpSpPr>
            <p:nvPr userDrawn="1"/>
          </p:nvGrpSpPr>
          <p:grpSpPr bwMode="auto">
            <a:xfrm>
              <a:off x="3552" y="3840"/>
              <a:ext cx="624" cy="47"/>
              <a:chOff x="624" y="3600"/>
              <a:chExt cx="1056" cy="106"/>
            </a:xfrm>
          </p:grpSpPr>
          <p:sp>
            <p:nvSpPr>
              <p:cNvPr id="230" name="Rectangle 23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31" name="Rectangle 23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4" name="Group 239"/>
            <p:cNvGrpSpPr>
              <a:grpSpLocks/>
            </p:cNvGrpSpPr>
            <p:nvPr userDrawn="1"/>
          </p:nvGrpSpPr>
          <p:grpSpPr bwMode="auto">
            <a:xfrm>
              <a:off x="4224" y="3840"/>
              <a:ext cx="624" cy="47"/>
              <a:chOff x="624" y="3706"/>
              <a:chExt cx="1056" cy="106"/>
            </a:xfrm>
          </p:grpSpPr>
          <p:sp>
            <p:nvSpPr>
              <p:cNvPr id="228" name="Rectangle 2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9" name="Rectangle 2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25" name="Group 242"/>
            <p:cNvGrpSpPr>
              <a:grpSpLocks/>
            </p:cNvGrpSpPr>
            <p:nvPr userDrawn="1"/>
          </p:nvGrpSpPr>
          <p:grpSpPr bwMode="auto">
            <a:xfrm>
              <a:off x="4896" y="3840"/>
              <a:ext cx="624" cy="47"/>
              <a:chOff x="624" y="3600"/>
              <a:chExt cx="1056" cy="106"/>
            </a:xfrm>
          </p:grpSpPr>
          <p:sp>
            <p:nvSpPr>
              <p:cNvPr id="226" name="Rectangle 2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7" name="Rectangle 2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42" name="Group 245"/>
          <p:cNvGrpSpPr>
            <a:grpSpLocks/>
          </p:cNvGrpSpPr>
          <p:nvPr userDrawn="1"/>
        </p:nvGrpSpPr>
        <p:grpSpPr bwMode="auto">
          <a:xfrm>
            <a:off x="304800" y="77788"/>
            <a:ext cx="8458200" cy="74612"/>
            <a:chOff x="192" y="3840"/>
            <a:chExt cx="5328" cy="47"/>
          </a:xfrm>
        </p:grpSpPr>
        <p:grpSp>
          <p:nvGrpSpPr>
            <p:cNvPr id="243" name="Group 246"/>
            <p:cNvGrpSpPr>
              <a:grpSpLocks/>
            </p:cNvGrpSpPr>
            <p:nvPr userDrawn="1"/>
          </p:nvGrpSpPr>
          <p:grpSpPr bwMode="auto">
            <a:xfrm>
              <a:off x="192" y="3840"/>
              <a:ext cx="624" cy="47"/>
              <a:chOff x="624" y="3706"/>
              <a:chExt cx="1056" cy="106"/>
            </a:xfrm>
          </p:grpSpPr>
          <p:sp>
            <p:nvSpPr>
              <p:cNvPr id="265" name="Rectangle 2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6" name="Rectangle 2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4" name="Group 249"/>
            <p:cNvGrpSpPr>
              <a:grpSpLocks/>
            </p:cNvGrpSpPr>
            <p:nvPr userDrawn="1"/>
          </p:nvGrpSpPr>
          <p:grpSpPr bwMode="auto">
            <a:xfrm>
              <a:off x="864" y="3840"/>
              <a:ext cx="624" cy="47"/>
              <a:chOff x="624" y="3600"/>
              <a:chExt cx="1056" cy="106"/>
            </a:xfrm>
          </p:grpSpPr>
          <p:sp>
            <p:nvSpPr>
              <p:cNvPr id="263" name="Rectangle 2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4" name="Rectangle 2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5" name="Group 252"/>
            <p:cNvGrpSpPr>
              <a:grpSpLocks/>
            </p:cNvGrpSpPr>
            <p:nvPr userDrawn="1"/>
          </p:nvGrpSpPr>
          <p:grpSpPr bwMode="auto">
            <a:xfrm>
              <a:off x="1536" y="3840"/>
              <a:ext cx="624" cy="47"/>
              <a:chOff x="624" y="3706"/>
              <a:chExt cx="1056" cy="106"/>
            </a:xfrm>
          </p:grpSpPr>
          <p:sp>
            <p:nvSpPr>
              <p:cNvPr id="261" name="Rectangle 2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2" name="Rectangle 2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6" name="Group 255"/>
            <p:cNvGrpSpPr>
              <a:grpSpLocks/>
            </p:cNvGrpSpPr>
            <p:nvPr userDrawn="1"/>
          </p:nvGrpSpPr>
          <p:grpSpPr bwMode="auto">
            <a:xfrm>
              <a:off x="2208" y="3840"/>
              <a:ext cx="624" cy="47"/>
              <a:chOff x="624" y="3600"/>
              <a:chExt cx="1056" cy="106"/>
            </a:xfrm>
          </p:grpSpPr>
          <p:sp>
            <p:nvSpPr>
              <p:cNvPr id="259" name="Rectangle 2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0" name="Rectangle 2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7" name="Group 258"/>
            <p:cNvGrpSpPr>
              <a:grpSpLocks/>
            </p:cNvGrpSpPr>
            <p:nvPr userDrawn="1"/>
          </p:nvGrpSpPr>
          <p:grpSpPr bwMode="auto">
            <a:xfrm>
              <a:off x="2880" y="3840"/>
              <a:ext cx="624" cy="47"/>
              <a:chOff x="624" y="3706"/>
              <a:chExt cx="1056" cy="106"/>
            </a:xfrm>
          </p:grpSpPr>
          <p:sp>
            <p:nvSpPr>
              <p:cNvPr id="257" name="Rectangle 2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8" name="Rectangle 2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8" name="Group 261"/>
            <p:cNvGrpSpPr>
              <a:grpSpLocks/>
            </p:cNvGrpSpPr>
            <p:nvPr userDrawn="1"/>
          </p:nvGrpSpPr>
          <p:grpSpPr bwMode="auto">
            <a:xfrm>
              <a:off x="3552" y="3840"/>
              <a:ext cx="624" cy="47"/>
              <a:chOff x="624" y="3600"/>
              <a:chExt cx="1056" cy="106"/>
            </a:xfrm>
          </p:grpSpPr>
          <p:sp>
            <p:nvSpPr>
              <p:cNvPr id="255" name="Rectangle 2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6" name="Rectangle 2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49" name="Group 264"/>
            <p:cNvGrpSpPr>
              <a:grpSpLocks/>
            </p:cNvGrpSpPr>
            <p:nvPr userDrawn="1"/>
          </p:nvGrpSpPr>
          <p:grpSpPr bwMode="auto">
            <a:xfrm>
              <a:off x="4224" y="3840"/>
              <a:ext cx="624" cy="47"/>
              <a:chOff x="624" y="3706"/>
              <a:chExt cx="1056" cy="106"/>
            </a:xfrm>
          </p:grpSpPr>
          <p:sp>
            <p:nvSpPr>
              <p:cNvPr id="253" name="Rectangle 2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4" name="Rectangle 2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50" name="Group 267"/>
            <p:cNvGrpSpPr>
              <a:grpSpLocks/>
            </p:cNvGrpSpPr>
            <p:nvPr userDrawn="1"/>
          </p:nvGrpSpPr>
          <p:grpSpPr bwMode="auto">
            <a:xfrm>
              <a:off x="4896" y="3840"/>
              <a:ext cx="624" cy="47"/>
              <a:chOff x="624" y="3600"/>
              <a:chExt cx="1056" cy="106"/>
            </a:xfrm>
          </p:grpSpPr>
          <p:sp>
            <p:nvSpPr>
              <p:cNvPr id="251" name="Rectangle 2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52" name="Rectangle 2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267" name="Group 270"/>
          <p:cNvGrpSpPr>
            <a:grpSpLocks/>
          </p:cNvGrpSpPr>
          <p:nvPr userDrawn="1"/>
        </p:nvGrpSpPr>
        <p:grpSpPr bwMode="auto">
          <a:xfrm>
            <a:off x="304800" y="152400"/>
            <a:ext cx="8458200" cy="74613"/>
            <a:chOff x="192" y="3840"/>
            <a:chExt cx="5328" cy="47"/>
          </a:xfrm>
        </p:grpSpPr>
        <p:grpSp>
          <p:nvGrpSpPr>
            <p:cNvPr id="268" name="Group 271"/>
            <p:cNvGrpSpPr>
              <a:grpSpLocks/>
            </p:cNvGrpSpPr>
            <p:nvPr userDrawn="1"/>
          </p:nvGrpSpPr>
          <p:grpSpPr bwMode="auto">
            <a:xfrm>
              <a:off x="192" y="3840"/>
              <a:ext cx="624" cy="47"/>
              <a:chOff x="624" y="3706"/>
              <a:chExt cx="1056" cy="106"/>
            </a:xfrm>
          </p:grpSpPr>
          <p:sp>
            <p:nvSpPr>
              <p:cNvPr id="290"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91"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69" name="Group 274"/>
            <p:cNvGrpSpPr>
              <a:grpSpLocks/>
            </p:cNvGrpSpPr>
            <p:nvPr userDrawn="1"/>
          </p:nvGrpSpPr>
          <p:grpSpPr bwMode="auto">
            <a:xfrm>
              <a:off x="864" y="3840"/>
              <a:ext cx="624" cy="47"/>
              <a:chOff x="624" y="3600"/>
              <a:chExt cx="1056" cy="106"/>
            </a:xfrm>
          </p:grpSpPr>
          <p:sp>
            <p:nvSpPr>
              <p:cNvPr id="288"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9"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0" name="Group 277"/>
            <p:cNvGrpSpPr>
              <a:grpSpLocks/>
            </p:cNvGrpSpPr>
            <p:nvPr userDrawn="1"/>
          </p:nvGrpSpPr>
          <p:grpSpPr bwMode="auto">
            <a:xfrm>
              <a:off x="1536" y="3840"/>
              <a:ext cx="624" cy="47"/>
              <a:chOff x="624" y="3706"/>
              <a:chExt cx="1056" cy="106"/>
            </a:xfrm>
          </p:grpSpPr>
          <p:sp>
            <p:nvSpPr>
              <p:cNvPr id="286"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7"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1" name="Group 280"/>
            <p:cNvGrpSpPr>
              <a:grpSpLocks/>
            </p:cNvGrpSpPr>
            <p:nvPr userDrawn="1"/>
          </p:nvGrpSpPr>
          <p:grpSpPr bwMode="auto">
            <a:xfrm>
              <a:off x="2208" y="3840"/>
              <a:ext cx="624" cy="47"/>
              <a:chOff x="624" y="3600"/>
              <a:chExt cx="1056" cy="106"/>
            </a:xfrm>
          </p:grpSpPr>
          <p:sp>
            <p:nvSpPr>
              <p:cNvPr id="284"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5"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2" name="Group 283"/>
            <p:cNvGrpSpPr>
              <a:grpSpLocks/>
            </p:cNvGrpSpPr>
            <p:nvPr userDrawn="1"/>
          </p:nvGrpSpPr>
          <p:grpSpPr bwMode="auto">
            <a:xfrm>
              <a:off x="2880" y="3840"/>
              <a:ext cx="624" cy="47"/>
              <a:chOff x="624" y="3706"/>
              <a:chExt cx="1056" cy="106"/>
            </a:xfrm>
          </p:grpSpPr>
          <p:sp>
            <p:nvSpPr>
              <p:cNvPr id="282"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3"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3" name="Group 286"/>
            <p:cNvGrpSpPr>
              <a:grpSpLocks/>
            </p:cNvGrpSpPr>
            <p:nvPr userDrawn="1"/>
          </p:nvGrpSpPr>
          <p:grpSpPr bwMode="auto">
            <a:xfrm>
              <a:off x="3552" y="3840"/>
              <a:ext cx="624" cy="47"/>
              <a:chOff x="624" y="3600"/>
              <a:chExt cx="1056" cy="106"/>
            </a:xfrm>
          </p:grpSpPr>
          <p:sp>
            <p:nvSpPr>
              <p:cNvPr id="280"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1"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4" name="Group 289"/>
            <p:cNvGrpSpPr>
              <a:grpSpLocks/>
            </p:cNvGrpSpPr>
            <p:nvPr userDrawn="1"/>
          </p:nvGrpSpPr>
          <p:grpSpPr bwMode="auto">
            <a:xfrm>
              <a:off x="4224" y="3840"/>
              <a:ext cx="624" cy="47"/>
              <a:chOff x="624" y="3706"/>
              <a:chExt cx="1056" cy="106"/>
            </a:xfrm>
          </p:grpSpPr>
          <p:sp>
            <p:nvSpPr>
              <p:cNvPr id="278" name="Rectangle 29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9" name="Rectangle 29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275" name="Group 292"/>
            <p:cNvGrpSpPr>
              <a:grpSpLocks/>
            </p:cNvGrpSpPr>
            <p:nvPr userDrawn="1"/>
          </p:nvGrpSpPr>
          <p:grpSpPr bwMode="auto">
            <a:xfrm>
              <a:off x="4896" y="3840"/>
              <a:ext cx="624" cy="47"/>
              <a:chOff x="624" y="3600"/>
              <a:chExt cx="1056" cy="106"/>
            </a:xfrm>
          </p:grpSpPr>
          <p:sp>
            <p:nvSpPr>
              <p:cNvPr id="276" name="Rectangle 29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77" name="Rectangle 29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550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550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92" name="Rectangle 35"/>
          <p:cNvSpPr>
            <a:spLocks noGrp="1" noChangeArrowheads="1"/>
          </p:cNvSpPr>
          <p:nvPr>
            <p:ph type="dt" sz="half" idx="10"/>
          </p:nvPr>
        </p:nvSpPr>
        <p:spPr/>
        <p:txBody>
          <a:bodyPr/>
          <a:lstStyle>
            <a:lvl1pPr>
              <a:defRPr/>
            </a:lvl1pPr>
          </a:lstStyle>
          <a:p>
            <a:pPr>
              <a:defRPr/>
            </a:pPr>
            <a:r>
              <a:rPr lang="en-US"/>
              <a:t>May 22, 2006</a:t>
            </a:r>
          </a:p>
        </p:txBody>
      </p:sp>
      <p:sp>
        <p:nvSpPr>
          <p:cNvPr id="293" name="Rectangle 36"/>
          <p:cNvSpPr>
            <a:spLocks noGrp="1" noChangeArrowheads="1"/>
          </p:cNvSpPr>
          <p:nvPr>
            <p:ph type="ftr" sz="quarter" idx="11"/>
          </p:nvPr>
        </p:nvSpPr>
        <p:spPr/>
        <p:txBody>
          <a:bodyPr/>
          <a:lstStyle>
            <a:lvl1pPr>
              <a:defRPr/>
            </a:lvl1pPr>
          </a:lstStyle>
          <a:p>
            <a:pPr>
              <a:defRPr/>
            </a:pPr>
            <a:r>
              <a:rPr lang="en-US"/>
              <a:t>Mobihoc 2006</a:t>
            </a:r>
          </a:p>
        </p:txBody>
      </p:sp>
      <p:sp>
        <p:nvSpPr>
          <p:cNvPr id="294" name="Rectangle 37"/>
          <p:cNvSpPr>
            <a:spLocks noGrp="1" noChangeArrowheads="1"/>
          </p:cNvSpPr>
          <p:nvPr>
            <p:ph type="sldNum" sz="quarter" idx="12"/>
          </p:nvPr>
        </p:nvSpPr>
        <p:spPr/>
        <p:txBody>
          <a:bodyPr/>
          <a:lstStyle>
            <a:lvl1pPr>
              <a:defRPr/>
            </a:lvl1pPr>
          </a:lstStyle>
          <a:p>
            <a:fld id="{ABB0391B-7E78-A94D-9EA5-A92AAF00438E}" type="slidenum">
              <a:rPr lang="en-US" altLang="en-US"/>
              <a:pPr/>
              <a:t>‹#›</a:t>
            </a:fld>
            <a:endParaRPr lang="en-US" altLang="en-US"/>
          </a:p>
        </p:txBody>
      </p:sp>
    </p:spTree>
    <p:extLst>
      <p:ext uri="{BB962C8B-B14F-4D97-AF65-F5344CB8AC3E}">
        <p14:creationId xmlns:p14="http://schemas.microsoft.com/office/powerpoint/2010/main" val="15403322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775C8F0B-1FEC-2249-8266-6FD46B2776C2}" type="slidenum">
              <a:rPr lang="en-US" altLang="en-US"/>
              <a:pPr/>
              <a:t>‹#›</a:t>
            </a:fld>
            <a:endParaRPr lang="en-US" altLang="en-US"/>
          </a:p>
        </p:txBody>
      </p:sp>
    </p:spTree>
    <p:extLst>
      <p:ext uri="{BB962C8B-B14F-4D97-AF65-F5344CB8AC3E}">
        <p14:creationId xmlns:p14="http://schemas.microsoft.com/office/powerpoint/2010/main" val="996748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01C84480-C7B5-E844-8239-21CE680993BB}" type="slidenum">
              <a:rPr lang="en-US" altLang="en-US"/>
              <a:pPr/>
              <a:t>‹#›</a:t>
            </a:fld>
            <a:endParaRPr lang="en-US" altLang="en-US"/>
          </a:p>
        </p:txBody>
      </p:sp>
    </p:spTree>
    <p:extLst>
      <p:ext uri="{BB962C8B-B14F-4D97-AF65-F5344CB8AC3E}">
        <p14:creationId xmlns:p14="http://schemas.microsoft.com/office/powerpoint/2010/main" val="19771894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876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2CCC54AA-6931-8146-8E70-DCE7EA75C6F7}" type="slidenum">
              <a:rPr lang="en-US" altLang="en-US"/>
              <a:pPr/>
              <a:t>‹#›</a:t>
            </a:fld>
            <a:endParaRPr lang="en-US" altLang="en-US"/>
          </a:p>
        </p:txBody>
      </p:sp>
    </p:spTree>
    <p:extLst>
      <p:ext uri="{BB962C8B-B14F-4D97-AF65-F5344CB8AC3E}">
        <p14:creationId xmlns:p14="http://schemas.microsoft.com/office/powerpoint/2010/main" val="4619560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95EA6DE4-8F28-E640-80F8-9CBE599FAC76}" type="slidenum">
              <a:rPr lang="en-US" altLang="en-US"/>
              <a:pPr/>
              <a:t>‹#›</a:t>
            </a:fld>
            <a:endParaRPr lang="en-US" altLang="en-US"/>
          </a:p>
        </p:txBody>
      </p:sp>
    </p:spTree>
    <p:extLst>
      <p:ext uri="{BB962C8B-B14F-4D97-AF65-F5344CB8AC3E}">
        <p14:creationId xmlns:p14="http://schemas.microsoft.com/office/powerpoint/2010/main" val="9413602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a:t>May 22, 2006</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D81BA1-6F8D-7347-97E5-7806BD5DEC81}" type="slidenum">
              <a:rPr lang="en-US" altLang="en-US"/>
              <a:pPr/>
              <a:t>‹#›</a:t>
            </a:fld>
            <a:endParaRPr lang="en-US" altLang="en-US"/>
          </a:p>
        </p:txBody>
      </p:sp>
    </p:spTree>
    <p:extLst>
      <p:ext uri="{BB962C8B-B14F-4D97-AF65-F5344CB8AC3E}">
        <p14:creationId xmlns:p14="http://schemas.microsoft.com/office/powerpoint/2010/main" val="9288539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B97CF8EF-13D2-2A41-B543-BE2952236DB9}" type="slidenum">
              <a:rPr lang="en-US" altLang="en-US"/>
              <a:pPr/>
              <a:t>‹#›</a:t>
            </a:fld>
            <a:endParaRPr lang="en-US" altLang="en-US"/>
          </a:p>
        </p:txBody>
      </p:sp>
    </p:spTree>
    <p:extLst>
      <p:ext uri="{BB962C8B-B14F-4D97-AF65-F5344CB8AC3E}">
        <p14:creationId xmlns:p14="http://schemas.microsoft.com/office/powerpoint/2010/main" val="4486435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22, 2006</a:t>
            </a:r>
          </a:p>
        </p:txBody>
      </p:sp>
      <p:sp>
        <p:nvSpPr>
          <p:cNvPr id="5" name="Footer Placeholder 4"/>
          <p:cNvSpPr>
            <a:spLocks noGrp="1"/>
          </p:cNvSpPr>
          <p:nvPr>
            <p:ph type="ftr" sz="quarter" idx="11"/>
          </p:nvPr>
        </p:nvSpPr>
        <p:spPr/>
        <p:txBody>
          <a:bodyPr/>
          <a:lstStyle>
            <a:lvl1pPr>
              <a:defRPr/>
            </a:lvl1pPr>
          </a:lstStyle>
          <a:p>
            <a:pPr>
              <a:defRPr/>
            </a:pPr>
            <a:r>
              <a:rPr lang="en-US"/>
              <a:t>Mobihoc 2006</a:t>
            </a:r>
          </a:p>
        </p:txBody>
      </p:sp>
      <p:sp>
        <p:nvSpPr>
          <p:cNvPr id="6" name="Slide Number Placeholder 5"/>
          <p:cNvSpPr>
            <a:spLocks noGrp="1"/>
          </p:cNvSpPr>
          <p:nvPr>
            <p:ph type="sldNum" sz="quarter" idx="12"/>
          </p:nvPr>
        </p:nvSpPr>
        <p:spPr/>
        <p:txBody>
          <a:bodyPr/>
          <a:lstStyle>
            <a:lvl1pPr>
              <a:defRPr/>
            </a:lvl1pPr>
          </a:lstStyle>
          <a:p>
            <a:fld id="{CC530B7D-3150-D14F-8CDE-691F0B41DD87}" type="slidenum">
              <a:rPr lang="en-US" altLang="en-US"/>
              <a:pPr/>
              <a:t>‹#›</a:t>
            </a:fld>
            <a:endParaRPr lang="en-US" altLang="en-US"/>
          </a:p>
        </p:txBody>
      </p:sp>
    </p:spTree>
    <p:extLst>
      <p:ext uri="{BB962C8B-B14F-4D97-AF65-F5344CB8AC3E}">
        <p14:creationId xmlns:p14="http://schemas.microsoft.com/office/powerpoint/2010/main" val="5364887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697836A9-ED7C-7143-8137-CC8F16A85DEA}" type="slidenum">
              <a:rPr lang="en-US" altLang="en-US"/>
              <a:pPr/>
              <a:t>‹#›</a:t>
            </a:fld>
            <a:endParaRPr lang="en-US" altLang="en-US"/>
          </a:p>
        </p:txBody>
      </p:sp>
    </p:spTree>
    <p:extLst>
      <p:ext uri="{BB962C8B-B14F-4D97-AF65-F5344CB8AC3E}">
        <p14:creationId xmlns:p14="http://schemas.microsoft.com/office/powerpoint/2010/main" val="1630827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May 22, 2006</a:t>
            </a:r>
          </a:p>
        </p:txBody>
      </p:sp>
      <p:sp>
        <p:nvSpPr>
          <p:cNvPr id="8" name="Footer Placeholder 7"/>
          <p:cNvSpPr>
            <a:spLocks noGrp="1"/>
          </p:cNvSpPr>
          <p:nvPr>
            <p:ph type="ftr" sz="quarter" idx="11"/>
          </p:nvPr>
        </p:nvSpPr>
        <p:spPr/>
        <p:txBody>
          <a:bodyPr/>
          <a:lstStyle>
            <a:lvl1pPr>
              <a:defRPr/>
            </a:lvl1pPr>
          </a:lstStyle>
          <a:p>
            <a:pPr>
              <a:defRPr/>
            </a:pPr>
            <a:r>
              <a:rPr lang="en-US"/>
              <a:t>Mobihoc 2006</a:t>
            </a:r>
          </a:p>
        </p:txBody>
      </p:sp>
      <p:sp>
        <p:nvSpPr>
          <p:cNvPr id="9" name="Slide Number Placeholder 8"/>
          <p:cNvSpPr>
            <a:spLocks noGrp="1"/>
          </p:cNvSpPr>
          <p:nvPr>
            <p:ph type="sldNum" sz="quarter" idx="12"/>
          </p:nvPr>
        </p:nvSpPr>
        <p:spPr/>
        <p:txBody>
          <a:bodyPr/>
          <a:lstStyle>
            <a:lvl1pPr>
              <a:defRPr/>
            </a:lvl1pPr>
          </a:lstStyle>
          <a:p>
            <a:fld id="{BB6A9120-2F2B-6843-AA08-EA2EC03568E8}" type="slidenum">
              <a:rPr lang="en-US" altLang="en-US"/>
              <a:pPr/>
              <a:t>‹#›</a:t>
            </a:fld>
            <a:endParaRPr lang="en-US" altLang="en-US"/>
          </a:p>
        </p:txBody>
      </p:sp>
    </p:spTree>
    <p:extLst>
      <p:ext uri="{BB962C8B-B14F-4D97-AF65-F5344CB8AC3E}">
        <p14:creationId xmlns:p14="http://schemas.microsoft.com/office/powerpoint/2010/main" val="983316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May 22, 2006</a:t>
            </a:r>
          </a:p>
        </p:txBody>
      </p:sp>
      <p:sp>
        <p:nvSpPr>
          <p:cNvPr id="4" name="Footer Placeholder 3"/>
          <p:cNvSpPr>
            <a:spLocks noGrp="1"/>
          </p:cNvSpPr>
          <p:nvPr>
            <p:ph type="ftr" sz="quarter" idx="11"/>
          </p:nvPr>
        </p:nvSpPr>
        <p:spPr/>
        <p:txBody>
          <a:bodyPr/>
          <a:lstStyle>
            <a:lvl1pPr>
              <a:defRPr/>
            </a:lvl1pPr>
          </a:lstStyle>
          <a:p>
            <a:pPr>
              <a:defRPr/>
            </a:pPr>
            <a:r>
              <a:rPr lang="en-US"/>
              <a:t>Mobihoc 2006</a:t>
            </a:r>
          </a:p>
        </p:txBody>
      </p:sp>
      <p:sp>
        <p:nvSpPr>
          <p:cNvPr id="5" name="Slide Number Placeholder 4"/>
          <p:cNvSpPr>
            <a:spLocks noGrp="1"/>
          </p:cNvSpPr>
          <p:nvPr>
            <p:ph type="sldNum" sz="quarter" idx="12"/>
          </p:nvPr>
        </p:nvSpPr>
        <p:spPr/>
        <p:txBody>
          <a:bodyPr/>
          <a:lstStyle>
            <a:lvl1pPr>
              <a:defRPr/>
            </a:lvl1pPr>
          </a:lstStyle>
          <a:p>
            <a:fld id="{7366AB80-4331-2C4E-8790-556B8EEF59A8}" type="slidenum">
              <a:rPr lang="en-US" altLang="en-US"/>
              <a:pPr/>
              <a:t>‹#›</a:t>
            </a:fld>
            <a:endParaRPr lang="en-US" altLang="en-US"/>
          </a:p>
        </p:txBody>
      </p:sp>
    </p:spTree>
    <p:extLst>
      <p:ext uri="{BB962C8B-B14F-4D97-AF65-F5344CB8AC3E}">
        <p14:creationId xmlns:p14="http://schemas.microsoft.com/office/powerpoint/2010/main" val="17179871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May 22, 2006</a:t>
            </a:r>
          </a:p>
        </p:txBody>
      </p:sp>
      <p:sp>
        <p:nvSpPr>
          <p:cNvPr id="3" name="Footer Placeholder 2"/>
          <p:cNvSpPr>
            <a:spLocks noGrp="1"/>
          </p:cNvSpPr>
          <p:nvPr>
            <p:ph type="ftr" sz="quarter" idx="11"/>
          </p:nvPr>
        </p:nvSpPr>
        <p:spPr/>
        <p:txBody>
          <a:bodyPr/>
          <a:lstStyle>
            <a:lvl1pPr>
              <a:defRPr/>
            </a:lvl1pPr>
          </a:lstStyle>
          <a:p>
            <a:pPr>
              <a:defRPr/>
            </a:pPr>
            <a:r>
              <a:rPr lang="en-US"/>
              <a:t>Mobihoc 2006</a:t>
            </a:r>
          </a:p>
        </p:txBody>
      </p:sp>
      <p:sp>
        <p:nvSpPr>
          <p:cNvPr id="4" name="Slide Number Placeholder 3"/>
          <p:cNvSpPr>
            <a:spLocks noGrp="1"/>
          </p:cNvSpPr>
          <p:nvPr>
            <p:ph type="sldNum" sz="quarter" idx="12"/>
          </p:nvPr>
        </p:nvSpPr>
        <p:spPr/>
        <p:txBody>
          <a:bodyPr/>
          <a:lstStyle>
            <a:lvl1pPr>
              <a:defRPr/>
            </a:lvl1pPr>
          </a:lstStyle>
          <a:p>
            <a:fld id="{233ED501-81DA-E644-9BA3-C8357E754775}" type="slidenum">
              <a:rPr lang="en-US" altLang="en-US"/>
              <a:pPr/>
              <a:t>‹#›</a:t>
            </a:fld>
            <a:endParaRPr lang="en-US" altLang="en-US"/>
          </a:p>
        </p:txBody>
      </p:sp>
    </p:spTree>
    <p:extLst>
      <p:ext uri="{BB962C8B-B14F-4D97-AF65-F5344CB8AC3E}">
        <p14:creationId xmlns:p14="http://schemas.microsoft.com/office/powerpoint/2010/main" val="12932196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390DDED9-4C68-9548-A5E7-D8FD72658427}" type="slidenum">
              <a:rPr lang="en-US" altLang="en-US"/>
              <a:pPr/>
              <a:t>‹#›</a:t>
            </a:fld>
            <a:endParaRPr lang="en-US" altLang="en-US"/>
          </a:p>
        </p:txBody>
      </p:sp>
    </p:spTree>
    <p:extLst>
      <p:ext uri="{BB962C8B-B14F-4D97-AF65-F5344CB8AC3E}">
        <p14:creationId xmlns:p14="http://schemas.microsoft.com/office/powerpoint/2010/main" val="4611368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May 22, 2006</a:t>
            </a:r>
          </a:p>
        </p:txBody>
      </p:sp>
      <p:sp>
        <p:nvSpPr>
          <p:cNvPr id="6" name="Footer Placeholder 5"/>
          <p:cNvSpPr>
            <a:spLocks noGrp="1"/>
          </p:cNvSpPr>
          <p:nvPr>
            <p:ph type="ftr" sz="quarter" idx="11"/>
          </p:nvPr>
        </p:nvSpPr>
        <p:spPr/>
        <p:txBody>
          <a:bodyPr/>
          <a:lstStyle>
            <a:lvl1pPr>
              <a:defRPr/>
            </a:lvl1pPr>
          </a:lstStyle>
          <a:p>
            <a:pPr>
              <a:defRPr/>
            </a:pPr>
            <a:r>
              <a:rPr lang="en-US"/>
              <a:t>Mobihoc 2006</a:t>
            </a:r>
          </a:p>
        </p:txBody>
      </p:sp>
      <p:sp>
        <p:nvSpPr>
          <p:cNvPr id="7" name="Slide Number Placeholder 6"/>
          <p:cNvSpPr>
            <a:spLocks noGrp="1"/>
          </p:cNvSpPr>
          <p:nvPr>
            <p:ph type="sldNum" sz="quarter" idx="12"/>
          </p:nvPr>
        </p:nvSpPr>
        <p:spPr/>
        <p:txBody>
          <a:bodyPr/>
          <a:lstStyle>
            <a:lvl1pPr>
              <a:defRPr/>
            </a:lvl1pPr>
          </a:lstStyle>
          <a:p>
            <a:fld id="{EF5CEE60-A82F-FC4A-8305-868954B6FA89}" type="slidenum">
              <a:rPr lang="en-US" altLang="en-US"/>
              <a:pPr/>
              <a:t>‹#›</a:t>
            </a:fld>
            <a:endParaRPr lang="en-US" altLang="en-US"/>
          </a:p>
        </p:txBody>
      </p:sp>
    </p:spTree>
    <p:extLst>
      <p:ext uri="{BB962C8B-B14F-4D97-AF65-F5344CB8AC3E}">
        <p14:creationId xmlns:p14="http://schemas.microsoft.com/office/powerpoint/2010/main" val="5870719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249" name="Group 3"/>
            <p:cNvGrpSpPr>
              <a:grpSpLocks/>
            </p:cNvGrpSpPr>
            <p:nvPr userDrawn="1"/>
          </p:nvGrpSpPr>
          <p:grpSpPr bwMode="auto">
            <a:xfrm>
              <a:off x="192" y="3840"/>
              <a:ext cx="624" cy="47"/>
              <a:chOff x="624" y="3706"/>
              <a:chExt cx="1056" cy="106"/>
            </a:xfrm>
          </p:grpSpPr>
          <p:sp>
            <p:nvSpPr>
              <p:cNvPr id="1271"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72"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0" name="Group 6"/>
            <p:cNvGrpSpPr>
              <a:grpSpLocks/>
            </p:cNvGrpSpPr>
            <p:nvPr userDrawn="1"/>
          </p:nvGrpSpPr>
          <p:grpSpPr bwMode="auto">
            <a:xfrm>
              <a:off x="864" y="3840"/>
              <a:ext cx="624" cy="47"/>
              <a:chOff x="624" y="3600"/>
              <a:chExt cx="1056" cy="106"/>
            </a:xfrm>
          </p:grpSpPr>
          <p:sp>
            <p:nvSpPr>
              <p:cNvPr id="1269"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70"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1" name="Group 9"/>
            <p:cNvGrpSpPr>
              <a:grpSpLocks/>
            </p:cNvGrpSpPr>
            <p:nvPr userDrawn="1"/>
          </p:nvGrpSpPr>
          <p:grpSpPr bwMode="auto">
            <a:xfrm>
              <a:off x="1536" y="3840"/>
              <a:ext cx="624" cy="47"/>
              <a:chOff x="624" y="3706"/>
              <a:chExt cx="1056" cy="106"/>
            </a:xfrm>
          </p:grpSpPr>
          <p:sp>
            <p:nvSpPr>
              <p:cNvPr id="1267"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8"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2" name="Group 12"/>
            <p:cNvGrpSpPr>
              <a:grpSpLocks/>
            </p:cNvGrpSpPr>
            <p:nvPr userDrawn="1"/>
          </p:nvGrpSpPr>
          <p:grpSpPr bwMode="auto">
            <a:xfrm>
              <a:off x="2208" y="3840"/>
              <a:ext cx="624" cy="47"/>
              <a:chOff x="624" y="3600"/>
              <a:chExt cx="1056" cy="106"/>
            </a:xfrm>
          </p:grpSpPr>
          <p:sp>
            <p:nvSpPr>
              <p:cNvPr id="1265"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6"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3" name="Group 15"/>
            <p:cNvGrpSpPr>
              <a:grpSpLocks/>
            </p:cNvGrpSpPr>
            <p:nvPr userDrawn="1"/>
          </p:nvGrpSpPr>
          <p:grpSpPr bwMode="auto">
            <a:xfrm>
              <a:off x="2880" y="3840"/>
              <a:ext cx="624" cy="47"/>
              <a:chOff x="624" y="3706"/>
              <a:chExt cx="1056" cy="106"/>
            </a:xfrm>
          </p:grpSpPr>
          <p:sp>
            <p:nvSpPr>
              <p:cNvPr id="1263"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4"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4" name="Group 18"/>
            <p:cNvGrpSpPr>
              <a:grpSpLocks/>
            </p:cNvGrpSpPr>
            <p:nvPr userDrawn="1"/>
          </p:nvGrpSpPr>
          <p:grpSpPr bwMode="auto">
            <a:xfrm>
              <a:off x="3552" y="3840"/>
              <a:ext cx="624" cy="47"/>
              <a:chOff x="624" y="3600"/>
              <a:chExt cx="1056" cy="106"/>
            </a:xfrm>
          </p:grpSpPr>
          <p:sp>
            <p:nvSpPr>
              <p:cNvPr id="1261"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2"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5" name="Group 21"/>
            <p:cNvGrpSpPr>
              <a:grpSpLocks/>
            </p:cNvGrpSpPr>
            <p:nvPr userDrawn="1"/>
          </p:nvGrpSpPr>
          <p:grpSpPr bwMode="auto">
            <a:xfrm>
              <a:off x="4224" y="3840"/>
              <a:ext cx="624" cy="47"/>
              <a:chOff x="624" y="3706"/>
              <a:chExt cx="1056" cy="106"/>
            </a:xfrm>
          </p:grpSpPr>
          <p:sp>
            <p:nvSpPr>
              <p:cNvPr id="1259"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60"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56" name="Group 24"/>
            <p:cNvGrpSpPr>
              <a:grpSpLocks/>
            </p:cNvGrpSpPr>
            <p:nvPr userDrawn="1"/>
          </p:nvGrpSpPr>
          <p:grpSpPr bwMode="auto">
            <a:xfrm>
              <a:off x="4896" y="3840"/>
              <a:ext cx="624" cy="47"/>
              <a:chOff x="624" y="3600"/>
              <a:chExt cx="1056" cy="106"/>
            </a:xfrm>
          </p:grpSpPr>
          <p:sp>
            <p:nvSpPr>
              <p:cNvPr id="1257"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58"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954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217"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8"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9"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0"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1"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2"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3"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4"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5"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6"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7"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8"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29"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0"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1"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2"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3"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4"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5"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6"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7"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8"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0"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1"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2"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3"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4"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5"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6"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7"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48"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93" name="Group 63"/>
            <p:cNvGrpSpPr>
              <a:grpSpLocks/>
            </p:cNvGrpSpPr>
            <p:nvPr userDrawn="1"/>
          </p:nvGrpSpPr>
          <p:grpSpPr bwMode="auto">
            <a:xfrm>
              <a:off x="192" y="3840"/>
              <a:ext cx="624" cy="47"/>
              <a:chOff x="624" y="3706"/>
              <a:chExt cx="1056" cy="106"/>
            </a:xfrm>
          </p:grpSpPr>
          <p:sp>
            <p:nvSpPr>
              <p:cNvPr id="1215"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6"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66"/>
            <p:cNvGrpSpPr>
              <a:grpSpLocks/>
            </p:cNvGrpSpPr>
            <p:nvPr userDrawn="1"/>
          </p:nvGrpSpPr>
          <p:grpSpPr bwMode="auto">
            <a:xfrm>
              <a:off x="864" y="3840"/>
              <a:ext cx="624" cy="47"/>
              <a:chOff x="624" y="3600"/>
              <a:chExt cx="1056" cy="106"/>
            </a:xfrm>
          </p:grpSpPr>
          <p:sp>
            <p:nvSpPr>
              <p:cNvPr id="1213"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4"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69"/>
            <p:cNvGrpSpPr>
              <a:grpSpLocks/>
            </p:cNvGrpSpPr>
            <p:nvPr userDrawn="1"/>
          </p:nvGrpSpPr>
          <p:grpSpPr bwMode="auto">
            <a:xfrm>
              <a:off x="1536" y="3840"/>
              <a:ext cx="624" cy="47"/>
              <a:chOff x="624" y="3706"/>
              <a:chExt cx="1056" cy="106"/>
            </a:xfrm>
          </p:grpSpPr>
          <p:sp>
            <p:nvSpPr>
              <p:cNvPr id="1211"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2"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72"/>
            <p:cNvGrpSpPr>
              <a:grpSpLocks/>
            </p:cNvGrpSpPr>
            <p:nvPr userDrawn="1"/>
          </p:nvGrpSpPr>
          <p:grpSpPr bwMode="auto">
            <a:xfrm>
              <a:off x="2208" y="3840"/>
              <a:ext cx="624" cy="47"/>
              <a:chOff x="624" y="3600"/>
              <a:chExt cx="1056" cy="106"/>
            </a:xfrm>
          </p:grpSpPr>
          <p:sp>
            <p:nvSpPr>
              <p:cNvPr id="1209"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0"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75"/>
            <p:cNvGrpSpPr>
              <a:grpSpLocks/>
            </p:cNvGrpSpPr>
            <p:nvPr userDrawn="1"/>
          </p:nvGrpSpPr>
          <p:grpSpPr bwMode="auto">
            <a:xfrm>
              <a:off x="2880" y="3840"/>
              <a:ext cx="624" cy="47"/>
              <a:chOff x="624" y="3706"/>
              <a:chExt cx="1056" cy="106"/>
            </a:xfrm>
          </p:grpSpPr>
          <p:sp>
            <p:nvSpPr>
              <p:cNvPr id="1207"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8"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78"/>
            <p:cNvGrpSpPr>
              <a:grpSpLocks/>
            </p:cNvGrpSpPr>
            <p:nvPr userDrawn="1"/>
          </p:nvGrpSpPr>
          <p:grpSpPr bwMode="auto">
            <a:xfrm>
              <a:off x="3552" y="3840"/>
              <a:ext cx="624" cy="47"/>
              <a:chOff x="624" y="3600"/>
              <a:chExt cx="1056" cy="106"/>
            </a:xfrm>
          </p:grpSpPr>
          <p:sp>
            <p:nvSpPr>
              <p:cNvPr id="1205"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6"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81"/>
            <p:cNvGrpSpPr>
              <a:grpSpLocks/>
            </p:cNvGrpSpPr>
            <p:nvPr userDrawn="1"/>
          </p:nvGrpSpPr>
          <p:grpSpPr bwMode="auto">
            <a:xfrm>
              <a:off x="4224" y="3840"/>
              <a:ext cx="624" cy="47"/>
              <a:chOff x="624" y="3706"/>
              <a:chExt cx="1056" cy="106"/>
            </a:xfrm>
          </p:grpSpPr>
          <p:sp>
            <p:nvSpPr>
              <p:cNvPr id="1203"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4"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00" name="Group 84"/>
            <p:cNvGrpSpPr>
              <a:grpSpLocks/>
            </p:cNvGrpSpPr>
            <p:nvPr userDrawn="1"/>
          </p:nvGrpSpPr>
          <p:grpSpPr bwMode="auto">
            <a:xfrm>
              <a:off x="4896" y="3840"/>
              <a:ext cx="624" cy="47"/>
              <a:chOff x="624" y="3600"/>
              <a:chExt cx="1056" cy="106"/>
            </a:xfrm>
          </p:grpSpPr>
          <p:sp>
            <p:nvSpPr>
              <p:cNvPr id="1201"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2"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453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2"/>
                </a:solidFill>
                <a:latin typeface="Arial Narrow" charset="0"/>
                <a:ea typeface="+mn-ea"/>
                <a:cs typeface="+mn-cs"/>
              </a:defRPr>
            </a:lvl1pPr>
          </a:lstStyle>
          <a:p>
            <a:pPr>
              <a:defRPr/>
            </a:pPr>
            <a:r>
              <a:rPr lang="en-US"/>
              <a:t>May 22, 2006</a:t>
            </a:r>
          </a:p>
        </p:txBody>
      </p:sp>
      <p:sp>
        <p:nvSpPr>
          <p:cNvPr id="10453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2"/>
                </a:solidFill>
                <a:latin typeface="Arial Narrow" charset="0"/>
                <a:ea typeface="+mn-ea"/>
                <a:cs typeface="+mn-cs"/>
              </a:defRPr>
            </a:lvl1pPr>
          </a:lstStyle>
          <a:p>
            <a:pPr>
              <a:defRPr/>
            </a:pPr>
            <a:r>
              <a:rPr lang="en-US"/>
              <a:t>Mobihoc 2006</a:t>
            </a:r>
          </a:p>
        </p:txBody>
      </p:sp>
      <p:sp>
        <p:nvSpPr>
          <p:cNvPr id="10453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latin typeface="Arial Narrow" charset="0"/>
              </a:defRPr>
            </a:lvl1pPr>
          </a:lstStyle>
          <a:p>
            <a:fld id="{13D44400-BBEE-674E-9B93-DBA0444DECB9}"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149"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40" name="Freeform 92"/>
            <p:cNvSpPr>
              <a:spLocks/>
            </p:cNvSpPr>
            <p:nvPr/>
          </p:nvSpPr>
          <p:spPr bwMode="auto">
            <a:xfrm>
              <a:off x="3289" y="4065"/>
              <a:ext cx="114"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1" name="Freeform 93"/>
            <p:cNvSpPr>
              <a:spLocks/>
            </p:cNvSpPr>
            <p:nvPr/>
          </p:nvSpPr>
          <p:spPr bwMode="auto">
            <a:xfrm>
              <a:off x="3947" y="4065"/>
              <a:ext cx="117"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2" name="Freeform 94"/>
            <p:cNvSpPr>
              <a:spLocks/>
            </p:cNvSpPr>
            <p:nvPr/>
          </p:nvSpPr>
          <p:spPr bwMode="auto">
            <a:xfrm>
              <a:off x="4152" y="2448"/>
              <a:ext cx="110"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3" name="Freeform 95"/>
            <p:cNvSpPr>
              <a:spLocks/>
            </p:cNvSpPr>
            <p:nvPr/>
          </p:nvSpPr>
          <p:spPr bwMode="auto">
            <a:xfrm>
              <a:off x="3605" y="2755"/>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4" name="Freeform 96"/>
            <p:cNvSpPr>
              <a:spLocks/>
            </p:cNvSpPr>
            <p:nvPr/>
          </p:nvSpPr>
          <p:spPr bwMode="auto">
            <a:xfrm>
              <a:off x="4703" y="2752"/>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5" name="Freeform 97"/>
            <p:cNvSpPr>
              <a:spLocks/>
            </p:cNvSpPr>
            <p:nvPr/>
          </p:nvSpPr>
          <p:spPr bwMode="auto">
            <a:xfrm>
              <a:off x="5081" y="3332"/>
              <a:ext cx="114" cy="115"/>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6" name="Freeform 98"/>
            <p:cNvSpPr>
              <a:spLocks/>
            </p:cNvSpPr>
            <p:nvPr/>
          </p:nvSpPr>
          <p:spPr bwMode="auto">
            <a:xfrm>
              <a:off x="3216" y="3336"/>
              <a:ext cx="114"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nvGrpSpPr>
            <p:cNvPr id="1157" name="Group 99"/>
            <p:cNvGrpSpPr>
              <a:grpSpLocks/>
            </p:cNvGrpSpPr>
            <p:nvPr/>
          </p:nvGrpSpPr>
          <p:grpSpPr bwMode="auto">
            <a:xfrm>
              <a:off x="3891" y="2677"/>
              <a:ext cx="632" cy="470"/>
              <a:chOff x="3891" y="2677"/>
              <a:chExt cx="632" cy="470"/>
            </a:xfrm>
          </p:grpSpPr>
          <p:sp>
            <p:nvSpPr>
              <p:cNvPr id="104548" name="Freeform 100"/>
              <p:cNvSpPr>
                <a:spLocks/>
              </p:cNvSpPr>
              <p:nvPr/>
            </p:nvSpPr>
            <p:spPr bwMode="auto">
              <a:xfrm>
                <a:off x="4248" y="2686"/>
                <a:ext cx="275"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49" name="Freeform 101"/>
              <p:cNvSpPr>
                <a:spLocks/>
              </p:cNvSpPr>
              <p:nvPr/>
            </p:nvSpPr>
            <p:spPr bwMode="auto">
              <a:xfrm>
                <a:off x="3892" y="2676"/>
                <a:ext cx="356" cy="238"/>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0" name="Freeform 102"/>
              <p:cNvSpPr>
                <a:spLocks/>
              </p:cNvSpPr>
              <p:nvPr/>
            </p:nvSpPr>
            <p:spPr bwMode="auto">
              <a:xfrm>
                <a:off x="3892" y="2910"/>
                <a:ext cx="272" cy="231"/>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1" name="Freeform 103"/>
              <p:cNvSpPr>
                <a:spLocks/>
              </p:cNvSpPr>
              <p:nvPr/>
            </p:nvSpPr>
            <p:spPr bwMode="auto">
              <a:xfrm>
                <a:off x="4167" y="2910"/>
                <a:ext cx="352" cy="238"/>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158" name="Group 104"/>
            <p:cNvGrpSpPr>
              <a:grpSpLocks/>
            </p:cNvGrpSpPr>
            <p:nvPr/>
          </p:nvGrpSpPr>
          <p:grpSpPr bwMode="auto">
            <a:xfrm>
              <a:off x="4411" y="3428"/>
              <a:ext cx="631" cy="470"/>
              <a:chOff x="4411" y="3428"/>
              <a:chExt cx="631" cy="470"/>
            </a:xfrm>
          </p:grpSpPr>
          <p:sp>
            <p:nvSpPr>
              <p:cNvPr id="104553" name="Freeform 105"/>
              <p:cNvSpPr>
                <a:spLocks/>
              </p:cNvSpPr>
              <p:nvPr/>
            </p:nvSpPr>
            <p:spPr bwMode="auto">
              <a:xfrm>
                <a:off x="4762" y="3438"/>
                <a:ext cx="275"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4" name="Freeform 106"/>
              <p:cNvSpPr>
                <a:spLocks/>
              </p:cNvSpPr>
              <p:nvPr/>
            </p:nvSpPr>
            <p:spPr bwMode="auto">
              <a:xfrm>
                <a:off x="4406" y="3428"/>
                <a:ext cx="356" cy="234"/>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5" name="Freeform 107"/>
              <p:cNvSpPr>
                <a:spLocks/>
              </p:cNvSpPr>
              <p:nvPr/>
            </p:nvSpPr>
            <p:spPr bwMode="auto">
              <a:xfrm>
                <a:off x="4406" y="3659"/>
                <a:ext cx="275" cy="228"/>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6" name="Freeform 108"/>
              <p:cNvSpPr>
                <a:spLocks/>
              </p:cNvSpPr>
              <p:nvPr/>
            </p:nvSpPr>
            <p:spPr bwMode="auto">
              <a:xfrm>
                <a:off x="4685" y="3659"/>
                <a:ext cx="352" cy="238"/>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159" name="Group 109"/>
            <p:cNvGrpSpPr>
              <a:grpSpLocks/>
            </p:cNvGrpSpPr>
            <p:nvPr/>
          </p:nvGrpSpPr>
          <p:grpSpPr bwMode="auto">
            <a:xfrm>
              <a:off x="3366" y="3430"/>
              <a:ext cx="632" cy="470"/>
              <a:chOff x="3366" y="3430"/>
              <a:chExt cx="632" cy="470"/>
            </a:xfrm>
          </p:grpSpPr>
          <p:sp>
            <p:nvSpPr>
              <p:cNvPr id="104558" name="Freeform 110"/>
              <p:cNvSpPr>
                <a:spLocks/>
              </p:cNvSpPr>
              <p:nvPr/>
            </p:nvSpPr>
            <p:spPr bwMode="auto">
              <a:xfrm>
                <a:off x="3723" y="3441"/>
                <a:ext cx="275" cy="228"/>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59" name="Freeform 111"/>
              <p:cNvSpPr>
                <a:spLocks/>
              </p:cNvSpPr>
              <p:nvPr/>
            </p:nvSpPr>
            <p:spPr bwMode="auto">
              <a:xfrm>
                <a:off x="3367" y="3431"/>
                <a:ext cx="356" cy="234"/>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0" name="Freeform 112"/>
              <p:cNvSpPr>
                <a:spLocks/>
              </p:cNvSpPr>
              <p:nvPr/>
            </p:nvSpPr>
            <p:spPr bwMode="auto">
              <a:xfrm>
                <a:off x="3367" y="3666"/>
                <a:ext cx="272" cy="228"/>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1" name="Freeform 113"/>
              <p:cNvSpPr>
                <a:spLocks/>
              </p:cNvSpPr>
              <p:nvPr/>
            </p:nvSpPr>
            <p:spPr bwMode="auto">
              <a:xfrm>
                <a:off x="3638" y="3666"/>
                <a:ext cx="360" cy="234"/>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sp>
          <p:nvSpPr>
            <p:cNvPr id="104562" name="Freeform 114"/>
            <p:cNvSpPr>
              <a:spLocks/>
            </p:cNvSpPr>
            <p:nvPr/>
          </p:nvSpPr>
          <p:spPr bwMode="auto">
            <a:xfrm>
              <a:off x="4347" y="4062"/>
              <a:ext cx="114"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3" name="Freeform 115"/>
            <p:cNvSpPr>
              <a:spLocks/>
            </p:cNvSpPr>
            <p:nvPr/>
          </p:nvSpPr>
          <p:spPr bwMode="auto">
            <a:xfrm>
              <a:off x="4986" y="4062"/>
              <a:ext cx="110"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2"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3"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4"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5"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68" name="Freeform 120"/>
            <p:cNvSpPr>
              <a:spLocks/>
            </p:cNvSpPr>
            <p:nvPr/>
          </p:nvSpPr>
          <p:spPr bwMode="auto">
            <a:xfrm>
              <a:off x="3745" y="3200"/>
              <a:ext cx="114" cy="112"/>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69" name="Freeform 121"/>
            <p:cNvSpPr>
              <a:spLocks/>
            </p:cNvSpPr>
            <p:nvPr/>
          </p:nvSpPr>
          <p:spPr bwMode="auto">
            <a:xfrm>
              <a:off x="3983" y="3263"/>
              <a:ext cx="114"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68"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71" name="Freeform 123"/>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72" name="Freeform 124"/>
            <p:cNvSpPr>
              <a:spLocks/>
            </p:cNvSpPr>
            <p:nvPr/>
          </p:nvSpPr>
          <p:spPr bwMode="auto">
            <a:xfrm>
              <a:off x="4552" y="3204"/>
              <a:ext cx="114" cy="109"/>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71"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2"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5"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6"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80" name="Freeform 132"/>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04581" name="Freeform 133"/>
            <p:cNvSpPr>
              <a:spLocks/>
            </p:cNvSpPr>
            <p:nvPr/>
          </p:nvSpPr>
          <p:spPr bwMode="auto">
            <a:xfrm>
              <a:off x="4160" y="3613"/>
              <a:ext cx="114"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180"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125" name="Group 168"/>
            <p:cNvGrpSpPr>
              <a:grpSpLocks/>
            </p:cNvGrpSpPr>
            <p:nvPr userDrawn="1"/>
          </p:nvGrpSpPr>
          <p:grpSpPr bwMode="auto">
            <a:xfrm>
              <a:off x="192" y="3840"/>
              <a:ext cx="624" cy="47"/>
              <a:chOff x="624" y="3706"/>
              <a:chExt cx="1056" cy="106"/>
            </a:xfrm>
          </p:grpSpPr>
          <p:sp>
            <p:nvSpPr>
              <p:cNvPr id="1147"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8"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6" name="Group 171"/>
            <p:cNvGrpSpPr>
              <a:grpSpLocks/>
            </p:cNvGrpSpPr>
            <p:nvPr userDrawn="1"/>
          </p:nvGrpSpPr>
          <p:grpSpPr bwMode="auto">
            <a:xfrm>
              <a:off x="864" y="3840"/>
              <a:ext cx="624" cy="47"/>
              <a:chOff x="624" y="3600"/>
              <a:chExt cx="1056" cy="106"/>
            </a:xfrm>
          </p:grpSpPr>
          <p:sp>
            <p:nvSpPr>
              <p:cNvPr id="1145"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6"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7" name="Group 174"/>
            <p:cNvGrpSpPr>
              <a:grpSpLocks/>
            </p:cNvGrpSpPr>
            <p:nvPr userDrawn="1"/>
          </p:nvGrpSpPr>
          <p:grpSpPr bwMode="auto">
            <a:xfrm>
              <a:off x="1536" y="3840"/>
              <a:ext cx="624" cy="47"/>
              <a:chOff x="624" y="3706"/>
              <a:chExt cx="1056" cy="106"/>
            </a:xfrm>
          </p:grpSpPr>
          <p:sp>
            <p:nvSpPr>
              <p:cNvPr id="1143"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4"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8" name="Group 177"/>
            <p:cNvGrpSpPr>
              <a:grpSpLocks/>
            </p:cNvGrpSpPr>
            <p:nvPr userDrawn="1"/>
          </p:nvGrpSpPr>
          <p:grpSpPr bwMode="auto">
            <a:xfrm>
              <a:off x="2208" y="3840"/>
              <a:ext cx="624" cy="47"/>
              <a:chOff x="624" y="3600"/>
              <a:chExt cx="1056" cy="106"/>
            </a:xfrm>
          </p:grpSpPr>
          <p:sp>
            <p:nvSpPr>
              <p:cNvPr id="1141"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2"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29" name="Group 180"/>
            <p:cNvGrpSpPr>
              <a:grpSpLocks/>
            </p:cNvGrpSpPr>
            <p:nvPr userDrawn="1"/>
          </p:nvGrpSpPr>
          <p:grpSpPr bwMode="auto">
            <a:xfrm>
              <a:off x="2880" y="3840"/>
              <a:ext cx="624" cy="47"/>
              <a:chOff x="624" y="3706"/>
              <a:chExt cx="1056" cy="106"/>
            </a:xfrm>
          </p:grpSpPr>
          <p:sp>
            <p:nvSpPr>
              <p:cNvPr id="1139"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0"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0" name="Group 183"/>
            <p:cNvGrpSpPr>
              <a:grpSpLocks/>
            </p:cNvGrpSpPr>
            <p:nvPr userDrawn="1"/>
          </p:nvGrpSpPr>
          <p:grpSpPr bwMode="auto">
            <a:xfrm>
              <a:off x="3552" y="3840"/>
              <a:ext cx="624" cy="47"/>
              <a:chOff x="624" y="3600"/>
              <a:chExt cx="1056" cy="106"/>
            </a:xfrm>
          </p:grpSpPr>
          <p:sp>
            <p:nvSpPr>
              <p:cNvPr id="1137"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8"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1" name="Group 186"/>
            <p:cNvGrpSpPr>
              <a:grpSpLocks/>
            </p:cNvGrpSpPr>
            <p:nvPr userDrawn="1"/>
          </p:nvGrpSpPr>
          <p:grpSpPr bwMode="auto">
            <a:xfrm>
              <a:off x="4224" y="3840"/>
              <a:ext cx="624" cy="47"/>
              <a:chOff x="624" y="3706"/>
              <a:chExt cx="1056" cy="106"/>
            </a:xfrm>
          </p:grpSpPr>
          <p:sp>
            <p:nvSpPr>
              <p:cNvPr id="1135"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6"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2" name="Group 189"/>
            <p:cNvGrpSpPr>
              <a:grpSpLocks/>
            </p:cNvGrpSpPr>
            <p:nvPr userDrawn="1"/>
          </p:nvGrpSpPr>
          <p:grpSpPr bwMode="auto">
            <a:xfrm>
              <a:off x="4896" y="3840"/>
              <a:ext cx="624" cy="47"/>
              <a:chOff x="624" y="3600"/>
              <a:chExt cx="1056" cy="106"/>
            </a:xfrm>
          </p:grpSpPr>
          <p:sp>
            <p:nvSpPr>
              <p:cNvPr id="1133"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34"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68" name="Rectangle 192"/>
          <p:cNvSpPr>
            <a:spLocks noChangeArrowheads="1"/>
          </p:cNvSpPr>
          <p:nvPr userDrawn="1"/>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9" name="Rectangle 193"/>
          <p:cNvSpPr>
            <a:spLocks noChangeArrowheads="1"/>
          </p:cNvSpPr>
          <p:nvPr userDrawn="1"/>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0" name="Rectangle 194"/>
          <p:cNvSpPr>
            <a:spLocks noChangeArrowheads="1"/>
          </p:cNvSpPr>
          <p:nvPr userDrawn="1"/>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1" name="Rectangle 195"/>
          <p:cNvSpPr>
            <a:spLocks noChangeArrowheads="1"/>
          </p:cNvSpPr>
          <p:nvPr userDrawn="1"/>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2" name="Rectangle 196"/>
          <p:cNvSpPr>
            <a:spLocks noChangeArrowheads="1"/>
          </p:cNvSpPr>
          <p:nvPr userDrawn="1"/>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3" name="Rectangle 197"/>
          <p:cNvSpPr>
            <a:spLocks noChangeArrowheads="1"/>
          </p:cNvSpPr>
          <p:nvPr userDrawn="1"/>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4" name="Rectangle 198"/>
          <p:cNvSpPr>
            <a:spLocks noChangeArrowheads="1"/>
          </p:cNvSpPr>
          <p:nvPr userDrawn="1"/>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5" name="Rectangle 199"/>
          <p:cNvSpPr>
            <a:spLocks noChangeArrowheads="1"/>
          </p:cNvSpPr>
          <p:nvPr userDrawn="1"/>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6" name="Rectangle 200"/>
          <p:cNvSpPr>
            <a:spLocks noChangeArrowheads="1"/>
          </p:cNvSpPr>
          <p:nvPr userDrawn="1"/>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201"/>
          <p:cNvSpPr>
            <a:spLocks noChangeArrowheads="1"/>
          </p:cNvSpPr>
          <p:nvPr userDrawn="1"/>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8" name="Rectangle 202"/>
          <p:cNvSpPr>
            <a:spLocks noChangeArrowheads="1"/>
          </p:cNvSpPr>
          <p:nvPr userDrawn="1"/>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203"/>
          <p:cNvSpPr>
            <a:spLocks noChangeArrowheads="1"/>
          </p:cNvSpPr>
          <p:nvPr userDrawn="1"/>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0" name="Rectangle 204"/>
          <p:cNvSpPr>
            <a:spLocks noChangeArrowheads="1"/>
          </p:cNvSpPr>
          <p:nvPr userDrawn="1"/>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205"/>
          <p:cNvSpPr>
            <a:spLocks noChangeArrowheads="1"/>
          </p:cNvSpPr>
          <p:nvPr userDrawn="1"/>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2" name="Rectangle 206"/>
          <p:cNvSpPr>
            <a:spLocks noChangeArrowheads="1"/>
          </p:cNvSpPr>
          <p:nvPr userDrawn="1"/>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207"/>
          <p:cNvSpPr>
            <a:spLocks noChangeArrowheads="1"/>
          </p:cNvSpPr>
          <p:nvPr userDrawn="1"/>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4" name="Rectangle 208"/>
          <p:cNvSpPr>
            <a:spLocks noChangeArrowheads="1"/>
          </p:cNvSpPr>
          <p:nvPr userDrawn="1"/>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209"/>
          <p:cNvSpPr>
            <a:spLocks noChangeArrowheads="1"/>
          </p:cNvSpPr>
          <p:nvPr userDrawn="1"/>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6" name="Rectangle 210"/>
          <p:cNvSpPr>
            <a:spLocks noChangeArrowheads="1"/>
          </p:cNvSpPr>
          <p:nvPr userDrawn="1"/>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211"/>
          <p:cNvSpPr>
            <a:spLocks noChangeArrowheads="1"/>
          </p:cNvSpPr>
          <p:nvPr userDrawn="1"/>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8" name="Rectangle 212"/>
          <p:cNvSpPr>
            <a:spLocks noChangeArrowheads="1"/>
          </p:cNvSpPr>
          <p:nvPr userDrawn="1"/>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213"/>
          <p:cNvSpPr>
            <a:spLocks noChangeArrowheads="1"/>
          </p:cNvSpPr>
          <p:nvPr userDrawn="1"/>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0" name="Rectangle 214"/>
          <p:cNvSpPr>
            <a:spLocks noChangeArrowheads="1"/>
          </p:cNvSpPr>
          <p:nvPr userDrawn="1"/>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215"/>
          <p:cNvSpPr>
            <a:spLocks noChangeArrowheads="1"/>
          </p:cNvSpPr>
          <p:nvPr userDrawn="1"/>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2" name="Rectangle 216"/>
          <p:cNvSpPr>
            <a:spLocks noChangeArrowheads="1"/>
          </p:cNvSpPr>
          <p:nvPr userDrawn="1"/>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3" name="Rectangle 217"/>
          <p:cNvSpPr>
            <a:spLocks noChangeArrowheads="1"/>
          </p:cNvSpPr>
          <p:nvPr userDrawn="1"/>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4" name="Rectangle 218"/>
          <p:cNvSpPr>
            <a:spLocks noChangeArrowheads="1"/>
          </p:cNvSpPr>
          <p:nvPr userDrawn="1"/>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5" name="Rectangle 219"/>
          <p:cNvSpPr>
            <a:spLocks noChangeArrowheads="1"/>
          </p:cNvSpPr>
          <p:nvPr userDrawn="1"/>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6" name="Rectangle 220"/>
          <p:cNvSpPr>
            <a:spLocks noChangeArrowheads="1"/>
          </p:cNvSpPr>
          <p:nvPr userDrawn="1"/>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7" name="Rectangle 221"/>
          <p:cNvSpPr>
            <a:spLocks noChangeArrowheads="1"/>
          </p:cNvSpPr>
          <p:nvPr userDrawn="1"/>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8" name="Rectangle 222"/>
          <p:cNvSpPr>
            <a:spLocks noChangeArrowheads="1"/>
          </p:cNvSpPr>
          <p:nvPr userDrawn="1"/>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9" name="Rectangle 223"/>
          <p:cNvSpPr>
            <a:spLocks noChangeArrowheads="1"/>
          </p:cNvSpPr>
          <p:nvPr userDrawn="1"/>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100" name="Group 224"/>
          <p:cNvGrpSpPr>
            <a:grpSpLocks/>
          </p:cNvGrpSpPr>
          <p:nvPr userDrawn="1"/>
        </p:nvGrpSpPr>
        <p:grpSpPr bwMode="auto">
          <a:xfrm>
            <a:off x="304800" y="6783388"/>
            <a:ext cx="8458200" cy="74612"/>
            <a:chOff x="192" y="3840"/>
            <a:chExt cx="5328" cy="47"/>
          </a:xfrm>
        </p:grpSpPr>
        <p:grpSp>
          <p:nvGrpSpPr>
            <p:cNvPr id="1101" name="Group 225"/>
            <p:cNvGrpSpPr>
              <a:grpSpLocks/>
            </p:cNvGrpSpPr>
            <p:nvPr userDrawn="1"/>
          </p:nvGrpSpPr>
          <p:grpSpPr bwMode="auto">
            <a:xfrm>
              <a:off x="192" y="3840"/>
              <a:ext cx="624" cy="47"/>
              <a:chOff x="624" y="3706"/>
              <a:chExt cx="1056" cy="106"/>
            </a:xfrm>
          </p:grpSpPr>
          <p:sp>
            <p:nvSpPr>
              <p:cNvPr id="1123" name="Rectangle 22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4" name="Rectangle 22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2" name="Group 228"/>
            <p:cNvGrpSpPr>
              <a:grpSpLocks/>
            </p:cNvGrpSpPr>
            <p:nvPr userDrawn="1"/>
          </p:nvGrpSpPr>
          <p:grpSpPr bwMode="auto">
            <a:xfrm>
              <a:off x="864" y="3840"/>
              <a:ext cx="624" cy="47"/>
              <a:chOff x="624" y="3600"/>
              <a:chExt cx="1056" cy="106"/>
            </a:xfrm>
          </p:grpSpPr>
          <p:sp>
            <p:nvSpPr>
              <p:cNvPr id="1121" name="Rectangle 22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2" name="Rectangle 23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3" name="Group 231"/>
            <p:cNvGrpSpPr>
              <a:grpSpLocks/>
            </p:cNvGrpSpPr>
            <p:nvPr userDrawn="1"/>
          </p:nvGrpSpPr>
          <p:grpSpPr bwMode="auto">
            <a:xfrm>
              <a:off x="1536" y="3840"/>
              <a:ext cx="624" cy="47"/>
              <a:chOff x="624" y="3706"/>
              <a:chExt cx="1056" cy="106"/>
            </a:xfrm>
          </p:grpSpPr>
          <p:sp>
            <p:nvSpPr>
              <p:cNvPr id="1119" name="Rectangle 23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20" name="Rectangle 23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4" name="Group 234"/>
            <p:cNvGrpSpPr>
              <a:grpSpLocks/>
            </p:cNvGrpSpPr>
            <p:nvPr userDrawn="1"/>
          </p:nvGrpSpPr>
          <p:grpSpPr bwMode="auto">
            <a:xfrm>
              <a:off x="2208" y="3840"/>
              <a:ext cx="624" cy="47"/>
              <a:chOff x="624" y="3600"/>
              <a:chExt cx="1056" cy="106"/>
            </a:xfrm>
          </p:grpSpPr>
          <p:sp>
            <p:nvSpPr>
              <p:cNvPr id="1117" name="Rectangle 23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8" name="Rectangle 23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5" name="Group 237"/>
            <p:cNvGrpSpPr>
              <a:grpSpLocks/>
            </p:cNvGrpSpPr>
            <p:nvPr userDrawn="1"/>
          </p:nvGrpSpPr>
          <p:grpSpPr bwMode="auto">
            <a:xfrm>
              <a:off x="2880" y="3840"/>
              <a:ext cx="624" cy="47"/>
              <a:chOff x="624" y="3706"/>
              <a:chExt cx="1056" cy="106"/>
            </a:xfrm>
          </p:grpSpPr>
          <p:sp>
            <p:nvSpPr>
              <p:cNvPr id="1115" name="Rectangle 23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6" name="Rectangle 23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6" name="Group 240"/>
            <p:cNvGrpSpPr>
              <a:grpSpLocks/>
            </p:cNvGrpSpPr>
            <p:nvPr userDrawn="1"/>
          </p:nvGrpSpPr>
          <p:grpSpPr bwMode="auto">
            <a:xfrm>
              <a:off x="3552" y="3840"/>
              <a:ext cx="624" cy="47"/>
              <a:chOff x="624" y="3600"/>
              <a:chExt cx="1056" cy="106"/>
            </a:xfrm>
          </p:grpSpPr>
          <p:sp>
            <p:nvSpPr>
              <p:cNvPr id="1113" name="Rectangle 24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4" name="Rectangle 24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7" name="Group 243"/>
            <p:cNvGrpSpPr>
              <a:grpSpLocks/>
            </p:cNvGrpSpPr>
            <p:nvPr userDrawn="1"/>
          </p:nvGrpSpPr>
          <p:grpSpPr bwMode="auto">
            <a:xfrm>
              <a:off x="4224" y="3840"/>
              <a:ext cx="624" cy="47"/>
              <a:chOff x="624" y="3706"/>
              <a:chExt cx="1056" cy="106"/>
            </a:xfrm>
          </p:grpSpPr>
          <p:sp>
            <p:nvSpPr>
              <p:cNvPr id="1111" name="Rectangle 24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2" name="Rectangle 24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08" name="Group 246"/>
            <p:cNvGrpSpPr>
              <a:grpSpLocks/>
            </p:cNvGrpSpPr>
            <p:nvPr userDrawn="1"/>
          </p:nvGrpSpPr>
          <p:grpSpPr bwMode="auto">
            <a:xfrm>
              <a:off x="4896" y="3840"/>
              <a:ext cx="624" cy="47"/>
              <a:chOff x="624" y="3600"/>
              <a:chExt cx="1056" cy="106"/>
            </a:xfrm>
          </p:grpSpPr>
          <p:sp>
            <p:nvSpPr>
              <p:cNvPr id="1109" name="Rectangle 24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10" name="Rectangle 24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ransition/>
  <p:hf sldNum="0" hdr="0" ftr="0" dt="0"/>
  <p:txStyles>
    <p:titleStyle>
      <a:lvl1pPr algn="l"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latin typeface="Arial" charset="0"/>
          <a:ea typeface="ＭＳ Ｐゴシック" pitchFamily="-65" charset="-128"/>
          <a:cs typeface="ＭＳ Ｐゴシック" pitchFamily="-65"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29.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8.png"/><Relationship Id="rId5" Type="http://schemas.openxmlformats.org/officeDocument/2006/relationships/image" Target="../media/image1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5.wmf"/><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 Id="rId3"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oleObject" Target="../embeddings/oleObject1.bin"/><Relationship Id="rId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bin"/><Relationship Id="rId5" Type="http://schemas.openxmlformats.org/officeDocument/2006/relationships/image" Target="../media/image35.png"/><Relationship Id="rId6" Type="http://schemas.openxmlformats.org/officeDocument/2006/relationships/oleObject" Target="../embeddings/oleObject3.bin"/><Relationship Id="rId7" Type="http://schemas.openxmlformats.org/officeDocument/2006/relationships/image" Target="../media/image3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1" Type="http://schemas.openxmlformats.org/officeDocument/2006/relationships/slideLayout" Target="../slideLayouts/slideLayout2.xml"/><Relationship Id="rId2" Type="http://schemas.openxmlformats.org/officeDocument/2006/relationships/image" Target="../media/image3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4.bin"/><Relationship Id="rId5" Type="http://schemas.openxmlformats.org/officeDocument/2006/relationships/image" Target="../media/image4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40.wmf"/><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8.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5.wm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58.xml"/></Relationships>
</file>

<file path=ppt/slides/_rels/slide9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notesSlide" Target="../notesSlides/notesSlide5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algn="ctr" eaLnBrk="1" hangingPunct="1"/>
            <a:r>
              <a:rPr lang="en-US" altLang="en-US">
                <a:ea typeface="ＭＳ Ｐゴシック" charset="-128"/>
              </a:rPr>
              <a:t>15-744: Computer Networking</a:t>
            </a:r>
          </a:p>
        </p:txBody>
      </p:sp>
      <p:sp>
        <p:nvSpPr>
          <p:cNvPr id="18434" name="Rectangle 3"/>
          <p:cNvSpPr>
            <a:spLocks noGrp="1" noChangeArrowheads="1"/>
          </p:cNvSpPr>
          <p:nvPr>
            <p:ph type="subTitle" idx="1"/>
          </p:nvPr>
        </p:nvSpPr>
        <p:spPr/>
        <p:txBody>
          <a:bodyPr/>
          <a:lstStyle/>
          <a:p>
            <a:pPr eaLnBrk="1" hangingPunct="1"/>
            <a:r>
              <a:rPr lang="en-US" altLang="en-US" dirty="0" smtClean="0">
                <a:ea typeface="ＭＳ Ｐゴシック" charset="-128"/>
              </a:rPr>
              <a:t>L-18 </a:t>
            </a:r>
            <a:r>
              <a:rPr lang="en-US" altLang="en-US" dirty="0">
                <a:ea typeface="ＭＳ Ｐゴシック" charset="-128"/>
              </a:rPr>
              <a:t>Data-Oriented Networking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r>
              <a:rPr lang="en-US" altLang="en-US">
                <a:ea typeface="ＭＳ Ｐゴシック" charset="-128"/>
              </a:rPr>
              <a:t>Self-certifying Names</a:t>
            </a:r>
          </a:p>
        </p:txBody>
      </p:sp>
      <p:sp>
        <p:nvSpPr>
          <p:cNvPr id="52226" name="Rectangle 2"/>
          <p:cNvSpPr>
            <a:spLocks noGrp="1" noChangeArrowheads="1"/>
          </p:cNvSpPr>
          <p:nvPr>
            <p:ph type="body" idx="1"/>
          </p:nvPr>
        </p:nvSpPr>
        <p:spPr/>
        <p:txBody>
          <a:bodyPr/>
          <a:lstStyle/>
          <a:p>
            <a:r>
              <a:rPr lang="en-US" altLang="en-US">
                <a:ea typeface="ＭＳ Ｐゴシック" charset="-128"/>
              </a:rPr>
              <a:t>A piece of data comes with a public key and a signature.</a:t>
            </a:r>
          </a:p>
          <a:p>
            <a:r>
              <a:rPr lang="en-US" altLang="en-US">
                <a:ea typeface="ＭＳ Ｐゴシック" charset="-128"/>
              </a:rPr>
              <a:t>Client can verify the data did come from the principal by</a:t>
            </a:r>
          </a:p>
          <a:p>
            <a:pPr lvl="1"/>
            <a:r>
              <a:rPr lang="en-US" altLang="en-US"/>
              <a:t>Checking the public key hashes into P, and </a:t>
            </a:r>
          </a:p>
          <a:p>
            <a:pPr lvl="1"/>
            <a:r>
              <a:rPr lang="en-US" altLang="en-US"/>
              <a:t>Validating that the signature corresponds to the public key.</a:t>
            </a:r>
          </a:p>
          <a:p>
            <a:r>
              <a:rPr lang="en-US" altLang="en-US">
                <a:ea typeface="ＭＳ Ｐゴシック" charset="-128"/>
              </a:rPr>
              <a:t>Challenge is to resolve the flat names into a location.</a:t>
            </a:r>
          </a:p>
        </p:txBody>
      </p:sp>
    </p:spTree>
    <p:extLst>
      <p:ext uri="{BB962C8B-B14F-4D97-AF65-F5344CB8AC3E}">
        <p14:creationId xmlns:p14="http://schemas.microsoft.com/office/powerpoint/2010/main" val="14910967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D63FF5E0-8272-B148-AF05-F1CCEA3CAA06}" type="slidenum">
              <a:rPr lang="en-US" altLang="en-US" sz="1200">
                <a:solidFill>
                  <a:schemeClr val="tx2"/>
                </a:solidFill>
                <a:latin typeface="Arial Narrow" charset="0"/>
              </a:rPr>
              <a:pPr algn="ctr"/>
              <a:t>11</a:t>
            </a:fld>
            <a:endParaRPr lang="en-US" altLang="en-US" sz="1200">
              <a:solidFill>
                <a:schemeClr val="tx2"/>
              </a:solidFill>
              <a:latin typeface="Arial Narrow" charset="0"/>
            </a:endParaRPr>
          </a:p>
        </p:txBody>
      </p:sp>
      <p:sp>
        <p:nvSpPr>
          <p:cNvPr id="45058" name="Rectangle 2"/>
          <p:cNvSpPr>
            <a:spLocks noGrp="1" noChangeArrowheads="1"/>
          </p:cNvSpPr>
          <p:nvPr>
            <p:ph type="title"/>
          </p:nvPr>
        </p:nvSpPr>
        <p:spPr>
          <a:noFill/>
        </p:spPr>
        <p:txBody>
          <a:bodyPr/>
          <a:lstStyle/>
          <a:p>
            <a:r>
              <a:rPr lang="en-US" altLang="en-US"/>
              <a:t>BitTorrent: Overall Architecture</a:t>
            </a:r>
          </a:p>
        </p:txBody>
      </p:sp>
      <p:grpSp>
        <p:nvGrpSpPr>
          <p:cNvPr id="45059" name="Group 3"/>
          <p:cNvGrpSpPr>
            <a:grpSpLocks/>
          </p:cNvGrpSpPr>
          <p:nvPr/>
        </p:nvGrpSpPr>
        <p:grpSpPr bwMode="auto">
          <a:xfrm>
            <a:off x="533400" y="1371600"/>
            <a:ext cx="7086600" cy="5351463"/>
            <a:chOff x="336" y="864"/>
            <a:chExt cx="4464" cy="3371"/>
          </a:xfrm>
        </p:grpSpPr>
        <p:sp>
          <p:nvSpPr>
            <p:cNvPr id="45060"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45061"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45062"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45063"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45064"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45065"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FF"/>
                  </a:solidFill>
                  <a:latin typeface="Arial" charset="0"/>
                </a:rPr>
                <a:t>Downloader</a:t>
              </a:r>
            </a:p>
            <a:p>
              <a:pPr eaLnBrk="1" hangingPunct="1">
                <a:spcBef>
                  <a:spcPct val="50000"/>
                </a:spcBef>
              </a:pPr>
              <a:r>
                <a:rPr lang="en-US" altLang="en-US" sz="1800">
                  <a:solidFill>
                    <a:srgbClr val="0000FF"/>
                  </a:solidFill>
                  <a:latin typeface="Arial" charset="0"/>
                </a:rPr>
                <a:t>“US”</a:t>
              </a:r>
            </a:p>
          </p:txBody>
        </p:sp>
        <p:sp>
          <p:nvSpPr>
            <p:cNvPr id="45066"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45067"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45068"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sp>
          <p:nvSpPr>
            <p:cNvPr id="45069" name="Text Box 13"/>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nvGrpSpPr>
            <p:cNvPr id="45070" name="Group 14"/>
            <p:cNvGrpSpPr>
              <a:grpSpLocks/>
            </p:cNvGrpSpPr>
            <p:nvPr/>
          </p:nvGrpSpPr>
          <p:grpSpPr bwMode="auto">
            <a:xfrm>
              <a:off x="528" y="1536"/>
              <a:ext cx="384" cy="1104"/>
              <a:chOff x="528" y="1536"/>
              <a:chExt cx="384" cy="1104"/>
            </a:xfrm>
          </p:grpSpPr>
          <p:sp>
            <p:nvSpPr>
              <p:cNvPr id="45071" name="Line 15"/>
              <p:cNvSpPr>
                <a:spLocks noChangeShapeType="1"/>
              </p:cNvSpPr>
              <p:nvPr/>
            </p:nvSpPr>
            <p:spPr bwMode="auto">
              <a:xfrm flipH="1">
                <a:off x="720" y="1632"/>
                <a:ext cx="19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Text Box 16"/>
              <p:cNvSpPr txBox="1">
                <a:spLocks noChangeArrowheads="1"/>
              </p:cNvSpPr>
              <p:nvPr/>
            </p:nvSpPr>
            <p:spPr bwMode="auto">
              <a:xfrm rot="-4596209">
                <a:off x="96" y="1968"/>
                <a:ext cx="10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.torrent</a:t>
                </a:r>
              </a:p>
            </p:txBody>
          </p:sp>
        </p:grpSp>
      </p:grpSp>
    </p:spTree>
    <p:extLst>
      <p:ext uri="{BB962C8B-B14F-4D97-AF65-F5344CB8AC3E}">
        <p14:creationId xmlns:p14="http://schemas.microsoft.com/office/powerpoint/2010/main" val="12073347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7B98151B-3F6F-AE43-AD68-DB1C0F2DDEFE}" type="slidenum">
              <a:rPr lang="en-US" altLang="en-US" sz="1200">
                <a:solidFill>
                  <a:schemeClr val="tx2"/>
                </a:solidFill>
                <a:latin typeface="Arial Narrow" charset="0"/>
              </a:rPr>
              <a:pPr algn="ctr"/>
              <a:t>12</a:t>
            </a:fld>
            <a:endParaRPr lang="en-US" altLang="en-US" sz="1200">
              <a:solidFill>
                <a:schemeClr val="tx2"/>
              </a:solidFill>
              <a:latin typeface="Arial Narrow" charset="0"/>
            </a:endParaRPr>
          </a:p>
        </p:txBody>
      </p:sp>
      <p:sp>
        <p:nvSpPr>
          <p:cNvPr id="47106" name="Rectangle 2"/>
          <p:cNvSpPr>
            <a:spLocks noGrp="1" noChangeArrowheads="1"/>
          </p:cNvSpPr>
          <p:nvPr>
            <p:ph type="title"/>
          </p:nvPr>
        </p:nvSpPr>
        <p:spPr>
          <a:noFill/>
        </p:spPr>
        <p:txBody>
          <a:bodyPr/>
          <a:lstStyle/>
          <a:p>
            <a:r>
              <a:rPr lang="en-US" altLang="en-US"/>
              <a:t>BitTorrent: Overall Architecture</a:t>
            </a:r>
          </a:p>
        </p:txBody>
      </p:sp>
      <p:grpSp>
        <p:nvGrpSpPr>
          <p:cNvPr id="47107" name="Group 3"/>
          <p:cNvGrpSpPr>
            <a:grpSpLocks/>
          </p:cNvGrpSpPr>
          <p:nvPr/>
        </p:nvGrpSpPr>
        <p:grpSpPr bwMode="auto">
          <a:xfrm>
            <a:off x="533400" y="1371600"/>
            <a:ext cx="7086600" cy="5351463"/>
            <a:chOff x="336" y="864"/>
            <a:chExt cx="4464" cy="3371"/>
          </a:xfrm>
        </p:grpSpPr>
        <p:sp>
          <p:nvSpPr>
            <p:cNvPr id="47108"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47109"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47110"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47111"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47112"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47113"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47114"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47115"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47116"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47117" name="Group 13"/>
            <p:cNvGrpSpPr>
              <a:grpSpLocks/>
            </p:cNvGrpSpPr>
            <p:nvPr/>
          </p:nvGrpSpPr>
          <p:grpSpPr bwMode="auto">
            <a:xfrm>
              <a:off x="960" y="1680"/>
              <a:ext cx="1776" cy="960"/>
              <a:chOff x="960" y="1680"/>
              <a:chExt cx="1776" cy="960"/>
            </a:xfrm>
          </p:grpSpPr>
          <p:sp>
            <p:nvSpPr>
              <p:cNvPr id="47119" name="Line 14"/>
              <p:cNvSpPr>
                <a:spLocks noChangeShapeType="1"/>
              </p:cNvSpPr>
              <p:nvPr/>
            </p:nvSpPr>
            <p:spPr bwMode="auto">
              <a:xfrm flipV="1">
                <a:off x="960" y="1680"/>
                <a:ext cx="1776"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0" name="Text Box 15"/>
              <p:cNvSpPr txBox="1">
                <a:spLocks noChangeArrowheads="1"/>
              </p:cNvSpPr>
              <p:nvPr/>
            </p:nvSpPr>
            <p:spPr bwMode="auto">
              <a:xfrm rot="-1770494">
                <a:off x="1385" y="185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Get-announce</a:t>
                </a:r>
              </a:p>
            </p:txBody>
          </p:sp>
        </p:grpSp>
        <p:sp>
          <p:nvSpPr>
            <p:cNvPr id="47118" name="Text Box 16"/>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7605814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4268A8AA-8C48-7A4E-B468-3AB148EFF4B9}" type="slidenum">
              <a:rPr lang="en-US" altLang="en-US" sz="1200">
                <a:solidFill>
                  <a:srgbClr val="000000"/>
                </a:solidFill>
                <a:latin typeface="Arial Narrow" charset="0"/>
              </a:rPr>
              <a:pPr algn="ctr"/>
              <a:t>13</a:t>
            </a:fld>
            <a:endParaRPr lang="en-US" altLang="en-US" sz="1200">
              <a:solidFill>
                <a:srgbClr val="000000"/>
              </a:solidFill>
              <a:latin typeface="Arial Narrow" charset="0"/>
            </a:endParaRPr>
          </a:p>
        </p:txBody>
      </p:sp>
      <p:sp>
        <p:nvSpPr>
          <p:cNvPr id="49154" name="Rectangle 2"/>
          <p:cNvSpPr>
            <a:spLocks noGrp="1" noChangeArrowheads="1"/>
          </p:cNvSpPr>
          <p:nvPr>
            <p:ph type="title"/>
          </p:nvPr>
        </p:nvSpPr>
        <p:spPr>
          <a:noFill/>
        </p:spPr>
        <p:txBody>
          <a:bodyPr/>
          <a:lstStyle/>
          <a:p>
            <a:r>
              <a:rPr lang="en-US" altLang="en-US"/>
              <a:t>BitTorrent: Overall Architecture</a:t>
            </a:r>
          </a:p>
        </p:txBody>
      </p:sp>
      <p:grpSp>
        <p:nvGrpSpPr>
          <p:cNvPr id="49155" name="Group 3"/>
          <p:cNvGrpSpPr>
            <a:grpSpLocks/>
          </p:cNvGrpSpPr>
          <p:nvPr/>
        </p:nvGrpSpPr>
        <p:grpSpPr bwMode="auto">
          <a:xfrm>
            <a:off x="533400" y="1371600"/>
            <a:ext cx="7086600" cy="5351463"/>
            <a:chOff x="336" y="864"/>
            <a:chExt cx="4464" cy="3371"/>
          </a:xfrm>
        </p:grpSpPr>
        <p:sp>
          <p:nvSpPr>
            <p:cNvPr id="49156"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49157"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49158"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49159"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49160"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49161"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49162"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49163"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49164"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49165" name="Group 13"/>
            <p:cNvGrpSpPr>
              <a:grpSpLocks/>
            </p:cNvGrpSpPr>
            <p:nvPr/>
          </p:nvGrpSpPr>
          <p:grpSpPr bwMode="auto">
            <a:xfrm>
              <a:off x="1152" y="1680"/>
              <a:ext cx="1808" cy="960"/>
              <a:chOff x="1152" y="1680"/>
              <a:chExt cx="1808" cy="960"/>
            </a:xfrm>
          </p:grpSpPr>
          <p:sp>
            <p:nvSpPr>
              <p:cNvPr id="49167" name="Line 14"/>
              <p:cNvSpPr>
                <a:spLocks noChangeShapeType="1"/>
              </p:cNvSpPr>
              <p:nvPr/>
            </p:nvSpPr>
            <p:spPr bwMode="auto">
              <a:xfrm flipH="1">
                <a:off x="1152" y="1680"/>
                <a:ext cx="1728"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Text Box 15"/>
              <p:cNvSpPr txBox="1">
                <a:spLocks noChangeArrowheads="1"/>
              </p:cNvSpPr>
              <p:nvPr/>
            </p:nvSpPr>
            <p:spPr bwMode="auto">
              <a:xfrm rot="-1770494">
                <a:off x="1392" y="2112"/>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Response-peer list</a:t>
                </a:r>
              </a:p>
            </p:txBody>
          </p:sp>
        </p:grpSp>
        <p:sp>
          <p:nvSpPr>
            <p:cNvPr id="49166" name="Text Box 16"/>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14741625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6060A70A-5A7F-D841-8E5A-4EBDB1E50E7E}" type="slidenum">
              <a:rPr lang="en-US" altLang="en-US" sz="1200">
                <a:solidFill>
                  <a:srgbClr val="000000"/>
                </a:solidFill>
                <a:latin typeface="Arial Narrow" charset="0"/>
              </a:rPr>
              <a:pPr algn="ctr"/>
              <a:t>14</a:t>
            </a:fld>
            <a:endParaRPr lang="en-US" altLang="en-US" sz="1200">
              <a:solidFill>
                <a:srgbClr val="000000"/>
              </a:solidFill>
              <a:latin typeface="Arial Narrow" charset="0"/>
            </a:endParaRPr>
          </a:p>
        </p:txBody>
      </p:sp>
      <p:sp>
        <p:nvSpPr>
          <p:cNvPr id="51202" name="Rectangle 2"/>
          <p:cNvSpPr>
            <a:spLocks noGrp="1" noChangeArrowheads="1"/>
          </p:cNvSpPr>
          <p:nvPr>
            <p:ph type="title"/>
          </p:nvPr>
        </p:nvSpPr>
        <p:spPr>
          <a:noFill/>
        </p:spPr>
        <p:txBody>
          <a:bodyPr/>
          <a:lstStyle/>
          <a:p>
            <a:r>
              <a:rPr lang="en-US" altLang="en-US"/>
              <a:t>BitTorrent: Overall Architecture</a:t>
            </a:r>
          </a:p>
        </p:txBody>
      </p:sp>
      <p:grpSp>
        <p:nvGrpSpPr>
          <p:cNvPr id="51203" name="Group 3"/>
          <p:cNvGrpSpPr>
            <a:grpSpLocks/>
          </p:cNvGrpSpPr>
          <p:nvPr/>
        </p:nvGrpSpPr>
        <p:grpSpPr bwMode="auto">
          <a:xfrm>
            <a:off x="533400" y="1371600"/>
            <a:ext cx="7086600" cy="5351463"/>
            <a:chOff x="336" y="864"/>
            <a:chExt cx="4464" cy="3371"/>
          </a:xfrm>
        </p:grpSpPr>
        <p:sp>
          <p:nvSpPr>
            <p:cNvPr id="51204"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1205"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1206"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1207"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1208"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1209"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1210"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1211"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1212"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1213" name="Group 13"/>
            <p:cNvGrpSpPr>
              <a:grpSpLocks/>
            </p:cNvGrpSpPr>
            <p:nvPr/>
          </p:nvGrpSpPr>
          <p:grpSpPr bwMode="auto">
            <a:xfrm>
              <a:off x="1200" y="2400"/>
              <a:ext cx="2976" cy="1104"/>
              <a:chOff x="1200" y="2400"/>
              <a:chExt cx="2976" cy="1104"/>
            </a:xfrm>
          </p:grpSpPr>
          <p:sp>
            <p:nvSpPr>
              <p:cNvPr id="51216" name="Line 14"/>
              <p:cNvSpPr>
                <a:spLocks noChangeShapeType="1"/>
              </p:cNvSpPr>
              <p:nvPr/>
            </p:nvSpPr>
            <p:spPr bwMode="auto">
              <a:xfrm>
                <a:off x="1200" y="2976"/>
                <a:ext cx="912" cy="52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7" name="Line 15"/>
              <p:cNvSpPr>
                <a:spLocks noChangeShapeType="1"/>
              </p:cNvSpPr>
              <p:nvPr/>
            </p:nvSpPr>
            <p:spPr bwMode="auto">
              <a:xfrm flipH="1">
                <a:off x="1200" y="2592"/>
                <a:ext cx="2976" cy="14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8" name="Text Box 16"/>
              <p:cNvSpPr txBox="1">
                <a:spLocks noChangeArrowheads="1"/>
              </p:cNvSpPr>
              <p:nvPr/>
            </p:nvSpPr>
            <p:spPr bwMode="auto">
              <a:xfrm rot="-207199">
                <a:off x="2352" y="2400"/>
                <a:ext cx="9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Shake-hand</a:t>
                </a:r>
              </a:p>
            </p:txBody>
          </p:sp>
        </p:grpSp>
        <p:sp>
          <p:nvSpPr>
            <p:cNvPr id="51214" name="Text Box 17"/>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sp>
          <p:nvSpPr>
            <p:cNvPr id="51215" name="Text Box 18"/>
            <p:cNvSpPr txBox="1">
              <a:spLocks noChangeArrowheads="1"/>
            </p:cNvSpPr>
            <p:nvPr/>
          </p:nvSpPr>
          <p:spPr bwMode="auto">
            <a:xfrm rot="1756914">
              <a:off x="1152" y="3216"/>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Shake-hand</a:t>
              </a:r>
            </a:p>
          </p:txBody>
        </p:sp>
      </p:grpSp>
    </p:spTree>
    <p:extLst>
      <p:ext uri="{BB962C8B-B14F-4D97-AF65-F5344CB8AC3E}">
        <p14:creationId xmlns:p14="http://schemas.microsoft.com/office/powerpoint/2010/main" val="10285038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DCD1B4CE-259C-1146-A7DF-0566947EA35B}" type="slidenum">
              <a:rPr lang="en-US" altLang="en-US" sz="1200">
                <a:solidFill>
                  <a:srgbClr val="000000"/>
                </a:solidFill>
                <a:latin typeface="Arial Narrow" charset="0"/>
              </a:rPr>
              <a:pPr algn="ctr"/>
              <a:t>15</a:t>
            </a:fld>
            <a:endParaRPr lang="en-US" altLang="en-US" sz="1200">
              <a:solidFill>
                <a:srgbClr val="000000"/>
              </a:solidFill>
              <a:latin typeface="Arial Narrow" charset="0"/>
            </a:endParaRPr>
          </a:p>
        </p:txBody>
      </p:sp>
      <p:sp>
        <p:nvSpPr>
          <p:cNvPr id="53250" name="Rectangle 2"/>
          <p:cNvSpPr>
            <a:spLocks noGrp="1" noChangeArrowheads="1"/>
          </p:cNvSpPr>
          <p:nvPr>
            <p:ph type="title"/>
          </p:nvPr>
        </p:nvSpPr>
        <p:spPr>
          <a:noFill/>
        </p:spPr>
        <p:txBody>
          <a:bodyPr/>
          <a:lstStyle/>
          <a:p>
            <a:r>
              <a:rPr lang="en-US" altLang="en-US"/>
              <a:t>BitTorrent: Overall Architecture</a:t>
            </a:r>
          </a:p>
        </p:txBody>
      </p:sp>
      <p:grpSp>
        <p:nvGrpSpPr>
          <p:cNvPr id="53251" name="Group 3"/>
          <p:cNvGrpSpPr>
            <a:grpSpLocks/>
          </p:cNvGrpSpPr>
          <p:nvPr/>
        </p:nvGrpSpPr>
        <p:grpSpPr bwMode="auto">
          <a:xfrm>
            <a:off x="533400" y="1371600"/>
            <a:ext cx="7086600" cy="5351463"/>
            <a:chOff x="336" y="864"/>
            <a:chExt cx="4464" cy="3371"/>
          </a:xfrm>
        </p:grpSpPr>
        <p:sp>
          <p:nvSpPr>
            <p:cNvPr id="53252"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3253"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3254"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3255"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3256"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3257"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3258"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3259"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3260"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3261" name="Group 13"/>
            <p:cNvGrpSpPr>
              <a:grpSpLocks/>
            </p:cNvGrpSpPr>
            <p:nvPr/>
          </p:nvGrpSpPr>
          <p:grpSpPr bwMode="auto">
            <a:xfrm>
              <a:off x="1200" y="2400"/>
              <a:ext cx="2976" cy="960"/>
              <a:chOff x="1200" y="2400"/>
              <a:chExt cx="2976" cy="960"/>
            </a:xfrm>
          </p:grpSpPr>
          <p:sp>
            <p:nvSpPr>
              <p:cNvPr id="53263" name="Line 14"/>
              <p:cNvSpPr>
                <a:spLocks noChangeShapeType="1"/>
              </p:cNvSpPr>
              <p:nvPr/>
            </p:nvSpPr>
            <p:spPr bwMode="auto">
              <a:xfrm flipH="1" flipV="1">
                <a:off x="1200" y="2832"/>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4" name="Line 15"/>
              <p:cNvSpPr>
                <a:spLocks noChangeShapeType="1"/>
              </p:cNvSpPr>
              <p:nvPr/>
            </p:nvSpPr>
            <p:spPr bwMode="auto">
              <a:xfrm flipH="1">
                <a:off x="1200" y="2592"/>
                <a:ext cx="29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Text Box 16"/>
              <p:cNvSpPr txBox="1">
                <a:spLocks noChangeArrowheads="1"/>
              </p:cNvSpPr>
              <p:nvPr/>
            </p:nvSpPr>
            <p:spPr bwMode="auto">
              <a:xfrm rot="1832436">
                <a:off x="1440" y="292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3266" name="Text Box 17"/>
              <p:cNvSpPr txBox="1">
                <a:spLocks noChangeArrowheads="1"/>
              </p:cNvSpPr>
              <p:nvPr/>
            </p:nvSpPr>
            <p:spPr bwMode="auto">
              <a:xfrm rot="-207199">
                <a:off x="2544" y="240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grpSp>
        <p:sp>
          <p:nvSpPr>
            <p:cNvPr id="53262" name="Text Box 18"/>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10745185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662E9D73-B319-1046-9D96-9469091C309B}" type="slidenum">
              <a:rPr lang="en-US" altLang="en-US" sz="1200">
                <a:solidFill>
                  <a:srgbClr val="000000"/>
                </a:solidFill>
                <a:latin typeface="Arial Narrow" charset="0"/>
              </a:rPr>
              <a:pPr algn="ctr"/>
              <a:t>16</a:t>
            </a:fld>
            <a:endParaRPr lang="en-US" altLang="en-US" sz="1200">
              <a:solidFill>
                <a:srgbClr val="000000"/>
              </a:solidFill>
              <a:latin typeface="Arial Narrow" charset="0"/>
            </a:endParaRPr>
          </a:p>
        </p:txBody>
      </p:sp>
      <p:sp>
        <p:nvSpPr>
          <p:cNvPr id="55298" name="Rectangle 2"/>
          <p:cNvSpPr>
            <a:spLocks noGrp="1" noChangeArrowheads="1"/>
          </p:cNvSpPr>
          <p:nvPr>
            <p:ph type="title"/>
          </p:nvPr>
        </p:nvSpPr>
        <p:spPr>
          <a:noFill/>
        </p:spPr>
        <p:txBody>
          <a:bodyPr/>
          <a:lstStyle/>
          <a:p>
            <a:r>
              <a:rPr lang="en-US" altLang="en-US"/>
              <a:t>BitTorrent: Overall Architecture</a:t>
            </a:r>
          </a:p>
        </p:txBody>
      </p:sp>
      <p:grpSp>
        <p:nvGrpSpPr>
          <p:cNvPr id="55299" name="Group 3"/>
          <p:cNvGrpSpPr>
            <a:grpSpLocks/>
          </p:cNvGrpSpPr>
          <p:nvPr/>
        </p:nvGrpSpPr>
        <p:grpSpPr bwMode="auto">
          <a:xfrm>
            <a:off x="533400" y="1371600"/>
            <a:ext cx="7086600" cy="5351463"/>
            <a:chOff x="336" y="864"/>
            <a:chExt cx="4464" cy="3371"/>
          </a:xfrm>
        </p:grpSpPr>
        <p:sp>
          <p:nvSpPr>
            <p:cNvPr id="55300"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5301"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5302"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5303"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5304"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5305"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5306"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5307"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5308"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5309" name="Group 13"/>
            <p:cNvGrpSpPr>
              <a:grpSpLocks/>
            </p:cNvGrpSpPr>
            <p:nvPr/>
          </p:nvGrpSpPr>
          <p:grpSpPr bwMode="auto">
            <a:xfrm>
              <a:off x="1200" y="2400"/>
              <a:ext cx="2976" cy="1104"/>
              <a:chOff x="1200" y="2400"/>
              <a:chExt cx="2976" cy="1104"/>
            </a:xfrm>
          </p:grpSpPr>
          <p:sp>
            <p:nvSpPr>
              <p:cNvPr id="55311" name="Line 14"/>
              <p:cNvSpPr>
                <a:spLocks noChangeShapeType="1"/>
              </p:cNvSpPr>
              <p:nvPr/>
            </p:nvSpPr>
            <p:spPr bwMode="auto">
              <a:xfrm>
                <a:off x="1200" y="2976"/>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2" name="Line 15"/>
              <p:cNvSpPr>
                <a:spLocks noChangeShapeType="1"/>
              </p:cNvSpPr>
              <p:nvPr/>
            </p:nvSpPr>
            <p:spPr bwMode="auto">
              <a:xfrm flipH="1" flipV="1">
                <a:off x="1200" y="2832"/>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3" name="Line 16"/>
              <p:cNvSpPr>
                <a:spLocks noChangeShapeType="1"/>
              </p:cNvSpPr>
              <p:nvPr/>
            </p:nvSpPr>
            <p:spPr bwMode="auto">
              <a:xfrm flipH="1">
                <a:off x="1200" y="2592"/>
                <a:ext cx="29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4" name="Text Box 17"/>
              <p:cNvSpPr txBox="1">
                <a:spLocks noChangeArrowheads="1"/>
              </p:cNvSpPr>
              <p:nvPr/>
            </p:nvSpPr>
            <p:spPr bwMode="auto">
              <a:xfrm rot="1832436">
                <a:off x="1440" y="292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5315" name="Text Box 18"/>
              <p:cNvSpPr txBox="1">
                <a:spLocks noChangeArrowheads="1"/>
              </p:cNvSpPr>
              <p:nvPr/>
            </p:nvSpPr>
            <p:spPr bwMode="auto">
              <a:xfrm rot="1832436">
                <a:off x="1296" y="32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5316" name="Text Box 19"/>
              <p:cNvSpPr txBox="1">
                <a:spLocks noChangeArrowheads="1"/>
              </p:cNvSpPr>
              <p:nvPr/>
            </p:nvSpPr>
            <p:spPr bwMode="auto">
              <a:xfrm rot="-207199">
                <a:off x="2544" y="240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grpSp>
        <p:sp>
          <p:nvSpPr>
            <p:cNvPr id="55310" name="Text Box 20"/>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20128846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7A240CBC-41B4-704C-A9B4-6236678DB66B}" type="slidenum">
              <a:rPr lang="en-US" altLang="en-US" sz="1200">
                <a:solidFill>
                  <a:srgbClr val="000000"/>
                </a:solidFill>
                <a:latin typeface="Arial Narrow" charset="0"/>
              </a:rPr>
              <a:pPr algn="ctr"/>
              <a:t>17</a:t>
            </a:fld>
            <a:endParaRPr lang="en-US" altLang="en-US" sz="1200">
              <a:solidFill>
                <a:srgbClr val="000000"/>
              </a:solidFill>
              <a:latin typeface="Arial Narrow" charset="0"/>
            </a:endParaRPr>
          </a:p>
        </p:txBody>
      </p:sp>
      <p:sp>
        <p:nvSpPr>
          <p:cNvPr id="57346" name="Rectangle 2"/>
          <p:cNvSpPr>
            <a:spLocks noGrp="1" noChangeArrowheads="1"/>
          </p:cNvSpPr>
          <p:nvPr>
            <p:ph type="title"/>
          </p:nvPr>
        </p:nvSpPr>
        <p:spPr/>
        <p:txBody>
          <a:bodyPr/>
          <a:lstStyle/>
          <a:p>
            <a:r>
              <a:rPr lang="en-US" altLang="en-US"/>
              <a:t>BitTorrent: Overall Architecture</a:t>
            </a:r>
          </a:p>
        </p:txBody>
      </p:sp>
      <p:grpSp>
        <p:nvGrpSpPr>
          <p:cNvPr id="57347" name="Group 3"/>
          <p:cNvGrpSpPr>
            <a:grpSpLocks/>
          </p:cNvGrpSpPr>
          <p:nvPr/>
        </p:nvGrpSpPr>
        <p:grpSpPr bwMode="auto">
          <a:xfrm>
            <a:off x="533400" y="1371600"/>
            <a:ext cx="7086600" cy="5351463"/>
            <a:chOff x="336" y="864"/>
            <a:chExt cx="4464" cy="3371"/>
          </a:xfrm>
        </p:grpSpPr>
        <p:sp>
          <p:nvSpPr>
            <p:cNvPr id="57348" name="AutoShape 4"/>
            <p:cNvSpPr>
              <a:spLocks noChangeArrowheads="1"/>
            </p:cNvSpPr>
            <p:nvPr/>
          </p:nvSpPr>
          <p:spPr bwMode="auto">
            <a:xfrm rot="10656346">
              <a:off x="768" y="1056"/>
              <a:ext cx="576" cy="576"/>
            </a:xfrm>
            <a:prstGeom prst="foldedCorner">
              <a:avLst>
                <a:gd name="adj" fmla="val 12500"/>
              </a:avLst>
            </a:prstGeom>
            <a:solidFill>
              <a:schemeClr val="accent1"/>
            </a:solidFill>
            <a:ln w="9525">
              <a:solidFill>
                <a:schemeClr val="tx1"/>
              </a:solidFill>
              <a:round/>
              <a:headEnd/>
              <a:tailEnd/>
            </a:ln>
          </p:spPr>
          <p:txBody>
            <a:bodyPr rot="10800000"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latin typeface="Arial" charset="0"/>
                </a:rPr>
                <a:t>Web page </a:t>
              </a:r>
            </a:p>
            <a:p>
              <a:pPr eaLnBrk="1" hangingPunct="1"/>
              <a:r>
                <a:rPr lang="en-US" altLang="en-US" sz="1000">
                  <a:solidFill>
                    <a:srgbClr val="000000"/>
                  </a:solidFill>
                  <a:latin typeface="Arial" charset="0"/>
                </a:rPr>
                <a:t>with link </a:t>
              </a:r>
            </a:p>
            <a:p>
              <a:pPr eaLnBrk="1" hangingPunct="1"/>
              <a:r>
                <a:rPr lang="en-US" altLang="en-US" sz="1000">
                  <a:solidFill>
                    <a:srgbClr val="000000"/>
                  </a:solidFill>
                  <a:latin typeface="Arial" charset="0"/>
                </a:rPr>
                <a:t>to .torrent</a:t>
              </a:r>
            </a:p>
          </p:txBody>
        </p:sp>
        <p:sp>
          <p:nvSpPr>
            <p:cNvPr id="57349" name="AutoShape 5"/>
            <p:cNvSpPr>
              <a:spLocks noChangeArrowheads="1"/>
            </p:cNvSpPr>
            <p:nvPr/>
          </p:nvSpPr>
          <p:spPr bwMode="auto">
            <a:xfrm>
              <a:off x="2688" y="1056"/>
              <a:ext cx="768" cy="624"/>
            </a:xfrm>
            <a:prstGeom prst="parallelogram">
              <a:avLst>
                <a:gd name="adj" fmla="val 30769"/>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57350" name="Rectangle 6"/>
            <p:cNvSpPr>
              <a:spLocks noChangeArrowheads="1"/>
            </p:cNvSpPr>
            <p:nvPr/>
          </p:nvSpPr>
          <p:spPr bwMode="auto">
            <a:xfrm>
              <a:off x="576" y="2640"/>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A</a:t>
              </a:r>
            </a:p>
          </p:txBody>
        </p:sp>
        <p:sp>
          <p:nvSpPr>
            <p:cNvPr id="57351" name="Rectangle 7"/>
            <p:cNvSpPr>
              <a:spLocks noChangeArrowheads="1"/>
            </p:cNvSpPr>
            <p:nvPr/>
          </p:nvSpPr>
          <p:spPr bwMode="auto">
            <a:xfrm>
              <a:off x="2112" y="3264"/>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a:t>
              </a:r>
            </a:p>
          </p:txBody>
        </p:sp>
        <p:sp>
          <p:nvSpPr>
            <p:cNvPr id="57352" name="Rectangle 8"/>
            <p:cNvSpPr>
              <a:spLocks noChangeArrowheads="1"/>
            </p:cNvSpPr>
            <p:nvPr/>
          </p:nvSpPr>
          <p:spPr bwMode="auto">
            <a:xfrm>
              <a:off x="4176" y="2448"/>
              <a:ext cx="624"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C</a:t>
              </a:r>
            </a:p>
          </p:txBody>
        </p:sp>
        <p:sp>
          <p:nvSpPr>
            <p:cNvPr id="57353" name="Text Box 9"/>
            <p:cNvSpPr txBox="1">
              <a:spLocks noChangeArrowheads="1"/>
            </p:cNvSpPr>
            <p:nvPr/>
          </p:nvSpPr>
          <p:spPr bwMode="auto">
            <a:xfrm>
              <a:off x="336" y="3216"/>
              <a:ext cx="91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a:p>
              <a:pPr eaLnBrk="1" hangingPunct="1">
                <a:spcBef>
                  <a:spcPct val="50000"/>
                </a:spcBef>
              </a:pPr>
              <a:r>
                <a:rPr lang="en-US" altLang="en-US" sz="1800">
                  <a:solidFill>
                    <a:srgbClr val="000000"/>
                  </a:solidFill>
                  <a:latin typeface="Arial" charset="0"/>
                </a:rPr>
                <a:t>Downloader</a:t>
              </a:r>
            </a:p>
            <a:p>
              <a:pPr eaLnBrk="1" hangingPunct="1">
                <a:spcBef>
                  <a:spcPct val="50000"/>
                </a:spcBef>
              </a:pPr>
              <a:r>
                <a:rPr lang="en-US" altLang="en-US" sz="1800">
                  <a:solidFill>
                    <a:srgbClr val="000000"/>
                  </a:solidFill>
                  <a:latin typeface="Arial" charset="0"/>
                </a:rPr>
                <a:t>“US”</a:t>
              </a:r>
            </a:p>
          </p:txBody>
        </p:sp>
        <p:sp>
          <p:nvSpPr>
            <p:cNvPr id="57354" name="Text Box 10"/>
            <p:cNvSpPr txBox="1">
              <a:spLocks noChangeArrowheads="1"/>
            </p:cNvSpPr>
            <p:nvPr/>
          </p:nvSpPr>
          <p:spPr bwMode="auto">
            <a:xfrm>
              <a:off x="4224" y="2976"/>
              <a:ext cx="57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[Seed]</a:t>
              </a:r>
            </a:p>
          </p:txBody>
        </p:sp>
        <p:sp>
          <p:nvSpPr>
            <p:cNvPr id="57355" name="Text Box 11"/>
            <p:cNvSpPr txBox="1">
              <a:spLocks noChangeArrowheads="1"/>
            </p:cNvSpPr>
            <p:nvPr/>
          </p:nvSpPr>
          <p:spPr bwMode="auto">
            <a:xfrm>
              <a:off x="2112" y="3744"/>
              <a:ext cx="6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Peer</a:t>
              </a:r>
            </a:p>
            <a:p>
              <a:pPr eaLnBrk="1" hangingPunct="1">
                <a:spcBef>
                  <a:spcPct val="50000"/>
                </a:spcBef>
              </a:pPr>
              <a:r>
                <a:rPr lang="en-US" altLang="en-US" sz="1800">
                  <a:solidFill>
                    <a:srgbClr val="000000"/>
                  </a:solidFill>
                  <a:latin typeface="Arial" charset="0"/>
                </a:rPr>
                <a:t>[Leech]</a:t>
              </a:r>
            </a:p>
          </p:txBody>
        </p:sp>
        <p:sp>
          <p:nvSpPr>
            <p:cNvPr id="57356" name="Text Box 12"/>
            <p:cNvSpPr txBox="1">
              <a:spLocks noChangeArrowheads="1"/>
            </p:cNvSpPr>
            <p:nvPr/>
          </p:nvSpPr>
          <p:spPr bwMode="auto">
            <a:xfrm>
              <a:off x="3504" y="86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Tracker</a:t>
              </a:r>
            </a:p>
          </p:txBody>
        </p:sp>
        <p:grpSp>
          <p:nvGrpSpPr>
            <p:cNvPr id="57357" name="Group 13"/>
            <p:cNvGrpSpPr>
              <a:grpSpLocks/>
            </p:cNvGrpSpPr>
            <p:nvPr/>
          </p:nvGrpSpPr>
          <p:grpSpPr bwMode="auto">
            <a:xfrm>
              <a:off x="960" y="1680"/>
              <a:ext cx="2000" cy="960"/>
              <a:chOff x="960" y="1680"/>
              <a:chExt cx="2000" cy="960"/>
            </a:xfrm>
          </p:grpSpPr>
          <p:sp>
            <p:nvSpPr>
              <p:cNvPr id="57366" name="Line 14"/>
              <p:cNvSpPr>
                <a:spLocks noChangeShapeType="1"/>
              </p:cNvSpPr>
              <p:nvPr/>
            </p:nvSpPr>
            <p:spPr bwMode="auto">
              <a:xfrm flipV="1">
                <a:off x="960" y="1680"/>
                <a:ext cx="1776"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7" name="Line 15"/>
              <p:cNvSpPr>
                <a:spLocks noChangeShapeType="1"/>
              </p:cNvSpPr>
              <p:nvPr/>
            </p:nvSpPr>
            <p:spPr bwMode="auto">
              <a:xfrm flipH="1">
                <a:off x="1152" y="1680"/>
                <a:ext cx="1728" cy="9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Text Box 16"/>
              <p:cNvSpPr txBox="1">
                <a:spLocks noChangeArrowheads="1"/>
              </p:cNvSpPr>
              <p:nvPr/>
            </p:nvSpPr>
            <p:spPr bwMode="auto">
              <a:xfrm rot="-1770494">
                <a:off x="1385" y="185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Get-announce</a:t>
                </a:r>
              </a:p>
            </p:txBody>
          </p:sp>
          <p:sp>
            <p:nvSpPr>
              <p:cNvPr id="57369" name="Text Box 17"/>
              <p:cNvSpPr txBox="1">
                <a:spLocks noChangeArrowheads="1"/>
              </p:cNvSpPr>
              <p:nvPr/>
            </p:nvSpPr>
            <p:spPr bwMode="auto">
              <a:xfrm rot="-1770494">
                <a:off x="1392" y="2112"/>
                <a:ext cx="15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Response-peer list</a:t>
                </a:r>
              </a:p>
            </p:txBody>
          </p:sp>
        </p:grpSp>
        <p:grpSp>
          <p:nvGrpSpPr>
            <p:cNvPr id="57358" name="Group 18"/>
            <p:cNvGrpSpPr>
              <a:grpSpLocks/>
            </p:cNvGrpSpPr>
            <p:nvPr/>
          </p:nvGrpSpPr>
          <p:grpSpPr bwMode="auto">
            <a:xfrm>
              <a:off x="1200" y="2400"/>
              <a:ext cx="2976" cy="1104"/>
              <a:chOff x="1200" y="2400"/>
              <a:chExt cx="2976" cy="1104"/>
            </a:xfrm>
          </p:grpSpPr>
          <p:sp>
            <p:nvSpPr>
              <p:cNvPr id="57360" name="Line 19"/>
              <p:cNvSpPr>
                <a:spLocks noChangeShapeType="1"/>
              </p:cNvSpPr>
              <p:nvPr/>
            </p:nvSpPr>
            <p:spPr bwMode="auto">
              <a:xfrm>
                <a:off x="1200" y="2976"/>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20"/>
              <p:cNvSpPr>
                <a:spLocks noChangeShapeType="1"/>
              </p:cNvSpPr>
              <p:nvPr/>
            </p:nvSpPr>
            <p:spPr bwMode="auto">
              <a:xfrm flipH="1" flipV="1">
                <a:off x="1200" y="2832"/>
                <a:ext cx="91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2" name="Line 21"/>
              <p:cNvSpPr>
                <a:spLocks noChangeShapeType="1"/>
              </p:cNvSpPr>
              <p:nvPr/>
            </p:nvSpPr>
            <p:spPr bwMode="auto">
              <a:xfrm flipH="1">
                <a:off x="1200" y="2592"/>
                <a:ext cx="297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3" name="Text Box 22"/>
              <p:cNvSpPr txBox="1">
                <a:spLocks noChangeArrowheads="1"/>
              </p:cNvSpPr>
              <p:nvPr/>
            </p:nvSpPr>
            <p:spPr bwMode="auto">
              <a:xfrm rot="1832436">
                <a:off x="1440" y="2928"/>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7364" name="Text Box 23"/>
              <p:cNvSpPr txBox="1">
                <a:spLocks noChangeArrowheads="1"/>
              </p:cNvSpPr>
              <p:nvPr/>
            </p:nvSpPr>
            <p:spPr bwMode="auto">
              <a:xfrm rot="1832436">
                <a:off x="1296" y="32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sp>
            <p:nvSpPr>
              <p:cNvPr id="57365" name="Text Box 24"/>
              <p:cNvSpPr txBox="1">
                <a:spLocks noChangeArrowheads="1"/>
              </p:cNvSpPr>
              <p:nvPr/>
            </p:nvSpPr>
            <p:spPr bwMode="auto">
              <a:xfrm rot="-207199">
                <a:off x="2544" y="2400"/>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pieces</a:t>
                </a:r>
              </a:p>
            </p:txBody>
          </p:sp>
        </p:grpSp>
        <p:sp>
          <p:nvSpPr>
            <p:cNvPr id="57359" name="Text Box 25"/>
            <p:cNvSpPr txBox="1">
              <a:spLocks noChangeArrowheads="1"/>
            </p:cNvSpPr>
            <p:nvPr/>
          </p:nvSpPr>
          <p:spPr bwMode="auto">
            <a:xfrm>
              <a:off x="1392" y="9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800">
                  <a:solidFill>
                    <a:srgbClr val="000000"/>
                  </a:solidFill>
                  <a:latin typeface="Arial" charset="0"/>
                </a:rPr>
                <a:t>Web Server</a:t>
              </a:r>
            </a:p>
          </p:txBody>
        </p:sp>
      </p:grpSp>
    </p:spTree>
    <p:extLst>
      <p:ext uri="{BB962C8B-B14F-4D97-AF65-F5344CB8AC3E}">
        <p14:creationId xmlns:p14="http://schemas.microsoft.com/office/powerpoint/2010/main" val="2045413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en-US"/>
              <a:t>BitTorrent: Chunk Request Order</a:t>
            </a:r>
          </a:p>
        </p:txBody>
      </p:sp>
      <p:sp>
        <p:nvSpPr>
          <p:cNvPr id="1844227" name="Rectangle 3"/>
          <p:cNvSpPr>
            <a:spLocks noGrp="1" noChangeArrowheads="1"/>
          </p:cNvSpPr>
          <p:nvPr>
            <p:ph type="body" idx="1"/>
          </p:nvPr>
        </p:nvSpPr>
        <p:spPr/>
        <p:txBody>
          <a:bodyPr/>
          <a:lstStyle/>
          <a:p>
            <a:pPr>
              <a:lnSpc>
                <a:spcPct val="90000"/>
              </a:lnSpc>
            </a:pPr>
            <a:r>
              <a:rPr lang="en-US" altLang="en-US" sz="3000"/>
              <a:t>Which chunks to request?</a:t>
            </a:r>
          </a:p>
          <a:p>
            <a:pPr lvl="1">
              <a:lnSpc>
                <a:spcPct val="90000"/>
              </a:lnSpc>
            </a:pPr>
            <a:r>
              <a:rPr lang="en-US" altLang="en-US" sz="2600"/>
              <a:t>Could download in order</a:t>
            </a:r>
          </a:p>
          <a:p>
            <a:pPr lvl="1">
              <a:lnSpc>
                <a:spcPct val="90000"/>
              </a:lnSpc>
            </a:pPr>
            <a:r>
              <a:rPr lang="en-US" altLang="en-US" sz="2600"/>
              <a:t>Like an HTTP client does</a:t>
            </a:r>
          </a:p>
          <a:p>
            <a:pPr>
              <a:lnSpc>
                <a:spcPct val="90000"/>
              </a:lnSpc>
            </a:pPr>
            <a:r>
              <a:rPr lang="en-US" altLang="en-US" sz="3000"/>
              <a:t>Problem: many peers have the early chunks</a:t>
            </a:r>
          </a:p>
          <a:p>
            <a:pPr lvl="1">
              <a:lnSpc>
                <a:spcPct val="90000"/>
              </a:lnSpc>
            </a:pPr>
            <a:r>
              <a:rPr lang="en-US" altLang="en-US" sz="2600"/>
              <a:t>Peers have little to share with each other</a:t>
            </a:r>
          </a:p>
          <a:p>
            <a:pPr lvl="1">
              <a:lnSpc>
                <a:spcPct val="90000"/>
              </a:lnSpc>
            </a:pPr>
            <a:r>
              <a:rPr lang="en-US" altLang="en-US" sz="2600"/>
              <a:t>Limiting the scalability of the system</a:t>
            </a:r>
          </a:p>
          <a:p>
            <a:pPr>
              <a:lnSpc>
                <a:spcPct val="90000"/>
              </a:lnSpc>
            </a:pPr>
            <a:r>
              <a:rPr lang="en-US" altLang="en-US" sz="3000"/>
              <a:t>Problem: eventually nobody has rare chunks</a:t>
            </a:r>
          </a:p>
          <a:p>
            <a:pPr lvl="1">
              <a:lnSpc>
                <a:spcPct val="90000"/>
              </a:lnSpc>
            </a:pPr>
            <a:r>
              <a:rPr lang="en-US" altLang="en-US" sz="2600"/>
              <a:t>E.g., the chunks need the end of the file</a:t>
            </a:r>
          </a:p>
          <a:p>
            <a:pPr lvl="1">
              <a:lnSpc>
                <a:spcPct val="90000"/>
              </a:lnSpc>
            </a:pPr>
            <a:r>
              <a:rPr lang="en-US" altLang="en-US" sz="2600"/>
              <a:t>Limiting the ability to complete a download</a:t>
            </a:r>
          </a:p>
          <a:p>
            <a:pPr>
              <a:lnSpc>
                <a:spcPct val="90000"/>
              </a:lnSpc>
            </a:pPr>
            <a:r>
              <a:rPr lang="en-US" altLang="en-US" sz="3000"/>
              <a:t>Solutions: random selection and rarest first</a:t>
            </a:r>
          </a:p>
          <a:p>
            <a:pPr lvl="1">
              <a:lnSpc>
                <a:spcPct val="90000"/>
              </a:lnSpc>
            </a:pPr>
            <a:endParaRPr lang="en-US" altLang="en-US" sz="2600"/>
          </a:p>
        </p:txBody>
      </p:sp>
      <p:sp>
        <p:nvSpPr>
          <p:cNvPr id="5939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8B69FDBA-0E7C-FA4C-A910-4DDAF56713DF}" type="slidenum">
              <a:rPr lang="en-US" altLang="en-US" sz="1200">
                <a:solidFill>
                  <a:schemeClr val="tx2"/>
                </a:solidFill>
                <a:latin typeface="Arial Narrow" charset="0"/>
              </a:rPr>
              <a:pPr algn="ctr"/>
              <a:t>18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675034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2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2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2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2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22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a:t>BitTorrent: Rarest Chunk First</a:t>
            </a:r>
          </a:p>
        </p:txBody>
      </p:sp>
      <p:sp>
        <p:nvSpPr>
          <p:cNvPr id="61442" name="Rectangle 3"/>
          <p:cNvSpPr>
            <a:spLocks noGrp="1" noChangeArrowheads="1"/>
          </p:cNvSpPr>
          <p:nvPr>
            <p:ph type="body" idx="1"/>
          </p:nvPr>
        </p:nvSpPr>
        <p:spPr/>
        <p:txBody>
          <a:bodyPr/>
          <a:lstStyle/>
          <a:p>
            <a:r>
              <a:rPr lang="en-US" altLang="en-US"/>
              <a:t>Which chunks to request first?</a:t>
            </a:r>
          </a:p>
          <a:p>
            <a:pPr lvl="1"/>
            <a:r>
              <a:rPr lang="en-US" altLang="en-US"/>
              <a:t>The chunk with the fewest available copies</a:t>
            </a:r>
          </a:p>
          <a:p>
            <a:pPr lvl="1"/>
            <a:r>
              <a:rPr lang="en-US" altLang="en-US"/>
              <a:t>I.e., the rarest chunk first</a:t>
            </a:r>
          </a:p>
          <a:p>
            <a:r>
              <a:rPr lang="en-US" altLang="en-US"/>
              <a:t>Benefits to the peer</a:t>
            </a:r>
          </a:p>
          <a:p>
            <a:pPr lvl="1"/>
            <a:r>
              <a:rPr lang="en-US" altLang="en-US"/>
              <a:t>Avoid starvation when some peers depart</a:t>
            </a:r>
          </a:p>
          <a:p>
            <a:r>
              <a:rPr lang="en-US" altLang="en-US"/>
              <a:t>Benefits to the system</a:t>
            </a:r>
          </a:p>
          <a:p>
            <a:pPr lvl="1"/>
            <a:r>
              <a:rPr lang="en-US" altLang="en-US"/>
              <a:t>Avoid starvation across all peers wanting a file</a:t>
            </a:r>
          </a:p>
          <a:p>
            <a:pPr lvl="1"/>
            <a:r>
              <a:rPr lang="en-US" altLang="en-US"/>
              <a:t>Balance load by equalizing # of copies of chunks</a:t>
            </a:r>
          </a:p>
          <a:p>
            <a:pPr lvl="1"/>
            <a:endParaRPr lang="en-US" altLang="en-US"/>
          </a:p>
        </p:txBody>
      </p:sp>
      <p:sp>
        <p:nvSpPr>
          <p:cNvPr id="61443"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E372943E-7416-D74A-8662-9529AEF52469}" type="slidenum">
              <a:rPr lang="en-US" altLang="en-US" sz="1200">
                <a:solidFill>
                  <a:schemeClr val="tx2"/>
                </a:solidFill>
                <a:latin typeface="Arial Narrow" charset="0"/>
              </a:rPr>
              <a:pPr algn="ctr"/>
              <a:t>19</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1700650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a:ea typeface="ＭＳ Ｐゴシック" charset="-128"/>
              </a:rPr>
              <a:t>Data-Oriented Networking Overview</a:t>
            </a:r>
          </a:p>
        </p:txBody>
      </p:sp>
      <p:sp>
        <p:nvSpPr>
          <p:cNvPr id="20482" name="Content Placeholder 2"/>
          <p:cNvSpPr>
            <a:spLocks noGrp="1"/>
          </p:cNvSpPr>
          <p:nvPr>
            <p:ph idx="1"/>
          </p:nvPr>
        </p:nvSpPr>
        <p:spPr/>
        <p:txBody>
          <a:bodyPr/>
          <a:lstStyle/>
          <a:p>
            <a:pPr eaLnBrk="1" hangingPunct="1">
              <a:lnSpc>
                <a:spcPct val="80000"/>
              </a:lnSpc>
            </a:pPr>
            <a:r>
              <a:rPr lang="en-US" altLang="en-US" sz="2500">
                <a:ea typeface="ＭＳ Ｐゴシック" charset="-128"/>
              </a:rPr>
              <a:t>In the beginning...</a:t>
            </a:r>
          </a:p>
          <a:p>
            <a:pPr lvl="1" eaLnBrk="1" hangingPunct="1">
              <a:lnSpc>
                <a:spcPct val="80000"/>
              </a:lnSpc>
              <a:buFont typeface="Arial" charset="0"/>
              <a:buChar char="–"/>
            </a:pPr>
            <a:r>
              <a:rPr lang="en-US" altLang="en-US" sz="2200"/>
              <a:t>First applications strictly focused on host-to-host interprocess communication:</a:t>
            </a:r>
          </a:p>
          <a:p>
            <a:pPr lvl="2" eaLnBrk="1" hangingPunct="1">
              <a:lnSpc>
                <a:spcPct val="80000"/>
              </a:lnSpc>
            </a:pPr>
            <a:r>
              <a:rPr lang="en-US" altLang="en-US" sz="1900"/>
              <a:t>Remote login, file transfer, ...</a:t>
            </a:r>
          </a:p>
          <a:p>
            <a:pPr lvl="1" eaLnBrk="1" hangingPunct="1">
              <a:lnSpc>
                <a:spcPct val="80000"/>
              </a:lnSpc>
              <a:buFont typeface="Arial" charset="0"/>
              <a:buChar char="–"/>
            </a:pPr>
            <a:r>
              <a:rPr lang="en-US" altLang="en-US" sz="2200"/>
              <a:t>Internet was built around this host-to-host model.</a:t>
            </a:r>
          </a:p>
          <a:p>
            <a:pPr lvl="1" eaLnBrk="1" hangingPunct="1">
              <a:lnSpc>
                <a:spcPct val="80000"/>
              </a:lnSpc>
              <a:buFont typeface="Arial" charset="0"/>
              <a:buChar char="–"/>
            </a:pPr>
            <a:r>
              <a:rPr lang="en-US" altLang="en-US" sz="2200"/>
              <a:t>Architecture is well-suited for communication between pairs of stationary hosts.</a:t>
            </a:r>
          </a:p>
          <a:p>
            <a:pPr eaLnBrk="1" hangingPunct="1">
              <a:lnSpc>
                <a:spcPct val="80000"/>
              </a:lnSpc>
            </a:pPr>
            <a:r>
              <a:rPr lang="en-US" altLang="en-US" sz="2500">
                <a:ea typeface="ＭＳ Ｐゴシック" charset="-128"/>
              </a:rPr>
              <a:t>... while today</a:t>
            </a:r>
          </a:p>
          <a:p>
            <a:pPr lvl="1" eaLnBrk="1" hangingPunct="1">
              <a:lnSpc>
                <a:spcPct val="80000"/>
              </a:lnSpc>
              <a:buFont typeface="Arial" charset="0"/>
              <a:buChar char="–"/>
            </a:pPr>
            <a:r>
              <a:rPr lang="en-US" altLang="en-US" sz="2200"/>
              <a:t>Vast majority of Internet usage is data retrieval and service access.</a:t>
            </a:r>
          </a:p>
          <a:p>
            <a:pPr lvl="1" eaLnBrk="1" hangingPunct="1">
              <a:lnSpc>
                <a:spcPct val="80000"/>
              </a:lnSpc>
              <a:buFont typeface="Arial" charset="0"/>
              <a:buChar char="–"/>
            </a:pPr>
            <a:r>
              <a:rPr lang="en-US" altLang="en-US" sz="2200"/>
              <a:t>Users care about the content and are oblivious to location.  They are often oblivious as to delivery time:</a:t>
            </a:r>
          </a:p>
          <a:p>
            <a:pPr lvl="2" eaLnBrk="1" hangingPunct="1">
              <a:lnSpc>
                <a:spcPct val="80000"/>
              </a:lnSpc>
            </a:pPr>
            <a:r>
              <a:rPr lang="en-US" altLang="en-US" sz="1900"/>
              <a:t>Fetching headlines from CNN, videos from YouTube, TV from Tivo</a:t>
            </a:r>
          </a:p>
          <a:p>
            <a:pPr lvl="2" eaLnBrk="1" hangingPunct="1">
              <a:lnSpc>
                <a:spcPct val="80000"/>
              </a:lnSpc>
            </a:pPr>
            <a:r>
              <a:rPr lang="en-US" altLang="en-US" sz="1900"/>
              <a:t>Accessing a bank account at “www.bank.com”.</a:t>
            </a:r>
          </a:p>
          <a:p>
            <a:pPr eaLnBrk="1" hangingPunct="1">
              <a:lnSpc>
                <a:spcPct val="80000"/>
              </a:lnSpc>
            </a:pPr>
            <a:endParaRPr lang="en-US" altLang="en-US" sz="2500">
              <a:ea typeface="ＭＳ Ｐゴシック" charset="-128"/>
            </a:endParaRPr>
          </a:p>
          <a:p>
            <a:pPr eaLnBrk="1" hangingPunct="1">
              <a:lnSpc>
                <a:spcPct val="80000"/>
              </a:lnSpc>
            </a:pPr>
            <a:endParaRPr lang="en-US" altLang="en-US" sz="250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a:t>Free-Riding Problem in P2P Networks</a:t>
            </a:r>
          </a:p>
        </p:txBody>
      </p:sp>
      <p:sp>
        <p:nvSpPr>
          <p:cNvPr id="1744899" name="Rectangle 3"/>
          <p:cNvSpPr>
            <a:spLocks noGrp="1" noChangeArrowheads="1"/>
          </p:cNvSpPr>
          <p:nvPr>
            <p:ph type="body" idx="1"/>
          </p:nvPr>
        </p:nvSpPr>
        <p:spPr/>
        <p:txBody>
          <a:bodyPr/>
          <a:lstStyle/>
          <a:p>
            <a:pPr>
              <a:lnSpc>
                <a:spcPct val="90000"/>
              </a:lnSpc>
            </a:pPr>
            <a:r>
              <a:rPr lang="en-US" altLang="en-US" sz="3000"/>
              <a:t>Vast majority of users are free-riders</a:t>
            </a:r>
          </a:p>
          <a:p>
            <a:pPr lvl="1">
              <a:lnSpc>
                <a:spcPct val="90000"/>
              </a:lnSpc>
            </a:pPr>
            <a:r>
              <a:rPr lang="en-US" altLang="en-US" sz="2600"/>
              <a:t>Most share no files and answer no queries</a:t>
            </a:r>
          </a:p>
          <a:p>
            <a:pPr lvl="1">
              <a:lnSpc>
                <a:spcPct val="90000"/>
              </a:lnSpc>
            </a:pPr>
            <a:r>
              <a:rPr lang="en-US" altLang="en-US" sz="2600"/>
              <a:t>Others limit # of connections or upload speed</a:t>
            </a:r>
          </a:p>
          <a:p>
            <a:pPr>
              <a:lnSpc>
                <a:spcPct val="90000"/>
              </a:lnSpc>
            </a:pPr>
            <a:r>
              <a:rPr lang="en-US" altLang="en-US" sz="3000"/>
              <a:t>A few “peers” essentially act as servers</a:t>
            </a:r>
          </a:p>
          <a:p>
            <a:pPr lvl="1">
              <a:lnSpc>
                <a:spcPct val="90000"/>
              </a:lnSpc>
            </a:pPr>
            <a:r>
              <a:rPr lang="en-US" altLang="en-US" sz="2600"/>
              <a:t>A few individuals contributing to the public good</a:t>
            </a:r>
          </a:p>
          <a:p>
            <a:pPr lvl="1">
              <a:lnSpc>
                <a:spcPct val="90000"/>
              </a:lnSpc>
            </a:pPr>
            <a:r>
              <a:rPr lang="en-US" altLang="en-US" sz="2600"/>
              <a:t>Making them hubs that basically act as a server</a:t>
            </a:r>
          </a:p>
          <a:p>
            <a:pPr lvl="1">
              <a:lnSpc>
                <a:spcPct val="90000"/>
              </a:lnSpc>
            </a:pPr>
            <a:endParaRPr lang="en-US" altLang="en-US" sz="2600"/>
          </a:p>
          <a:p>
            <a:pPr>
              <a:lnSpc>
                <a:spcPct val="90000"/>
              </a:lnSpc>
            </a:pPr>
            <a:r>
              <a:rPr lang="en-US" altLang="en-US" sz="3000"/>
              <a:t>BitTorrent prevent free riding</a:t>
            </a:r>
          </a:p>
          <a:p>
            <a:pPr lvl="1">
              <a:lnSpc>
                <a:spcPct val="90000"/>
              </a:lnSpc>
            </a:pPr>
            <a:r>
              <a:rPr lang="en-US" altLang="en-US" sz="2600"/>
              <a:t>Allow the fastest peers to download from you</a:t>
            </a:r>
          </a:p>
          <a:p>
            <a:pPr lvl="1">
              <a:lnSpc>
                <a:spcPct val="90000"/>
              </a:lnSpc>
            </a:pPr>
            <a:r>
              <a:rPr lang="en-US" altLang="en-US" sz="2600"/>
              <a:t>Occasionally let some free loaders download</a:t>
            </a:r>
          </a:p>
        </p:txBody>
      </p:sp>
      <p:sp>
        <p:nvSpPr>
          <p:cNvPr id="63491"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5AC96EEF-7A2F-6C48-A94D-C88E3E527EF7}" type="slidenum">
              <a:rPr lang="en-US" altLang="en-US" sz="1200">
                <a:solidFill>
                  <a:schemeClr val="tx2"/>
                </a:solidFill>
                <a:latin typeface="Arial Narrow" charset="0"/>
              </a:rPr>
              <a:pPr algn="ctr"/>
              <a:t>20</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027242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489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489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4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tLang="en-US"/>
              <a:t>Bit-Torrent: Preventing Free-Riding</a:t>
            </a:r>
          </a:p>
        </p:txBody>
      </p:sp>
      <p:sp>
        <p:nvSpPr>
          <p:cNvPr id="65538" name="Rectangle 3"/>
          <p:cNvSpPr>
            <a:spLocks noGrp="1" noChangeArrowheads="1"/>
          </p:cNvSpPr>
          <p:nvPr>
            <p:ph type="body" idx="1"/>
          </p:nvPr>
        </p:nvSpPr>
        <p:spPr/>
        <p:txBody>
          <a:bodyPr/>
          <a:lstStyle/>
          <a:p>
            <a:pPr>
              <a:lnSpc>
                <a:spcPct val="80000"/>
              </a:lnSpc>
            </a:pPr>
            <a:r>
              <a:rPr lang="en-US" altLang="en-US" sz="2700"/>
              <a:t>Peer has limited upload bandwidth</a:t>
            </a:r>
          </a:p>
          <a:p>
            <a:pPr lvl="1">
              <a:lnSpc>
                <a:spcPct val="80000"/>
              </a:lnSpc>
            </a:pPr>
            <a:r>
              <a:rPr lang="en-US" altLang="en-US" sz="2400"/>
              <a:t>And must share it among multiple peers</a:t>
            </a:r>
          </a:p>
          <a:p>
            <a:pPr>
              <a:lnSpc>
                <a:spcPct val="80000"/>
              </a:lnSpc>
            </a:pPr>
            <a:r>
              <a:rPr lang="en-US" altLang="en-US" sz="2700"/>
              <a:t>Prioritizing the upload bandwidth: tit for tat</a:t>
            </a:r>
          </a:p>
          <a:p>
            <a:pPr lvl="1">
              <a:lnSpc>
                <a:spcPct val="80000"/>
              </a:lnSpc>
            </a:pPr>
            <a:r>
              <a:rPr lang="en-US" altLang="en-US" sz="2400"/>
              <a:t>Favor neighbors that are uploading at highest rate</a:t>
            </a:r>
          </a:p>
          <a:p>
            <a:pPr lvl="1">
              <a:lnSpc>
                <a:spcPct val="80000"/>
              </a:lnSpc>
            </a:pPr>
            <a:endParaRPr lang="en-US" altLang="en-US" sz="2400"/>
          </a:p>
          <a:p>
            <a:pPr>
              <a:lnSpc>
                <a:spcPct val="80000"/>
              </a:lnSpc>
            </a:pPr>
            <a:r>
              <a:rPr lang="en-US" altLang="en-US" sz="2700"/>
              <a:t>Rewarding the top few (e.g. four) peers</a:t>
            </a:r>
          </a:p>
          <a:p>
            <a:pPr lvl="1">
              <a:lnSpc>
                <a:spcPct val="80000"/>
              </a:lnSpc>
            </a:pPr>
            <a:r>
              <a:rPr lang="en-US" altLang="en-US" sz="2400"/>
              <a:t>Measure download bit rates from each neighbor</a:t>
            </a:r>
          </a:p>
          <a:p>
            <a:pPr lvl="1">
              <a:lnSpc>
                <a:spcPct val="80000"/>
              </a:lnSpc>
            </a:pPr>
            <a:r>
              <a:rPr lang="en-US" altLang="en-US" sz="2400"/>
              <a:t>Reciprocates by sending to the top few peers</a:t>
            </a:r>
          </a:p>
          <a:p>
            <a:pPr lvl="1">
              <a:lnSpc>
                <a:spcPct val="80000"/>
              </a:lnSpc>
            </a:pPr>
            <a:r>
              <a:rPr lang="en-US" altLang="en-US" sz="2400"/>
              <a:t>Recompute and reallocate every 10 seconds</a:t>
            </a:r>
          </a:p>
          <a:p>
            <a:pPr>
              <a:lnSpc>
                <a:spcPct val="80000"/>
              </a:lnSpc>
            </a:pPr>
            <a:r>
              <a:rPr lang="en-US" altLang="en-US" sz="2700"/>
              <a:t>Optimistic unchoking</a:t>
            </a:r>
          </a:p>
          <a:p>
            <a:pPr lvl="1">
              <a:lnSpc>
                <a:spcPct val="80000"/>
              </a:lnSpc>
            </a:pPr>
            <a:r>
              <a:rPr lang="en-US" altLang="en-US" sz="2400"/>
              <a:t>Randomly try a new neighbor every 30 seconds</a:t>
            </a:r>
          </a:p>
          <a:p>
            <a:pPr lvl="1">
              <a:lnSpc>
                <a:spcPct val="80000"/>
              </a:lnSpc>
            </a:pPr>
            <a:r>
              <a:rPr lang="en-US" altLang="en-US" sz="2400"/>
              <a:t>To find a better partner and help new nodes startup</a:t>
            </a:r>
          </a:p>
          <a:p>
            <a:pPr lvl="1">
              <a:lnSpc>
                <a:spcPct val="80000"/>
              </a:lnSpc>
            </a:pPr>
            <a:endParaRPr lang="en-US" altLang="en-US" sz="2400"/>
          </a:p>
        </p:txBody>
      </p:sp>
      <p:sp>
        <p:nvSpPr>
          <p:cNvPr id="65539"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776CD644-4828-7740-BA45-BED6EA2DD730}" type="slidenum">
              <a:rPr lang="en-US" altLang="en-US" sz="1200">
                <a:solidFill>
                  <a:schemeClr val="tx2"/>
                </a:solidFill>
                <a:latin typeface="Arial Narrow" charset="0"/>
              </a:rPr>
              <a:pPr algn="ctr"/>
              <a:t>21</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21151878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t>BitTyrant: Gaming BitTorrent</a:t>
            </a:r>
          </a:p>
        </p:txBody>
      </p:sp>
      <p:sp>
        <p:nvSpPr>
          <p:cNvPr id="67586" name="Content Placeholder 2"/>
          <p:cNvSpPr>
            <a:spLocks noGrp="1"/>
          </p:cNvSpPr>
          <p:nvPr>
            <p:ph idx="1"/>
          </p:nvPr>
        </p:nvSpPr>
        <p:spPr/>
        <p:txBody>
          <a:bodyPr/>
          <a:lstStyle/>
          <a:p>
            <a:r>
              <a:rPr lang="en-US" altLang="en-US"/>
              <a:t>Lots of altruistic contributors</a:t>
            </a:r>
          </a:p>
          <a:p>
            <a:r>
              <a:rPr lang="en-US" altLang="en-US"/>
              <a:t>High contributors take a long time to find good partners</a:t>
            </a:r>
          </a:p>
          <a:p>
            <a:r>
              <a:rPr lang="en-US" altLang="en-US"/>
              <a:t>Active sets are statically sized</a:t>
            </a:r>
          </a:p>
          <a:p>
            <a:pPr lvl="1"/>
            <a:r>
              <a:rPr lang="en-US" altLang="en-US"/>
              <a:t>Peer uploads to top N peers at rate 1/N</a:t>
            </a:r>
          </a:p>
          <a:p>
            <a:pPr lvl="1"/>
            <a:r>
              <a:rPr lang="en-US" altLang="en-US"/>
              <a:t>E.g., if N=4 and peers upload at 15, 12, 10, 9, 8, 3</a:t>
            </a:r>
          </a:p>
          <a:p>
            <a:pPr lvl="1"/>
            <a:r>
              <a:rPr lang="en-US" altLang="en-US"/>
              <a:t>… then peer uploading at rate 9 gets treated quite well</a:t>
            </a:r>
          </a:p>
          <a:p>
            <a:pPr lvl="1"/>
            <a:endParaRPr lang="en-US" altLang="en-US"/>
          </a:p>
          <a:p>
            <a:pPr lvl="1"/>
            <a:endParaRPr lang="en-US" altLang="en-US"/>
          </a:p>
        </p:txBody>
      </p:sp>
      <p:sp>
        <p:nvSpPr>
          <p:cNvPr id="675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7BD38C8-E9EA-144D-B17D-B23F3149F6B0}" type="slidenum">
              <a:rPr lang="en-US" altLang="en-US" sz="1200">
                <a:solidFill>
                  <a:schemeClr val="tx2"/>
                </a:solidFill>
                <a:latin typeface="Arial Narrow" charset="0"/>
              </a:rPr>
              <a:pPr/>
              <a:t>22</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68676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2B1BDB63-7102-434A-BC7E-4B1F43EE1A17}" type="slidenum">
              <a:rPr lang="en-US" altLang="en-US" sz="1200">
                <a:solidFill>
                  <a:schemeClr val="tx2"/>
                </a:solidFill>
                <a:latin typeface="Arial Narrow" charset="0"/>
              </a:rPr>
              <a:pPr algn="ctr"/>
              <a:t>23</a:t>
            </a:fld>
            <a:endParaRPr lang="en-US" altLang="en-US" sz="1200">
              <a:solidFill>
                <a:schemeClr val="tx2"/>
              </a:solidFill>
              <a:latin typeface="Arial Narrow" charset="0"/>
            </a:endParaRPr>
          </a:p>
        </p:txBody>
      </p:sp>
      <p:sp>
        <p:nvSpPr>
          <p:cNvPr id="68610" name="Rectangle 2"/>
          <p:cNvSpPr>
            <a:spLocks noGrp="1" noChangeArrowheads="1"/>
          </p:cNvSpPr>
          <p:nvPr>
            <p:ph type="title"/>
          </p:nvPr>
        </p:nvSpPr>
        <p:spPr/>
        <p:txBody>
          <a:bodyPr/>
          <a:lstStyle/>
          <a:p>
            <a:r>
              <a:rPr lang="en-US" altLang="en-US"/>
              <a:t>BitTyrant: Gaming BitTorrent</a:t>
            </a:r>
          </a:p>
        </p:txBody>
      </p:sp>
      <p:sp>
        <p:nvSpPr>
          <p:cNvPr id="68611" name="Rectangle 3"/>
          <p:cNvSpPr>
            <a:spLocks noGrp="1" noChangeArrowheads="1"/>
          </p:cNvSpPr>
          <p:nvPr>
            <p:ph type="body" idx="1"/>
          </p:nvPr>
        </p:nvSpPr>
        <p:spPr/>
        <p:txBody>
          <a:bodyPr/>
          <a:lstStyle/>
          <a:p>
            <a:pPr>
              <a:lnSpc>
                <a:spcPct val="90000"/>
              </a:lnSpc>
            </a:pPr>
            <a:r>
              <a:rPr lang="en-US" altLang="en-US"/>
              <a:t>Best to be the N</a:t>
            </a:r>
            <a:r>
              <a:rPr lang="en-US" altLang="en-US" baseline="30000"/>
              <a:t>th</a:t>
            </a:r>
            <a:r>
              <a:rPr lang="en-US" altLang="en-US"/>
              <a:t> peer in the list, rather than 1</a:t>
            </a:r>
            <a:r>
              <a:rPr lang="en-US" altLang="en-US" baseline="30000"/>
              <a:t>st</a:t>
            </a:r>
          </a:p>
          <a:p>
            <a:pPr lvl="1">
              <a:lnSpc>
                <a:spcPct val="90000"/>
              </a:lnSpc>
            </a:pPr>
            <a:r>
              <a:rPr lang="en-US" altLang="en-US"/>
              <a:t>Distribution of BW suggests 14KB/s is enough</a:t>
            </a:r>
          </a:p>
          <a:p>
            <a:pPr lvl="1">
              <a:lnSpc>
                <a:spcPct val="90000"/>
              </a:lnSpc>
            </a:pPr>
            <a:r>
              <a:rPr lang="en-US" altLang="en-US"/>
              <a:t>Dynamically probe for this value</a:t>
            </a:r>
          </a:p>
          <a:p>
            <a:pPr>
              <a:lnSpc>
                <a:spcPct val="90000"/>
              </a:lnSpc>
            </a:pPr>
            <a:r>
              <a:rPr lang="en-US" altLang="en-US"/>
              <a:t>Use saved bandwidth to expand peer set</a:t>
            </a:r>
          </a:p>
          <a:p>
            <a:pPr lvl="1">
              <a:lnSpc>
                <a:spcPct val="90000"/>
              </a:lnSpc>
            </a:pPr>
            <a:r>
              <a:rPr lang="en-US" altLang="en-US"/>
              <a:t>Choose clients that maximize download/upload ratio</a:t>
            </a:r>
          </a:p>
          <a:p>
            <a:pPr>
              <a:lnSpc>
                <a:spcPct val="90000"/>
              </a:lnSpc>
            </a:pPr>
            <a:r>
              <a:rPr lang="en-US" altLang="en-US"/>
              <a:t>Discussion</a:t>
            </a:r>
          </a:p>
          <a:p>
            <a:pPr lvl="1">
              <a:lnSpc>
                <a:spcPct val="90000"/>
              </a:lnSpc>
            </a:pPr>
            <a:r>
              <a:rPr lang="en-US" altLang="en-US"/>
              <a:t>Is “progressive tax” so bad?</a:t>
            </a:r>
          </a:p>
          <a:p>
            <a:pPr lvl="1">
              <a:lnSpc>
                <a:spcPct val="90000"/>
              </a:lnSpc>
            </a:pPr>
            <a:r>
              <a:rPr lang="en-US" altLang="en-US"/>
              <a:t>What if everyone does this?</a:t>
            </a:r>
          </a:p>
        </p:txBody>
      </p:sp>
    </p:spTree>
    <p:extLst>
      <p:ext uri="{BB962C8B-B14F-4D97-AF65-F5344CB8AC3E}">
        <p14:creationId xmlns:p14="http://schemas.microsoft.com/office/powerpoint/2010/main" val="260630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BitTorrent</a:t>
            </a:r>
            <a:r>
              <a:rPr lang="en-US" dirty="0" smtClean="0"/>
              <a:t> and DHTs</a:t>
            </a:r>
            <a:endParaRPr lang="en-US" dirty="0"/>
          </a:p>
        </p:txBody>
      </p:sp>
      <p:sp>
        <p:nvSpPr>
          <p:cNvPr id="3" name="Content Placeholder 2"/>
          <p:cNvSpPr>
            <a:spLocks noGrp="1"/>
          </p:cNvSpPr>
          <p:nvPr>
            <p:ph idx="1"/>
          </p:nvPr>
        </p:nvSpPr>
        <p:spPr/>
        <p:txBody>
          <a:bodyPr/>
          <a:lstStyle/>
          <a:p>
            <a:r>
              <a:rPr lang="en-US" dirty="0" smtClean="0"/>
              <a:t>Since 2005, </a:t>
            </a:r>
            <a:r>
              <a:rPr lang="en-US" dirty="0" err="1" smtClean="0"/>
              <a:t>BitTorrent</a:t>
            </a:r>
            <a:r>
              <a:rPr lang="en-US" dirty="0" smtClean="0"/>
              <a:t> supports the use of a </a:t>
            </a:r>
            <a:r>
              <a:rPr lang="en-US" dirty="0" err="1" smtClean="0"/>
              <a:t>Kademlia</a:t>
            </a:r>
            <a:r>
              <a:rPr lang="en-US" dirty="0" smtClean="0"/>
              <a:t>-based DHT (Mainline) for finding peers</a:t>
            </a:r>
          </a:p>
          <a:p>
            <a:r>
              <a:rPr lang="en-US" dirty="0" smtClean="0"/>
              <a:t>Key = sha1(info section of torrent metafile)</a:t>
            </a:r>
          </a:p>
          <a:p>
            <a:r>
              <a:rPr lang="en-US" i="1" dirty="0" err="1" smtClean="0"/>
              <a:t>get_peers</a:t>
            </a:r>
            <a:r>
              <a:rPr lang="en-US" i="1" dirty="0" smtClean="0"/>
              <a:t>(key) </a:t>
            </a:r>
            <a:r>
              <a:rPr lang="en-US" dirty="0" smtClean="0">
                <a:sym typeface="Wingdings"/>
              </a:rPr>
              <a:t> gets a list of peers for a torrent</a:t>
            </a:r>
          </a:p>
          <a:p>
            <a:r>
              <a:rPr lang="en-US" dirty="0" smtClean="0">
                <a:sym typeface="Wingdings"/>
              </a:rPr>
              <a:t>Each host also “puts” their own info into the DHT</a:t>
            </a:r>
            <a:endParaRPr lang="en-US" dirty="0"/>
          </a:p>
        </p:txBody>
      </p:sp>
    </p:spTree>
    <p:extLst>
      <p:ext uri="{BB962C8B-B14F-4D97-AF65-F5344CB8AC3E}">
        <p14:creationId xmlns:p14="http://schemas.microsoft.com/office/powerpoint/2010/main" val="13845530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304800" y="189411"/>
            <a:ext cx="8458200" cy="801189"/>
          </a:xfrm>
        </p:spPr>
        <p:txBody>
          <a:bodyPr rIns="126999">
            <a:normAutofit fontScale="90000"/>
          </a:bodyPr>
          <a:lstStyle/>
          <a:p>
            <a:r>
              <a:rPr lang="en-US" altLang="en-US" dirty="0" smtClean="0">
                <a:ea typeface="ＭＳ Ｐゴシック" charset="-128"/>
              </a:rPr>
              <a:t>Aside: </a:t>
            </a:r>
            <a:r>
              <a:rPr lang="en-US" altLang="en-US" smtClean="0">
                <a:ea typeface="ＭＳ Ｐゴシック" charset="-128"/>
              </a:rPr>
              <a:t>Chunk boundaries and </a:t>
            </a:r>
            <a:r>
              <a:rPr lang="en-US" altLang="en-US" dirty="0">
                <a:ea typeface="ＭＳ Ｐゴシック" charset="-128"/>
              </a:rPr>
              <a:t>Rabin Fingerprinting</a:t>
            </a:r>
          </a:p>
        </p:txBody>
      </p:sp>
      <p:grpSp>
        <p:nvGrpSpPr>
          <p:cNvPr id="50178" name="Group 2"/>
          <p:cNvGrpSpPr>
            <a:grpSpLocks/>
          </p:cNvGrpSpPr>
          <p:nvPr/>
        </p:nvGrpSpPr>
        <p:grpSpPr bwMode="auto">
          <a:xfrm>
            <a:off x="1749425" y="2306638"/>
            <a:ext cx="536575" cy="457200"/>
            <a:chOff x="0" y="0"/>
            <a:chExt cx="376" cy="320"/>
          </a:xfrm>
        </p:grpSpPr>
        <p:sp>
          <p:nvSpPr>
            <p:cNvPr id="50281" name="Rectangle 3"/>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82" name="Rectangle 4"/>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79" name="Group 5"/>
          <p:cNvGrpSpPr>
            <a:grpSpLocks/>
          </p:cNvGrpSpPr>
          <p:nvPr/>
        </p:nvGrpSpPr>
        <p:grpSpPr bwMode="auto">
          <a:xfrm>
            <a:off x="2286000" y="2306638"/>
            <a:ext cx="536575" cy="457200"/>
            <a:chOff x="0" y="0"/>
            <a:chExt cx="376" cy="320"/>
          </a:xfrm>
        </p:grpSpPr>
        <p:sp>
          <p:nvSpPr>
            <p:cNvPr id="50279" name="Rectangle 6"/>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80" name="Rectangle 7"/>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0" name="Group 8"/>
          <p:cNvGrpSpPr>
            <a:grpSpLocks/>
          </p:cNvGrpSpPr>
          <p:nvPr/>
        </p:nvGrpSpPr>
        <p:grpSpPr bwMode="auto">
          <a:xfrm>
            <a:off x="2822575" y="2306638"/>
            <a:ext cx="538163" cy="457200"/>
            <a:chOff x="0" y="0"/>
            <a:chExt cx="376" cy="320"/>
          </a:xfrm>
        </p:grpSpPr>
        <p:sp>
          <p:nvSpPr>
            <p:cNvPr id="50277" name="Rectangle 9"/>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8" name="Rectangle 10"/>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1" name="Group 11"/>
          <p:cNvGrpSpPr>
            <a:grpSpLocks/>
          </p:cNvGrpSpPr>
          <p:nvPr/>
        </p:nvGrpSpPr>
        <p:grpSpPr bwMode="auto">
          <a:xfrm>
            <a:off x="3349625" y="2306638"/>
            <a:ext cx="536575" cy="457200"/>
            <a:chOff x="0" y="0"/>
            <a:chExt cx="376" cy="320"/>
          </a:xfrm>
        </p:grpSpPr>
        <p:sp>
          <p:nvSpPr>
            <p:cNvPr id="50275" name="Rectangle 12"/>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6" name="Rectangle 13"/>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2" name="Group 14"/>
          <p:cNvGrpSpPr>
            <a:grpSpLocks/>
          </p:cNvGrpSpPr>
          <p:nvPr/>
        </p:nvGrpSpPr>
        <p:grpSpPr bwMode="auto">
          <a:xfrm>
            <a:off x="3886200" y="2306638"/>
            <a:ext cx="536575" cy="457200"/>
            <a:chOff x="0" y="0"/>
            <a:chExt cx="376" cy="320"/>
          </a:xfrm>
        </p:grpSpPr>
        <p:sp>
          <p:nvSpPr>
            <p:cNvPr id="50273" name="Rectangle 15"/>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4" name="Rectangle 16"/>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3" name="Group 17"/>
          <p:cNvGrpSpPr>
            <a:grpSpLocks/>
          </p:cNvGrpSpPr>
          <p:nvPr/>
        </p:nvGrpSpPr>
        <p:grpSpPr bwMode="auto">
          <a:xfrm>
            <a:off x="4422775" y="2306638"/>
            <a:ext cx="538163" cy="457200"/>
            <a:chOff x="0" y="0"/>
            <a:chExt cx="376" cy="320"/>
          </a:xfrm>
        </p:grpSpPr>
        <p:sp>
          <p:nvSpPr>
            <p:cNvPr id="50271" name="Rectangle 18"/>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2" name="Rectangle 19"/>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4" name="Group 20"/>
          <p:cNvGrpSpPr>
            <a:grpSpLocks/>
          </p:cNvGrpSpPr>
          <p:nvPr/>
        </p:nvGrpSpPr>
        <p:grpSpPr bwMode="auto">
          <a:xfrm>
            <a:off x="4949825" y="2306638"/>
            <a:ext cx="536575" cy="457200"/>
            <a:chOff x="0" y="0"/>
            <a:chExt cx="376" cy="320"/>
          </a:xfrm>
        </p:grpSpPr>
        <p:sp>
          <p:nvSpPr>
            <p:cNvPr id="50269" name="Rectangle 21"/>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70" name="Rectangle 22"/>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5" name="Group 23"/>
          <p:cNvGrpSpPr>
            <a:grpSpLocks/>
          </p:cNvGrpSpPr>
          <p:nvPr/>
        </p:nvGrpSpPr>
        <p:grpSpPr bwMode="auto">
          <a:xfrm>
            <a:off x="5486400" y="2306638"/>
            <a:ext cx="536575" cy="457200"/>
            <a:chOff x="0" y="0"/>
            <a:chExt cx="376" cy="320"/>
          </a:xfrm>
        </p:grpSpPr>
        <p:sp>
          <p:nvSpPr>
            <p:cNvPr id="50267" name="Rectangle 24"/>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68" name="Rectangle 25"/>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0186" name="Group 26"/>
          <p:cNvGrpSpPr>
            <a:grpSpLocks/>
          </p:cNvGrpSpPr>
          <p:nvPr/>
        </p:nvGrpSpPr>
        <p:grpSpPr bwMode="auto">
          <a:xfrm>
            <a:off x="6022975" y="2306638"/>
            <a:ext cx="538163" cy="457200"/>
            <a:chOff x="0" y="0"/>
            <a:chExt cx="376" cy="320"/>
          </a:xfrm>
        </p:grpSpPr>
        <p:sp>
          <p:nvSpPr>
            <p:cNvPr id="50265" name="Rectangle 27"/>
            <p:cNvSpPr>
              <a:spLocks/>
            </p:cNvSpPr>
            <p:nvPr/>
          </p:nvSpPr>
          <p:spPr bwMode="auto">
            <a:xfrm>
              <a:off x="0" y="0"/>
              <a:ext cx="376" cy="320"/>
            </a:xfrm>
            <a:prstGeom prst="rect">
              <a:avLst/>
            </a:prstGeom>
            <a:solidFill>
              <a:srgbClr val="FF9933"/>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66" name="Rectangle 28"/>
            <p:cNvSpPr>
              <a:spLocks/>
            </p:cNvSpPr>
            <p:nvPr/>
          </p:nvSpPr>
          <p:spPr bwMode="auto">
            <a:xfrm>
              <a:off x="0" y="0"/>
              <a:ext cx="3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 name="Group 29"/>
          <p:cNvGrpSpPr>
            <a:grpSpLocks/>
          </p:cNvGrpSpPr>
          <p:nvPr/>
        </p:nvGrpSpPr>
        <p:grpSpPr bwMode="auto">
          <a:xfrm>
            <a:off x="1749425" y="2922588"/>
            <a:ext cx="1601788" cy="1704975"/>
            <a:chOff x="0" y="0"/>
            <a:chExt cx="1121" cy="1193"/>
          </a:xfrm>
        </p:grpSpPr>
        <p:grpSp>
          <p:nvGrpSpPr>
            <p:cNvPr id="50255" name="Group 30"/>
            <p:cNvGrpSpPr>
              <a:grpSpLocks/>
            </p:cNvGrpSpPr>
            <p:nvPr/>
          </p:nvGrpSpPr>
          <p:grpSpPr bwMode="auto">
            <a:xfrm>
              <a:off x="0" y="0"/>
              <a:ext cx="1121" cy="161"/>
              <a:chOff x="0" y="0"/>
              <a:chExt cx="1121" cy="161"/>
            </a:xfrm>
          </p:grpSpPr>
          <p:sp>
            <p:nvSpPr>
              <p:cNvPr id="50262" name="Line 31"/>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3" name="Line 32"/>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4" name="Line 33"/>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56" name="Group 34"/>
            <p:cNvGrpSpPr>
              <a:grpSpLocks/>
            </p:cNvGrpSpPr>
            <p:nvPr/>
          </p:nvGrpSpPr>
          <p:grpSpPr bwMode="auto">
            <a:xfrm rot="5400000">
              <a:off x="123" y="623"/>
              <a:ext cx="926" cy="214"/>
              <a:chOff x="0" y="0"/>
              <a:chExt cx="926" cy="213"/>
            </a:xfrm>
          </p:grpSpPr>
          <p:sp>
            <p:nvSpPr>
              <p:cNvPr id="50257" name="Line 35"/>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58" name="Rectangle 36"/>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59" name="Group 37"/>
              <p:cNvGrpSpPr>
                <a:grpSpLocks/>
              </p:cNvGrpSpPr>
              <p:nvPr/>
            </p:nvGrpSpPr>
            <p:grpSpPr bwMode="auto">
              <a:xfrm>
                <a:off x="319" y="6"/>
                <a:ext cx="233" cy="201"/>
                <a:chOff x="0" y="0"/>
                <a:chExt cx="233" cy="201"/>
              </a:xfrm>
            </p:grpSpPr>
            <p:sp>
              <p:nvSpPr>
                <p:cNvPr id="50260" name="Rectangle 38"/>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61" name="Picture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15" name="Group 40"/>
          <p:cNvGrpSpPr>
            <a:grpSpLocks/>
          </p:cNvGrpSpPr>
          <p:nvPr/>
        </p:nvGrpSpPr>
        <p:grpSpPr bwMode="auto">
          <a:xfrm>
            <a:off x="2286000" y="2922588"/>
            <a:ext cx="1601788" cy="1704975"/>
            <a:chOff x="0" y="0"/>
            <a:chExt cx="1121" cy="1193"/>
          </a:xfrm>
        </p:grpSpPr>
        <p:grpSp>
          <p:nvGrpSpPr>
            <p:cNvPr id="50245" name="Group 41"/>
            <p:cNvGrpSpPr>
              <a:grpSpLocks/>
            </p:cNvGrpSpPr>
            <p:nvPr/>
          </p:nvGrpSpPr>
          <p:grpSpPr bwMode="auto">
            <a:xfrm>
              <a:off x="0" y="0"/>
              <a:ext cx="1121" cy="161"/>
              <a:chOff x="0" y="0"/>
              <a:chExt cx="1121" cy="161"/>
            </a:xfrm>
          </p:grpSpPr>
          <p:sp>
            <p:nvSpPr>
              <p:cNvPr id="50252" name="Line 42"/>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3" name="Line 43"/>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4" name="Line 44"/>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46" name="Group 45"/>
            <p:cNvGrpSpPr>
              <a:grpSpLocks/>
            </p:cNvGrpSpPr>
            <p:nvPr/>
          </p:nvGrpSpPr>
          <p:grpSpPr bwMode="auto">
            <a:xfrm rot="5400000">
              <a:off x="122" y="623"/>
              <a:ext cx="927" cy="214"/>
              <a:chOff x="0" y="0"/>
              <a:chExt cx="926" cy="213"/>
            </a:xfrm>
          </p:grpSpPr>
          <p:sp>
            <p:nvSpPr>
              <p:cNvPr id="50247" name="Line 46"/>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48" name="Rectangle 47"/>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49" name="Group 48"/>
              <p:cNvGrpSpPr>
                <a:grpSpLocks/>
              </p:cNvGrpSpPr>
              <p:nvPr/>
            </p:nvGrpSpPr>
            <p:grpSpPr bwMode="auto">
              <a:xfrm>
                <a:off x="319" y="6"/>
                <a:ext cx="233" cy="201"/>
                <a:chOff x="0" y="0"/>
                <a:chExt cx="233" cy="201"/>
              </a:xfrm>
            </p:grpSpPr>
            <p:sp>
              <p:nvSpPr>
                <p:cNvPr id="50250" name="Rectangle 49"/>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51"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19" name="Group 51"/>
          <p:cNvGrpSpPr>
            <a:grpSpLocks/>
          </p:cNvGrpSpPr>
          <p:nvPr/>
        </p:nvGrpSpPr>
        <p:grpSpPr bwMode="auto">
          <a:xfrm>
            <a:off x="2822575" y="2922588"/>
            <a:ext cx="1601788" cy="1704975"/>
            <a:chOff x="0" y="0"/>
            <a:chExt cx="1121" cy="1193"/>
          </a:xfrm>
        </p:grpSpPr>
        <p:grpSp>
          <p:nvGrpSpPr>
            <p:cNvPr id="50235" name="Group 52"/>
            <p:cNvGrpSpPr>
              <a:grpSpLocks/>
            </p:cNvGrpSpPr>
            <p:nvPr/>
          </p:nvGrpSpPr>
          <p:grpSpPr bwMode="auto">
            <a:xfrm>
              <a:off x="0" y="0"/>
              <a:ext cx="1121" cy="161"/>
              <a:chOff x="0" y="0"/>
              <a:chExt cx="1121" cy="161"/>
            </a:xfrm>
          </p:grpSpPr>
          <p:sp>
            <p:nvSpPr>
              <p:cNvPr id="50242" name="Line 53"/>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3" name="Line 54"/>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4" name="Line 55"/>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36" name="Group 56"/>
            <p:cNvGrpSpPr>
              <a:grpSpLocks/>
            </p:cNvGrpSpPr>
            <p:nvPr/>
          </p:nvGrpSpPr>
          <p:grpSpPr bwMode="auto">
            <a:xfrm rot="5400000">
              <a:off x="122" y="623"/>
              <a:ext cx="927" cy="214"/>
              <a:chOff x="0" y="0"/>
              <a:chExt cx="926" cy="213"/>
            </a:xfrm>
          </p:grpSpPr>
          <p:sp>
            <p:nvSpPr>
              <p:cNvPr id="50237" name="Line 57"/>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38" name="Rectangle 58"/>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39" name="Group 59"/>
              <p:cNvGrpSpPr>
                <a:grpSpLocks/>
              </p:cNvGrpSpPr>
              <p:nvPr/>
            </p:nvGrpSpPr>
            <p:grpSpPr bwMode="auto">
              <a:xfrm>
                <a:off x="319" y="6"/>
                <a:ext cx="233" cy="201"/>
                <a:chOff x="0" y="0"/>
                <a:chExt cx="233" cy="201"/>
              </a:xfrm>
            </p:grpSpPr>
            <p:sp>
              <p:nvSpPr>
                <p:cNvPr id="50240" name="Rectangle 60"/>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41"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23" name="Group 62"/>
          <p:cNvGrpSpPr>
            <a:grpSpLocks/>
          </p:cNvGrpSpPr>
          <p:nvPr/>
        </p:nvGrpSpPr>
        <p:grpSpPr bwMode="auto">
          <a:xfrm>
            <a:off x="4422775" y="2922588"/>
            <a:ext cx="1601788" cy="1704975"/>
            <a:chOff x="0" y="0"/>
            <a:chExt cx="1121" cy="1193"/>
          </a:xfrm>
        </p:grpSpPr>
        <p:grpSp>
          <p:nvGrpSpPr>
            <p:cNvPr id="50225" name="Group 63"/>
            <p:cNvGrpSpPr>
              <a:grpSpLocks/>
            </p:cNvGrpSpPr>
            <p:nvPr/>
          </p:nvGrpSpPr>
          <p:grpSpPr bwMode="auto">
            <a:xfrm>
              <a:off x="0" y="0"/>
              <a:ext cx="1121" cy="161"/>
              <a:chOff x="0" y="0"/>
              <a:chExt cx="1121" cy="161"/>
            </a:xfrm>
          </p:grpSpPr>
          <p:sp>
            <p:nvSpPr>
              <p:cNvPr id="50232" name="Line 64"/>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3" name="Line 65"/>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4" name="Line 66"/>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26" name="Group 67"/>
            <p:cNvGrpSpPr>
              <a:grpSpLocks/>
            </p:cNvGrpSpPr>
            <p:nvPr/>
          </p:nvGrpSpPr>
          <p:grpSpPr bwMode="auto">
            <a:xfrm rot="5400000">
              <a:off x="122" y="623"/>
              <a:ext cx="927" cy="214"/>
              <a:chOff x="0" y="0"/>
              <a:chExt cx="926" cy="213"/>
            </a:xfrm>
          </p:grpSpPr>
          <p:sp>
            <p:nvSpPr>
              <p:cNvPr id="50227" name="Line 68"/>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8" name="Rectangle 69"/>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29" name="Group 70"/>
              <p:cNvGrpSpPr>
                <a:grpSpLocks/>
              </p:cNvGrpSpPr>
              <p:nvPr/>
            </p:nvGrpSpPr>
            <p:grpSpPr bwMode="auto">
              <a:xfrm>
                <a:off x="319" y="6"/>
                <a:ext cx="233" cy="201"/>
                <a:chOff x="0" y="0"/>
                <a:chExt cx="233" cy="201"/>
              </a:xfrm>
            </p:grpSpPr>
            <p:sp>
              <p:nvSpPr>
                <p:cNvPr id="50230" name="Rectangle 71"/>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31" name="Picture 7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grpSp>
        <p:nvGrpSpPr>
          <p:cNvPr id="27" name="Group 73"/>
          <p:cNvGrpSpPr>
            <a:grpSpLocks/>
          </p:cNvGrpSpPr>
          <p:nvPr/>
        </p:nvGrpSpPr>
        <p:grpSpPr bwMode="auto">
          <a:xfrm>
            <a:off x="4949825" y="2922588"/>
            <a:ext cx="1601788" cy="1704975"/>
            <a:chOff x="0" y="0"/>
            <a:chExt cx="1121" cy="1193"/>
          </a:xfrm>
        </p:grpSpPr>
        <p:grpSp>
          <p:nvGrpSpPr>
            <p:cNvPr id="50215" name="Group 74"/>
            <p:cNvGrpSpPr>
              <a:grpSpLocks/>
            </p:cNvGrpSpPr>
            <p:nvPr/>
          </p:nvGrpSpPr>
          <p:grpSpPr bwMode="auto">
            <a:xfrm>
              <a:off x="0" y="0"/>
              <a:ext cx="1121" cy="161"/>
              <a:chOff x="0" y="0"/>
              <a:chExt cx="1121" cy="161"/>
            </a:xfrm>
          </p:grpSpPr>
          <p:sp>
            <p:nvSpPr>
              <p:cNvPr id="50222" name="Line 75"/>
              <p:cNvSpPr>
                <a:spLocks noChangeShapeType="1"/>
              </p:cNvSpPr>
              <p:nvPr/>
            </p:nvSpPr>
            <p:spPr bwMode="auto">
              <a:xfrm>
                <a:off x="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3" name="Line 76"/>
              <p:cNvSpPr>
                <a:spLocks noChangeShapeType="1"/>
              </p:cNvSpPr>
              <p:nvPr/>
            </p:nvSpPr>
            <p:spPr bwMode="auto">
              <a:xfrm>
                <a:off x="0" y="160"/>
                <a:ext cx="1120"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4" name="Line 77"/>
              <p:cNvSpPr>
                <a:spLocks noChangeShapeType="1"/>
              </p:cNvSpPr>
              <p:nvPr/>
            </p:nvSpPr>
            <p:spPr bwMode="auto">
              <a:xfrm>
                <a:off x="1120" y="0"/>
                <a:ext cx="1" cy="1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216" name="Group 78"/>
            <p:cNvGrpSpPr>
              <a:grpSpLocks/>
            </p:cNvGrpSpPr>
            <p:nvPr/>
          </p:nvGrpSpPr>
          <p:grpSpPr bwMode="auto">
            <a:xfrm rot="5400000">
              <a:off x="122" y="623"/>
              <a:ext cx="927" cy="214"/>
              <a:chOff x="0" y="0"/>
              <a:chExt cx="926" cy="213"/>
            </a:xfrm>
          </p:grpSpPr>
          <p:sp>
            <p:nvSpPr>
              <p:cNvPr id="50217" name="Line 79"/>
              <p:cNvSpPr>
                <a:spLocks noChangeShapeType="1"/>
              </p:cNvSpPr>
              <p:nvPr/>
            </p:nvSpPr>
            <p:spPr bwMode="auto">
              <a:xfrm>
                <a:off x="0" y="112"/>
                <a:ext cx="926"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18" name="Rectangle 80"/>
              <p:cNvSpPr>
                <a:spLocks/>
              </p:cNvSpPr>
              <p:nvPr/>
            </p:nvSpPr>
            <p:spPr bwMode="auto">
              <a:xfrm>
                <a:off x="239" y="0"/>
                <a:ext cx="373" cy="2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0219" name="Group 81"/>
              <p:cNvGrpSpPr>
                <a:grpSpLocks/>
              </p:cNvGrpSpPr>
              <p:nvPr/>
            </p:nvGrpSpPr>
            <p:grpSpPr bwMode="auto">
              <a:xfrm>
                <a:off x="319" y="6"/>
                <a:ext cx="233" cy="201"/>
                <a:chOff x="0" y="0"/>
                <a:chExt cx="233" cy="201"/>
              </a:xfrm>
            </p:grpSpPr>
            <p:sp>
              <p:nvSpPr>
                <p:cNvPr id="50220" name="Rectangle 82"/>
                <p:cNvSpPr>
                  <a:spLocks/>
                </p:cNvSpPr>
                <p:nvPr/>
              </p:nvSpPr>
              <p:spPr bwMode="auto">
                <a:xfrm>
                  <a:off x="0" y="0"/>
                  <a:ext cx="233" cy="2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0221" name="Picture 8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32852" name="Rectangle 84"/>
          <p:cNvSpPr>
            <a:spLocks/>
          </p:cNvSpPr>
          <p:nvPr/>
        </p:nvSpPr>
        <p:spPr bwMode="auto">
          <a:xfrm>
            <a:off x="2451100" y="4752975"/>
            <a:ext cx="16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4</a:t>
            </a:r>
          </a:p>
        </p:txBody>
      </p:sp>
      <p:sp>
        <p:nvSpPr>
          <p:cNvPr id="32853" name="Rectangle 85"/>
          <p:cNvSpPr>
            <a:spLocks/>
          </p:cNvSpPr>
          <p:nvPr/>
        </p:nvSpPr>
        <p:spPr bwMode="auto">
          <a:xfrm>
            <a:off x="2984500" y="4752975"/>
            <a:ext cx="16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7</a:t>
            </a:r>
          </a:p>
        </p:txBody>
      </p:sp>
      <p:sp>
        <p:nvSpPr>
          <p:cNvPr id="32854" name="Rectangle 86"/>
          <p:cNvSpPr>
            <a:spLocks/>
          </p:cNvSpPr>
          <p:nvPr/>
        </p:nvSpPr>
        <p:spPr bwMode="auto">
          <a:xfrm>
            <a:off x="3519488" y="4752975"/>
            <a:ext cx="16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8</a:t>
            </a:r>
          </a:p>
        </p:txBody>
      </p:sp>
      <p:sp>
        <p:nvSpPr>
          <p:cNvPr id="32855" name="Rectangle 87"/>
          <p:cNvSpPr>
            <a:spLocks/>
          </p:cNvSpPr>
          <p:nvPr/>
        </p:nvSpPr>
        <p:spPr bwMode="auto">
          <a:xfrm>
            <a:off x="5119688" y="4752975"/>
            <a:ext cx="16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2</a:t>
            </a:r>
          </a:p>
        </p:txBody>
      </p:sp>
      <p:sp>
        <p:nvSpPr>
          <p:cNvPr id="32856" name="Rectangle 88"/>
          <p:cNvSpPr>
            <a:spLocks/>
          </p:cNvSpPr>
          <p:nvPr/>
        </p:nvSpPr>
        <p:spPr bwMode="auto">
          <a:xfrm>
            <a:off x="5651500" y="4752975"/>
            <a:ext cx="16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FF0000"/>
                </a:solidFill>
                <a:latin typeface="Arial" charset="0"/>
                <a:sym typeface="Arial" charset="0"/>
              </a:rPr>
              <a:t>8</a:t>
            </a:r>
          </a:p>
        </p:txBody>
      </p:sp>
      <p:sp>
        <p:nvSpPr>
          <p:cNvPr id="50197" name="Rectangle 89"/>
          <p:cNvSpPr>
            <a:spLocks/>
          </p:cNvSpPr>
          <p:nvPr/>
        </p:nvSpPr>
        <p:spPr bwMode="auto">
          <a:xfrm>
            <a:off x="6800850" y="2386013"/>
            <a:ext cx="965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File Data</a:t>
            </a:r>
          </a:p>
        </p:txBody>
      </p:sp>
      <p:sp>
        <p:nvSpPr>
          <p:cNvPr id="50198" name="Rectangle 90"/>
          <p:cNvSpPr>
            <a:spLocks/>
          </p:cNvSpPr>
          <p:nvPr/>
        </p:nvSpPr>
        <p:spPr bwMode="auto">
          <a:xfrm>
            <a:off x="146050" y="4752975"/>
            <a:ext cx="192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Rabin Fingerprints</a:t>
            </a:r>
          </a:p>
        </p:txBody>
      </p:sp>
      <p:sp>
        <p:nvSpPr>
          <p:cNvPr id="50199" name="Rectangle 91"/>
          <p:cNvSpPr>
            <a:spLocks/>
          </p:cNvSpPr>
          <p:nvPr/>
        </p:nvSpPr>
        <p:spPr bwMode="auto">
          <a:xfrm>
            <a:off x="136525" y="6132513"/>
            <a:ext cx="1614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Given Value - 8</a:t>
            </a:r>
          </a:p>
        </p:txBody>
      </p:sp>
      <p:sp>
        <p:nvSpPr>
          <p:cNvPr id="32860" name="Oval 92"/>
          <p:cNvSpPr>
            <a:spLocks/>
          </p:cNvSpPr>
          <p:nvPr/>
        </p:nvSpPr>
        <p:spPr bwMode="auto">
          <a:xfrm>
            <a:off x="3451225" y="4752975"/>
            <a:ext cx="377825" cy="3762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861" name="Oval 93"/>
          <p:cNvSpPr>
            <a:spLocks/>
          </p:cNvSpPr>
          <p:nvPr/>
        </p:nvSpPr>
        <p:spPr bwMode="auto">
          <a:xfrm>
            <a:off x="5594350" y="4752975"/>
            <a:ext cx="376238" cy="376238"/>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31" name="Group 94"/>
          <p:cNvGrpSpPr>
            <a:grpSpLocks/>
          </p:cNvGrpSpPr>
          <p:nvPr/>
        </p:nvGrpSpPr>
        <p:grpSpPr bwMode="auto">
          <a:xfrm>
            <a:off x="3578225" y="1928813"/>
            <a:ext cx="1965325" cy="4319587"/>
            <a:chOff x="0" y="0"/>
            <a:chExt cx="1376" cy="3023"/>
          </a:xfrm>
        </p:grpSpPr>
        <p:sp>
          <p:nvSpPr>
            <p:cNvPr id="50213" name="Line 95"/>
            <p:cNvSpPr>
              <a:spLocks noChangeShapeType="1"/>
            </p:cNvSpPr>
            <p:nvPr/>
          </p:nvSpPr>
          <p:spPr bwMode="auto">
            <a:xfrm>
              <a:off x="586" y="0"/>
              <a:ext cx="1" cy="272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14" name="Rectangle 96"/>
            <p:cNvSpPr>
              <a:spLocks/>
            </p:cNvSpPr>
            <p:nvPr/>
          </p:nvSpPr>
          <p:spPr bwMode="auto">
            <a:xfrm>
              <a:off x="0" y="2775"/>
              <a:ext cx="137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Natural Boundary</a:t>
              </a:r>
            </a:p>
          </p:txBody>
        </p:sp>
      </p:grpSp>
      <p:grpSp>
        <p:nvGrpSpPr>
          <p:cNvPr id="34816" name="Group 97"/>
          <p:cNvGrpSpPr>
            <a:grpSpLocks/>
          </p:cNvGrpSpPr>
          <p:nvPr/>
        </p:nvGrpSpPr>
        <p:grpSpPr bwMode="auto">
          <a:xfrm>
            <a:off x="5734050" y="1928813"/>
            <a:ext cx="1989138" cy="4319587"/>
            <a:chOff x="0" y="0"/>
            <a:chExt cx="1392" cy="3023"/>
          </a:xfrm>
        </p:grpSpPr>
        <p:sp>
          <p:nvSpPr>
            <p:cNvPr id="50211" name="Line 98"/>
            <p:cNvSpPr>
              <a:spLocks noChangeShapeType="1"/>
            </p:cNvSpPr>
            <p:nvPr/>
          </p:nvSpPr>
          <p:spPr bwMode="auto">
            <a:xfrm>
              <a:off x="586" y="0"/>
              <a:ext cx="1" cy="2721"/>
            </a:xfrm>
            <a:prstGeom prst="line">
              <a:avLst/>
            </a:prstGeom>
            <a:noFill/>
            <a:ln w="254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Rectangle 99"/>
            <p:cNvSpPr>
              <a:spLocks/>
            </p:cNvSpPr>
            <p:nvPr/>
          </p:nvSpPr>
          <p:spPr bwMode="auto">
            <a:xfrm>
              <a:off x="0" y="2775"/>
              <a:ext cx="139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Arial" charset="0"/>
                  <a:sym typeface="Arial" charset="0"/>
                </a:rPr>
                <a:t>Natural Boundary</a:t>
              </a:r>
            </a:p>
          </p:txBody>
        </p:sp>
      </p:grpSp>
      <p:sp>
        <p:nvSpPr>
          <p:cNvPr id="32868" name="Oval 100"/>
          <p:cNvSpPr>
            <a:spLocks/>
          </p:cNvSpPr>
          <p:nvPr/>
        </p:nvSpPr>
        <p:spPr bwMode="auto">
          <a:xfrm>
            <a:off x="1565275" y="6151563"/>
            <a:ext cx="377825" cy="377825"/>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34817" name="Group 101"/>
          <p:cNvGrpSpPr>
            <a:grpSpLocks/>
          </p:cNvGrpSpPr>
          <p:nvPr/>
        </p:nvGrpSpPr>
        <p:grpSpPr bwMode="auto">
          <a:xfrm>
            <a:off x="1749425" y="1457325"/>
            <a:ext cx="2660650" cy="776288"/>
            <a:chOff x="0" y="0"/>
            <a:chExt cx="1863" cy="543"/>
          </a:xfrm>
        </p:grpSpPr>
        <p:sp>
          <p:nvSpPr>
            <p:cNvPr id="50209" name="AutoShape 102"/>
            <p:cNvSpPr>
              <a:spLocks/>
            </p:cNvSpPr>
            <p:nvPr/>
          </p:nvSpPr>
          <p:spPr bwMode="auto">
            <a:xfrm rot="5400000">
              <a:off x="772" y="-549"/>
              <a:ext cx="320" cy="1863"/>
            </a:xfrm>
            <a:custGeom>
              <a:avLst/>
              <a:gdLst>
                <a:gd name="T0" fmla="*/ 5 w 21600"/>
                <a:gd name="T1" fmla="*/ 0 h 21600"/>
                <a:gd name="T2" fmla="*/ 2 w 21600"/>
                <a:gd name="T3" fmla="*/ 13 h 21600"/>
                <a:gd name="T4" fmla="*/ 2 w 21600"/>
                <a:gd name="T5" fmla="*/ 67 h 21600"/>
                <a:gd name="T6" fmla="*/ 0 w 21600"/>
                <a:gd name="T7" fmla="*/ 80 h 21600"/>
                <a:gd name="T8" fmla="*/ 2 w 21600"/>
                <a:gd name="T9" fmla="*/ 94 h 21600"/>
                <a:gd name="T10" fmla="*/ 2 w 21600"/>
                <a:gd name="T11" fmla="*/ 147 h 21600"/>
                <a:gd name="T12" fmla="*/ 5 w 21600"/>
                <a:gd name="T13" fmla="*/ 161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10" name="Rectangle 103"/>
            <p:cNvSpPr>
              <a:spLocks/>
            </p:cNvSpPr>
            <p:nvPr/>
          </p:nvSpPr>
          <p:spPr bwMode="auto">
            <a:xfrm>
              <a:off x="643" y="0"/>
              <a:ext cx="62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3333CC"/>
                  </a:solidFill>
                  <a:latin typeface="Arial" charset="0"/>
                  <a:sym typeface="Arial" charset="0"/>
                </a:rPr>
                <a:t>Hash 1</a:t>
              </a:r>
            </a:p>
          </p:txBody>
        </p:sp>
      </p:grpSp>
      <p:grpSp>
        <p:nvGrpSpPr>
          <p:cNvPr id="2" name="Group 104"/>
          <p:cNvGrpSpPr>
            <a:grpSpLocks/>
          </p:cNvGrpSpPr>
          <p:nvPr/>
        </p:nvGrpSpPr>
        <p:grpSpPr bwMode="auto">
          <a:xfrm>
            <a:off x="4422775" y="1471613"/>
            <a:ext cx="2136775" cy="776287"/>
            <a:chOff x="0" y="0"/>
            <a:chExt cx="1495" cy="543"/>
          </a:xfrm>
        </p:grpSpPr>
        <p:sp>
          <p:nvSpPr>
            <p:cNvPr id="50207" name="AutoShape 105"/>
            <p:cNvSpPr>
              <a:spLocks/>
            </p:cNvSpPr>
            <p:nvPr/>
          </p:nvSpPr>
          <p:spPr bwMode="auto">
            <a:xfrm rot="5400000">
              <a:off x="588" y="-365"/>
              <a:ext cx="320" cy="1495"/>
            </a:xfrm>
            <a:custGeom>
              <a:avLst/>
              <a:gdLst>
                <a:gd name="T0" fmla="*/ 5 w 21600"/>
                <a:gd name="T1" fmla="*/ 0 h 21600"/>
                <a:gd name="T2" fmla="*/ 2 w 21600"/>
                <a:gd name="T3" fmla="*/ 9 h 21600"/>
                <a:gd name="T4" fmla="*/ 2 w 21600"/>
                <a:gd name="T5" fmla="*/ 43 h 21600"/>
                <a:gd name="T6" fmla="*/ 0 w 21600"/>
                <a:gd name="T7" fmla="*/ 52 h 21600"/>
                <a:gd name="T8" fmla="*/ 2 w 21600"/>
                <a:gd name="T9" fmla="*/ 60 h 21600"/>
                <a:gd name="T10" fmla="*/ 2 w 21600"/>
                <a:gd name="T11" fmla="*/ 95 h 21600"/>
                <a:gd name="T12" fmla="*/ 5 w 21600"/>
                <a:gd name="T13" fmla="*/ 103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08" name="Rectangle 106"/>
            <p:cNvSpPr>
              <a:spLocks/>
            </p:cNvSpPr>
            <p:nvPr/>
          </p:nvSpPr>
          <p:spPr bwMode="auto">
            <a:xfrm>
              <a:off x="477" y="0"/>
              <a:ext cx="649"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3333CC"/>
                  </a:solidFill>
                  <a:latin typeface="Arial" charset="0"/>
                  <a:sym typeface="Arial" charset="0"/>
                </a:rPr>
                <a:t>Hash 2</a:t>
              </a:r>
            </a:p>
          </p:txBody>
        </p:sp>
      </p:grpSp>
    </p:spTree>
    <p:extLst>
      <p:ext uri="{BB962C8B-B14F-4D97-AF65-F5344CB8AC3E}">
        <p14:creationId xmlns:p14="http://schemas.microsoft.com/office/powerpoint/2010/main" val="979991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85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285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285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2860"/>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286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grpId="1" nodeType="clickEffect">
                                  <p:stCondLst>
                                    <p:cond delay="0"/>
                                  </p:stCondLst>
                                  <p:childTnLst>
                                    <p:set>
                                      <p:cBhvr>
                                        <p:cTn id="31" dur="1" fill="hold">
                                          <p:stCondLst>
                                            <p:cond delay="499"/>
                                          </p:stCondLst>
                                        </p:cTn>
                                        <p:tgtEl>
                                          <p:spTgt spid="32868"/>
                                        </p:tgtEl>
                                        <p:attrNameLst>
                                          <p:attrName>style.visibility</p:attrName>
                                        </p:attrNameLst>
                                      </p:cBhvr>
                                      <p:to>
                                        <p:strVal val="hidden"/>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31"/>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nodeType="afterEffect">
                                  <p:stCondLst>
                                    <p:cond delay="0"/>
                                  </p:stCondLst>
                                  <p:childTnLst>
                                    <p:set>
                                      <p:cBhvr>
                                        <p:cTn id="37" dur="1" fill="hold">
                                          <p:stCondLst>
                                            <p:cond delay="499"/>
                                          </p:stCondLst>
                                        </p:cTn>
                                        <p:tgtEl>
                                          <p:spTgt spid="3481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23"/>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32855"/>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nodeType="afterEffect">
                                  <p:stCondLst>
                                    <p:cond delay="0"/>
                                  </p:stCondLst>
                                  <p:childTnLst>
                                    <p:set>
                                      <p:cBhvr>
                                        <p:cTn id="47" dur="1" fill="hold">
                                          <p:stCondLst>
                                            <p:cond delay="499"/>
                                          </p:stCondLst>
                                        </p:cTn>
                                        <p:tgtEl>
                                          <p:spTgt spid="27"/>
                                        </p:tgtEl>
                                        <p:attrNameLst>
                                          <p:attrName>style.visibility</p:attrName>
                                        </p:attrNameLst>
                                      </p:cBhvr>
                                      <p:to>
                                        <p:strVal val="visible"/>
                                      </p:to>
                                    </p:set>
                                  </p:childTnLst>
                                </p:cTn>
                              </p:par>
                            </p:childTnLst>
                          </p:cTn>
                        </p:par>
                        <p:par>
                          <p:cTn id="48" fill="hold" nodeType="afterGroup">
                            <p:stCondLst>
                              <p:cond delay="1500"/>
                            </p:stCondLst>
                            <p:childTnLst>
                              <p:par>
                                <p:cTn id="49" presetID="1" presetClass="entr" presetSubtype="0" fill="hold" grpId="0" nodeType="afterEffect">
                                  <p:stCondLst>
                                    <p:cond delay="0"/>
                                  </p:stCondLst>
                                  <p:childTnLst>
                                    <p:set>
                                      <p:cBhvr>
                                        <p:cTn id="50" dur="1" fill="hold">
                                          <p:stCondLst>
                                            <p:cond delay="499"/>
                                          </p:stCondLst>
                                        </p:cTn>
                                        <p:tgtEl>
                                          <p:spTgt spid="32856"/>
                                        </p:tgtEl>
                                        <p:attrNameLst>
                                          <p:attrName>style.visibility</p:attrName>
                                        </p:attrNameLst>
                                      </p:cBhvr>
                                      <p:to>
                                        <p:strVal val="visible"/>
                                      </p:to>
                                    </p:set>
                                  </p:childTnLst>
                                </p:cTn>
                              </p:par>
                            </p:childTnLst>
                          </p:cTn>
                        </p:par>
                        <p:par>
                          <p:cTn id="51" fill="hold" nodeType="afterGroup">
                            <p:stCondLst>
                              <p:cond delay="2000"/>
                            </p:stCondLst>
                            <p:childTnLst>
                              <p:par>
                                <p:cTn id="52" presetID="1" presetClass="entr" presetSubtype="0" fill="hold" grpId="0" nodeType="afterEffect">
                                  <p:stCondLst>
                                    <p:cond delay="0"/>
                                  </p:stCondLst>
                                  <p:childTnLst>
                                    <p:set>
                                      <p:cBhvr>
                                        <p:cTn id="53" dur="1" fill="hold">
                                          <p:stCondLst>
                                            <p:cond delay="499"/>
                                          </p:stCondLst>
                                        </p:cTn>
                                        <p:tgtEl>
                                          <p:spTgt spid="32861"/>
                                        </p:tgtEl>
                                        <p:attrNameLst>
                                          <p:attrName>style.visibility</p:attrName>
                                        </p:attrNameLst>
                                      </p:cBhvr>
                                      <p:to>
                                        <p:strVal val="visible"/>
                                      </p:to>
                                    </p:set>
                                  </p:childTnLst>
                                </p:cTn>
                              </p:par>
                            </p:childTnLst>
                          </p:cTn>
                        </p:par>
                        <p:par>
                          <p:cTn id="54" fill="hold" nodeType="afterGroup">
                            <p:stCondLst>
                              <p:cond delay="2500"/>
                            </p:stCondLst>
                            <p:childTnLst>
                              <p:par>
                                <p:cTn id="55" presetID="1" presetClass="entr" presetSubtype="0" fill="hold" nodeType="after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childTnLst>
                          </p:cTn>
                        </p:par>
                        <p:par>
                          <p:cTn id="57" fill="hold" nodeType="afterGroup">
                            <p:stCondLst>
                              <p:cond delay="3000"/>
                            </p:stCondLst>
                            <p:childTnLst>
                              <p:par>
                                <p:cTn id="58" presetID="1" presetClass="entr" presetSubtype="0" fill="hold" nodeType="afterEffect">
                                  <p:stCondLst>
                                    <p:cond delay="0"/>
                                  </p:stCondLst>
                                  <p:childTnLst>
                                    <p:set>
                                      <p:cBhvr>
                                        <p:cTn id="59" dur="1" fill="hold">
                                          <p:stCondLst>
                                            <p:cond delay="499"/>
                                          </p:stCondLst>
                                        </p:cTn>
                                        <p:tgtEl>
                                          <p:spTgt spid="34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52" grpId="0" autoUpdateAnimBg="0"/>
      <p:bldP spid="32853" grpId="0" autoUpdateAnimBg="0"/>
      <p:bldP spid="32854" grpId="0" autoUpdateAnimBg="0"/>
      <p:bldP spid="32855" grpId="0" autoUpdateAnimBg="0"/>
      <p:bldP spid="32856" grpId="0" autoUpdateAnimBg="0"/>
      <p:bldP spid="32860" grpId="0" animBg="1" autoUpdateAnimBg="0"/>
      <p:bldP spid="32861" grpId="0" animBg="1" autoUpdateAnimBg="0"/>
      <p:bldP spid="32868" grpId="0" animBg="1" autoUpdateAnimBg="0"/>
      <p:bldP spid="32868" grpId="1"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70091E-5347-2C44-A264-4A39E1E93E23}" type="slidenum">
              <a:rPr lang="en-US" altLang="en-US" sz="1200">
                <a:solidFill>
                  <a:schemeClr val="tx2"/>
                </a:solidFill>
                <a:latin typeface="Arial Narrow" charset="0"/>
              </a:rPr>
              <a:pPr/>
              <a:t>26</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a:p>
          <a:p>
            <a:pPr eaLnBrk="1" hangingPunct="1">
              <a:lnSpc>
                <a:spcPct val="80000"/>
              </a:lnSpc>
            </a:pPr>
            <a:r>
              <a:rPr lang="en-US" altLang="en-US" sz="3000" dirty="0" err="1" smtClean="0"/>
              <a:t>Bittorrent</a:t>
            </a:r>
            <a:endParaRPr lang="en-US" altLang="en-US" sz="3000" dirty="0" smtClean="0"/>
          </a:p>
          <a:p>
            <a:pPr eaLnBrk="1" hangingPunct="1">
              <a:lnSpc>
                <a:spcPct val="80000"/>
              </a:lnSpc>
            </a:pPr>
            <a:endParaRPr lang="en-US" altLang="en-US" sz="3000" dirty="0">
              <a:solidFill>
                <a:srgbClr val="FF0000"/>
              </a:solidFill>
            </a:endParaRPr>
          </a:p>
          <a:p>
            <a:pPr eaLnBrk="1" hangingPunct="1">
              <a:lnSpc>
                <a:spcPct val="80000"/>
              </a:lnSpc>
            </a:pPr>
            <a:endParaRPr lang="en-US" altLang="en-US" sz="3000" dirty="0" smtClean="0">
              <a:solidFill>
                <a:srgbClr val="FF0000"/>
              </a:solidFill>
            </a:endParaRPr>
          </a:p>
          <a:p>
            <a:pPr eaLnBrk="1" hangingPunct="1">
              <a:lnSpc>
                <a:spcPct val="80000"/>
              </a:lnSpc>
            </a:pPr>
            <a:r>
              <a:rPr lang="en-US" altLang="en-US" sz="3000" dirty="0" smtClean="0"/>
              <a:t>RE</a:t>
            </a:r>
          </a:p>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19441659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a:ea typeface="ＭＳ Ｐゴシック" charset="-128"/>
              </a:rPr>
              <a:t>Redundant Traffic in the Internet</a:t>
            </a:r>
          </a:p>
        </p:txBody>
      </p:sp>
      <p:sp>
        <p:nvSpPr>
          <p:cNvPr id="21" name="Content Placeholder 20"/>
          <p:cNvSpPr>
            <a:spLocks noGrp="1"/>
          </p:cNvSpPr>
          <p:nvPr>
            <p:ph idx="1"/>
          </p:nvPr>
        </p:nvSpPr>
        <p:spPr>
          <a:xfrm>
            <a:off x="5943600" y="1371600"/>
            <a:ext cx="3200400" cy="4724400"/>
          </a:xfrm>
        </p:spPr>
        <p:txBody>
          <a:bodyPr/>
          <a:lstStyle/>
          <a:p>
            <a:r>
              <a:rPr lang="en-US" altLang="en-US" sz="2800">
                <a:latin typeface="Calibri" charset="0"/>
                <a:ea typeface="ＭＳ Ｐゴシック" charset="-128"/>
              </a:rPr>
              <a:t>Lots of redundant  traffic in the Internet</a:t>
            </a:r>
          </a:p>
          <a:p>
            <a:r>
              <a:rPr lang="en-US" altLang="en-US" sz="2800">
                <a:latin typeface="Calibri" charset="0"/>
                <a:ea typeface="ＭＳ Ｐゴシック" charset="-128"/>
              </a:rPr>
              <a:t>Redundancy due to…</a:t>
            </a:r>
          </a:p>
          <a:p>
            <a:pPr lvl="1"/>
            <a:r>
              <a:rPr lang="en-US" altLang="en-US" sz="2400">
                <a:latin typeface="Calibri" charset="0"/>
              </a:rPr>
              <a:t>Identical objects</a:t>
            </a:r>
          </a:p>
          <a:p>
            <a:pPr lvl="1"/>
            <a:r>
              <a:rPr lang="en-US" altLang="en-US" sz="2400">
                <a:latin typeface="Calibri" charset="0"/>
              </a:rPr>
              <a:t>Partial content match (e.g. page banners)</a:t>
            </a:r>
          </a:p>
          <a:p>
            <a:pPr lvl="1"/>
            <a:r>
              <a:rPr lang="en-US" altLang="en-US" sz="2400">
                <a:latin typeface="Calibri" charset="0"/>
              </a:rPr>
              <a:t>Application-headers</a:t>
            </a:r>
          </a:p>
          <a:p>
            <a:pPr lvl="1"/>
            <a:r>
              <a:rPr lang="en-US" altLang="en-US" sz="2400">
                <a:latin typeface="Calibri" charset="0"/>
              </a:rPr>
              <a:t>…</a:t>
            </a:r>
          </a:p>
          <a:p>
            <a:endParaRPr lang="en-US" altLang="en-US" sz="2800">
              <a:latin typeface="Calibri" charset="0"/>
              <a:ea typeface="ＭＳ Ｐゴシック" charset="-128"/>
            </a:endParaRPr>
          </a:p>
          <a:p>
            <a:endParaRPr lang="en-US" altLang="en-US">
              <a:ea typeface="ＭＳ Ｐゴシック" charset="-128"/>
            </a:endParaRPr>
          </a:p>
        </p:txBody>
      </p:sp>
      <p:sp>
        <p:nvSpPr>
          <p:cNvPr id="4" name="Cloud 3"/>
          <p:cNvSpPr/>
          <p:nvPr/>
        </p:nvSpPr>
        <p:spPr>
          <a:xfrm>
            <a:off x="1524000" y="2362200"/>
            <a:ext cx="3505200" cy="1828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loud 5"/>
          <p:cNvSpPr/>
          <p:nvPr/>
        </p:nvSpPr>
        <p:spPr>
          <a:xfrm>
            <a:off x="990600" y="3886200"/>
            <a:ext cx="1676400" cy="12192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Cloud 6"/>
          <p:cNvSpPr/>
          <p:nvPr/>
        </p:nvSpPr>
        <p:spPr>
          <a:xfrm>
            <a:off x="3657600" y="3581400"/>
            <a:ext cx="1752600" cy="1447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0" name="Cloud 229"/>
          <p:cNvSpPr/>
          <p:nvPr/>
        </p:nvSpPr>
        <p:spPr>
          <a:xfrm>
            <a:off x="2590800" y="3962400"/>
            <a:ext cx="1143000" cy="914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9" name="Freeform 248"/>
          <p:cNvSpPr/>
          <p:nvPr/>
        </p:nvSpPr>
        <p:spPr>
          <a:xfrm>
            <a:off x="1600200" y="1981200"/>
            <a:ext cx="1752600" cy="3581400"/>
          </a:xfrm>
          <a:custGeom>
            <a:avLst/>
            <a:gdLst>
              <a:gd name="connsiteX0" fmla="*/ 0 w 1700784"/>
              <a:gd name="connsiteY0" fmla="*/ 2633472 h 2633472"/>
              <a:gd name="connsiteX1" fmla="*/ 173736 w 1700784"/>
              <a:gd name="connsiteY1" fmla="*/ 1746504 h 2633472"/>
              <a:gd name="connsiteX2" fmla="*/ 786384 w 1700784"/>
              <a:gd name="connsiteY2" fmla="*/ 1417320 h 2633472"/>
              <a:gd name="connsiteX3" fmla="*/ 1033272 w 1700784"/>
              <a:gd name="connsiteY3" fmla="*/ 1152144 h 2633472"/>
              <a:gd name="connsiteX4" fmla="*/ 1472184 w 1700784"/>
              <a:gd name="connsiteY4" fmla="*/ 1069848 h 2633472"/>
              <a:gd name="connsiteX5" fmla="*/ 1655064 w 1700784"/>
              <a:gd name="connsiteY5" fmla="*/ 0 h 2633472"/>
              <a:gd name="connsiteX6" fmla="*/ 1655064 w 1700784"/>
              <a:gd name="connsiteY6" fmla="*/ 0 h 2633472"/>
              <a:gd name="connsiteX7" fmla="*/ 1645920 w 1700784"/>
              <a:gd name="connsiteY7" fmla="*/ 45720 h 2633472"/>
              <a:gd name="connsiteX8" fmla="*/ 1645920 w 1700784"/>
              <a:gd name="connsiteY8" fmla="*/ 45720 h 2633472"/>
              <a:gd name="connsiteX9" fmla="*/ 1645920 w 1700784"/>
              <a:gd name="connsiteY9" fmla="*/ 45720 h 2633472"/>
              <a:gd name="connsiteX10" fmla="*/ 1700784 w 1700784"/>
              <a:gd name="connsiteY10" fmla="*/ 54864 h 2633472"/>
              <a:gd name="connsiteX11" fmla="*/ 1700784 w 1700784"/>
              <a:gd name="connsiteY11" fmla="*/ 54864 h 263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784" h="2633472">
                <a:moveTo>
                  <a:pt x="0" y="2633472"/>
                </a:moveTo>
                <a:cubicBezTo>
                  <a:pt x="21336" y="2291334"/>
                  <a:pt x="42672" y="1949196"/>
                  <a:pt x="173736" y="1746504"/>
                </a:cubicBezTo>
                <a:cubicBezTo>
                  <a:pt x="304800" y="1543812"/>
                  <a:pt x="643128" y="1516380"/>
                  <a:pt x="786384" y="1417320"/>
                </a:cubicBezTo>
                <a:cubicBezTo>
                  <a:pt x="929640" y="1318260"/>
                  <a:pt x="918972" y="1210056"/>
                  <a:pt x="1033272" y="1152144"/>
                </a:cubicBezTo>
                <a:cubicBezTo>
                  <a:pt x="1147572" y="1094232"/>
                  <a:pt x="1368552" y="1261872"/>
                  <a:pt x="1472184" y="1069848"/>
                </a:cubicBezTo>
                <a:cubicBezTo>
                  <a:pt x="1575816" y="877824"/>
                  <a:pt x="1655064" y="0"/>
                  <a:pt x="1655064" y="0"/>
                </a:cubicBezTo>
                <a:lnTo>
                  <a:pt x="1655064" y="0"/>
                </a:lnTo>
                <a:lnTo>
                  <a:pt x="1645920" y="45720"/>
                </a:lnTo>
                <a:lnTo>
                  <a:pt x="1645920" y="45720"/>
                </a:lnTo>
                <a:lnTo>
                  <a:pt x="1645920" y="45720"/>
                </a:lnTo>
                <a:lnTo>
                  <a:pt x="1700784" y="54864"/>
                </a:lnTo>
                <a:lnTo>
                  <a:pt x="1700784" y="54864"/>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52" name="Freeform 251"/>
          <p:cNvSpPr/>
          <p:nvPr/>
        </p:nvSpPr>
        <p:spPr>
          <a:xfrm>
            <a:off x="3121025" y="1981200"/>
            <a:ext cx="1603375" cy="3352800"/>
          </a:xfrm>
          <a:custGeom>
            <a:avLst/>
            <a:gdLst>
              <a:gd name="connsiteX0" fmla="*/ 1597152 w 1597152"/>
              <a:gd name="connsiteY0" fmla="*/ 2606040 h 2606040"/>
              <a:gd name="connsiteX1" fmla="*/ 1331976 w 1597152"/>
              <a:gd name="connsiteY1" fmla="*/ 1700784 h 2606040"/>
              <a:gd name="connsiteX2" fmla="*/ 637032 w 1597152"/>
              <a:gd name="connsiteY2" fmla="*/ 1271016 h 2606040"/>
              <a:gd name="connsiteX3" fmla="*/ 79248 w 1597152"/>
              <a:gd name="connsiteY3" fmla="*/ 1207008 h 2606040"/>
              <a:gd name="connsiteX4" fmla="*/ 161544 w 1597152"/>
              <a:gd name="connsiteY4" fmla="*/ 73152 h 2606040"/>
              <a:gd name="connsiteX5" fmla="*/ 161544 w 1597152"/>
              <a:gd name="connsiteY5" fmla="*/ 73152 h 2606040"/>
              <a:gd name="connsiteX6" fmla="*/ 152400 w 1597152"/>
              <a:gd name="connsiteY6" fmla="*/ 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52" h="2606040">
                <a:moveTo>
                  <a:pt x="1597152" y="2606040"/>
                </a:moveTo>
                <a:cubicBezTo>
                  <a:pt x="1544574" y="2264664"/>
                  <a:pt x="1491996" y="1923288"/>
                  <a:pt x="1331976" y="1700784"/>
                </a:cubicBezTo>
                <a:cubicBezTo>
                  <a:pt x="1171956" y="1478280"/>
                  <a:pt x="845820" y="1353312"/>
                  <a:pt x="637032" y="1271016"/>
                </a:cubicBezTo>
                <a:cubicBezTo>
                  <a:pt x="428244" y="1188720"/>
                  <a:pt x="158496" y="1406652"/>
                  <a:pt x="79248" y="1207008"/>
                </a:cubicBezTo>
                <a:cubicBezTo>
                  <a:pt x="0" y="1007364"/>
                  <a:pt x="161544" y="73152"/>
                  <a:pt x="161544" y="73152"/>
                </a:cubicBezTo>
                <a:lnTo>
                  <a:pt x="161544" y="73152"/>
                </a:lnTo>
                <a:cubicBezTo>
                  <a:pt x="160020" y="60960"/>
                  <a:pt x="150876" y="13716"/>
                  <a:pt x="152400" y="0"/>
                </a:cubicBezTo>
              </a:path>
            </a:pathLst>
          </a:cu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54" name="Oval Callout 253"/>
          <p:cNvSpPr/>
          <p:nvPr/>
        </p:nvSpPr>
        <p:spPr>
          <a:xfrm>
            <a:off x="0" y="1752600"/>
            <a:ext cx="2743200" cy="914400"/>
          </a:xfrm>
          <a:prstGeom prst="wedgeEllipseCallout">
            <a:avLst>
              <a:gd name="adj1" fmla="val 66364"/>
              <a:gd name="adj2" fmla="val 89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srgbClr val="000000"/>
                </a:solidFill>
              </a:rPr>
              <a:t>Same content traversing same set of links</a:t>
            </a:r>
          </a:p>
        </p:txBody>
      </p:sp>
      <p:sp>
        <p:nvSpPr>
          <p:cNvPr id="255" name="TextBox 254"/>
          <p:cNvSpPr txBox="1">
            <a:spLocks noChangeArrowheads="1"/>
          </p:cNvSpPr>
          <p:nvPr/>
        </p:nvSpPr>
        <p:spPr bwMode="auto">
          <a:xfrm>
            <a:off x="1143000" y="601980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       Time T</a:t>
            </a:r>
          </a:p>
        </p:txBody>
      </p:sp>
      <p:sp>
        <p:nvSpPr>
          <p:cNvPr id="256" name="TextBox 255"/>
          <p:cNvSpPr txBox="1">
            <a:spLocks noChangeArrowheads="1"/>
          </p:cNvSpPr>
          <p:nvPr/>
        </p:nvSpPr>
        <p:spPr bwMode="auto">
          <a:xfrm>
            <a:off x="4419600" y="5726113"/>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Time  T + 5</a:t>
            </a:r>
          </a:p>
        </p:txBody>
      </p:sp>
      <p:pic>
        <p:nvPicPr>
          <p:cNvPr id="26636" name="Picture 12"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0200"/>
            <a:ext cx="56991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9" descr="MCj039675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181600"/>
            <a:ext cx="685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38" descr="cnn-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371600"/>
            <a:ext cx="996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nn-p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752600"/>
            <a:ext cx="854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nn-p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752600"/>
            <a:ext cx="854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712 0.04931 C -0.00886 0.08172 -0.01059 0.11436 -0.01337 0.14098 C -0.01615 0.1676 -0.02101 0.19561 -0.02431 0.20973 C -0.02761 0.22385 -0.02743 0.225 -0.03368 0.22639 C -0.03993 0.22778 -0.05052 0.20857 -0.06181 0.21806 C -0.07309 0.22755 -0.0842 0.26528 -0.10087 0.28264 C -0.11754 0.3 -0.14705 0.28473 -0.16181 0.32223 C -0.17656 0.35973 -0.18559 0.47686 -0.18993 0.50764 " pathEditMode="relative" ptsTypes="aaaaaaaA">
                                      <p:cBhvr>
                                        <p:cTn id="8" dur="2000" fill="hold"/>
                                        <p:tgtEl>
                                          <p:spTgt spid="19"/>
                                        </p:tgtEl>
                                        <p:attrNameLst>
                                          <p:attrName>ppt_x</p:attrName>
                                          <p:attrName>ppt_y</p:attrName>
                                        </p:attrNameLst>
                                      </p:cBhvr>
                                    </p:animMotion>
                                  </p:childTnLst>
                                </p:cTn>
                              </p:par>
                              <p:par>
                                <p:cTn id="9" presetID="1" presetClass="entr" presetSubtype="0" fill="hold" grpId="0" nodeType="with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556 0.05139 C -0.00972 0.09514 -0.01389 0.13889 -0.01493 0.16806 C -0.01597 0.19723 -0.01354 0.21436 -0.01181 0.22639 C -0.01007 0.23843 -0.01129 0.24005 -0.00399 0.24098 C 0.0033 0.2419 0.01996 0.23195 0.03194 0.23264 C 0.04392 0.23334 0.05278 0.23334 0.06788 0.24514 C 0.08298 0.25695 0.10972 0.27639 0.12257 0.30348 C 0.13541 0.33056 0.13906 0.37732 0.14444 0.40764 C 0.14982 0.43797 0.15364 0.472 0.15538 0.48473 " pathEditMode="relative" ptsTypes="aaaaaaaaA">
                                      <p:cBhvr>
                                        <p:cTn id="18" dur="2000" fill="hold"/>
                                        <p:tgtEl>
                                          <p:spTgt spid="2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55" grpId="0"/>
      <p:bldP spid="2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971800" y="51816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Calibri"/>
              <a:cs typeface="Calibri"/>
            </a:endParaRPr>
          </a:p>
        </p:txBody>
      </p:sp>
      <p:sp>
        <p:nvSpPr>
          <p:cNvPr id="42" name="Cloud 41"/>
          <p:cNvSpPr/>
          <p:nvPr/>
        </p:nvSpPr>
        <p:spPr>
          <a:xfrm>
            <a:off x="990600" y="5334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r>
              <a:rPr lang="en-US" sz="1400" dirty="0">
                <a:solidFill>
                  <a:srgbClr val="000000"/>
                </a:solidFill>
                <a:latin typeface="Calibri"/>
                <a:cs typeface="Calibri"/>
              </a:rPr>
              <a:t>Enterprises</a:t>
            </a:r>
            <a:endParaRPr lang="en-US" dirty="0">
              <a:solidFill>
                <a:srgbClr val="000000"/>
              </a:solidFill>
              <a:latin typeface="Calibri"/>
              <a:cs typeface="Calibri"/>
            </a:endParaRPr>
          </a:p>
        </p:txBody>
      </p:sp>
      <p:pic>
        <p:nvPicPr>
          <p:cNvPr id="27" name="Picture 26"/>
          <p:cNvPicPr>
            <a:picLocks noChangeAspect="1"/>
          </p:cNvPicPr>
          <p:nvPr/>
        </p:nvPicPr>
        <p:blipFill>
          <a:blip r:embed="rId4"/>
          <a:stretch>
            <a:fillRect/>
          </a:stretch>
        </p:blipFill>
        <p:spPr>
          <a:xfrm>
            <a:off x="1219200" y="5638800"/>
            <a:ext cx="676275" cy="398463"/>
          </a:xfrm>
          <a:prstGeom prst="rect">
            <a:avLst/>
          </a:prstGeom>
          <a:solidFill>
            <a:schemeClr val="bg2">
              <a:lumMod val="90000"/>
            </a:schemeClr>
          </a:solidFill>
        </p:spPr>
      </p:pic>
      <p:pic>
        <p:nvPicPr>
          <p:cNvPr id="39" name="Picture 38"/>
          <p:cNvPicPr>
            <a:picLocks noChangeAspect="1"/>
          </p:cNvPicPr>
          <p:nvPr/>
        </p:nvPicPr>
        <p:blipFill>
          <a:blip r:embed="rId4"/>
          <a:stretch>
            <a:fillRect/>
          </a:stretch>
        </p:blipFill>
        <p:spPr>
          <a:xfrm>
            <a:off x="2057400" y="5638800"/>
            <a:ext cx="676275" cy="398463"/>
          </a:xfrm>
          <a:prstGeom prst="rect">
            <a:avLst/>
          </a:prstGeom>
          <a:solidFill>
            <a:schemeClr val="bg2">
              <a:lumMod val="90000"/>
            </a:schemeClr>
          </a:solidFill>
        </p:spPr>
      </p:pic>
      <p:pic>
        <p:nvPicPr>
          <p:cNvPr id="31" name="Picture 30"/>
          <p:cNvPicPr>
            <a:picLocks noChangeAspect="1"/>
          </p:cNvPicPr>
          <p:nvPr/>
        </p:nvPicPr>
        <p:blipFill>
          <a:blip r:embed="rId5"/>
          <a:stretch>
            <a:fillRect/>
          </a:stretch>
        </p:blipFill>
        <p:spPr>
          <a:xfrm>
            <a:off x="4648200" y="5867400"/>
            <a:ext cx="598488" cy="484188"/>
          </a:xfrm>
          <a:prstGeom prst="rect">
            <a:avLst/>
          </a:prstGeom>
          <a:effectLst>
            <a:outerShdw blurRad="50800" dist="38100" dir="2700000" algn="tl" rotWithShape="0">
              <a:srgbClr val="000000">
                <a:alpha val="43000"/>
              </a:srgbClr>
            </a:outerShdw>
          </a:effectLst>
        </p:spPr>
      </p:pic>
      <p:sp>
        <p:nvSpPr>
          <p:cNvPr id="28678" name="Title 1"/>
          <p:cNvSpPr>
            <a:spLocks noGrp="1"/>
          </p:cNvSpPr>
          <p:nvPr>
            <p:ph type="title"/>
          </p:nvPr>
        </p:nvSpPr>
        <p:spPr>
          <a:xfrm>
            <a:off x="304800" y="228600"/>
            <a:ext cx="8458200" cy="609600"/>
          </a:xfrm>
        </p:spPr>
        <p:txBody>
          <a:bodyPr/>
          <a:lstStyle/>
          <a:p>
            <a:r>
              <a:rPr lang="en-US" altLang="en-US">
                <a:ea typeface="ＭＳ Ｐゴシック" charset="-128"/>
              </a:rPr>
              <a:t>Scale link capacities by suppressing duplicates</a:t>
            </a:r>
          </a:p>
        </p:txBody>
      </p:sp>
      <p:sp>
        <p:nvSpPr>
          <p:cNvPr id="21" name="Content Placeholder 20"/>
          <p:cNvSpPr>
            <a:spLocks noGrp="1"/>
          </p:cNvSpPr>
          <p:nvPr>
            <p:ph sz="quarter" idx="1"/>
          </p:nvPr>
        </p:nvSpPr>
        <p:spPr>
          <a:xfrm>
            <a:off x="5486400" y="1295400"/>
            <a:ext cx="3276600" cy="5105400"/>
          </a:xfrm>
        </p:spPr>
        <p:txBody>
          <a:bodyPr>
            <a:normAutofit fontScale="55000" lnSpcReduction="20000"/>
          </a:bodyPr>
          <a:lstStyle/>
          <a:p>
            <a:pPr>
              <a:defRPr/>
            </a:pPr>
            <a:r>
              <a:rPr lang="en-US" dirty="0" smtClean="0"/>
              <a:t>A key idea: suppress duplicates</a:t>
            </a:r>
          </a:p>
          <a:p>
            <a:pPr lvl="1">
              <a:defRPr/>
            </a:pPr>
            <a:r>
              <a:rPr lang="en-US" dirty="0" smtClean="0"/>
              <a:t>Popular objects, partial content matches, backups, app headers</a:t>
            </a:r>
          </a:p>
          <a:p>
            <a:pPr lvl="1">
              <a:defRPr/>
            </a:pPr>
            <a:r>
              <a:rPr lang="en-US" dirty="0" smtClean="0">
                <a:sym typeface="Wingdings"/>
              </a:rPr>
              <a:t>Effective capacity improves ~ 2X</a:t>
            </a:r>
            <a:endParaRPr lang="en-US" dirty="0" smtClean="0"/>
          </a:p>
          <a:p>
            <a:pPr>
              <a:defRPr/>
            </a:pPr>
            <a:r>
              <a:rPr lang="en-US" dirty="0" smtClean="0"/>
              <a:t>Many approaches</a:t>
            </a:r>
          </a:p>
          <a:p>
            <a:pPr lvl="1">
              <a:defRPr/>
            </a:pPr>
            <a:r>
              <a:rPr lang="en-US" dirty="0" smtClean="0"/>
              <a:t>Application-layer caches</a:t>
            </a:r>
          </a:p>
          <a:p>
            <a:pPr lvl="1">
              <a:defRPr/>
            </a:pPr>
            <a:r>
              <a:rPr lang="en-US" dirty="0" smtClean="0"/>
              <a:t>Protocol-independent schemes</a:t>
            </a:r>
          </a:p>
          <a:p>
            <a:pPr lvl="2">
              <a:defRPr/>
            </a:pPr>
            <a:r>
              <a:rPr lang="en-US" dirty="0" smtClean="0"/>
              <a:t>Below app-layer</a:t>
            </a:r>
          </a:p>
          <a:p>
            <a:pPr lvl="2">
              <a:defRPr/>
            </a:pPr>
            <a:r>
              <a:rPr lang="en-US" dirty="0" smtClean="0"/>
              <a:t>WAN accelerators, de-duplication</a:t>
            </a:r>
          </a:p>
          <a:p>
            <a:pPr lvl="1">
              <a:defRPr/>
            </a:pPr>
            <a:r>
              <a:rPr lang="en-US" dirty="0" smtClean="0"/>
              <a:t>Content distribution</a:t>
            </a:r>
          </a:p>
          <a:p>
            <a:pPr lvl="2">
              <a:defRPr/>
            </a:pPr>
            <a:r>
              <a:rPr lang="en-US" dirty="0" smtClean="0"/>
              <a:t>CDNs like Akamai, CORAL</a:t>
            </a:r>
          </a:p>
          <a:p>
            <a:pPr lvl="2">
              <a:defRPr/>
            </a:pPr>
            <a:r>
              <a:rPr lang="en-US" dirty="0" err="1" smtClean="0"/>
              <a:t>Bittorrent</a:t>
            </a:r>
            <a:endParaRPr lang="en-US" dirty="0" smtClean="0"/>
          </a:p>
          <a:p>
            <a:pPr>
              <a:defRPr/>
            </a:pPr>
            <a:r>
              <a:rPr lang="en-US" dirty="0" smtClean="0"/>
              <a:t>Point solutions </a:t>
            </a:r>
            <a:r>
              <a:rPr lang="en-US" dirty="0" smtClean="0">
                <a:sym typeface="Wingdings"/>
              </a:rPr>
              <a:t> apply to specific link, protocol, or app</a:t>
            </a:r>
            <a:endParaRPr lang="en-US" dirty="0" smtClean="0"/>
          </a:p>
        </p:txBody>
      </p:sp>
      <p:sp>
        <p:nvSpPr>
          <p:cNvPr id="4" name="Cloud 3"/>
          <p:cNvSpPr/>
          <p:nvPr/>
        </p:nvSpPr>
        <p:spPr>
          <a:xfrm>
            <a:off x="1066800" y="3276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p:txBody>
      </p:sp>
      <p:cxnSp>
        <p:nvCxnSpPr>
          <p:cNvPr id="28" name="Straight Arrow Connector 27"/>
          <p:cNvCxnSpPr>
            <a:endCxn id="27" idx="0"/>
          </p:cNvCxnSpPr>
          <p:nvPr/>
        </p:nvCxnSpPr>
        <p:spPr>
          <a:xfrm rot="16200000" flipH="1">
            <a:off x="54769" y="4136231"/>
            <a:ext cx="2057400" cy="947738"/>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2"/>
            <a:endCxn id="31" idx="0"/>
          </p:cNvCxnSpPr>
          <p:nvPr/>
        </p:nvCxnSpPr>
        <p:spPr>
          <a:xfrm rot="16200000" flipH="1">
            <a:off x="3140075" y="4060825"/>
            <a:ext cx="2895600" cy="71755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3" idx="0"/>
          </p:cNvCxnSpPr>
          <p:nvPr/>
        </p:nvCxnSpPr>
        <p:spPr>
          <a:xfrm rot="16200000" flipH="1">
            <a:off x="1840707" y="4079081"/>
            <a:ext cx="2614612" cy="3524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1" idx="0"/>
          </p:cNvCxnSpPr>
          <p:nvPr/>
        </p:nvCxnSpPr>
        <p:spPr>
          <a:xfrm rot="16200000" flipH="1">
            <a:off x="2499519" y="3420269"/>
            <a:ext cx="2919412" cy="197485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4" idx="2"/>
          </p:cNvCxnSpPr>
          <p:nvPr/>
        </p:nvCxnSpPr>
        <p:spPr>
          <a:xfrm rot="5400000">
            <a:off x="20383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stretch>
            <a:fillRect/>
          </a:stretch>
        </p:blipFill>
        <p:spPr>
          <a:xfrm>
            <a:off x="76200" y="5638800"/>
            <a:ext cx="381000" cy="658813"/>
          </a:xfrm>
          <a:prstGeom prst="rect">
            <a:avLst/>
          </a:prstGeom>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7"/>
          <a:stretch>
            <a:fillRect/>
          </a:stretch>
        </p:blipFill>
        <p:spPr>
          <a:xfrm>
            <a:off x="3048000" y="5562600"/>
            <a:ext cx="554038" cy="836613"/>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419100" y="37719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8"/>
          <a:stretch>
            <a:fillRect/>
          </a:stretch>
        </p:blipFill>
        <p:spPr>
          <a:xfrm>
            <a:off x="3810000" y="2133600"/>
            <a:ext cx="838200" cy="838200"/>
          </a:xfrm>
          <a:prstGeom prst="rect">
            <a:avLst/>
          </a:prstGeom>
          <a:effectLst>
            <a:outerShdw blurRad="50800" dist="38100" dir="2700000" algn="tl" rotWithShape="0">
              <a:srgbClr val="000000">
                <a:alpha val="43000"/>
              </a:srgbClr>
            </a:outerShdw>
          </a:effectLst>
        </p:spPr>
      </p:pic>
      <p:cxnSp>
        <p:nvCxnSpPr>
          <p:cNvPr id="46" name="Straight Arrow Connector 45"/>
          <p:cNvCxnSpPr>
            <a:endCxn id="26" idx="0"/>
          </p:cNvCxnSpPr>
          <p:nvPr/>
        </p:nvCxnSpPr>
        <p:spPr>
          <a:xfrm rot="5400000">
            <a:off x="-590550" y="4438650"/>
            <a:ext cx="2057400" cy="3429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13" idx="0"/>
          </p:cNvCxnSpPr>
          <p:nvPr/>
        </p:nvCxnSpPr>
        <p:spPr>
          <a:xfrm rot="16200000" flipH="1">
            <a:off x="2107407" y="3812381"/>
            <a:ext cx="2830512" cy="1101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9"/>
          <a:stretch>
            <a:fillRect/>
          </a:stretch>
        </p:blipFill>
        <p:spPr>
          <a:xfrm rot="10800000" flipV="1">
            <a:off x="1228725" y="2187575"/>
            <a:ext cx="1057275" cy="784225"/>
          </a:xfrm>
          <a:prstGeom prst="rect">
            <a:avLst/>
          </a:prstGeom>
          <a:effectLst>
            <a:outerShdw blurRad="50800" dist="38100" dir="2700000" algn="tl" rotWithShape="0">
              <a:srgbClr val="000000">
                <a:alpha val="43000"/>
              </a:srgbClr>
            </a:outerShdw>
          </a:effectLst>
        </p:spPr>
      </p:pic>
      <p:cxnSp>
        <p:nvCxnSpPr>
          <p:cNvPr id="71" name="Straight Arrow Connector 70"/>
          <p:cNvCxnSpPr>
            <a:stCxn id="66" idx="2"/>
            <a:endCxn id="42" idx="3"/>
          </p:cNvCxnSpPr>
          <p:nvPr/>
        </p:nvCxnSpPr>
        <p:spPr>
          <a:xfrm rot="16200000" flipH="1">
            <a:off x="636588" y="4092575"/>
            <a:ext cx="2427288" cy="185737"/>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a:blip r:embed="rId6"/>
          <a:stretch>
            <a:fillRect/>
          </a:stretch>
        </p:blipFill>
        <p:spPr>
          <a:xfrm>
            <a:off x="457200" y="5638800"/>
            <a:ext cx="381000" cy="658813"/>
          </a:xfrm>
          <a:prstGeom prst="rect">
            <a:avLst/>
          </a:prstGeom>
          <a:effectLst>
            <a:outerShdw blurRad="50800" dist="38100" dir="2700000" algn="tl" rotWithShape="0">
              <a:srgbClr val="000000">
                <a:alpha val="43000"/>
              </a:srgbClr>
            </a:outerShdw>
          </a:effectLst>
        </p:spPr>
      </p:pic>
      <p:cxnSp>
        <p:nvCxnSpPr>
          <p:cNvPr id="82" name="Straight Arrow Connector 81"/>
          <p:cNvCxnSpPr>
            <a:endCxn id="81" idx="0"/>
          </p:cNvCxnSpPr>
          <p:nvPr/>
        </p:nvCxnSpPr>
        <p:spPr>
          <a:xfrm rot="5400000">
            <a:off x="464344" y="3131344"/>
            <a:ext cx="2690812" cy="2324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H="1">
            <a:off x="457200" y="4114800"/>
            <a:ext cx="2438400" cy="1524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21907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sp>
        <p:nvSpPr>
          <p:cNvPr id="28698" name="TextBox 99"/>
          <p:cNvSpPr txBox="1">
            <a:spLocks noChangeArrowheads="1"/>
          </p:cNvSpPr>
          <p:nvPr/>
        </p:nvSpPr>
        <p:spPr bwMode="auto">
          <a:xfrm>
            <a:off x="157163" y="6248400"/>
            <a:ext cx="70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400">
                <a:solidFill>
                  <a:srgbClr val="000000"/>
                </a:solidFill>
                <a:latin typeface="Calibri" charset="0"/>
              </a:rPr>
              <a:t>Mobile </a:t>
            </a:r>
            <a:br>
              <a:rPr lang="en-US" altLang="en-US" sz="1400">
                <a:solidFill>
                  <a:srgbClr val="000000"/>
                </a:solidFill>
                <a:latin typeface="Calibri" charset="0"/>
              </a:rPr>
            </a:br>
            <a:r>
              <a:rPr lang="en-US" altLang="en-US" sz="1400">
                <a:solidFill>
                  <a:srgbClr val="000000"/>
                </a:solidFill>
                <a:latin typeface="Calibri" charset="0"/>
              </a:rPr>
              <a:t>users</a:t>
            </a:r>
          </a:p>
        </p:txBody>
      </p:sp>
      <p:sp>
        <p:nvSpPr>
          <p:cNvPr id="28699" name="TextBox 100"/>
          <p:cNvSpPr txBox="1">
            <a:spLocks noChangeArrowheads="1"/>
          </p:cNvSpPr>
          <p:nvPr/>
        </p:nvSpPr>
        <p:spPr bwMode="auto">
          <a:xfrm>
            <a:off x="3505200" y="6400800"/>
            <a:ext cx="1047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Home users</a:t>
            </a:r>
          </a:p>
        </p:txBody>
      </p:sp>
      <p:pic>
        <p:nvPicPr>
          <p:cNvPr id="113" name="Picture 112"/>
          <p:cNvPicPr>
            <a:picLocks noChangeAspect="1"/>
          </p:cNvPicPr>
          <p:nvPr/>
        </p:nvPicPr>
        <p:blipFill>
          <a:blip r:embed="rId10"/>
          <a:stretch>
            <a:fillRect/>
          </a:stretch>
        </p:blipFill>
        <p:spPr>
          <a:xfrm>
            <a:off x="3657600" y="5778500"/>
            <a:ext cx="831850" cy="622300"/>
          </a:xfrm>
          <a:prstGeom prst="rect">
            <a:avLst/>
          </a:prstGeom>
          <a:effectLst>
            <a:outerShdw blurRad="50800" dist="38100" dir="2700000" algn="tl" rotWithShape="0">
              <a:srgbClr val="000000">
                <a:alpha val="43000"/>
              </a:srgbClr>
            </a:outerShdw>
          </a:effectLst>
        </p:spPr>
      </p:pic>
      <p:sp>
        <p:nvSpPr>
          <p:cNvPr id="28701" name="TextBox 114"/>
          <p:cNvSpPr txBox="1">
            <a:spLocks noChangeArrowheads="1"/>
          </p:cNvSpPr>
          <p:nvPr/>
        </p:nvSpPr>
        <p:spPr bwMode="auto">
          <a:xfrm>
            <a:off x="228600" y="2286000"/>
            <a:ext cx="60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Video</a:t>
            </a:r>
          </a:p>
        </p:txBody>
      </p:sp>
      <p:sp>
        <p:nvSpPr>
          <p:cNvPr id="28702" name="TextBox 115"/>
          <p:cNvSpPr txBox="1">
            <a:spLocks noChangeArrowheads="1"/>
          </p:cNvSpPr>
          <p:nvPr/>
        </p:nvSpPr>
        <p:spPr bwMode="auto">
          <a:xfrm>
            <a:off x="1295400" y="1524000"/>
            <a:ext cx="719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Data </a:t>
            </a:r>
            <a:br>
              <a:rPr lang="en-US" altLang="en-US" sz="1400">
                <a:solidFill>
                  <a:srgbClr val="000000"/>
                </a:solidFill>
                <a:latin typeface="Calibri" charset="0"/>
              </a:rPr>
            </a:br>
            <a:r>
              <a:rPr lang="en-US" altLang="en-US" sz="1400">
                <a:solidFill>
                  <a:srgbClr val="000000"/>
                </a:solidFill>
                <a:latin typeface="Calibri" charset="0"/>
              </a:rPr>
              <a:t>centers</a:t>
            </a:r>
          </a:p>
        </p:txBody>
      </p:sp>
      <p:sp>
        <p:nvSpPr>
          <p:cNvPr id="28703" name="TextBox 116"/>
          <p:cNvSpPr txBox="1">
            <a:spLocks noChangeArrowheads="1"/>
          </p:cNvSpPr>
          <p:nvPr/>
        </p:nvSpPr>
        <p:spPr bwMode="auto">
          <a:xfrm>
            <a:off x="2590800" y="1676400"/>
            <a:ext cx="1138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Web content</a:t>
            </a:r>
          </a:p>
        </p:txBody>
      </p:sp>
      <p:sp>
        <p:nvSpPr>
          <p:cNvPr id="28704" name="TextBox 117"/>
          <p:cNvSpPr txBox="1">
            <a:spLocks noChangeArrowheads="1"/>
          </p:cNvSpPr>
          <p:nvPr/>
        </p:nvSpPr>
        <p:spPr bwMode="auto">
          <a:xfrm>
            <a:off x="3733800" y="14478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solidFill>
                  <a:srgbClr val="000000"/>
                </a:solidFill>
                <a:latin typeface="Calibri" charset="0"/>
              </a:rPr>
              <a:t>Other svcs</a:t>
            </a:r>
            <a:br>
              <a:rPr lang="en-US" altLang="en-US" sz="1400">
                <a:solidFill>
                  <a:srgbClr val="000000"/>
                </a:solidFill>
                <a:latin typeface="Calibri" charset="0"/>
              </a:rPr>
            </a:br>
            <a:r>
              <a:rPr lang="en-US" altLang="en-US" sz="1400">
                <a:solidFill>
                  <a:srgbClr val="000000"/>
                </a:solidFill>
                <a:latin typeface="Calibri" charset="0"/>
              </a:rPr>
              <a:t>(backup)</a:t>
            </a:r>
          </a:p>
        </p:txBody>
      </p:sp>
      <p:sp>
        <p:nvSpPr>
          <p:cNvPr id="41" name="TextBox 40"/>
          <p:cNvSpPr txBox="1"/>
          <p:nvPr/>
        </p:nvSpPr>
        <p:spPr>
          <a:xfrm>
            <a:off x="1643063" y="4867275"/>
            <a:ext cx="476250" cy="460375"/>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3" name="TextBox 42"/>
          <p:cNvSpPr txBox="1"/>
          <p:nvPr/>
        </p:nvSpPr>
        <p:spPr>
          <a:xfrm>
            <a:off x="1368425" y="3200400"/>
            <a:ext cx="4762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5" name="TextBox 44"/>
          <p:cNvSpPr txBox="1"/>
          <p:nvPr/>
        </p:nvSpPr>
        <p:spPr>
          <a:xfrm>
            <a:off x="3595688" y="3124200"/>
            <a:ext cx="6667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sp>
        <p:nvSpPr>
          <p:cNvPr id="47" name="TextBox 46"/>
          <p:cNvSpPr txBox="1"/>
          <p:nvPr/>
        </p:nvSpPr>
        <p:spPr>
          <a:xfrm>
            <a:off x="2376488" y="4943475"/>
            <a:ext cx="666750" cy="460375"/>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sp>
        <p:nvSpPr>
          <p:cNvPr id="49" name="TextBox 48"/>
          <p:cNvSpPr txBox="1"/>
          <p:nvPr/>
        </p:nvSpPr>
        <p:spPr>
          <a:xfrm>
            <a:off x="3429000" y="4876800"/>
            <a:ext cx="1295400" cy="461963"/>
          </a:xfrm>
          <a:prstGeom prst="rect">
            <a:avLst/>
          </a:prstGeom>
          <a:solidFill>
            <a:schemeClr val="accent1"/>
          </a:solidFill>
          <a:effectLst>
            <a:outerShdw blurRad="50800" dist="38100" dir="2700000" algn="tl" rotWithShape="0">
              <a:srgbClr val="000000">
                <a:alpha val="43000"/>
              </a:srgbClr>
            </a:outerShdw>
          </a:effectLst>
        </p:spPr>
        <p:txBody>
          <a:bodyPr>
            <a:spAutoFit/>
          </a:bodyPr>
          <a:lstStyle/>
          <a:p>
            <a:pPr algn="ctr">
              <a:defRPr/>
            </a:pPr>
            <a:r>
              <a:rPr lang="en-US" sz="1200" dirty="0">
                <a:solidFill>
                  <a:srgbClr val="000000"/>
                </a:solidFill>
                <a:latin typeface="Calibri"/>
                <a:ea typeface="ＭＳ Ｐゴシック" charset="0"/>
                <a:cs typeface="Calibri"/>
              </a:rPr>
              <a:t>ISP HTTP</a:t>
            </a:r>
          </a:p>
          <a:p>
            <a:pPr algn="ctr">
              <a:defRPr/>
            </a:pPr>
            <a:r>
              <a:rPr lang="en-US" sz="1200" dirty="0">
                <a:solidFill>
                  <a:srgbClr val="000000"/>
                </a:solidFill>
                <a:latin typeface="Calibri"/>
                <a:ea typeface="ＭＳ Ｐゴシック" charset="0"/>
                <a:cs typeface="Calibri"/>
              </a:rPr>
              <a:t>cache</a:t>
            </a:r>
          </a:p>
        </p:txBody>
      </p:sp>
      <p:grpSp>
        <p:nvGrpSpPr>
          <p:cNvPr id="2" name="Group 60"/>
          <p:cNvGrpSpPr/>
          <p:nvPr/>
        </p:nvGrpSpPr>
        <p:grpSpPr>
          <a:xfrm>
            <a:off x="0" y="2743200"/>
            <a:ext cx="1066800" cy="890817"/>
            <a:chOff x="1905000" y="1523277"/>
            <a:chExt cx="1295400" cy="1424940"/>
          </a:xfrm>
          <a:effectLst>
            <a:outerShdw blurRad="50800" dist="38100" dir="2700000" algn="tl" rotWithShape="0">
              <a:srgbClr val="000000">
                <a:alpha val="43000"/>
              </a:srgbClr>
            </a:outerShdw>
          </a:effectLst>
        </p:grpSpPr>
        <p:pic>
          <p:nvPicPr>
            <p:cNvPr id="52" name="Picture 10"/>
            <p:cNvPicPr>
              <a:picLocks noChangeAspect="1" noChangeArrowheads="1"/>
            </p:cNvPicPr>
            <p:nvPr/>
          </p:nvPicPr>
          <p:blipFill>
            <a:blip r:embed="rId11"/>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53" name="Picture 11"/>
            <p:cNvPicPr>
              <a:picLocks noChangeAspect="1" noChangeArrowheads="1"/>
            </p:cNvPicPr>
            <p:nvPr/>
          </p:nvPicPr>
          <p:blipFill>
            <a:blip r:embed="rId12"/>
            <a:srcRect/>
            <a:stretch>
              <a:fillRect/>
            </a:stretch>
          </p:blipFill>
          <p:spPr bwMode="auto">
            <a:xfrm>
              <a:off x="1981200" y="2071917"/>
              <a:ext cx="914400" cy="678857"/>
            </a:xfrm>
            <a:prstGeom prst="rect">
              <a:avLst/>
            </a:prstGeom>
            <a:noFill/>
            <a:ln w="9525">
              <a:noFill/>
              <a:miter lim="800000"/>
              <a:headEnd/>
              <a:tailEnd/>
            </a:ln>
            <a:effectLst/>
          </p:spPr>
        </p:pic>
        <p:pic>
          <p:nvPicPr>
            <p:cNvPr id="55" name="Picture 15"/>
            <p:cNvPicPr>
              <a:picLocks noChangeAspect="1" noChangeArrowheads="1"/>
            </p:cNvPicPr>
            <p:nvPr/>
          </p:nvPicPr>
          <p:blipFill>
            <a:blip r:embed="rId13"/>
            <a:srcRect/>
            <a:stretch>
              <a:fillRect/>
            </a:stretch>
          </p:blipFill>
          <p:spPr bwMode="auto">
            <a:xfrm>
              <a:off x="1905000" y="1538517"/>
              <a:ext cx="1295400" cy="457598"/>
            </a:xfrm>
            <a:prstGeom prst="rect">
              <a:avLst/>
            </a:prstGeom>
            <a:noFill/>
            <a:ln w="9525">
              <a:noFill/>
              <a:miter lim="800000"/>
              <a:headEnd/>
              <a:tailEnd/>
            </a:ln>
            <a:effectLst/>
          </p:spPr>
        </p:pic>
      </p:grpSp>
      <p:pic>
        <p:nvPicPr>
          <p:cNvPr id="56" name="Picture 4"/>
          <p:cNvPicPr>
            <a:picLocks noChangeAspect="1" noChangeArrowheads="1"/>
          </p:cNvPicPr>
          <p:nvPr/>
        </p:nvPicPr>
        <p:blipFill>
          <a:blip r:embed="rId14"/>
          <a:srcRect r="25000" b="64000"/>
          <a:stretch>
            <a:fillRect/>
          </a:stretch>
        </p:blipFill>
        <p:spPr bwMode="auto">
          <a:xfrm>
            <a:off x="2438400" y="2133600"/>
            <a:ext cx="1066800" cy="833438"/>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57" name="TextBox 56"/>
          <p:cNvSpPr txBox="1"/>
          <p:nvPr/>
        </p:nvSpPr>
        <p:spPr>
          <a:xfrm>
            <a:off x="228600" y="4495800"/>
            <a:ext cx="1295400" cy="276225"/>
          </a:xfrm>
          <a:prstGeom prst="rect">
            <a:avLst/>
          </a:prstGeom>
          <a:solidFill>
            <a:schemeClr val="accent1"/>
          </a:solidFill>
          <a:effectLst>
            <a:outerShdw blurRad="50800" dist="38100" dir="2700000" algn="tl" rotWithShape="0">
              <a:srgbClr val="000000">
                <a:alpha val="43000"/>
              </a:srgbClr>
            </a:outerShdw>
          </a:effectLst>
        </p:spPr>
        <p:txBody>
          <a:bodyPr>
            <a:spAutoFit/>
          </a:bodyPr>
          <a:lstStyle/>
          <a:p>
            <a:pPr algn="ctr">
              <a:defRPr/>
            </a:pPr>
            <a:r>
              <a:rPr lang="en-US" sz="1200" dirty="0">
                <a:solidFill>
                  <a:srgbClr val="000000"/>
                </a:solidFill>
                <a:latin typeface="Calibri"/>
                <a:ea typeface="ＭＳ Ｐゴシック" charset="0"/>
                <a:cs typeface="Calibri"/>
              </a:rPr>
              <a:t>CDN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7" grpId="0" animBg="1"/>
      <p:bldP spid="49"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a:ea typeface="ＭＳ Ｐゴシック" charset="-128"/>
              </a:rPr>
              <a:t>Universal need to scale capacities</a:t>
            </a:r>
          </a:p>
        </p:txBody>
      </p:sp>
      <p:sp>
        <p:nvSpPr>
          <p:cNvPr id="5" name="Cloud 4"/>
          <p:cNvSpPr/>
          <p:nvPr/>
        </p:nvSpPr>
        <p:spPr>
          <a:xfrm>
            <a:off x="3473450" y="54102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Calibri"/>
              <a:cs typeface="Calibri"/>
            </a:endParaRPr>
          </a:p>
        </p:txBody>
      </p:sp>
      <p:sp>
        <p:nvSpPr>
          <p:cNvPr id="7" name="Cloud 6"/>
          <p:cNvSpPr/>
          <p:nvPr/>
        </p:nvSpPr>
        <p:spPr>
          <a:xfrm>
            <a:off x="1492250" y="56388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a:p>
            <a:pPr algn="ctr" fontAlgn="auto">
              <a:spcBef>
                <a:spcPts val="0"/>
              </a:spcBef>
              <a:spcAft>
                <a:spcPts val="0"/>
              </a:spcAft>
              <a:defRPr/>
            </a:pPr>
            <a:endParaRPr lang="en-US" dirty="0">
              <a:solidFill>
                <a:srgbClr val="000000"/>
              </a:solidFill>
              <a:latin typeface="Calibri"/>
              <a:cs typeface="Calibri"/>
            </a:endParaRPr>
          </a:p>
        </p:txBody>
      </p:sp>
      <p:pic>
        <p:nvPicPr>
          <p:cNvPr id="3072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5943600"/>
            <a:ext cx="676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5943600"/>
            <a:ext cx="676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5149850" y="6172200"/>
            <a:ext cx="598488" cy="484188"/>
          </a:xfrm>
          <a:prstGeom prst="rect">
            <a:avLst/>
          </a:prstGeom>
          <a:effectLst>
            <a:outerShdw blurRad="50800" dist="38100" dir="2700000" algn="tl" rotWithShape="0">
              <a:srgbClr val="000000">
                <a:alpha val="43000"/>
              </a:srgbClr>
            </a:outerShdw>
          </a:effectLst>
        </p:spPr>
      </p:pic>
      <p:sp>
        <p:nvSpPr>
          <p:cNvPr id="11" name="Cloud 10"/>
          <p:cNvSpPr/>
          <p:nvPr/>
        </p:nvSpPr>
        <p:spPr>
          <a:xfrm>
            <a:off x="1492250" y="3657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Calibri"/>
              <a:cs typeface="Calibri"/>
            </a:endParaRPr>
          </a:p>
        </p:txBody>
      </p:sp>
      <p:cxnSp>
        <p:nvCxnSpPr>
          <p:cNvPr id="13" name="Straight Arrow Connector 12"/>
          <p:cNvCxnSpPr/>
          <p:nvPr/>
        </p:nvCxnSpPr>
        <p:spPr>
          <a:xfrm rot="16200000" flipH="1">
            <a:off x="251619" y="4441031"/>
            <a:ext cx="2057400" cy="947738"/>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5" idx="2"/>
            <a:endCxn id="10" idx="0"/>
          </p:cNvCxnSpPr>
          <p:nvPr/>
        </p:nvCxnSpPr>
        <p:spPr>
          <a:xfrm rot="16200000" flipH="1">
            <a:off x="3408363" y="4132262"/>
            <a:ext cx="2895600" cy="1184275"/>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23" idx="0"/>
          </p:cNvCxnSpPr>
          <p:nvPr/>
        </p:nvCxnSpPr>
        <p:spPr>
          <a:xfrm rot="16200000" flipH="1">
            <a:off x="2294732" y="4336256"/>
            <a:ext cx="2362200" cy="700087"/>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rot="16200000" flipH="1">
            <a:off x="2953544" y="3677444"/>
            <a:ext cx="2667000" cy="232251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5" idx="2"/>
          </p:cNvCxnSpPr>
          <p:nvPr/>
        </p:nvCxnSpPr>
        <p:spPr>
          <a:xfrm rot="5400000">
            <a:off x="2132807" y="3583781"/>
            <a:ext cx="2438400" cy="1824037"/>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577850" y="5943600"/>
            <a:ext cx="381000" cy="658813"/>
          </a:xfrm>
          <a:prstGeom prst="rect">
            <a:avLst/>
          </a:prstGeom>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6"/>
          <a:stretch>
            <a:fillRect/>
          </a:stretch>
        </p:blipFill>
        <p:spPr>
          <a:xfrm>
            <a:off x="3548063" y="5867400"/>
            <a:ext cx="555625" cy="836613"/>
          </a:xfrm>
          <a:prstGeom prst="rect">
            <a:avLst/>
          </a:prstGeom>
          <a:effectLst>
            <a:outerShdw blurRad="50800" dist="38100" dir="2700000" algn="tl" rotWithShape="0">
              <a:srgbClr val="000000">
                <a:alpha val="43000"/>
              </a:srgbClr>
            </a:outerShdw>
          </a:effectLst>
        </p:spPr>
      </p:pic>
      <p:cxnSp>
        <p:nvCxnSpPr>
          <p:cNvPr id="24" name="Straight Arrow Connector 23"/>
          <p:cNvCxnSpPr/>
          <p:nvPr/>
        </p:nvCxnSpPr>
        <p:spPr>
          <a:xfrm rot="16200000" flipH="1">
            <a:off x="615950" y="40767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3876675" y="2590800"/>
            <a:ext cx="773113" cy="685800"/>
          </a:xfrm>
          <a:prstGeom prst="rect">
            <a:avLst/>
          </a:prstGeom>
          <a:effectLst>
            <a:outerShdw blurRad="50800" dist="38100" dir="2700000" algn="tl" rotWithShape="0">
              <a:srgbClr val="000000">
                <a:alpha val="43000"/>
              </a:srgbClr>
            </a:outerShdw>
          </a:effectLst>
        </p:spPr>
      </p:pic>
      <p:cxnSp>
        <p:nvCxnSpPr>
          <p:cNvPr id="26" name="Straight Arrow Connector 25"/>
          <p:cNvCxnSpPr>
            <a:endCxn id="22" idx="0"/>
          </p:cNvCxnSpPr>
          <p:nvPr/>
        </p:nvCxnSpPr>
        <p:spPr>
          <a:xfrm rot="5400000">
            <a:off x="-241300" y="4895850"/>
            <a:ext cx="2057400" cy="38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6" idx="0"/>
          </p:cNvCxnSpPr>
          <p:nvPr/>
        </p:nvCxnSpPr>
        <p:spPr>
          <a:xfrm rot="16200000" flipH="1">
            <a:off x="2561432" y="4069556"/>
            <a:ext cx="2578100" cy="1449387"/>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8"/>
          <a:stretch>
            <a:fillRect/>
          </a:stretch>
        </p:blipFill>
        <p:spPr>
          <a:xfrm rot="10800000" flipV="1">
            <a:off x="1423988" y="2590800"/>
            <a:ext cx="1058862" cy="762000"/>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846931" y="4410869"/>
            <a:ext cx="2351088" cy="23495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5"/>
          <a:stretch>
            <a:fillRect/>
          </a:stretch>
        </p:blipFill>
        <p:spPr>
          <a:xfrm>
            <a:off x="990600" y="5943600"/>
            <a:ext cx="381000" cy="658813"/>
          </a:xfrm>
          <a:prstGeom prst="rect">
            <a:avLst/>
          </a:prstGeom>
          <a:effectLst>
            <a:outerShdw blurRad="50800" dist="38100" dir="2700000" algn="tl" rotWithShape="0">
              <a:srgbClr val="000000">
                <a:alpha val="43000"/>
              </a:srgbClr>
            </a:outerShdw>
          </a:effectLst>
        </p:spPr>
      </p:pic>
      <p:cxnSp>
        <p:nvCxnSpPr>
          <p:cNvPr id="31" name="Straight Arrow Connector 30"/>
          <p:cNvCxnSpPr>
            <a:endCxn id="30" idx="0"/>
          </p:cNvCxnSpPr>
          <p:nvPr/>
        </p:nvCxnSpPr>
        <p:spPr>
          <a:xfrm rot="5400000">
            <a:off x="934244" y="3752056"/>
            <a:ext cx="2438400" cy="1944688"/>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974725" y="4435475"/>
            <a:ext cx="2362200" cy="19685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349500" y="3638550"/>
            <a:ext cx="2438400" cy="17145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9"/>
          <a:stretch>
            <a:fillRect/>
          </a:stretch>
        </p:blipFill>
        <p:spPr>
          <a:xfrm>
            <a:off x="4159250" y="6083300"/>
            <a:ext cx="831850" cy="622300"/>
          </a:xfrm>
          <a:prstGeom prst="rect">
            <a:avLst/>
          </a:prstGeom>
          <a:effectLst>
            <a:outerShdw blurRad="50800" dist="38100" dir="2700000" algn="tl" rotWithShape="0">
              <a:srgbClr val="000000">
                <a:alpha val="43000"/>
              </a:srgbClr>
            </a:outerShdw>
          </a:effectLst>
        </p:spPr>
      </p:pic>
      <p:sp>
        <p:nvSpPr>
          <p:cNvPr id="41" name="TextBox 40"/>
          <p:cNvSpPr txBox="1"/>
          <p:nvPr/>
        </p:nvSpPr>
        <p:spPr>
          <a:xfrm>
            <a:off x="1978025" y="4953000"/>
            <a:ext cx="4762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2" name="TextBox 41"/>
          <p:cNvSpPr txBox="1"/>
          <p:nvPr/>
        </p:nvSpPr>
        <p:spPr>
          <a:xfrm>
            <a:off x="1703388" y="3500438"/>
            <a:ext cx="476250" cy="461962"/>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a:solidFill>
                  <a:srgbClr val="000000"/>
                </a:solidFill>
                <a:latin typeface="Calibri"/>
                <a:ea typeface="ＭＳ Ｐゴシック" charset="0"/>
                <a:cs typeface="Calibri"/>
              </a:rPr>
              <a:t>Wan </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Opt</a:t>
            </a:r>
          </a:p>
        </p:txBody>
      </p:sp>
      <p:sp>
        <p:nvSpPr>
          <p:cNvPr id="43" name="TextBox 42"/>
          <p:cNvSpPr txBox="1"/>
          <p:nvPr/>
        </p:nvSpPr>
        <p:spPr>
          <a:xfrm>
            <a:off x="3930650" y="3438525"/>
            <a:ext cx="6667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sp>
        <p:nvSpPr>
          <p:cNvPr id="44" name="TextBox 43"/>
          <p:cNvSpPr txBox="1"/>
          <p:nvPr/>
        </p:nvSpPr>
        <p:spPr>
          <a:xfrm>
            <a:off x="2711450" y="5029200"/>
            <a:ext cx="666750" cy="461963"/>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Dedup</a:t>
            </a:r>
            <a:r>
              <a:rPr lang="en-US" sz="1200" dirty="0">
                <a:solidFill>
                  <a:srgbClr val="000000"/>
                </a:solidFill>
                <a:latin typeface="Calibri"/>
                <a:ea typeface="ＭＳ Ｐゴシック" charset="0"/>
                <a:cs typeface="Calibri"/>
              </a:rPr>
              <a:t>/</a:t>
            </a:r>
            <a:br>
              <a:rPr lang="en-US" sz="1200" dirty="0">
                <a:solidFill>
                  <a:srgbClr val="000000"/>
                </a:solidFill>
                <a:latin typeface="Calibri"/>
                <a:ea typeface="ＭＳ Ｐゴシック" charset="0"/>
                <a:cs typeface="Calibri"/>
              </a:rPr>
            </a:br>
            <a:r>
              <a:rPr lang="en-US" sz="1200" dirty="0">
                <a:solidFill>
                  <a:srgbClr val="000000"/>
                </a:solidFill>
                <a:latin typeface="Calibri"/>
                <a:ea typeface="ＭＳ Ｐゴシック" charset="0"/>
                <a:cs typeface="Calibri"/>
              </a:rPr>
              <a:t>archival</a:t>
            </a:r>
          </a:p>
        </p:txBody>
      </p:sp>
      <p:pic>
        <p:nvPicPr>
          <p:cNvPr id="48" name="Picture 47"/>
          <p:cNvPicPr>
            <a:picLocks noChangeAspect="1"/>
          </p:cNvPicPr>
          <p:nvPr/>
        </p:nvPicPr>
        <p:blipFill>
          <a:blip r:embed="rId10"/>
          <a:stretch>
            <a:fillRect/>
          </a:stretch>
        </p:blipFill>
        <p:spPr>
          <a:xfrm>
            <a:off x="4800600" y="3038475"/>
            <a:ext cx="990600" cy="711200"/>
          </a:xfrm>
          <a:prstGeom prst="rect">
            <a:avLst/>
          </a:prstGeom>
          <a:effectLst>
            <a:outerShdw blurRad="50800" dist="38100" dir="2700000" algn="tl" rotWithShape="0">
              <a:srgbClr val="000000">
                <a:alpha val="43000"/>
              </a:srgbClr>
            </a:outerShdw>
          </a:effectLst>
        </p:spPr>
      </p:pic>
      <p:cxnSp>
        <p:nvCxnSpPr>
          <p:cNvPr id="49" name="Straight Arrow Connector 48"/>
          <p:cNvCxnSpPr>
            <a:stCxn id="48" idx="2"/>
            <a:endCxn id="36" idx="0"/>
          </p:cNvCxnSpPr>
          <p:nvPr/>
        </p:nvCxnSpPr>
        <p:spPr>
          <a:xfrm rot="5400000">
            <a:off x="3768725" y="4556125"/>
            <a:ext cx="2333625" cy="720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10" idx="0"/>
          </p:cNvCxnSpPr>
          <p:nvPr/>
        </p:nvCxnSpPr>
        <p:spPr>
          <a:xfrm rot="16200000" flipH="1">
            <a:off x="4160837" y="4884738"/>
            <a:ext cx="2422525" cy="152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657600" y="5181600"/>
            <a:ext cx="1295400" cy="461963"/>
          </a:xfrm>
          <a:prstGeom prst="rect">
            <a:avLst/>
          </a:prstGeom>
          <a:solidFill>
            <a:schemeClr val="accent1"/>
          </a:solidFill>
          <a:effectLst>
            <a:outerShdw blurRad="50800" dist="38100" dir="2700000" algn="tl" rotWithShape="0">
              <a:srgbClr val="000000">
                <a:alpha val="43000"/>
              </a:srgbClr>
            </a:outerShdw>
          </a:effectLst>
        </p:spPr>
        <p:txBody>
          <a:bodyPr>
            <a:spAutoFit/>
          </a:bodyPr>
          <a:lstStyle/>
          <a:p>
            <a:pPr algn="ctr">
              <a:defRPr/>
            </a:pPr>
            <a:r>
              <a:rPr lang="en-US" sz="1200" dirty="0">
                <a:solidFill>
                  <a:srgbClr val="000000"/>
                </a:solidFill>
                <a:latin typeface="Calibri"/>
                <a:ea typeface="ＭＳ Ｐゴシック" charset="0"/>
                <a:cs typeface="Calibri"/>
              </a:rPr>
              <a:t>ISP HTTP</a:t>
            </a:r>
          </a:p>
          <a:p>
            <a:pPr algn="ctr">
              <a:defRPr/>
            </a:pPr>
            <a:r>
              <a:rPr lang="en-US" sz="1200" dirty="0">
                <a:solidFill>
                  <a:srgbClr val="000000"/>
                </a:solidFill>
                <a:latin typeface="Calibri"/>
                <a:ea typeface="ＭＳ Ｐゴシック" charset="0"/>
                <a:cs typeface="Calibri"/>
              </a:rPr>
              <a:t>cache</a:t>
            </a:r>
          </a:p>
        </p:txBody>
      </p:sp>
      <p:sp>
        <p:nvSpPr>
          <p:cNvPr id="71" name="TextBox 70"/>
          <p:cNvSpPr txBox="1"/>
          <p:nvPr/>
        </p:nvSpPr>
        <p:spPr>
          <a:xfrm>
            <a:off x="609600" y="3962401"/>
            <a:ext cx="5029200" cy="83099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lgn="ctr">
              <a:defRPr/>
            </a:pPr>
            <a:r>
              <a:rPr lang="en-US" b="1" dirty="0">
                <a:solidFill>
                  <a:srgbClr val="FF0000"/>
                </a:solidFill>
                <a:latin typeface="Calibri"/>
                <a:ea typeface="ＭＳ Ｐゴシック" charset="0"/>
                <a:cs typeface="Calibri"/>
              </a:rPr>
              <a:t>Network Redundancy</a:t>
            </a:r>
            <a:br>
              <a:rPr lang="en-US" b="1" dirty="0">
                <a:solidFill>
                  <a:srgbClr val="FF0000"/>
                </a:solidFill>
                <a:latin typeface="Calibri"/>
                <a:ea typeface="ＭＳ Ｐゴシック" charset="0"/>
                <a:cs typeface="Calibri"/>
              </a:rPr>
            </a:br>
            <a:r>
              <a:rPr lang="en-US" b="1" dirty="0">
                <a:solidFill>
                  <a:srgbClr val="FF0000"/>
                </a:solidFill>
                <a:latin typeface="Calibri"/>
                <a:ea typeface="ＭＳ Ｐゴシック" charset="0"/>
                <a:cs typeface="Calibri"/>
              </a:rPr>
              <a:t>Elimination Service</a:t>
            </a:r>
          </a:p>
        </p:txBody>
      </p:sp>
      <p:sp>
        <p:nvSpPr>
          <p:cNvPr id="85" name="TextBox 84"/>
          <p:cNvSpPr txBox="1"/>
          <p:nvPr/>
        </p:nvSpPr>
        <p:spPr>
          <a:xfrm>
            <a:off x="76200" y="1572768"/>
            <a:ext cx="2514600" cy="707886"/>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lgn="ctr">
              <a:defRPr/>
            </a:pPr>
            <a:r>
              <a:rPr lang="en-US" sz="2000" dirty="0">
                <a:solidFill>
                  <a:srgbClr val="000000"/>
                </a:solidFill>
                <a:latin typeface="Calibri"/>
                <a:ea typeface="ＭＳ Ｐゴシック" charset="0"/>
                <a:cs typeface="Calibri"/>
              </a:rPr>
              <a:t>Point solutions inadequate</a:t>
            </a:r>
          </a:p>
        </p:txBody>
      </p:sp>
      <p:cxnSp>
        <p:nvCxnSpPr>
          <p:cNvPr id="89" name="Straight Arrow Connector 88"/>
          <p:cNvCxnSpPr/>
          <p:nvPr/>
        </p:nvCxnSpPr>
        <p:spPr>
          <a:xfrm flipV="1">
            <a:off x="2590800" y="1855788"/>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553200" y="1572768"/>
            <a:ext cx="2514600" cy="4378122"/>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solidFill>
                  <a:srgbClr val="000000"/>
                </a:solidFill>
                <a:latin typeface="Calibri"/>
                <a:ea typeface="ＭＳ Ｐゴシック" charset="0"/>
                <a:cs typeface="Calibri"/>
              </a:rPr>
              <a:t>RE: A primitive operation supported inherently in </a:t>
            </a:r>
            <a:br>
              <a:rPr lang="en-US" sz="2000" dirty="0">
                <a:solidFill>
                  <a:srgbClr val="000000"/>
                </a:solidFill>
                <a:latin typeface="Calibri"/>
                <a:ea typeface="ＭＳ Ｐゴシック" charset="0"/>
                <a:cs typeface="Calibri"/>
              </a:rPr>
            </a:br>
            <a:r>
              <a:rPr lang="en-US" sz="2000" dirty="0">
                <a:solidFill>
                  <a:srgbClr val="000000"/>
                </a:solidFill>
                <a:latin typeface="Calibri"/>
                <a:ea typeface="ＭＳ Ｐゴシック" charset="0"/>
                <a:cs typeface="Calibri"/>
              </a:rPr>
              <a:t>the network</a:t>
            </a:r>
          </a:p>
          <a:p>
            <a:pPr>
              <a:buFont typeface="Courier New"/>
              <a:buChar char="o"/>
              <a:defRPr/>
            </a:pPr>
            <a:endParaRPr lang="en-US" sz="1050" dirty="0">
              <a:solidFill>
                <a:srgbClr val="000000"/>
              </a:solidFill>
              <a:latin typeface="Calibri"/>
              <a:ea typeface="ＭＳ Ｐゴシック" charset="0"/>
              <a:cs typeface="Calibri"/>
            </a:endParaRPr>
          </a:p>
          <a:p>
            <a:pPr>
              <a:buFont typeface="Courier New"/>
              <a:buChar char="o"/>
              <a:defRPr/>
            </a:pPr>
            <a:r>
              <a:rPr lang="en-US" sz="2000" dirty="0">
                <a:solidFill>
                  <a:srgbClr val="000000"/>
                </a:solidFill>
                <a:latin typeface="Calibri"/>
                <a:ea typeface="ＭＳ Ｐゴシック" charset="0"/>
                <a:cs typeface="Calibri"/>
              </a:rPr>
              <a:t> Applies to all links, flows (long/short), apps, </a:t>
            </a:r>
            <a:r>
              <a:rPr lang="en-US" sz="2000" dirty="0" err="1">
                <a:solidFill>
                  <a:srgbClr val="000000"/>
                </a:solidFill>
                <a:latin typeface="Calibri"/>
                <a:ea typeface="ＭＳ Ｐゴシック" charset="0"/>
                <a:cs typeface="Calibri"/>
              </a:rPr>
              <a:t>unicast</a:t>
            </a:r>
            <a:r>
              <a:rPr lang="en-US" sz="2000" dirty="0">
                <a:solidFill>
                  <a:srgbClr val="000000"/>
                </a:solidFill>
                <a:latin typeface="Calibri"/>
                <a:ea typeface="ＭＳ Ｐゴシック" charset="0"/>
                <a:cs typeface="Calibri"/>
              </a:rPr>
              <a:t>/multicast</a:t>
            </a:r>
          </a:p>
          <a:p>
            <a:pPr>
              <a:buFont typeface="Courier New"/>
              <a:buChar char="o"/>
              <a:defRPr/>
            </a:pPr>
            <a:endParaRPr lang="en-US" sz="900" dirty="0">
              <a:solidFill>
                <a:srgbClr val="000000"/>
              </a:solidFill>
              <a:latin typeface="Calibri"/>
              <a:ea typeface="ＭＳ Ｐゴシック" charset="0"/>
              <a:cs typeface="Calibri"/>
            </a:endParaRPr>
          </a:p>
          <a:p>
            <a:pPr>
              <a:buFont typeface="Courier New"/>
              <a:buChar char="o"/>
              <a:defRPr/>
            </a:pPr>
            <a:r>
              <a:rPr lang="en-US" sz="1400" dirty="0">
                <a:solidFill>
                  <a:srgbClr val="000000"/>
                </a:solidFill>
                <a:latin typeface="Calibri"/>
                <a:ea typeface="ＭＳ Ｐゴシック" charset="0"/>
                <a:cs typeface="Calibri"/>
              </a:rPr>
              <a:t> </a:t>
            </a:r>
            <a:r>
              <a:rPr lang="en-US" sz="2000" dirty="0">
                <a:solidFill>
                  <a:srgbClr val="000000"/>
                </a:solidFill>
                <a:latin typeface="Calibri"/>
                <a:ea typeface="ＭＳ Ｐゴシック" charset="0"/>
                <a:cs typeface="Calibri"/>
              </a:rPr>
              <a:t>Transparent network service;  optional end-point modifications</a:t>
            </a:r>
          </a:p>
          <a:p>
            <a:pPr>
              <a:buFont typeface="Courier New"/>
              <a:buChar char="o"/>
              <a:defRPr/>
            </a:pPr>
            <a:endParaRPr lang="en-US" sz="900" dirty="0">
              <a:solidFill>
                <a:srgbClr val="000000"/>
              </a:solidFill>
              <a:latin typeface="Calibri"/>
              <a:ea typeface="ＭＳ Ｐゴシック" charset="0"/>
              <a:cs typeface="Calibri"/>
            </a:endParaRPr>
          </a:p>
          <a:p>
            <a:pPr>
              <a:buFont typeface="Courier New"/>
              <a:buChar char="o"/>
              <a:defRPr/>
            </a:pPr>
            <a:r>
              <a:rPr lang="en-US" sz="1400" i="1" dirty="0">
                <a:solidFill>
                  <a:srgbClr val="000000"/>
                </a:solidFill>
                <a:latin typeface="Calibri"/>
                <a:ea typeface="ＭＳ Ｐゴシック" charset="0"/>
                <a:cs typeface="Calibri"/>
              </a:rPr>
              <a:t> </a:t>
            </a:r>
            <a:r>
              <a:rPr lang="en-US" sz="2000" dirty="0">
                <a:solidFill>
                  <a:srgbClr val="000000"/>
                </a:solidFill>
                <a:latin typeface="Calibri"/>
                <a:ea typeface="ＭＳ Ｐゴシック" charset="0"/>
                <a:cs typeface="Calibri"/>
              </a:rPr>
              <a:t>How? Implications?</a:t>
            </a:r>
          </a:p>
          <a:p>
            <a:pPr>
              <a:buFont typeface="Courier New"/>
              <a:buChar char="o"/>
              <a:defRPr/>
            </a:pPr>
            <a:endParaRPr lang="en-US" sz="900" dirty="0">
              <a:solidFill>
                <a:srgbClr val="000000"/>
              </a:solidFill>
              <a:latin typeface="Calibri"/>
              <a:ea typeface="ＭＳ Ｐゴシック" charset="0"/>
              <a:cs typeface="Calibri"/>
            </a:endParaRPr>
          </a:p>
        </p:txBody>
      </p:sp>
      <p:sp>
        <p:nvSpPr>
          <p:cNvPr id="51" name="TextBox 50"/>
          <p:cNvSpPr txBox="1"/>
          <p:nvPr/>
        </p:nvSpPr>
        <p:spPr>
          <a:xfrm>
            <a:off x="3048000" y="1572768"/>
            <a:ext cx="3048000" cy="1323439"/>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lgn="ctr">
              <a:defRPr/>
            </a:pPr>
            <a:r>
              <a:rPr lang="en-US" sz="2000" dirty="0">
                <a:solidFill>
                  <a:srgbClr val="000000"/>
                </a:solidFill>
                <a:latin typeface="Calibri"/>
                <a:ea typeface="ＭＳ Ｐゴシック" charset="0"/>
                <a:cs typeface="Calibri"/>
              </a:rPr>
              <a:t>Architectural support to address universal need to scale capacities? Implications?</a:t>
            </a:r>
          </a:p>
        </p:txBody>
      </p:sp>
      <p:cxnSp>
        <p:nvCxnSpPr>
          <p:cNvPr id="58" name="Straight Arrow Connector 57"/>
          <p:cNvCxnSpPr/>
          <p:nvPr/>
        </p:nvCxnSpPr>
        <p:spPr>
          <a:xfrm flipV="1">
            <a:off x="6096000" y="1905000"/>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54" name="Picture 4"/>
          <p:cNvPicPr>
            <a:picLocks noChangeAspect="1" noChangeArrowheads="1"/>
          </p:cNvPicPr>
          <p:nvPr/>
        </p:nvPicPr>
        <p:blipFill>
          <a:blip r:embed="rId11"/>
          <a:srcRect r="25000" b="64000"/>
          <a:stretch>
            <a:fillRect/>
          </a:stretch>
        </p:blipFill>
        <p:spPr bwMode="auto">
          <a:xfrm>
            <a:off x="2667000" y="2667000"/>
            <a:ext cx="1066800" cy="833438"/>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4" name="Group 55"/>
          <p:cNvGrpSpPr/>
          <p:nvPr/>
        </p:nvGrpSpPr>
        <p:grpSpPr>
          <a:xfrm>
            <a:off x="228600" y="2919183"/>
            <a:ext cx="1066800" cy="967017"/>
            <a:chOff x="1905000" y="1523277"/>
            <a:chExt cx="1295400" cy="1424940"/>
          </a:xfrm>
          <a:effectLst>
            <a:outerShdw blurRad="50800" dist="38100" dir="2700000" algn="tl" rotWithShape="0">
              <a:srgbClr val="000000">
                <a:alpha val="43000"/>
              </a:srgbClr>
            </a:outerShdw>
          </a:effectLst>
        </p:grpSpPr>
        <p:pic>
          <p:nvPicPr>
            <p:cNvPr id="57" name="Picture 10"/>
            <p:cNvPicPr>
              <a:picLocks noChangeAspect="1" noChangeArrowheads="1"/>
            </p:cNvPicPr>
            <p:nvPr/>
          </p:nvPicPr>
          <p:blipFill>
            <a:blip r:embed="rId12"/>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59" name="Picture 11"/>
            <p:cNvPicPr>
              <a:picLocks noChangeAspect="1" noChangeArrowheads="1"/>
            </p:cNvPicPr>
            <p:nvPr/>
          </p:nvPicPr>
          <p:blipFill>
            <a:blip r:embed="rId13"/>
            <a:srcRect/>
            <a:stretch>
              <a:fillRect/>
            </a:stretch>
          </p:blipFill>
          <p:spPr bwMode="auto">
            <a:xfrm>
              <a:off x="1981200" y="2071917"/>
              <a:ext cx="914400" cy="678857"/>
            </a:xfrm>
            <a:prstGeom prst="rect">
              <a:avLst/>
            </a:prstGeom>
            <a:noFill/>
            <a:ln w="9525">
              <a:noFill/>
              <a:miter lim="800000"/>
              <a:headEnd/>
              <a:tailEnd/>
            </a:ln>
            <a:effectLst/>
          </p:spPr>
        </p:pic>
        <p:pic>
          <p:nvPicPr>
            <p:cNvPr id="60" name="Picture 15"/>
            <p:cNvPicPr>
              <a:picLocks noChangeAspect="1" noChangeArrowheads="1"/>
            </p:cNvPicPr>
            <p:nvPr/>
          </p:nvPicPr>
          <p:blipFill>
            <a:blip r:embed="rId14"/>
            <a:srcRect/>
            <a:stretch>
              <a:fillRect/>
            </a:stretch>
          </p:blipFill>
          <p:spPr bwMode="auto">
            <a:xfrm>
              <a:off x="1905000" y="1538517"/>
              <a:ext cx="1295400" cy="457598"/>
            </a:xfrm>
            <a:prstGeom prst="rect">
              <a:avLst/>
            </a:prstGeom>
            <a:noFill/>
            <a:ln w="9525">
              <a:noFill/>
              <a:miter lim="800000"/>
              <a:headEnd/>
              <a:tailEnd/>
            </a:ln>
            <a:effectLst/>
          </p:spPr>
        </p:pic>
      </p:grpSp>
      <p:sp>
        <p:nvSpPr>
          <p:cNvPr id="55" name="TextBox 54"/>
          <p:cNvSpPr txBox="1"/>
          <p:nvPr/>
        </p:nvSpPr>
        <p:spPr>
          <a:xfrm>
            <a:off x="4876800" y="3838575"/>
            <a:ext cx="800100" cy="276225"/>
          </a:xfrm>
          <a:prstGeom prst="rect">
            <a:avLst/>
          </a:prstGeom>
          <a:solidFill>
            <a:schemeClr val="accent1"/>
          </a:solidFill>
          <a:effectLst>
            <a:outerShdw blurRad="50800" dist="38100" dir="2700000" algn="tl" rotWithShape="0">
              <a:srgbClr val="000000">
                <a:alpha val="43000"/>
              </a:srgbClr>
            </a:outerShdw>
          </a:effectLst>
        </p:spPr>
        <p:txBody>
          <a:bodyPr wrap="none">
            <a:spAutoFit/>
          </a:bodyPr>
          <a:lstStyle/>
          <a:p>
            <a:pPr algn="ctr">
              <a:defRPr/>
            </a:pPr>
            <a:r>
              <a:rPr lang="en-US" sz="1200" dirty="0" err="1">
                <a:solidFill>
                  <a:srgbClr val="000000"/>
                </a:solidFill>
                <a:latin typeface="Calibri"/>
                <a:ea typeface="ＭＳ Ｐゴシック" charset="0"/>
                <a:cs typeface="Calibri"/>
              </a:rPr>
              <a:t>Bittorrent</a:t>
            </a:r>
            <a:endParaRPr lang="en-US" sz="1200" dirty="0">
              <a:solidFill>
                <a:srgbClr val="000000"/>
              </a:solidFill>
              <a:latin typeface="Calibri"/>
              <a:ea typeface="ＭＳ Ｐゴシック" charset="0"/>
              <a:cs typeface="Calibri"/>
            </a:endParaRPr>
          </a:p>
        </p:txBody>
      </p:sp>
      <p:sp>
        <p:nvSpPr>
          <p:cNvPr id="66" name="TextBox 65"/>
          <p:cNvSpPr txBox="1"/>
          <p:nvPr/>
        </p:nvSpPr>
        <p:spPr>
          <a:xfrm>
            <a:off x="2692400" y="4162425"/>
            <a:ext cx="1727200" cy="831850"/>
          </a:xfrm>
          <a:prstGeom prst="rect">
            <a:avLst/>
          </a:prstGeom>
          <a:solidFill>
            <a:schemeClr val="accent2"/>
          </a:solidFill>
          <a:effectLst>
            <a:outerShdw blurRad="50800" dist="38100" dir="2700000" algn="tl" rotWithShape="0">
              <a:srgbClr val="000000">
                <a:alpha val="43000"/>
              </a:srgbClr>
            </a:outerShdw>
          </a:effectLst>
        </p:spPr>
        <p:txBody>
          <a:bodyPr wrap="none">
            <a:spAutoFit/>
          </a:bodyPr>
          <a:lstStyle/>
          <a:p>
            <a:pPr>
              <a:buFont typeface="Zapf Dingbats" pitchFamily="-65" charset="2"/>
              <a:buChar char="✗"/>
              <a:defRPr/>
            </a:pPr>
            <a:r>
              <a:rPr lang="en-US" sz="1600" b="1" dirty="0">
                <a:solidFill>
                  <a:srgbClr val="000000"/>
                </a:solidFill>
                <a:latin typeface="Calibri"/>
                <a:ea typeface="ＭＳ Ｐゴシック" charset="0"/>
                <a:cs typeface="Calibri"/>
              </a:rPr>
              <a:t> Point solutions:</a:t>
            </a:r>
            <a:endParaRPr lang="en-US" sz="1600" b="1" dirty="0">
              <a:solidFill>
                <a:srgbClr val="000000"/>
              </a:solidFill>
              <a:latin typeface="Calibri"/>
              <a:ea typeface="ＭＳ Ｐゴシック" charset="0"/>
              <a:cs typeface="Calibri"/>
              <a:sym typeface="Wingdings"/>
            </a:endParaRPr>
          </a:p>
          <a:p>
            <a:pPr>
              <a:defRPr/>
            </a:pPr>
            <a:r>
              <a:rPr lang="en-US" sz="1600" dirty="0">
                <a:solidFill>
                  <a:srgbClr val="000000"/>
                </a:solidFill>
                <a:latin typeface="Calibri"/>
                <a:ea typeface="ＭＳ Ｐゴシック" charset="0"/>
                <a:cs typeface="Calibri"/>
                <a:sym typeface="Wingdings"/>
              </a:rPr>
              <a:t>Little or no benefit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in the core</a:t>
            </a:r>
            <a:endParaRPr lang="en-US" sz="1600" dirty="0">
              <a:solidFill>
                <a:srgbClr val="000000"/>
              </a:solidFill>
              <a:latin typeface="Calibri"/>
              <a:ea typeface="ＭＳ Ｐゴシック" charset="0"/>
              <a:cs typeface="Calibri"/>
            </a:endParaRPr>
          </a:p>
        </p:txBody>
      </p:sp>
      <p:sp>
        <p:nvSpPr>
          <p:cNvPr id="67" name="TextBox 66"/>
          <p:cNvSpPr txBox="1"/>
          <p:nvPr/>
        </p:nvSpPr>
        <p:spPr>
          <a:xfrm>
            <a:off x="76200" y="4162425"/>
            <a:ext cx="1992313" cy="1077913"/>
          </a:xfrm>
          <a:prstGeom prst="rect">
            <a:avLst/>
          </a:prstGeom>
          <a:solidFill>
            <a:schemeClr val="accent2"/>
          </a:solidFill>
          <a:effectLst>
            <a:outerShdw blurRad="50800" dist="38100" dir="2700000" algn="tl" rotWithShape="0">
              <a:srgbClr val="000000">
                <a:alpha val="43000"/>
              </a:srgbClr>
            </a:outerShdw>
          </a:effectLst>
        </p:spPr>
        <p:txBody>
          <a:bodyPr wrap="none">
            <a:spAutoFit/>
          </a:bodyPr>
          <a:lstStyle/>
          <a:p>
            <a:pPr>
              <a:defRPr/>
            </a:pPr>
            <a:r>
              <a:rPr lang="en-US" sz="1600" b="1" dirty="0">
                <a:solidFill>
                  <a:srgbClr val="000000"/>
                </a:solidFill>
                <a:latin typeface="Calibri"/>
                <a:ea typeface="Zapf Dingbats"/>
                <a:cs typeface="Calibri"/>
              </a:rPr>
              <a:t>✗</a:t>
            </a:r>
            <a:r>
              <a:rPr lang="en-US" sz="1600" b="1" dirty="0">
                <a:solidFill>
                  <a:srgbClr val="000000"/>
                </a:solidFill>
                <a:latin typeface="Calibri"/>
                <a:ea typeface="ＭＳ Ｐゴシック" charset="0"/>
                <a:cs typeface="Calibri"/>
              </a:rPr>
              <a:t> Point solutions:</a:t>
            </a:r>
            <a:endParaRPr lang="en-US" sz="1600" b="1" dirty="0">
              <a:solidFill>
                <a:srgbClr val="000000"/>
              </a:solidFill>
              <a:latin typeface="Calibri"/>
              <a:ea typeface="ＭＳ Ｐゴシック" charset="0"/>
              <a:cs typeface="Calibri"/>
              <a:sym typeface="Wingdings"/>
            </a:endParaRPr>
          </a:p>
          <a:p>
            <a:pPr>
              <a:defRPr/>
            </a:pPr>
            <a:r>
              <a:rPr lang="en-US" sz="1600" dirty="0">
                <a:solidFill>
                  <a:srgbClr val="000000"/>
                </a:solidFill>
                <a:latin typeface="Calibri"/>
                <a:ea typeface="ＭＳ Ｐゴシック" charset="0"/>
                <a:cs typeface="Calibri"/>
                <a:sym typeface="Wingdings"/>
              </a:rPr>
              <a:t>Other links must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re-implement specific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RE mechanisms</a:t>
            </a:r>
            <a:endParaRPr lang="en-US" sz="1600" dirty="0">
              <a:solidFill>
                <a:srgbClr val="000000"/>
              </a:solidFill>
              <a:latin typeface="Calibri"/>
              <a:ea typeface="ＭＳ Ｐゴシック" charset="0"/>
              <a:cs typeface="Calibri"/>
            </a:endParaRPr>
          </a:p>
        </p:txBody>
      </p:sp>
      <p:sp>
        <p:nvSpPr>
          <p:cNvPr id="61" name="TextBox 60"/>
          <p:cNvSpPr txBox="1"/>
          <p:nvPr/>
        </p:nvSpPr>
        <p:spPr>
          <a:xfrm>
            <a:off x="5032375" y="4162425"/>
            <a:ext cx="1671638" cy="1077913"/>
          </a:xfrm>
          <a:prstGeom prst="rect">
            <a:avLst/>
          </a:prstGeom>
          <a:solidFill>
            <a:schemeClr val="accent2"/>
          </a:solidFill>
          <a:effectLst>
            <a:outerShdw blurRad="50800" dist="38100" dir="2700000" algn="tl" rotWithShape="0">
              <a:srgbClr val="000000">
                <a:alpha val="43000"/>
              </a:srgbClr>
            </a:outerShdw>
          </a:effectLst>
        </p:spPr>
        <p:txBody>
          <a:bodyPr wrap="none">
            <a:spAutoFit/>
          </a:bodyPr>
          <a:lstStyle/>
          <a:p>
            <a:pPr>
              <a:defRPr/>
            </a:pPr>
            <a:r>
              <a:rPr lang="en-US" sz="1600" b="1" dirty="0">
                <a:solidFill>
                  <a:srgbClr val="000000"/>
                </a:solidFill>
                <a:latin typeface="Calibri"/>
                <a:ea typeface="Zapf Dingbats"/>
                <a:cs typeface="Calibri"/>
              </a:rPr>
              <a:t>✗</a:t>
            </a:r>
            <a:r>
              <a:rPr lang="en-US" sz="1600" b="1" dirty="0">
                <a:solidFill>
                  <a:srgbClr val="000000"/>
                </a:solidFill>
                <a:latin typeface="Calibri"/>
                <a:ea typeface="ＭＳ Ｐゴシック" charset="0"/>
                <a:cs typeface="Calibri"/>
              </a:rPr>
              <a:t> Point solutions:</a:t>
            </a:r>
            <a:r>
              <a:rPr lang="en-US" sz="1600" dirty="0">
                <a:solidFill>
                  <a:srgbClr val="000000"/>
                </a:solidFill>
                <a:latin typeface="Calibri"/>
                <a:ea typeface="ＭＳ Ｐゴシック" charset="0"/>
                <a:cs typeface="Calibri"/>
                <a:sym typeface="Wingdings"/>
              </a:rPr>
              <a: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Only benefit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system/app </a:t>
            </a:r>
            <a:br>
              <a:rPr lang="en-US" sz="1600" dirty="0">
                <a:solidFill>
                  <a:srgbClr val="000000"/>
                </a:solidFill>
                <a:latin typeface="Calibri"/>
                <a:ea typeface="ＭＳ Ｐゴシック" charset="0"/>
                <a:cs typeface="Calibri"/>
                <a:sym typeface="Wingdings"/>
              </a:rPr>
            </a:br>
            <a:r>
              <a:rPr lang="en-US" sz="1600" dirty="0">
                <a:solidFill>
                  <a:srgbClr val="000000"/>
                </a:solidFill>
                <a:latin typeface="Calibri"/>
                <a:ea typeface="ＭＳ Ｐゴシック" charset="0"/>
                <a:cs typeface="Calibri"/>
                <a:sym typeface="Wingdings"/>
              </a:rPr>
              <a:t>attached</a:t>
            </a:r>
            <a:endParaRPr lang="en-US" sz="1600" dirty="0">
              <a:solidFill>
                <a:srgbClr val="000000"/>
              </a:solidFill>
              <a:latin typeface="Calibri"/>
              <a:ea typeface="ＭＳ Ｐゴシック" charset="0"/>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par>
                                <p:cTn id="59" presetID="10"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6" grpId="0" animBg="1"/>
      <p:bldP spid="55" grpId="0" animBg="1"/>
      <p:bldP spid="66" grpId="0" animBg="1"/>
      <p:bldP spid="66" grpId="1" animBg="1"/>
      <p:bldP spid="67" grpId="0" animBg="1"/>
      <p:bldP spid="67" grpId="1" animBg="1"/>
      <p:bldP spid="61" grpId="0" animBg="1"/>
      <p:bldP spid="6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en-US" altLang="en-US">
                <a:ea typeface="ＭＳ Ｐゴシック" charset="-128"/>
              </a:rPr>
              <a:t>To the beginning...</a:t>
            </a:r>
          </a:p>
        </p:txBody>
      </p:sp>
      <p:sp>
        <p:nvSpPr>
          <p:cNvPr id="22530" name="Rectangle 2"/>
          <p:cNvSpPr>
            <a:spLocks noGrp="1" noChangeArrowheads="1"/>
          </p:cNvSpPr>
          <p:nvPr>
            <p:ph type="body" idx="1"/>
          </p:nvPr>
        </p:nvSpPr>
        <p:spPr/>
        <p:txBody>
          <a:bodyPr/>
          <a:lstStyle/>
          <a:p>
            <a:r>
              <a:rPr lang="en-US" altLang="en-US">
                <a:ea typeface="ＭＳ Ｐゴシック" charset="-128"/>
              </a:rPr>
              <a:t>What if you could re-architect the way “bulk” data transfer applications worked</a:t>
            </a:r>
          </a:p>
          <a:p>
            <a:pPr lvl="1"/>
            <a:r>
              <a:rPr lang="en-US" altLang="en-US"/>
              <a:t>HTTP</a:t>
            </a:r>
          </a:p>
          <a:p>
            <a:pPr lvl="1"/>
            <a:r>
              <a:rPr lang="en-US" altLang="en-US"/>
              <a:t>FTP</a:t>
            </a:r>
          </a:p>
          <a:p>
            <a:pPr lvl="1"/>
            <a:r>
              <a:rPr lang="en-US" altLang="en-US"/>
              <a:t>Email</a:t>
            </a:r>
          </a:p>
          <a:p>
            <a:pPr lvl="1"/>
            <a:r>
              <a:rPr lang="en-US" altLang="en-US"/>
              <a:t>etc.</a:t>
            </a:r>
          </a:p>
          <a:p>
            <a:r>
              <a:rPr lang="en-US" altLang="en-US">
                <a:ea typeface="ＭＳ Ｐゴシック" charset="-128"/>
              </a:rPr>
              <a:t>... knowing what we know now?</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How? Ideas from WAN optimization</a:t>
            </a:r>
            <a:endParaRPr lang="en-US" dirty="0"/>
          </a:p>
        </p:txBody>
      </p:sp>
      <p:sp>
        <p:nvSpPr>
          <p:cNvPr id="8" name="Cloud 7"/>
          <p:cNvSpPr/>
          <p:nvPr/>
        </p:nvSpPr>
        <p:spPr>
          <a:xfrm>
            <a:off x="7086600" y="2286000"/>
            <a:ext cx="1752600" cy="914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000000"/>
              </a:solidFill>
              <a:latin typeface="Calibri"/>
              <a:cs typeface="Calibri"/>
            </a:endParaRPr>
          </a:p>
        </p:txBody>
      </p:sp>
      <p:sp>
        <p:nvSpPr>
          <p:cNvPr id="9" name="Flowchart: Magnetic Disk 6"/>
          <p:cNvSpPr/>
          <p:nvPr/>
        </p:nvSpPr>
        <p:spPr>
          <a:xfrm>
            <a:off x="2514600" y="22098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0" name="Flowchart: Magnetic Disk 7"/>
          <p:cNvSpPr/>
          <p:nvPr/>
        </p:nvSpPr>
        <p:spPr>
          <a:xfrm>
            <a:off x="6477000" y="22098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cxnSp>
        <p:nvCxnSpPr>
          <p:cNvPr id="11" name="Straight Connector 10"/>
          <p:cNvCxnSpPr>
            <a:stCxn id="9" idx="4"/>
            <a:endCxn id="10" idx="2"/>
          </p:cNvCxnSpPr>
          <p:nvPr/>
        </p:nvCxnSpPr>
        <p:spPr>
          <a:xfrm>
            <a:off x="3352800" y="2781300"/>
            <a:ext cx="3124200" cy="1588"/>
          </a:xfrm>
          <a:prstGeom prst="line">
            <a:avLst/>
          </a:prstGeom>
          <a:ln w="63500">
            <a:solidFill>
              <a:schemeClr val="tx1"/>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544638"/>
            <a:ext cx="7620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3" name="Rectangle 12"/>
          <p:cNvSpPr/>
          <p:nvPr/>
        </p:nvSpPr>
        <p:spPr>
          <a:xfrm>
            <a:off x="2514600" y="27432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4" name="Rectangle 13"/>
          <p:cNvSpPr/>
          <p:nvPr/>
        </p:nvSpPr>
        <p:spPr>
          <a:xfrm>
            <a:off x="1600200" y="1544638"/>
            <a:ext cx="4572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5" name="Rectangle 14"/>
          <p:cNvSpPr/>
          <p:nvPr/>
        </p:nvSpPr>
        <p:spPr>
          <a:xfrm>
            <a:off x="2743200" y="27432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grpSp>
        <p:nvGrpSpPr>
          <p:cNvPr id="3" name="Group 19"/>
          <p:cNvGrpSpPr/>
          <p:nvPr/>
        </p:nvGrpSpPr>
        <p:grpSpPr>
          <a:xfrm>
            <a:off x="1676400" y="1905000"/>
            <a:ext cx="381000" cy="304800"/>
            <a:chOff x="838200" y="4953000"/>
            <a:chExt cx="685800" cy="304800"/>
          </a:xfrm>
          <a:effectLst>
            <a:outerShdw blurRad="50800" dist="38100" dir="2700000" algn="tl" rotWithShape="0">
              <a:srgbClr val="000000">
                <a:alpha val="43000"/>
              </a:srgbClr>
            </a:outerShdw>
          </a:effectLst>
        </p:grpSpPr>
        <p:sp>
          <p:nvSpPr>
            <p:cNvPr id="17" name="Rectangle 16"/>
            <p:cNvSpPr/>
            <p:nvPr/>
          </p:nvSpPr>
          <p:spPr>
            <a:xfrm>
              <a:off x="838200"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8" name="Rectangle 17"/>
            <p:cNvSpPr/>
            <p:nvPr/>
          </p:nvSpPr>
          <p:spPr>
            <a:xfrm>
              <a:off x="1025237" y="4953000"/>
              <a:ext cx="193963"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19" name="Rectangle 18"/>
            <p:cNvSpPr/>
            <p:nvPr/>
          </p:nvSpPr>
          <p:spPr>
            <a:xfrm>
              <a:off x="1219201"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grpSp>
      <p:sp>
        <p:nvSpPr>
          <p:cNvPr id="20" name="Rectangle 19"/>
          <p:cNvSpPr/>
          <p:nvPr/>
        </p:nvSpPr>
        <p:spPr>
          <a:xfrm>
            <a:off x="6477000" y="28956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21" name="Rectangle 20"/>
          <p:cNvSpPr/>
          <p:nvPr/>
        </p:nvSpPr>
        <p:spPr>
          <a:xfrm>
            <a:off x="6705600" y="28956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22" name="Rectangle 21"/>
          <p:cNvSpPr/>
          <p:nvPr/>
        </p:nvSpPr>
        <p:spPr>
          <a:xfrm>
            <a:off x="6934200" y="1600200"/>
            <a:ext cx="6858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000000"/>
              </a:solidFill>
              <a:latin typeface="Calibri"/>
              <a:cs typeface="Calibri"/>
            </a:endParaRPr>
          </a:p>
        </p:txBody>
      </p:sp>
      <p:sp>
        <p:nvSpPr>
          <p:cNvPr id="32782" name="TextBox 22"/>
          <p:cNvSpPr txBox="1">
            <a:spLocks noChangeArrowheads="1"/>
          </p:cNvSpPr>
          <p:nvPr/>
        </p:nvSpPr>
        <p:spPr bwMode="auto">
          <a:xfrm>
            <a:off x="2514600" y="34290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Cache</a:t>
            </a:r>
          </a:p>
        </p:txBody>
      </p:sp>
      <p:sp>
        <p:nvSpPr>
          <p:cNvPr id="32783" name="TextBox 23"/>
          <p:cNvSpPr txBox="1">
            <a:spLocks noChangeArrowheads="1"/>
          </p:cNvSpPr>
          <p:nvPr/>
        </p:nvSpPr>
        <p:spPr bwMode="auto">
          <a:xfrm>
            <a:off x="6553200" y="34290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Cache</a:t>
            </a:r>
          </a:p>
        </p:txBody>
      </p:sp>
      <p:sp>
        <p:nvSpPr>
          <p:cNvPr id="32784" name="TextBox 24"/>
          <p:cNvSpPr txBox="1">
            <a:spLocks noChangeArrowheads="1"/>
          </p:cNvSpPr>
          <p:nvPr/>
        </p:nvSpPr>
        <p:spPr bwMode="auto">
          <a:xfrm>
            <a:off x="4343400" y="23622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WAN link</a:t>
            </a:r>
          </a:p>
        </p:txBody>
      </p:sp>
      <p:pic>
        <p:nvPicPr>
          <p:cNvPr id="28" name="Picture 27"/>
          <p:cNvPicPr>
            <a:picLocks noChangeAspect="1"/>
          </p:cNvPicPr>
          <p:nvPr/>
        </p:nvPicPr>
        <p:blipFill>
          <a:blip r:embed="rId4"/>
          <a:stretch>
            <a:fillRect/>
          </a:stretch>
        </p:blipFill>
        <p:spPr>
          <a:xfrm>
            <a:off x="7696200" y="1524000"/>
            <a:ext cx="1293813" cy="762000"/>
          </a:xfrm>
          <a:prstGeom prst="rect">
            <a:avLst/>
          </a:prstGeom>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5"/>
          <a:stretch>
            <a:fillRect/>
          </a:stretch>
        </p:blipFill>
        <p:spPr>
          <a:xfrm rot="10800000" flipV="1">
            <a:off x="76200" y="2286000"/>
            <a:ext cx="2362200" cy="1143000"/>
          </a:xfrm>
          <a:prstGeom prst="rect">
            <a:avLst/>
          </a:prstGeom>
          <a:effectLst>
            <a:outerShdw blurRad="50800" dist="38100" dir="2700000" algn="tl" rotWithShape="0">
              <a:srgbClr val="000000">
                <a:alpha val="43000"/>
              </a:srgbClr>
            </a:outerShdw>
          </a:effectLst>
        </p:spPr>
      </p:pic>
      <p:sp>
        <p:nvSpPr>
          <p:cNvPr id="32787" name="TextBox 29"/>
          <p:cNvSpPr txBox="1">
            <a:spLocks noChangeArrowheads="1"/>
          </p:cNvSpPr>
          <p:nvPr/>
        </p:nvSpPr>
        <p:spPr bwMode="auto">
          <a:xfrm>
            <a:off x="685800" y="3440113"/>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solidFill>
                  <a:srgbClr val="000000"/>
                </a:solidFill>
                <a:latin typeface="Calibri" charset="0"/>
              </a:rPr>
              <a:t>Data center</a:t>
            </a:r>
          </a:p>
        </p:txBody>
      </p:sp>
      <p:sp>
        <p:nvSpPr>
          <p:cNvPr id="32788" name="TextBox 30"/>
          <p:cNvSpPr txBox="1">
            <a:spLocks noChangeArrowheads="1"/>
          </p:cNvSpPr>
          <p:nvPr/>
        </p:nvSpPr>
        <p:spPr bwMode="auto">
          <a:xfrm>
            <a:off x="7162800" y="34290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600">
                <a:solidFill>
                  <a:srgbClr val="000000"/>
                </a:solidFill>
                <a:latin typeface="Calibri" charset="0"/>
              </a:rPr>
              <a:t>Enterprise</a:t>
            </a:r>
          </a:p>
        </p:txBody>
      </p:sp>
      <p:sp>
        <p:nvSpPr>
          <p:cNvPr id="32789" name="Content Placeholder 34"/>
          <p:cNvSpPr>
            <a:spLocks noGrp="1"/>
          </p:cNvSpPr>
          <p:nvPr>
            <p:ph sz="quarter" idx="1"/>
          </p:nvPr>
        </p:nvSpPr>
        <p:spPr>
          <a:xfrm>
            <a:off x="612775" y="3810000"/>
            <a:ext cx="8150225" cy="2743200"/>
          </a:xfrm>
        </p:spPr>
        <p:txBody>
          <a:bodyPr/>
          <a:lstStyle/>
          <a:p>
            <a:r>
              <a:rPr lang="en-US" altLang="en-US" sz="2000">
                <a:ea typeface="ＭＳ Ｐゴシック" charset="-128"/>
              </a:rPr>
              <a:t>Network must examine byte streams, remove duplicates, reinsert</a:t>
            </a:r>
          </a:p>
          <a:p>
            <a:r>
              <a:rPr lang="en-US" altLang="en-US" sz="2000">
                <a:ea typeface="ＭＳ Ｐゴシック" charset="-128"/>
              </a:rPr>
              <a:t>Building blocks from WAN optimizers: RE agnostic to application, ports or flow semantics</a:t>
            </a:r>
          </a:p>
          <a:p>
            <a:r>
              <a:rPr lang="en-US" altLang="en-US" sz="2000">
                <a:ea typeface="ＭＳ Ｐゴシック" charset="-128"/>
              </a:rPr>
              <a:t>Upstream cache = content table + fingerprint index</a:t>
            </a:r>
          </a:p>
          <a:p>
            <a:pPr lvl="1"/>
            <a:r>
              <a:rPr lang="en-US" altLang="en-US" sz="1800"/>
              <a:t>Fingerprint index: content-based names for chunks of bytes in payload</a:t>
            </a:r>
          </a:p>
          <a:p>
            <a:pPr lvl="1"/>
            <a:r>
              <a:rPr lang="en-US" altLang="en-US" sz="1800"/>
              <a:t>Fingerprints computed for content, looked up to identify redundant byte-strings</a:t>
            </a:r>
          </a:p>
          <a:p>
            <a:pPr lvl="1"/>
            <a:r>
              <a:rPr lang="en-US" altLang="en-US" sz="1800"/>
              <a:t>Downstream cache: content table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0.00417 2.22222E-6 L 0.54584 2.22222E-6 " pathEditMode="relative" rAng="0" ptsTypes="AA">
                                      <p:cBhvr>
                                        <p:cTn id="25" dur="2000" fill="hold"/>
                                        <p:tgtEl>
                                          <p:spTgt spid="3"/>
                                        </p:tgtEl>
                                        <p:attrNameLst>
                                          <p:attrName>ppt_x</p:attrName>
                                          <p:attrName>ppt_y</p:attrName>
                                        </p:attrNameLst>
                                      </p:cBhvr>
                                      <p:rCtr x="271" y="0"/>
                                    </p:animMotion>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nodeType="afterGroup">
                            <p:stCondLst>
                              <p:cond delay="0"/>
                            </p:stCondLst>
                            <p:childTnLst>
                              <p:par>
                                <p:cTn id="43" presetID="63" presetClass="path" presetSubtype="0" accel="50000" decel="50000" fill="hold" grpId="1" nodeType="afterEffect">
                                  <p:stCondLst>
                                    <p:cond delay="0"/>
                                  </p:stCondLst>
                                  <p:childTnLst>
                                    <p:animMotion origin="layout" path="M -3.33333E-6 -2.22222E-6 L 0.12917 -2.22222E-6 " pathEditMode="relative" rAng="0" ptsTypes="AA">
                                      <p:cBhvr>
                                        <p:cTn id="44" dur="1000" fill="hold"/>
                                        <p:tgtEl>
                                          <p:spTgt spid="22"/>
                                        </p:tgtEl>
                                        <p:attrNameLst>
                                          <p:attrName>ppt_x</p:attrName>
                                          <p:attrName>ppt_y</p:attrName>
                                        </p:attrNameLst>
                                      </p:cBhvr>
                                      <p:rCtr x="65" y="0"/>
                                    </p:animMotion>
                                  </p:childTnLst>
                                </p:cTn>
                              </p:par>
                              <p:par>
                                <p:cTn id="45" presetID="10" presetClass="exit" presetSubtype="0" fill="hold"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20" grpId="0" animBg="1"/>
      <p:bldP spid="21" grpId="0" animBg="1"/>
      <p:bldP spid="22" grpId="0" animBg="1"/>
      <p:bldP spid="22"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Redundancy Elimination</a:t>
            </a:r>
            <a:endParaRPr lang="en-US" dirty="0"/>
          </a:p>
        </p:txBody>
      </p:sp>
      <p:sp>
        <p:nvSpPr>
          <p:cNvPr id="134146" name="Content Placeholder 2"/>
          <p:cNvSpPr>
            <a:spLocks noGrp="1"/>
          </p:cNvSpPr>
          <p:nvPr>
            <p:ph idx="1"/>
          </p:nvPr>
        </p:nvSpPr>
        <p:spPr>
          <a:xfrm>
            <a:off x="457200" y="1371600"/>
            <a:ext cx="8305800" cy="2590800"/>
          </a:xfrm>
        </p:spPr>
        <p:txBody>
          <a:bodyPr/>
          <a:lstStyle/>
          <a:p>
            <a:pPr>
              <a:lnSpc>
                <a:spcPct val="80000"/>
              </a:lnSpc>
            </a:pPr>
            <a:r>
              <a:rPr lang="en-US" altLang="en-US" sz="2400">
                <a:ea typeface="ＭＳ Ｐゴシック" charset="-128"/>
              </a:rPr>
              <a:t>Object-level caching</a:t>
            </a:r>
          </a:p>
          <a:p>
            <a:pPr lvl="1">
              <a:lnSpc>
                <a:spcPct val="80000"/>
              </a:lnSpc>
              <a:buFont typeface="Arial" charset="0"/>
              <a:buChar char="–"/>
            </a:pPr>
            <a:r>
              <a:rPr lang="en-US" altLang="en-US" sz="1800"/>
              <a:t>Application layer approaches like Web proxy caches </a:t>
            </a:r>
          </a:p>
          <a:p>
            <a:pPr lvl="1">
              <a:lnSpc>
                <a:spcPct val="80000"/>
              </a:lnSpc>
              <a:buFont typeface="Arial" charset="0"/>
              <a:buChar char="–"/>
            </a:pPr>
            <a:r>
              <a:rPr lang="en-US" altLang="en-US" sz="1800"/>
              <a:t>Store static objects in local cache</a:t>
            </a:r>
          </a:p>
          <a:p>
            <a:pPr lvl="1">
              <a:lnSpc>
                <a:spcPct val="80000"/>
              </a:lnSpc>
              <a:buFont typeface="Arial" charset="0"/>
              <a:buChar char="–"/>
            </a:pPr>
            <a:r>
              <a:rPr lang="en-US" altLang="en-US" sz="1800"/>
              <a:t>[Summary Cache: SIGCOMM 98, Co-operative Caching: SOSP 99]</a:t>
            </a:r>
          </a:p>
          <a:p>
            <a:pPr lvl="1">
              <a:lnSpc>
                <a:spcPct val="80000"/>
              </a:lnSpc>
              <a:buFont typeface="Arial" charset="0"/>
              <a:buChar char="–"/>
            </a:pPr>
            <a:endParaRPr lang="en-US" altLang="en-US" sz="1800"/>
          </a:p>
          <a:p>
            <a:pPr>
              <a:lnSpc>
                <a:spcPct val="80000"/>
              </a:lnSpc>
            </a:pPr>
            <a:r>
              <a:rPr lang="en-US" altLang="en-US" sz="2400">
                <a:ea typeface="ＭＳ Ｐゴシック" charset="-128"/>
              </a:rPr>
              <a:t>Packet-level caching </a:t>
            </a:r>
          </a:p>
          <a:p>
            <a:pPr lvl="1">
              <a:lnSpc>
                <a:spcPct val="80000"/>
              </a:lnSpc>
            </a:pPr>
            <a:r>
              <a:rPr lang="en-US" altLang="en-US" sz="1800"/>
              <a:t>[Spring et. al: SIGCOMM 00]</a:t>
            </a:r>
          </a:p>
          <a:p>
            <a:pPr lvl="1">
              <a:lnSpc>
                <a:spcPct val="80000"/>
              </a:lnSpc>
            </a:pPr>
            <a:r>
              <a:rPr lang="en-US" altLang="en-US" sz="1800"/>
              <a:t>WAN Optimization Products: Riverbed, Peribit, Packeteer, ..</a:t>
            </a:r>
          </a:p>
        </p:txBody>
      </p:sp>
      <p:sp>
        <p:nvSpPr>
          <p:cNvPr id="7" name="Flowchart: Magnetic Disk 6"/>
          <p:cNvSpPr/>
          <p:nvPr/>
        </p:nvSpPr>
        <p:spPr>
          <a:xfrm>
            <a:off x="28956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8" name="Flowchart: Magnetic Disk 7"/>
          <p:cNvSpPr/>
          <p:nvPr/>
        </p:nvSpPr>
        <p:spPr>
          <a:xfrm>
            <a:off x="67818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cxnSp>
        <p:nvCxnSpPr>
          <p:cNvPr id="11" name="Straight Connector 10"/>
          <p:cNvCxnSpPr>
            <a:stCxn id="7" idx="4"/>
            <a:endCxn id="8" idx="2"/>
          </p:cNvCxnSpPr>
          <p:nvPr/>
        </p:nvCxnSpPr>
        <p:spPr>
          <a:xfrm>
            <a:off x="3733800" y="5219700"/>
            <a:ext cx="30480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52600" y="4114800"/>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4" name="Rectangle 13"/>
          <p:cNvSpPr/>
          <p:nvPr/>
        </p:nvSpPr>
        <p:spPr>
          <a:xfrm>
            <a:off x="2895600" y="5181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5" name="Rectangle 14"/>
          <p:cNvSpPr/>
          <p:nvPr/>
        </p:nvSpPr>
        <p:spPr>
          <a:xfrm>
            <a:off x="1905000" y="4114800"/>
            <a:ext cx="457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6" name="Rectangle 15"/>
          <p:cNvSpPr/>
          <p:nvPr/>
        </p:nvSpPr>
        <p:spPr>
          <a:xfrm>
            <a:off x="3124200" y="51816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nvGrpSpPr>
          <p:cNvPr id="4" name="Group 19"/>
          <p:cNvGrpSpPr>
            <a:grpSpLocks/>
          </p:cNvGrpSpPr>
          <p:nvPr/>
        </p:nvGrpSpPr>
        <p:grpSpPr bwMode="auto">
          <a:xfrm>
            <a:off x="1981200" y="4572000"/>
            <a:ext cx="381000" cy="304800"/>
            <a:chOff x="838200" y="4953000"/>
            <a:chExt cx="685800" cy="304800"/>
          </a:xfrm>
        </p:grpSpPr>
        <p:sp>
          <p:nvSpPr>
            <p:cNvPr id="17" name="Rectangle 16"/>
            <p:cNvSpPr/>
            <p:nvPr/>
          </p:nvSpPr>
          <p:spPr>
            <a:xfrm>
              <a:off x="838200" y="4953000"/>
              <a:ext cx="30575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8" name="Rectangle 17"/>
            <p:cNvSpPr/>
            <p:nvPr/>
          </p:nvSpPr>
          <p:spPr>
            <a:xfrm>
              <a:off x="1023938" y="4953000"/>
              <a:ext cx="19431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9" name="Rectangle 18"/>
            <p:cNvSpPr/>
            <p:nvPr/>
          </p:nvSpPr>
          <p:spPr>
            <a:xfrm>
              <a:off x="1218248" y="4953000"/>
              <a:ext cx="3057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sp>
        <p:nvSpPr>
          <p:cNvPr id="21" name="Rectangle 20"/>
          <p:cNvSpPr/>
          <p:nvPr/>
        </p:nvSpPr>
        <p:spPr>
          <a:xfrm>
            <a:off x="6781800" y="5334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2" name="Rectangle 21"/>
          <p:cNvSpPr/>
          <p:nvPr/>
        </p:nvSpPr>
        <p:spPr>
          <a:xfrm>
            <a:off x="7010400" y="53340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3" name="Rectangle 22"/>
          <p:cNvSpPr/>
          <p:nvPr/>
        </p:nvSpPr>
        <p:spPr>
          <a:xfrm>
            <a:off x="7239000" y="41148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4" name="TextBox 23"/>
          <p:cNvSpPr txBox="1">
            <a:spLocks noChangeArrowheads="1"/>
          </p:cNvSpPr>
          <p:nvPr/>
        </p:nvSpPr>
        <p:spPr bwMode="auto">
          <a:xfrm>
            <a:off x="35814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5" name="TextBox 24"/>
          <p:cNvSpPr txBox="1">
            <a:spLocks noChangeArrowheads="1"/>
          </p:cNvSpPr>
          <p:nvPr/>
        </p:nvSpPr>
        <p:spPr bwMode="auto">
          <a:xfrm>
            <a:off x="73152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6" name="TextBox 25"/>
          <p:cNvSpPr txBox="1">
            <a:spLocks noChangeArrowheads="1"/>
          </p:cNvSpPr>
          <p:nvPr/>
        </p:nvSpPr>
        <p:spPr bwMode="auto">
          <a:xfrm>
            <a:off x="4343400" y="4876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Access  link</a:t>
            </a:r>
          </a:p>
        </p:txBody>
      </p:sp>
      <p:sp>
        <p:nvSpPr>
          <p:cNvPr id="27" name="Cloud 26"/>
          <p:cNvSpPr/>
          <p:nvPr/>
        </p:nvSpPr>
        <p:spPr>
          <a:xfrm>
            <a:off x="0" y="4876800"/>
            <a:ext cx="2895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000000"/>
                </a:solidFill>
                <a:latin typeface="Calibri" charset="0"/>
                <a:ea typeface="Calibri" charset="0"/>
                <a:cs typeface="Calibri" charset="0"/>
              </a:rPr>
              <a:t>Internet</a:t>
            </a:r>
          </a:p>
        </p:txBody>
      </p:sp>
      <p:sp>
        <p:nvSpPr>
          <p:cNvPr id="29" name="Cloud 28"/>
          <p:cNvSpPr/>
          <p:nvPr/>
        </p:nvSpPr>
        <p:spPr>
          <a:xfrm>
            <a:off x="7391400" y="4724400"/>
            <a:ext cx="1752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latin typeface="Calibri" charset="0"/>
                <a:ea typeface="Calibri" charset="0"/>
                <a:cs typeface="Calibri" charset="0"/>
              </a:rPr>
              <a:t>Enterprise</a:t>
            </a:r>
          </a:p>
        </p:txBody>
      </p:sp>
      <p:pic>
        <p:nvPicPr>
          <p:cNvPr id="28" name="Picture 9" descr="MCj039675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4114800"/>
            <a:ext cx="86201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752600" y="60198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000000"/>
                </a:solidFill>
                <a:latin typeface="Calibri" charset="0"/>
              </a:rPr>
              <a:t>Packet-level caching is better than object-level caching</a:t>
            </a:r>
          </a:p>
        </p:txBody>
      </p:sp>
    </p:spTree>
    <p:custDataLst>
      <p:tags r:id="rId1"/>
    </p:custDataLst>
    <p:extLst>
      <p:ext uri="{BB962C8B-B14F-4D97-AF65-F5344CB8AC3E}">
        <p14:creationId xmlns:p14="http://schemas.microsoft.com/office/powerpoint/2010/main" val="1337791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0417 2.22222E-6 L 0.54584 2.22222E-6 " pathEditMode="relative" rAng="0" ptsTypes="AA">
                                      <p:cBhvr>
                                        <p:cTn id="44" dur="2000" fill="hold"/>
                                        <p:tgtEl>
                                          <p:spTgt spid="4"/>
                                        </p:tgtEl>
                                        <p:attrNameLst>
                                          <p:attrName>ppt_x</p:attrName>
                                          <p:attrName>ppt_y</p:attrName>
                                        </p:attrNameLst>
                                      </p:cBhvr>
                                      <p:rCtr x="271"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2" fill="hold" grpId="1" nodeType="clickEffect">
                                  <p:stCondLst>
                                    <p:cond delay="0"/>
                                  </p:stCondLst>
                                  <p:childTnLst>
                                    <p:anim calcmode="lin" valueType="num">
                                      <p:cBhvr additive="base">
                                        <p:cTn id="58" dur="500"/>
                                        <p:tgtEl>
                                          <p:spTgt spid="23"/>
                                        </p:tgtEl>
                                        <p:attrNameLst>
                                          <p:attrName>ppt_x</p:attrName>
                                        </p:attrNameLst>
                                      </p:cBhvr>
                                      <p:tavLst>
                                        <p:tav tm="0">
                                          <p:val>
                                            <p:strVal val="ppt_x"/>
                                          </p:val>
                                        </p:tav>
                                        <p:tav tm="100000">
                                          <p:val>
                                            <p:strVal val="1+ppt_w/2"/>
                                          </p:val>
                                        </p:tav>
                                      </p:tavLst>
                                    </p:anim>
                                    <p:anim calcmode="lin" valueType="num">
                                      <p:cBhvr additive="base">
                                        <p:cTn id="59" dur="500"/>
                                        <p:tgtEl>
                                          <p:spTgt spid="23"/>
                                        </p:tgtEl>
                                        <p:attrNameLst>
                                          <p:attrName>ppt_y</p:attrName>
                                        </p:attrNameLst>
                                      </p:cBhvr>
                                      <p:tavLst>
                                        <p:tav tm="0">
                                          <p:val>
                                            <p:strVal val="ppt_y"/>
                                          </p:val>
                                        </p:tav>
                                        <p:tav tm="100000">
                                          <p:val>
                                            <p:strVal val="ppt_y"/>
                                          </p:val>
                                        </p:tav>
                                      </p:tavLst>
                                    </p:anim>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21" grpId="0" animBg="1"/>
      <p:bldP spid="22" grpId="0" animBg="1"/>
      <p:bldP spid="23" grpId="0" animBg="1"/>
      <p:bldP spid="23" grpId="1" animBg="1"/>
      <p:bldP spid="24" grpId="0"/>
      <p:bldP spid="25" grpId="0"/>
      <p:bldP spid="26" grpId="0"/>
      <p:bldP spid="27" grpId="0" animBg="1"/>
      <p:bldP spid="29" grpId="0" animBg="1"/>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Towards Universal RE</a:t>
            </a:r>
            <a:endParaRPr lang="en-US" dirty="0"/>
          </a:p>
        </p:txBody>
      </p:sp>
      <p:sp>
        <p:nvSpPr>
          <p:cNvPr id="3" name="Content Placeholder 2"/>
          <p:cNvSpPr>
            <a:spLocks noGrp="1"/>
          </p:cNvSpPr>
          <p:nvPr>
            <p:ph idx="1"/>
          </p:nvPr>
        </p:nvSpPr>
        <p:spPr/>
        <p:txBody>
          <a:bodyPr/>
          <a:lstStyle/>
          <a:p>
            <a:r>
              <a:rPr lang="en-US" altLang="en-US" sz="2800">
                <a:ea typeface="ＭＳ Ｐゴシック" charset="-128"/>
              </a:rPr>
              <a:t>However, existing RE approaches apply only to point deployments</a:t>
            </a:r>
          </a:p>
          <a:p>
            <a:pPr lvl="1"/>
            <a:r>
              <a:rPr lang="en-US" altLang="en-US" sz="2400"/>
              <a:t>E.g. at stub network access links, or between branch offices</a:t>
            </a:r>
            <a:endParaRPr lang="en-US" altLang="en-US"/>
          </a:p>
          <a:p>
            <a:endParaRPr lang="en-US" altLang="en-US" sz="2800">
              <a:ea typeface="ＭＳ Ｐゴシック" charset="-128"/>
            </a:endParaRPr>
          </a:p>
          <a:p>
            <a:r>
              <a:rPr lang="en-US" altLang="en-US" sz="2800">
                <a:ea typeface="ＭＳ Ｐゴシック" charset="-128"/>
              </a:rPr>
              <a:t>They only benefit the system to which they are directly connected.</a:t>
            </a:r>
          </a:p>
          <a:p>
            <a:pPr>
              <a:buFontTx/>
              <a:buNone/>
            </a:pPr>
            <a:endParaRPr lang="en-US" altLang="en-US" sz="2800">
              <a:ea typeface="ＭＳ Ｐゴシック" charset="-128"/>
            </a:endParaRPr>
          </a:p>
          <a:p>
            <a:r>
              <a:rPr lang="en-US" altLang="en-US" sz="2800" i="1">
                <a:ea typeface="ＭＳ Ｐゴシック" charset="-128"/>
              </a:rPr>
              <a:t>Why not make RE a native network service that everyone can use</a:t>
            </a:r>
            <a:r>
              <a:rPr lang="en-US" altLang="en-US" sz="2800">
                <a:ea typeface="ＭＳ Ｐゴシック" charset="-128"/>
              </a:rPr>
              <a:t>?</a:t>
            </a:r>
          </a:p>
          <a:p>
            <a:pPr lvl="1">
              <a:buFontTx/>
              <a:buNone/>
            </a:pPr>
            <a:endParaRPr lang="en-US" altLang="en-US" sz="2400"/>
          </a:p>
        </p:txBody>
      </p:sp>
    </p:spTree>
    <p:custDataLst>
      <p:tags r:id="rId1"/>
    </p:custDataLst>
    <p:extLst>
      <p:ext uri="{BB962C8B-B14F-4D97-AF65-F5344CB8AC3E}">
        <p14:creationId xmlns:p14="http://schemas.microsoft.com/office/powerpoint/2010/main" val="1154238841"/>
      </p:ext>
    </p:extLst>
  </p:cSld>
  <p:clrMapOvr>
    <a:masterClrMapping/>
  </p:clrMapOvr>
  <p:transition advTm="552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600200" y="2895600"/>
            <a:ext cx="5257800" cy="3962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endParaRPr lang="en-US" sz="2000">
              <a:solidFill>
                <a:srgbClr val="000000"/>
              </a:solidFill>
              <a:latin typeface="Calibri"/>
              <a:ea typeface="ＭＳ Ｐゴシック" charset="0"/>
              <a:cs typeface="Calibri"/>
            </a:endParaRPr>
          </a:p>
          <a:p>
            <a:pPr algn="ctr" eaLnBrk="1" hangingPunct="1">
              <a:defRPr/>
            </a:pPr>
            <a:r>
              <a:rPr lang="en-US" sz="2000">
                <a:solidFill>
                  <a:srgbClr val="000000"/>
                </a:solidFill>
                <a:latin typeface="Calibri"/>
                <a:ea typeface="ＭＳ Ｐゴシック" charset="0"/>
                <a:cs typeface="Calibri"/>
              </a:rPr>
              <a:t>Internet2</a:t>
            </a:r>
          </a:p>
        </p:txBody>
      </p:sp>
      <p:sp>
        <p:nvSpPr>
          <p:cNvPr id="34818" name="Title 1"/>
          <p:cNvSpPr>
            <a:spLocks noGrp="1"/>
          </p:cNvSpPr>
          <p:nvPr>
            <p:ph type="title"/>
          </p:nvPr>
        </p:nvSpPr>
        <p:spPr>
          <a:xfrm>
            <a:off x="304800" y="304800"/>
            <a:ext cx="8458200" cy="609600"/>
          </a:xfrm>
        </p:spPr>
        <p:txBody>
          <a:bodyPr/>
          <a:lstStyle/>
          <a:p>
            <a:r>
              <a:rPr lang="en-US" altLang="en-US">
                <a:ea typeface="ＭＳ Ｐゴシック" charset="-128"/>
              </a:rPr>
              <a:t>Universal Redundancy Elimination </a:t>
            </a:r>
            <a:br>
              <a:rPr lang="en-US" altLang="en-US">
                <a:ea typeface="ＭＳ Ｐゴシック" charset="-128"/>
              </a:rPr>
            </a:br>
            <a:r>
              <a:rPr lang="en-US" altLang="en-US">
                <a:ea typeface="ＭＳ Ｐゴシック" charset="-128"/>
              </a:rPr>
              <a:t>At All Routers</a:t>
            </a:r>
          </a:p>
        </p:txBody>
      </p:sp>
      <p:sp>
        <p:nvSpPr>
          <p:cNvPr id="34819" name="AutoShape 11"/>
          <p:cNvSpPr>
            <a:spLocks noChangeAspect="1" noChangeArrowheads="1" noTextEdit="1"/>
          </p:cNvSpPr>
          <p:nvPr/>
        </p:nvSpPr>
        <p:spPr bwMode="auto">
          <a:xfrm>
            <a:off x="2514600" y="1806575"/>
            <a:ext cx="107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Oval 4"/>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7" name="Oval 6"/>
          <p:cNvSpPr/>
          <p:nvPr/>
        </p:nvSpPr>
        <p:spPr>
          <a:xfrm>
            <a:off x="2514600" y="4343400"/>
            <a:ext cx="531813"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9" name="Oval 8"/>
          <p:cNvSpPr/>
          <p:nvPr/>
        </p:nvSpPr>
        <p:spPr>
          <a:xfrm>
            <a:off x="4876800" y="4495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 name="Oval 10"/>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 name="Oval 11"/>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13" name="Straight Connector 12"/>
          <p:cNvCxnSpPr>
            <a:stCxn id="4" idx="3"/>
            <a:endCxn id="7" idx="7"/>
          </p:cNvCxnSpPr>
          <p:nvPr/>
        </p:nvCxnSpPr>
        <p:spPr>
          <a:xfrm rot="16200000" flipH="1" flipV="1">
            <a:off x="2967832" y="3123406"/>
            <a:ext cx="1262062" cy="1260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1518" y="4637882"/>
            <a:ext cx="741363"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9" idx="1"/>
          </p:cNvCxnSpPr>
          <p:nvPr/>
        </p:nvCxnSpPr>
        <p:spPr>
          <a:xfrm rot="16200000" flipH="1">
            <a:off x="3880644" y="3471069"/>
            <a:ext cx="1414462" cy="717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5"/>
            <a:endCxn id="12" idx="1"/>
          </p:cNvCxnSpPr>
          <p:nvPr/>
        </p:nvCxnSpPr>
        <p:spPr>
          <a:xfrm rot="16200000" flipH="1">
            <a:off x="5188744" y="4834732"/>
            <a:ext cx="801687"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6638" y="40846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9" name="Rectangle 28"/>
          <p:cNvSpPr/>
          <p:nvPr/>
        </p:nvSpPr>
        <p:spPr>
          <a:xfrm>
            <a:off x="5638800" y="49530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0" name="Rectangle 29"/>
          <p:cNvSpPr/>
          <p:nvPr/>
        </p:nvSpPr>
        <p:spPr>
          <a:xfrm>
            <a:off x="5562600" y="4800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1" name="Rectangle 20"/>
          <p:cNvSpPr/>
          <p:nvPr/>
        </p:nvSpPr>
        <p:spPr>
          <a:xfrm>
            <a:off x="2362200" y="4572000"/>
            <a:ext cx="104775"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2" name="Rectangle 21"/>
          <p:cNvSpPr/>
          <p:nvPr/>
        </p:nvSpPr>
        <p:spPr>
          <a:xfrm>
            <a:off x="2209800" y="47244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2" name="Rectangle 31"/>
          <p:cNvSpPr/>
          <p:nvPr/>
        </p:nvSpPr>
        <p:spPr>
          <a:xfrm>
            <a:off x="2057400" y="4876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3" name="Rectangle 32"/>
          <p:cNvSpPr/>
          <p:nvPr/>
        </p:nvSpPr>
        <p:spPr>
          <a:xfrm>
            <a:off x="4922838" y="4237038"/>
            <a:ext cx="106362"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6" name="Rectangle 35"/>
          <p:cNvSpPr/>
          <p:nvPr/>
        </p:nvSpPr>
        <p:spPr>
          <a:xfrm>
            <a:off x="5791200" y="51054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8" name="Oval 37"/>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9" name="Oval 38"/>
          <p:cNvSpPr/>
          <p:nvPr/>
        </p:nvSpPr>
        <p:spPr>
          <a:xfrm>
            <a:off x="2667000" y="4500563"/>
            <a:ext cx="160338"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41" name="Oval 40"/>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46" name="Oval 45"/>
          <p:cNvSpPr/>
          <p:nvPr/>
        </p:nvSpPr>
        <p:spPr>
          <a:xfrm>
            <a:off x="5029200" y="46482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47" name="Oval 46"/>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50" name="Straight Connector 49"/>
          <p:cNvCxnSpPr>
            <a:endCxn id="11"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6"/>
            <a:endCxn id="12"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44" name="Group 543"/>
          <p:cNvGrpSpPr>
            <a:grpSpLocks/>
          </p:cNvGrpSpPr>
          <p:nvPr/>
        </p:nvGrpSpPr>
        <p:grpSpPr bwMode="auto">
          <a:xfrm>
            <a:off x="3797300" y="5478463"/>
            <a:ext cx="531813" cy="249237"/>
            <a:chOff x="3797300" y="5478463"/>
            <a:chExt cx="531813" cy="249237"/>
          </a:xfrm>
        </p:grpSpPr>
        <p:sp>
          <p:nvSpPr>
            <p:cNvPr id="56" name="Oval 5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 name="Oval 5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59" name="Straight Connector 58"/>
          <p:cNvCxnSpPr>
            <a:stCxn id="578" idx="4"/>
            <a:endCxn id="56" idx="0"/>
          </p:cNvCxnSpPr>
          <p:nvPr/>
        </p:nvCxnSpPr>
        <p:spPr>
          <a:xfrm rot="16200000" flipH="1">
            <a:off x="3752056" y="5166519"/>
            <a:ext cx="601663"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rot="20039127">
            <a:off x="4632325" y="3960813"/>
            <a:ext cx="173038" cy="3635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 name="Down Arrow 68"/>
          <p:cNvSpPr/>
          <p:nvPr/>
        </p:nvSpPr>
        <p:spPr>
          <a:xfrm rot="2474777" flipH="1">
            <a:off x="2295525" y="4746625"/>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71" name="Down Arrow 70"/>
          <p:cNvSpPr/>
          <p:nvPr/>
        </p:nvSpPr>
        <p:spPr>
          <a:xfrm rot="19405451">
            <a:off x="5407025" y="4902200"/>
            <a:ext cx="212725" cy="3873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83" name="Oval 82"/>
          <p:cNvSpPr/>
          <p:nvPr/>
        </p:nvSpPr>
        <p:spPr>
          <a:xfrm>
            <a:off x="3886200" y="3733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87" name="Oval 86"/>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89" name="Straight Connector 88"/>
          <p:cNvCxnSpPr>
            <a:stCxn id="38" idx="3"/>
            <a:endCxn id="83" idx="0"/>
          </p:cNvCxnSpPr>
          <p:nvPr/>
        </p:nvCxnSpPr>
        <p:spPr>
          <a:xfrm rot="5400000">
            <a:off x="3860800" y="3379788"/>
            <a:ext cx="619125" cy="88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770438" y="3932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5" name="Rectangle 584"/>
          <p:cNvSpPr/>
          <p:nvPr/>
        </p:nvSpPr>
        <p:spPr>
          <a:xfrm>
            <a:off x="6629400" y="5867400"/>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6" name="Rectangle 585"/>
          <p:cNvSpPr/>
          <p:nvPr/>
        </p:nvSpPr>
        <p:spPr>
          <a:xfrm>
            <a:off x="6434138" y="56784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7" name="Rectangle 586"/>
          <p:cNvSpPr/>
          <p:nvPr/>
        </p:nvSpPr>
        <p:spPr>
          <a:xfrm>
            <a:off x="6781800" y="5943600"/>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8" name="Rectangle 587"/>
          <p:cNvSpPr/>
          <p:nvPr/>
        </p:nvSpPr>
        <p:spPr>
          <a:xfrm>
            <a:off x="1257300" y="5548313"/>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9" name="Rectangle 588"/>
          <p:cNvSpPr/>
          <p:nvPr/>
        </p:nvSpPr>
        <p:spPr>
          <a:xfrm>
            <a:off x="1462088" y="54879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90" name="Rectangle 589"/>
          <p:cNvSpPr/>
          <p:nvPr/>
        </p:nvSpPr>
        <p:spPr>
          <a:xfrm>
            <a:off x="1054100" y="5548313"/>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80" name="TextBox 579"/>
          <p:cNvSpPr txBox="1">
            <a:spLocks noChangeArrowheads="1"/>
          </p:cNvSpPr>
          <p:nvPr/>
        </p:nvSpPr>
        <p:spPr bwMode="auto">
          <a:xfrm>
            <a:off x="0" y="2209800"/>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with universal RE= 12</a:t>
            </a:r>
          </a:p>
          <a:p>
            <a:pPr eaLnBrk="1" hangingPunct="1"/>
            <a:r>
              <a:rPr lang="en-US" altLang="en-US" sz="2000">
                <a:solidFill>
                  <a:srgbClr val="000000"/>
                </a:solidFill>
                <a:latin typeface="Calibri" charset="0"/>
              </a:rPr>
              <a:t> (ignoring tiny packets)</a:t>
            </a:r>
          </a:p>
        </p:txBody>
      </p:sp>
      <p:sp>
        <p:nvSpPr>
          <p:cNvPr id="34860" name="TextBox 598"/>
          <p:cNvSpPr txBox="1">
            <a:spLocks noChangeArrowheads="1"/>
          </p:cNvSpPr>
          <p:nvPr/>
        </p:nvSpPr>
        <p:spPr bwMode="auto">
          <a:xfrm>
            <a:off x="6934200" y="2590800"/>
            <a:ext cx="2057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Upstream router  removes redundant bytes.</a:t>
            </a:r>
          </a:p>
          <a:p>
            <a:pPr eaLnBrk="1" hangingPunct="1"/>
            <a:r>
              <a:rPr lang="en-US" altLang="en-US" sz="2000">
                <a:solidFill>
                  <a:srgbClr val="000000"/>
                </a:solidFill>
                <a:latin typeface="Calibri" charset="0"/>
              </a:rPr>
              <a:t> </a:t>
            </a:r>
          </a:p>
          <a:p>
            <a:pPr eaLnBrk="1" hangingPunct="1"/>
            <a:r>
              <a:rPr lang="en-US" altLang="en-US" sz="2000">
                <a:solidFill>
                  <a:srgbClr val="000000"/>
                </a:solidFill>
                <a:latin typeface="Calibri" charset="0"/>
              </a:rPr>
              <a:t>Downstream router  reconstructs full packet</a:t>
            </a:r>
          </a:p>
        </p:txBody>
      </p:sp>
      <p:sp>
        <p:nvSpPr>
          <p:cNvPr id="537" name="TextBox 536"/>
          <p:cNvSpPr txBox="1">
            <a:spLocks noChangeArrowheads="1"/>
          </p:cNvSpPr>
          <p:nvPr/>
        </p:nvSpPr>
        <p:spPr bwMode="auto">
          <a:xfrm>
            <a:off x="0" y="36576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a:t>
            </a:r>
            <a:br>
              <a:rPr lang="en-US" altLang="en-US" sz="2000">
                <a:solidFill>
                  <a:srgbClr val="000000"/>
                </a:solidFill>
                <a:latin typeface="Calibri" charset="0"/>
              </a:rPr>
            </a:br>
            <a:r>
              <a:rPr lang="en-US" altLang="en-US" sz="2000">
                <a:solidFill>
                  <a:srgbClr val="000000"/>
                </a:solidFill>
                <a:latin typeface="Calibri" charset="0"/>
              </a:rPr>
              <a:t>w/o RE = 18</a:t>
            </a:r>
          </a:p>
        </p:txBody>
      </p:sp>
      <p:sp>
        <p:nvSpPr>
          <p:cNvPr id="538" name="Cloud 537"/>
          <p:cNvSpPr/>
          <p:nvPr/>
        </p:nvSpPr>
        <p:spPr>
          <a:xfrm>
            <a:off x="1143000" y="1219200"/>
            <a:ext cx="19050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Wisconsin</a:t>
            </a:r>
          </a:p>
        </p:txBody>
      </p:sp>
      <p:sp>
        <p:nvSpPr>
          <p:cNvPr id="539" name="Cloud 538"/>
          <p:cNvSpPr/>
          <p:nvPr/>
        </p:nvSpPr>
        <p:spPr>
          <a:xfrm>
            <a:off x="7086600" y="5715000"/>
            <a:ext cx="16764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Berkeley</a:t>
            </a:r>
          </a:p>
        </p:txBody>
      </p:sp>
      <p:sp>
        <p:nvSpPr>
          <p:cNvPr id="540" name="Cloud 539"/>
          <p:cNvSpPr/>
          <p:nvPr/>
        </p:nvSpPr>
        <p:spPr>
          <a:xfrm>
            <a:off x="0" y="5791200"/>
            <a:ext cx="1066800" cy="1066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CMU</a:t>
            </a:r>
          </a:p>
        </p:txBody>
      </p:sp>
      <p:grpSp>
        <p:nvGrpSpPr>
          <p:cNvPr id="34865" name="Group 544"/>
          <p:cNvGrpSpPr>
            <a:grpSpLocks/>
          </p:cNvGrpSpPr>
          <p:nvPr/>
        </p:nvGrpSpPr>
        <p:grpSpPr bwMode="auto">
          <a:xfrm>
            <a:off x="2667000" y="1828800"/>
            <a:ext cx="457200" cy="325438"/>
            <a:chOff x="3797300" y="5478463"/>
            <a:chExt cx="531813" cy="249237"/>
          </a:xfrm>
        </p:grpSpPr>
        <p:sp>
          <p:nvSpPr>
            <p:cNvPr id="546" name="Oval 54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7" name="Oval 546"/>
            <p:cNvSpPr/>
            <p:nvPr/>
          </p:nvSpPr>
          <p:spPr>
            <a:xfrm>
              <a:off x="3797300" y="5570863"/>
              <a:ext cx="158805" cy="693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4866" name="Group 547"/>
          <p:cNvGrpSpPr>
            <a:grpSpLocks/>
          </p:cNvGrpSpPr>
          <p:nvPr/>
        </p:nvGrpSpPr>
        <p:grpSpPr bwMode="auto">
          <a:xfrm>
            <a:off x="762000" y="5943600"/>
            <a:ext cx="303213" cy="249238"/>
            <a:chOff x="3797300" y="5478463"/>
            <a:chExt cx="531813" cy="249237"/>
          </a:xfrm>
        </p:grpSpPr>
        <p:sp>
          <p:nvSpPr>
            <p:cNvPr id="549" name="Oval 54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50" name="Oval 549"/>
            <p:cNvSpPr/>
            <p:nvPr/>
          </p:nvSpPr>
          <p:spPr>
            <a:xfrm>
              <a:off x="3797300" y="5570538"/>
              <a:ext cx="15870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4867" name="Group 550"/>
          <p:cNvGrpSpPr>
            <a:grpSpLocks/>
          </p:cNvGrpSpPr>
          <p:nvPr/>
        </p:nvGrpSpPr>
        <p:grpSpPr bwMode="auto">
          <a:xfrm>
            <a:off x="6934200" y="6324600"/>
            <a:ext cx="381000" cy="228600"/>
            <a:chOff x="3797300" y="5478463"/>
            <a:chExt cx="531813" cy="249237"/>
          </a:xfrm>
        </p:grpSpPr>
        <p:sp>
          <p:nvSpPr>
            <p:cNvPr id="552" name="Oval 55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53" name="Oval 552"/>
            <p:cNvSpPr/>
            <p:nvPr/>
          </p:nvSpPr>
          <p:spPr>
            <a:xfrm>
              <a:off x="3797300" y="5570197"/>
              <a:ext cx="159544" cy="709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559" name="Straight Connector 558"/>
          <p:cNvCxnSpPr>
            <a:stCxn id="546" idx="5"/>
            <a:endCxn id="5" idx="1"/>
          </p:cNvCxnSpPr>
          <p:nvPr/>
        </p:nvCxnSpPr>
        <p:spPr>
          <a:xfrm rot="16200000" flipH="1">
            <a:off x="3160713" y="2003425"/>
            <a:ext cx="825500"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11" idx="3"/>
            <a:endCxn id="549" idx="7"/>
          </p:cNvCxnSpPr>
          <p:nvPr/>
        </p:nvCxnSpPr>
        <p:spPr>
          <a:xfrm rot="5400000">
            <a:off x="1205706" y="5409407"/>
            <a:ext cx="385763"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2" idx="5"/>
          </p:cNvCxnSpPr>
          <p:nvPr/>
        </p:nvCxnSpPr>
        <p:spPr>
          <a:xfrm rot="16200000" flipH="1">
            <a:off x="6267451" y="5734050"/>
            <a:ext cx="633412" cy="70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Down Arrow 564"/>
          <p:cNvSpPr/>
          <p:nvPr/>
        </p:nvSpPr>
        <p:spPr>
          <a:xfrm rot="3661824" flipH="1">
            <a:off x="1311275" y="5549900"/>
            <a:ext cx="176213" cy="4873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6" name="Down Arrow 565"/>
          <p:cNvSpPr/>
          <p:nvPr/>
        </p:nvSpPr>
        <p:spPr>
          <a:xfrm rot="18744797" flipH="1">
            <a:off x="6414294" y="5777706"/>
            <a:ext cx="200025" cy="5381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7" name="Down Arrow 566"/>
          <p:cNvSpPr/>
          <p:nvPr/>
        </p:nvSpPr>
        <p:spPr>
          <a:xfrm rot="18556239" flipH="1">
            <a:off x="3582194" y="2288382"/>
            <a:ext cx="174625" cy="5667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6" name="Oval 575"/>
          <p:cNvSpPr/>
          <p:nvPr/>
        </p:nvSpPr>
        <p:spPr>
          <a:xfrm>
            <a:off x="3810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8" name="Oval 577"/>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579" name="Straight Connector 578"/>
          <p:cNvCxnSpPr>
            <a:stCxn id="83" idx="4"/>
            <a:endCxn id="576" idx="0"/>
          </p:cNvCxnSpPr>
          <p:nvPr/>
        </p:nvCxnSpPr>
        <p:spPr>
          <a:xfrm rot="5400000">
            <a:off x="3810794" y="4256882"/>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Down Arrow 596"/>
          <p:cNvSpPr/>
          <p:nvPr/>
        </p:nvSpPr>
        <p:spPr>
          <a:xfrm rot="2991912">
            <a:off x="3883819" y="3201194"/>
            <a:ext cx="155575" cy="33178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34878" name="Group 597"/>
          <p:cNvGrpSpPr>
            <a:grpSpLocks/>
          </p:cNvGrpSpPr>
          <p:nvPr/>
        </p:nvGrpSpPr>
        <p:grpSpPr bwMode="auto">
          <a:xfrm>
            <a:off x="3429000" y="3505200"/>
            <a:ext cx="531813" cy="249238"/>
            <a:chOff x="3797300" y="5478463"/>
            <a:chExt cx="531813" cy="249237"/>
          </a:xfrm>
        </p:grpSpPr>
        <p:sp>
          <p:nvSpPr>
            <p:cNvPr id="603" name="Oval 6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04" name="Oval 6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605" name="Rectangle 604"/>
          <p:cNvSpPr/>
          <p:nvPr/>
        </p:nvSpPr>
        <p:spPr>
          <a:xfrm>
            <a:off x="3783013" y="3170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06" name="Rectangle 605"/>
          <p:cNvSpPr/>
          <p:nvPr/>
        </p:nvSpPr>
        <p:spPr>
          <a:xfrm>
            <a:off x="3627438" y="33226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07" name="Rectangle 606"/>
          <p:cNvSpPr/>
          <p:nvPr/>
        </p:nvSpPr>
        <p:spPr>
          <a:xfrm>
            <a:off x="3932238" y="3048000"/>
            <a:ext cx="106362"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34882" name="Group 607"/>
          <p:cNvGrpSpPr>
            <a:grpSpLocks/>
          </p:cNvGrpSpPr>
          <p:nvPr/>
        </p:nvGrpSpPr>
        <p:grpSpPr bwMode="auto">
          <a:xfrm>
            <a:off x="4419600" y="3505200"/>
            <a:ext cx="381000" cy="249238"/>
            <a:chOff x="3797300" y="5478463"/>
            <a:chExt cx="531813" cy="249237"/>
          </a:xfrm>
        </p:grpSpPr>
        <p:sp>
          <p:nvSpPr>
            <p:cNvPr id="609" name="Oval 60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0" name="Oval 609"/>
            <p:cNvSpPr/>
            <p:nvPr/>
          </p:nvSpPr>
          <p:spPr>
            <a:xfrm>
              <a:off x="3797300" y="5570538"/>
              <a:ext cx="159544"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611" name="Down Arrow 610"/>
          <p:cNvSpPr/>
          <p:nvPr/>
        </p:nvSpPr>
        <p:spPr>
          <a:xfrm rot="20039127">
            <a:off x="4278313" y="3270250"/>
            <a:ext cx="136525" cy="2968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2" name="Rectangle 611"/>
          <p:cNvSpPr/>
          <p:nvPr/>
        </p:nvSpPr>
        <p:spPr>
          <a:xfrm>
            <a:off x="4495800" y="3276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3" name="Rectangle 612"/>
          <p:cNvSpPr/>
          <p:nvPr/>
        </p:nvSpPr>
        <p:spPr>
          <a:xfrm>
            <a:off x="4419600" y="3124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4" name="Rectangle 613"/>
          <p:cNvSpPr/>
          <p:nvPr/>
        </p:nvSpPr>
        <p:spPr>
          <a:xfrm>
            <a:off x="4648200" y="33988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121" name="Group 120"/>
          <p:cNvGrpSpPr>
            <a:grpSpLocks/>
          </p:cNvGrpSpPr>
          <p:nvPr/>
        </p:nvGrpSpPr>
        <p:grpSpPr bwMode="auto">
          <a:xfrm>
            <a:off x="2743200" y="2057400"/>
            <a:ext cx="152400" cy="609600"/>
            <a:chOff x="2479675" y="2590800"/>
            <a:chExt cx="415925" cy="609600"/>
          </a:xfrm>
        </p:grpSpPr>
        <p:sp>
          <p:nvSpPr>
            <p:cNvPr id="117" name="Rectangle 116"/>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8" name="Rectangle 117"/>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9" name="Rectangle 118"/>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124" name="Group 123"/>
          <p:cNvGrpSpPr>
            <a:grpSpLocks/>
          </p:cNvGrpSpPr>
          <p:nvPr/>
        </p:nvGrpSpPr>
        <p:grpSpPr bwMode="auto">
          <a:xfrm>
            <a:off x="3048000" y="1447800"/>
            <a:ext cx="152400" cy="609600"/>
            <a:chOff x="2479675" y="2590800"/>
            <a:chExt cx="415925" cy="609600"/>
          </a:xfrm>
        </p:grpSpPr>
        <p:sp>
          <p:nvSpPr>
            <p:cNvPr id="125" name="Rectangle 124"/>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6" name="Rectangle 125"/>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7" name="Rectangle 126"/>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131" name="Rectangle 130"/>
          <p:cNvSpPr/>
          <p:nvPr/>
        </p:nvSpPr>
        <p:spPr>
          <a:xfrm>
            <a:off x="3844925" y="24384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32" name="Rectangle 131"/>
          <p:cNvSpPr/>
          <p:nvPr/>
        </p:nvSpPr>
        <p:spPr>
          <a:xfrm>
            <a:off x="3657600" y="2286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33" name="Rectangle 132"/>
          <p:cNvSpPr/>
          <p:nvPr/>
        </p:nvSpPr>
        <p:spPr>
          <a:xfrm>
            <a:off x="4073525" y="25908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05" name="Down Arrow 104"/>
          <p:cNvSpPr/>
          <p:nvPr/>
        </p:nvSpPr>
        <p:spPr>
          <a:xfrm rot="2991912">
            <a:off x="3194844" y="3877469"/>
            <a:ext cx="196850" cy="474662"/>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8" name="Rectangle 127"/>
          <p:cNvSpPr/>
          <p:nvPr/>
        </p:nvSpPr>
        <p:spPr>
          <a:xfrm>
            <a:off x="3387725" y="2667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29" name="Rectangle 128"/>
          <p:cNvSpPr/>
          <p:nvPr/>
        </p:nvSpPr>
        <p:spPr>
          <a:xfrm>
            <a:off x="3235325" y="24384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30" name="Rectangle 129"/>
          <p:cNvSpPr/>
          <p:nvPr/>
        </p:nvSpPr>
        <p:spPr>
          <a:xfrm>
            <a:off x="3616325" y="28194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20" name="Rectangle 19"/>
          <p:cNvSpPr/>
          <p:nvPr/>
        </p:nvSpPr>
        <p:spPr>
          <a:xfrm>
            <a:off x="3048000" y="3886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31" name="Rectangle 30"/>
          <p:cNvSpPr/>
          <p:nvPr/>
        </p:nvSpPr>
        <p:spPr>
          <a:xfrm>
            <a:off x="2895600" y="4038600"/>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93" name="Rectangle 92"/>
          <p:cNvSpPr/>
          <p:nvPr/>
        </p:nvSpPr>
        <p:spPr>
          <a:xfrm>
            <a:off x="3200400" y="3733800"/>
            <a:ext cx="106363"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48" name="7-Point Star 147"/>
          <p:cNvSpPr/>
          <p:nvPr/>
        </p:nvSpPr>
        <p:spPr>
          <a:xfrm>
            <a:off x="0" y="4572000"/>
            <a:ext cx="1143000" cy="5334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000000"/>
                </a:solidFill>
                <a:latin typeface="Calibri"/>
                <a:cs typeface="Calibri"/>
              </a:rPr>
              <a:t>33%</a:t>
            </a:r>
          </a:p>
        </p:txBody>
      </p:sp>
      <p:sp>
        <p:nvSpPr>
          <p:cNvPr id="34900" name="TextBox 110"/>
          <p:cNvSpPr txBox="1">
            <a:spLocks noChangeArrowheads="1"/>
          </p:cNvSpPr>
          <p:nvPr/>
        </p:nvSpPr>
        <p:spPr bwMode="auto">
          <a:xfrm>
            <a:off x="6948488" y="1676400"/>
            <a:ext cx="1738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 cache </a:t>
            </a:r>
            <a:br>
              <a:rPr lang="en-US" altLang="en-US" sz="2000">
                <a:solidFill>
                  <a:srgbClr val="000000"/>
                </a:solidFill>
                <a:latin typeface="Calibri" charset="0"/>
              </a:rPr>
            </a:br>
            <a:r>
              <a:rPr lang="en-US" altLang="en-US" sz="2000">
                <a:solidFill>
                  <a:srgbClr val="000000"/>
                </a:solidFill>
                <a:latin typeface="Calibri" charset="0"/>
              </a:rPr>
              <a:t>at every router</a:t>
            </a:r>
          </a:p>
        </p:txBody>
      </p:sp>
      <p:cxnSp>
        <p:nvCxnSpPr>
          <p:cNvPr id="113" name="Straight Arrow Connector 112"/>
          <p:cNvCxnSpPr>
            <a:stCxn id="34900" idx="1"/>
            <a:endCxn id="610" idx="7"/>
          </p:cNvCxnSpPr>
          <p:nvPr/>
        </p:nvCxnSpPr>
        <p:spPr>
          <a:xfrm rot="10800000" flipV="1">
            <a:off x="4516438" y="2030413"/>
            <a:ext cx="2432050" cy="15763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34900" idx="1"/>
            <a:endCxn id="46" idx="4"/>
          </p:cNvCxnSpPr>
          <p:nvPr/>
        </p:nvCxnSpPr>
        <p:spPr>
          <a:xfrm rot="10800000" flipV="1">
            <a:off x="5108575" y="2030413"/>
            <a:ext cx="1839913" cy="26892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059 -0.06528 C 0.05 -0.02431 0.09427 0.01666 0.10278 0.0493 C 0.11128 0.08194 0.07726 0.10393 0.05747 0.13055 C 0.03767 0.15717 0.01059 0.17824 -0.01597 0.20972 C -0.04253 0.2412 -0.07951 0.28611 -0.10191 0.32014 C -0.12431 0.35416 -0.12552 0.38379 -0.15035 0.41389 C -0.17517 0.44398 -0.23368 0.4868 -0.25035 0.50139 " pathEditMode="relative" ptsTypes="aaaaaaA">
                                      <p:cBhvr>
                                        <p:cTn id="10" dur="2000" fill="hold"/>
                                        <p:tgtEl>
                                          <p:spTgt spid="121"/>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2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nodeType="clickEffect">
                                  <p:stCondLst>
                                    <p:cond delay="0"/>
                                  </p:stCondLst>
                                  <p:childTnLst>
                                    <p:animMotion origin="layout" path="M 0.03455 0.02361 C 0.06093 0.05995 0.08732 0.09629 0.11423 0.15069 C 0.14114 0.20509 0.16527 0.29652 0.19548 0.35069 C 0.22569 0.40486 0.27361 0.44097 0.29548 0.47569 C 0.31736 0.51041 0.30625 0.52777 0.32673 0.55902 C 0.34722 0.59027 0.40364 0.64583 0.41892 0.66319 " pathEditMode="relative" ptsTypes="aaaaaA">
                                      <p:cBhvr>
                                        <p:cTn id="52" dur="2000" fill="hold"/>
                                        <p:tgtEl>
                                          <p:spTgt spid="124"/>
                                        </p:tgtEl>
                                        <p:attrNameLst>
                                          <p:attrName>ppt_x</p:attrName>
                                          <p:attrName>ppt_y</p:attrName>
                                        </p:attrNameLst>
                                      </p:cBhvr>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12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6" presetClass="emph" presetSubtype="0" fill="hold" nodeType="clickEffect">
                                  <p:stCondLst>
                                    <p:cond delay="0"/>
                                  </p:stCondLst>
                                  <p:childTnLst>
                                    <p:animScale>
                                      <p:cBhvr>
                                        <p:cTn id="90" dur="500" fill="hold"/>
                                        <p:tgtEl>
                                          <p:spTgt spid="30"/>
                                        </p:tgtEl>
                                      </p:cBhvr>
                                      <p:by x="50000" y="50000"/>
                                    </p:animScale>
                                  </p:childTnLst>
                                </p:cTn>
                              </p:par>
                              <p:par>
                                <p:cTn id="91" presetID="6" presetClass="emph" presetSubtype="0" fill="hold" nodeType="withEffect">
                                  <p:stCondLst>
                                    <p:cond delay="0"/>
                                  </p:stCondLst>
                                  <p:childTnLst>
                                    <p:animScale>
                                      <p:cBhvr>
                                        <p:cTn id="92" dur="500" fill="hold"/>
                                        <p:tgtEl>
                                          <p:spTgt spid="94"/>
                                        </p:tgtEl>
                                      </p:cBhvr>
                                      <p:by x="50000" y="50000"/>
                                    </p:animScale>
                                  </p:childTnLst>
                                </p:cTn>
                              </p:par>
                              <p:par>
                                <p:cTn id="93" presetID="6" presetClass="emph" presetSubtype="0" fill="hold" nodeType="withEffect">
                                  <p:stCondLst>
                                    <p:cond delay="0"/>
                                  </p:stCondLst>
                                  <p:childTnLst>
                                    <p:animScale>
                                      <p:cBhvr>
                                        <p:cTn id="94" dur="500" fill="hold"/>
                                        <p:tgtEl>
                                          <p:spTgt spid="613"/>
                                        </p:tgtEl>
                                      </p:cBhvr>
                                      <p:by x="50000" y="50000"/>
                                    </p:animScale>
                                  </p:childTnLst>
                                </p:cTn>
                              </p:par>
                              <p:par>
                                <p:cTn id="95" presetID="6" presetClass="emph" presetSubtype="0" fill="hold" nodeType="withEffect">
                                  <p:stCondLst>
                                    <p:cond delay="0"/>
                                  </p:stCondLst>
                                  <p:childTnLst>
                                    <p:animScale>
                                      <p:cBhvr>
                                        <p:cTn id="96" dur="500" fill="hold"/>
                                        <p:tgtEl>
                                          <p:spTgt spid="607"/>
                                        </p:tgtEl>
                                      </p:cBhvr>
                                      <p:by x="50000" y="50000"/>
                                    </p:animScale>
                                  </p:childTnLst>
                                </p:cTn>
                              </p:par>
                              <p:par>
                                <p:cTn id="97" presetID="6" presetClass="emph" presetSubtype="0" fill="hold" nodeType="withEffect">
                                  <p:stCondLst>
                                    <p:cond delay="0"/>
                                  </p:stCondLst>
                                  <p:childTnLst>
                                    <p:animScale>
                                      <p:cBhvr>
                                        <p:cTn id="98" dur="500" fill="hold"/>
                                        <p:tgtEl>
                                          <p:spTgt spid="21"/>
                                        </p:tgtEl>
                                      </p:cBhvr>
                                      <p:by x="50000" y="50000"/>
                                    </p:animScale>
                                  </p:childTnLst>
                                </p:cTn>
                              </p:par>
                              <p:par>
                                <p:cTn id="99" presetID="6" presetClass="emph" presetSubtype="0" fill="hold" nodeType="withEffect">
                                  <p:stCondLst>
                                    <p:cond delay="0"/>
                                  </p:stCondLst>
                                  <p:childTnLst>
                                    <p:animScale>
                                      <p:cBhvr>
                                        <p:cTn id="100" dur="500" fill="hold"/>
                                        <p:tgtEl>
                                          <p:spTgt spid="93"/>
                                        </p:tgtEl>
                                      </p:cBhvr>
                                      <p:by x="50000" y="50000"/>
                                    </p:animScale>
                                  </p:childTnLst>
                                </p:cTn>
                              </p:par>
                              <p:par>
                                <p:cTn id="101" presetID="6" presetClass="emph" presetSubtype="0" fill="hold" grpId="1" nodeType="withEffect">
                                  <p:stCondLst>
                                    <p:cond delay="0"/>
                                  </p:stCondLst>
                                  <p:childTnLst>
                                    <p:animScale>
                                      <p:cBhvr>
                                        <p:cTn id="102" dur="500" fill="hold"/>
                                        <p:tgtEl>
                                          <p:spTgt spid="132"/>
                                        </p:tgtEl>
                                      </p:cBhvr>
                                      <p:by x="50000" y="50000"/>
                                    </p:animScale>
                                  </p:childTnLst>
                                </p:cTn>
                              </p:par>
                              <p:par>
                                <p:cTn id="103" presetID="6" presetClass="emph" presetSubtype="0" fill="hold" grpId="1" nodeType="withEffect">
                                  <p:stCondLst>
                                    <p:cond delay="0"/>
                                  </p:stCondLst>
                                  <p:childTnLst>
                                    <p:animScale>
                                      <p:cBhvr>
                                        <p:cTn id="104" dur="500" fill="hold"/>
                                        <p:tgtEl>
                                          <p:spTgt spid="131"/>
                                        </p:tgtEl>
                                      </p:cBhvr>
                                      <p:by x="50000" y="50000"/>
                                    </p:animScale>
                                  </p:childTnLst>
                                </p:cTn>
                              </p:par>
                              <p:par>
                                <p:cTn id="105" presetID="6" presetClass="emph" presetSubtype="0" fill="hold" grpId="1" nodeType="withEffect">
                                  <p:stCondLst>
                                    <p:cond delay="0"/>
                                  </p:stCondLst>
                                  <p:childTnLst>
                                    <p:animScale>
                                      <p:cBhvr>
                                        <p:cTn id="106" dur="500" fill="hold"/>
                                        <p:tgtEl>
                                          <p:spTgt spid="133"/>
                                        </p:tgtEl>
                                      </p:cBhvr>
                                      <p:by x="50000" y="50000"/>
                                    </p:animScale>
                                  </p:childTnLst>
                                </p:cTn>
                              </p:par>
                              <p:par>
                                <p:cTn id="107" presetID="6" presetClass="emph" presetSubtype="0" fill="hold" nodeType="withEffect">
                                  <p:stCondLst>
                                    <p:cond delay="0"/>
                                  </p:stCondLst>
                                  <p:childTnLst>
                                    <p:animScale>
                                      <p:cBhvr>
                                        <p:cTn id="108" dur="500" fill="hold"/>
                                        <p:tgtEl>
                                          <p:spTgt spid="586"/>
                                        </p:tgtEl>
                                      </p:cBhvr>
                                      <p:by x="50000" y="50000"/>
                                    </p:animScale>
                                  </p:childTnLst>
                                </p:cTn>
                              </p:par>
                              <p:par>
                                <p:cTn id="109" presetID="6" presetClass="emph" presetSubtype="0" fill="hold" nodeType="withEffect">
                                  <p:stCondLst>
                                    <p:cond delay="0"/>
                                  </p:stCondLst>
                                  <p:childTnLst>
                                    <p:animScale>
                                      <p:cBhvr>
                                        <p:cTn id="110" dur="500" fill="hold"/>
                                        <p:tgtEl>
                                          <p:spTgt spid="589"/>
                                        </p:tgtEl>
                                      </p:cBhvr>
                                      <p:by x="50000" y="50000"/>
                                    </p:animScale>
                                  </p:childTnLst>
                                </p:cTn>
                              </p:par>
                              <p:par>
                                <p:cTn id="111" presetID="6" presetClass="emph" presetSubtype="0" fill="hold" nodeType="withEffect">
                                  <p:stCondLst>
                                    <p:cond delay="0"/>
                                  </p:stCondLst>
                                  <p:childTnLst>
                                    <p:animScale>
                                      <p:cBhvr>
                                        <p:cTn id="112" dur="500" fill="hold"/>
                                        <p:tgtEl>
                                          <p:spTgt spid="129"/>
                                        </p:tgtEl>
                                      </p:cBhvr>
                                      <p:by x="50000" y="50000"/>
                                    </p:animScale>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80"/>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3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48">
                                            <p:bg/>
                                          </p:spTgt>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8">
                                            <p:txEl>
                                              <p:pRg st="0" end="0"/>
                                            </p:txEl>
                                          </p:spTgt>
                                        </p:tgtEl>
                                        <p:attrNameLst>
                                          <p:attrName>style.visibility</p:attrName>
                                        </p:attrNameLst>
                                      </p:cBhvr>
                                      <p:to>
                                        <p:strVal val="visible"/>
                                      </p:to>
                                    </p:set>
                                  </p:childTnLst>
                                </p:cTn>
                              </p:par>
                              <p:par>
                                <p:cTn id="127" presetID="6" presetClass="emph" presetSubtype="0" fill="hold" grpId="0" nodeType="withEffect">
                                  <p:stCondLst>
                                    <p:cond delay="0"/>
                                  </p:stCondLst>
                                  <p:childTnLst>
                                    <p:animScale>
                                      <p:cBhvr>
                                        <p:cTn id="128" dur="500" fill="hold"/>
                                        <p:tgtEl>
                                          <p:spTgt spid="14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1" grpId="0" animBg="1"/>
      <p:bldP spid="33" grpId="0" animBg="1"/>
      <p:bldP spid="36" grpId="0" animBg="1"/>
      <p:bldP spid="94" grpId="0" animBg="1"/>
      <p:bldP spid="585" grpId="0" animBg="1"/>
      <p:bldP spid="586" grpId="0" animBg="1"/>
      <p:bldP spid="587" grpId="0" animBg="1"/>
      <p:bldP spid="589" grpId="0" animBg="1"/>
      <p:bldP spid="580" grpId="0"/>
      <p:bldP spid="537" grpId="0"/>
      <p:bldP spid="607" grpId="0" animBg="1"/>
      <p:bldP spid="612" grpId="0" animBg="1"/>
      <p:bldP spid="613" grpId="0" animBg="1"/>
      <p:bldP spid="614" grpId="0" animBg="1"/>
      <p:bldP spid="131" grpId="0" animBg="1"/>
      <p:bldP spid="131" grpId="1" animBg="1"/>
      <p:bldP spid="132" grpId="0" animBg="1"/>
      <p:bldP spid="132" grpId="1" animBg="1"/>
      <p:bldP spid="133" grpId="0" animBg="1"/>
      <p:bldP spid="133" grpId="1" animBg="1"/>
      <p:bldP spid="128" grpId="0" animBg="1"/>
      <p:bldP spid="129" grpId="0" animBg="1"/>
      <p:bldP spid="130" grpId="0" animBg="1"/>
      <p:bldP spid="93" grpId="0" animBg="1"/>
      <p:bldP spid="148"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Benefits of Universal Redundancy Elimination</a:t>
            </a:r>
            <a:endParaRPr lang="en-US" dirty="0"/>
          </a:p>
        </p:txBody>
      </p:sp>
      <p:sp>
        <p:nvSpPr>
          <p:cNvPr id="3" name="Content Placeholder 2"/>
          <p:cNvSpPr>
            <a:spLocks noGrp="1"/>
          </p:cNvSpPr>
          <p:nvPr>
            <p:ph idx="1"/>
          </p:nvPr>
        </p:nvSpPr>
        <p:spPr/>
        <p:txBody>
          <a:bodyPr/>
          <a:lstStyle/>
          <a:p>
            <a:r>
              <a:rPr lang="en-US" altLang="en-US">
                <a:ea typeface="ＭＳ Ｐゴシック" charset="-128"/>
              </a:rPr>
              <a:t>Subsumes benefits of point deployments</a:t>
            </a:r>
          </a:p>
          <a:p>
            <a:r>
              <a:rPr lang="en-US" altLang="en-US">
                <a:ea typeface="ＭＳ Ｐゴシック" charset="-128"/>
              </a:rPr>
              <a:t>Also benefits Internet Service Providers</a:t>
            </a:r>
          </a:p>
          <a:p>
            <a:pPr lvl="1"/>
            <a:r>
              <a:rPr lang="en-US" altLang="en-US"/>
              <a:t>Reduces total traffic carried </a:t>
            </a:r>
            <a:r>
              <a:rPr lang="en-US" altLang="en-US">
                <a:sym typeface="Wingdings" charset="2"/>
              </a:rPr>
              <a:t> better traffic engineering</a:t>
            </a:r>
          </a:p>
          <a:p>
            <a:pPr lvl="1"/>
            <a:r>
              <a:rPr lang="en-US" altLang="en-US">
                <a:sym typeface="Wingdings" charset="2"/>
              </a:rPr>
              <a:t>Better responsiveness to sudden overload (e.g. flash crowds)</a:t>
            </a:r>
            <a:endParaRPr lang="en-US" altLang="en-US"/>
          </a:p>
          <a:p>
            <a:r>
              <a:rPr lang="en-US" altLang="en-US" sz="2800" i="1">
                <a:solidFill>
                  <a:srgbClr val="FF0000"/>
                </a:solidFill>
                <a:ea typeface="ＭＳ Ｐゴシック" charset="-128"/>
              </a:rPr>
              <a:t>Re-design network protocols</a:t>
            </a:r>
            <a:r>
              <a:rPr lang="en-US" altLang="en-US" sz="2800">
                <a:ea typeface="ＭＳ Ｐゴシック" charset="-128"/>
              </a:rPr>
              <a:t> </a:t>
            </a:r>
            <a:r>
              <a:rPr lang="en-US" altLang="en-US" sz="2800" i="1">
                <a:solidFill>
                  <a:srgbClr val="FF0000"/>
                </a:solidFill>
                <a:ea typeface="ＭＳ Ｐゴシック" charset="-128"/>
              </a:rPr>
              <a:t>with redundancy elimination in mind </a:t>
            </a:r>
            <a:r>
              <a:rPr lang="en-US" altLang="en-US" sz="2800" i="1">
                <a:solidFill>
                  <a:srgbClr val="FF0000"/>
                </a:solidFill>
                <a:ea typeface="ＭＳ Ｐゴシック" charset="-128"/>
                <a:sym typeface="Wingdings" charset="2"/>
              </a:rPr>
              <a:t> Further enhance the benefits of universal RE</a:t>
            </a:r>
            <a:endParaRPr lang="en-US" altLang="en-US" sz="2800" i="1">
              <a:solidFill>
                <a:srgbClr val="FF0000"/>
              </a:solidFill>
              <a:ea typeface="ＭＳ Ｐゴシック" charset="-128"/>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loud 533"/>
          <p:cNvSpPr/>
          <p:nvPr/>
        </p:nvSpPr>
        <p:spPr>
          <a:xfrm>
            <a:off x="1600200" y="2895600"/>
            <a:ext cx="5257800" cy="39624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0000"/>
              </a:solidFill>
              <a:latin typeface="Calibri"/>
              <a:cs typeface="Calibri"/>
            </a:endParaRPr>
          </a:p>
        </p:txBody>
      </p:sp>
      <p:sp>
        <p:nvSpPr>
          <p:cNvPr id="38914" name="Title 1"/>
          <p:cNvSpPr>
            <a:spLocks noGrp="1"/>
          </p:cNvSpPr>
          <p:nvPr>
            <p:ph type="title"/>
          </p:nvPr>
        </p:nvSpPr>
        <p:spPr/>
        <p:txBody>
          <a:bodyPr/>
          <a:lstStyle/>
          <a:p>
            <a:r>
              <a:rPr lang="en-US" altLang="en-US">
                <a:ea typeface="ＭＳ Ｐゴシック" charset="-128"/>
              </a:rPr>
              <a:t>Redundancy-Aware Routing</a:t>
            </a:r>
          </a:p>
        </p:txBody>
      </p:sp>
      <p:sp>
        <p:nvSpPr>
          <p:cNvPr id="38915" name="AutoShape 11"/>
          <p:cNvSpPr>
            <a:spLocks noChangeAspect="1" noChangeArrowheads="1" noTextEdit="1"/>
          </p:cNvSpPr>
          <p:nvPr/>
        </p:nvSpPr>
        <p:spPr bwMode="auto">
          <a:xfrm>
            <a:off x="2514600" y="1806575"/>
            <a:ext cx="107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1" name="Rectangle 540"/>
          <p:cNvSpPr/>
          <p:nvPr/>
        </p:nvSpPr>
        <p:spPr>
          <a:xfrm>
            <a:off x="3387725" y="2667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3" name="Rectangle 542"/>
          <p:cNvSpPr/>
          <p:nvPr/>
        </p:nvSpPr>
        <p:spPr>
          <a:xfrm>
            <a:off x="3616325" y="28194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4" name="Oval 543"/>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5" name="Oval 544"/>
          <p:cNvSpPr/>
          <p:nvPr/>
        </p:nvSpPr>
        <p:spPr>
          <a:xfrm>
            <a:off x="2667000" y="4191000"/>
            <a:ext cx="531813"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7" name="Oval 546"/>
          <p:cNvSpPr/>
          <p:nvPr/>
        </p:nvSpPr>
        <p:spPr>
          <a:xfrm>
            <a:off x="4953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8" name="Oval 547"/>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49" name="Oval 548"/>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550" name="Straight Connector 549"/>
          <p:cNvCxnSpPr>
            <a:stCxn id="534" idx="3"/>
            <a:endCxn id="545" idx="7"/>
          </p:cNvCxnSpPr>
          <p:nvPr/>
        </p:nvCxnSpPr>
        <p:spPr>
          <a:xfrm rot="16200000" flipH="1" flipV="1">
            <a:off x="3120232" y="3123406"/>
            <a:ext cx="1109662" cy="1108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545" idx="3"/>
            <a:endCxn id="548" idx="0"/>
          </p:cNvCxnSpPr>
          <p:nvPr/>
        </p:nvCxnSpPr>
        <p:spPr>
          <a:xfrm rot="5400000">
            <a:off x="1901826" y="4478337"/>
            <a:ext cx="887412" cy="798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a:stCxn id="534" idx="3"/>
            <a:endCxn id="547" idx="1"/>
          </p:cNvCxnSpPr>
          <p:nvPr/>
        </p:nvCxnSpPr>
        <p:spPr>
          <a:xfrm rot="16200000" flipH="1">
            <a:off x="3880644" y="3471069"/>
            <a:ext cx="1490662" cy="79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a:endCxn id="549" idx="0"/>
          </p:cNvCxnSpPr>
          <p:nvPr/>
        </p:nvCxnSpPr>
        <p:spPr>
          <a:xfrm>
            <a:off x="5334000" y="4876800"/>
            <a:ext cx="730250" cy="617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2" name="Oval 571"/>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3" name="Oval 572"/>
          <p:cNvSpPr/>
          <p:nvPr/>
        </p:nvSpPr>
        <p:spPr>
          <a:xfrm>
            <a:off x="2743200" y="4343400"/>
            <a:ext cx="160338"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5" name="Oval 574"/>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92" name="Oval 591"/>
          <p:cNvSpPr/>
          <p:nvPr/>
        </p:nvSpPr>
        <p:spPr>
          <a:xfrm>
            <a:off x="5029200" y="47244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95" name="Oval 594"/>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607" name="Straight Connector 606"/>
          <p:cNvCxnSpPr>
            <a:endCxn id="548"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a:stCxn id="612" idx="6"/>
            <a:endCxn id="549"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934" name="Group 610"/>
          <p:cNvGrpSpPr>
            <a:grpSpLocks/>
          </p:cNvGrpSpPr>
          <p:nvPr/>
        </p:nvGrpSpPr>
        <p:grpSpPr bwMode="auto">
          <a:xfrm>
            <a:off x="3797300" y="5478463"/>
            <a:ext cx="531813" cy="249237"/>
            <a:chOff x="3797300" y="5478463"/>
            <a:chExt cx="531813" cy="249237"/>
          </a:xfrm>
        </p:grpSpPr>
        <p:sp>
          <p:nvSpPr>
            <p:cNvPr id="612" name="Oval 61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3" name="Oval 612"/>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614" name="Straight Connector 613"/>
          <p:cNvCxnSpPr>
            <a:stCxn id="660" idx="4"/>
            <a:endCxn id="612" idx="0"/>
          </p:cNvCxnSpPr>
          <p:nvPr/>
        </p:nvCxnSpPr>
        <p:spPr>
          <a:xfrm rot="16200000" flipH="1">
            <a:off x="3752056" y="5166519"/>
            <a:ext cx="601663"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0" name="Oval 619"/>
          <p:cNvSpPr/>
          <p:nvPr/>
        </p:nvSpPr>
        <p:spPr>
          <a:xfrm>
            <a:off x="3886200" y="3733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21" name="Oval 620"/>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622" name="Straight Connector 621"/>
          <p:cNvCxnSpPr>
            <a:stCxn id="572" idx="3"/>
            <a:endCxn id="620" idx="0"/>
          </p:cNvCxnSpPr>
          <p:nvPr/>
        </p:nvCxnSpPr>
        <p:spPr>
          <a:xfrm rot="5400000">
            <a:off x="3860800" y="3379788"/>
            <a:ext cx="619125" cy="88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Rectangle 626"/>
          <p:cNvSpPr/>
          <p:nvPr/>
        </p:nvSpPr>
        <p:spPr>
          <a:xfrm>
            <a:off x="6629400" y="5867400"/>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29" name="Rectangle 628"/>
          <p:cNvSpPr/>
          <p:nvPr/>
        </p:nvSpPr>
        <p:spPr>
          <a:xfrm>
            <a:off x="6781800" y="5943600"/>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30" name="Rectangle 629"/>
          <p:cNvSpPr/>
          <p:nvPr/>
        </p:nvSpPr>
        <p:spPr>
          <a:xfrm>
            <a:off x="1257300" y="5548313"/>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32" name="Rectangle 631"/>
          <p:cNvSpPr/>
          <p:nvPr/>
        </p:nvSpPr>
        <p:spPr>
          <a:xfrm>
            <a:off x="1054100" y="5548313"/>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34" name="TextBox 633"/>
          <p:cNvSpPr txBox="1">
            <a:spLocks noChangeArrowheads="1"/>
          </p:cNvSpPr>
          <p:nvPr/>
        </p:nvSpPr>
        <p:spPr bwMode="auto">
          <a:xfrm>
            <a:off x="0" y="3276600"/>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with RE + routing= 10</a:t>
            </a:r>
          </a:p>
          <a:p>
            <a:pPr eaLnBrk="1" hangingPunct="1"/>
            <a:r>
              <a:rPr lang="en-US" altLang="en-US" sz="2000">
                <a:solidFill>
                  <a:srgbClr val="000000"/>
                </a:solidFill>
                <a:latin typeface="Calibri" charset="0"/>
              </a:rPr>
              <a:t> (Further 20% benefit )</a:t>
            </a:r>
          </a:p>
        </p:txBody>
      </p:sp>
      <p:sp>
        <p:nvSpPr>
          <p:cNvPr id="38944" name="TextBox 639"/>
          <p:cNvSpPr txBox="1">
            <a:spLocks noChangeArrowheads="1"/>
          </p:cNvSpPr>
          <p:nvPr/>
        </p:nvSpPr>
        <p:spPr bwMode="auto">
          <a:xfrm>
            <a:off x="0" y="24384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Total packets with RE = 12 </a:t>
            </a:r>
          </a:p>
        </p:txBody>
      </p:sp>
      <p:sp>
        <p:nvSpPr>
          <p:cNvPr id="641" name="Cloud 640"/>
          <p:cNvSpPr/>
          <p:nvPr/>
        </p:nvSpPr>
        <p:spPr>
          <a:xfrm>
            <a:off x="1143000" y="1219200"/>
            <a:ext cx="19050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Wisconsin</a:t>
            </a:r>
          </a:p>
        </p:txBody>
      </p:sp>
      <p:sp>
        <p:nvSpPr>
          <p:cNvPr id="642" name="Cloud 641"/>
          <p:cNvSpPr/>
          <p:nvPr/>
        </p:nvSpPr>
        <p:spPr>
          <a:xfrm>
            <a:off x="7086600" y="5715000"/>
            <a:ext cx="1676400" cy="1143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Berkeley</a:t>
            </a:r>
          </a:p>
        </p:txBody>
      </p:sp>
      <p:sp>
        <p:nvSpPr>
          <p:cNvPr id="643" name="Cloud 642"/>
          <p:cNvSpPr/>
          <p:nvPr/>
        </p:nvSpPr>
        <p:spPr>
          <a:xfrm>
            <a:off x="0" y="5791200"/>
            <a:ext cx="1066800" cy="10668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000000"/>
                </a:solidFill>
                <a:latin typeface="Calibri"/>
                <a:cs typeface="Calibri"/>
              </a:rPr>
              <a:t>CMU</a:t>
            </a:r>
          </a:p>
        </p:txBody>
      </p:sp>
      <p:grpSp>
        <p:nvGrpSpPr>
          <p:cNvPr id="38948" name="Group 643"/>
          <p:cNvGrpSpPr>
            <a:grpSpLocks/>
          </p:cNvGrpSpPr>
          <p:nvPr/>
        </p:nvGrpSpPr>
        <p:grpSpPr bwMode="auto">
          <a:xfrm>
            <a:off x="2667000" y="1828800"/>
            <a:ext cx="457200" cy="325438"/>
            <a:chOff x="3797300" y="5478463"/>
            <a:chExt cx="531813" cy="249237"/>
          </a:xfrm>
        </p:grpSpPr>
        <p:sp>
          <p:nvSpPr>
            <p:cNvPr id="645" name="Oval 644"/>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46" name="Oval 645"/>
            <p:cNvSpPr/>
            <p:nvPr/>
          </p:nvSpPr>
          <p:spPr>
            <a:xfrm>
              <a:off x="3797300" y="5570863"/>
              <a:ext cx="158805" cy="693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8949" name="Group 646"/>
          <p:cNvGrpSpPr>
            <a:grpSpLocks/>
          </p:cNvGrpSpPr>
          <p:nvPr/>
        </p:nvGrpSpPr>
        <p:grpSpPr bwMode="auto">
          <a:xfrm>
            <a:off x="762000" y="5943600"/>
            <a:ext cx="303213" cy="249238"/>
            <a:chOff x="3797300" y="5478463"/>
            <a:chExt cx="531813" cy="249237"/>
          </a:xfrm>
        </p:grpSpPr>
        <p:sp>
          <p:nvSpPr>
            <p:cNvPr id="648" name="Oval 647"/>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49" name="Oval 648"/>
            <p:cNvSpPr/>
            <p:nvPr/>
          </p:nvSpPr>
          <p:spPr>
            <a:xfrm>
              <a:off x="3797300" y="5570538"/>
              <a:ext cx="15870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8950" name="Group 649"/>
          <p:cNvGrpSpPr>
            <a:grpSpLocks/>
          </p:cNvGrpSpPr>
          <p:nvPr/>
        </p:nvGrpSpPr>
        <p:grpSpPr bwMode="auto">
          <a:xfrm>
            <a:off x="6934200" y="6324600"/>
            <a:ext cx="381000" cy="228600"/>
            <a:chOff x="3797300" y="5478463"/>
            <a:chExt cx="531813" cy="249237"/>
          </a:xfrm>
        </p:grpSpPr>
        <p:sp>
          <p:nvSpPr>
            <p:cNvPr id="651" name="Oval 650"/>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2" name="Oval 651"/>
            <p:cNvSpPr/>
            <p:nvPr/>
          </p:nvSpPr>
          <p:spPr>
            <a:xfrm>
              <a:off x="3797300" y="5570197"/>
              <a:ext cx="159544" cy="709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cxnSp>
        <p:nvCxnSpPr>
          <p:cNvPr id="653" name="Straight Connector 652"/>
          <p:cNvCxnSpPr>
            <a:stCxn id="645" idx="5"/>
            <a:endCxn id="544" idx="1"/>
          </p:cNvCxnSpPr>
          <p:nvPr/>
        </p:nvCxnSpPr>
        <p:spPr>
          <a:xfrm rot="16200000" flipH="1">
            <a:off x="3160713" y="2003425"/>
            <a:ext cx="825500"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a:stCxn id="548" idx="3"/>
            <a:endCxn id="648" idx="7"/>
          </p:cNvCxnSpPr>
          <p:nvPr/>
        </p:nvCxnSpPr>
        <p:spPr>
          <a:xfrm rot="5400000">
            <a:off x="1205706" y="5409407"/>
            <a:ext cx="385763"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a:stCxn id="549" idx="5"/>
          </p:cNvCxnSpPr>
          <p:nvPr/>
        </p:nvCxnSpPr>
        <p:spPr>
          <a:xfrm rot="16200000" flipH="1">
            <a:off x="6267451" y="5734050"/>
            <a:ext cx="633412" cy="70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6" name="Down Arrow 655"/>
          <p:cNvSpPr/>
          <p:nvPr/>
        </p:nvSpPr>
        <p:spPr>
          <a:xfrm rot="3661824" flipH="1">
            <a:off x="1311275" y="5549900"/>
            <a:ext cx="176213" cy="4873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7" name="Down Arrow 656"/>
          <p:cNvSpPr/>
          <p:nvPr/>
        </p:nvSpPr>
        <p:spPr>
          <a:xfrm rot="18744797" flipH="1">
            <a:off x="6414294" y="5777706"/>
            <a:ext cx="200025" cy="5381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8" name="Down Arrow 657"/>
          <p:cNvSpPr/>
          <p:nvPr/>
        </p:nvSpPr>
        <p:spPr>
          <a:xfrm rot="18556239" flipH="1">
            <a:off x="3582194" y="2288382"/>
            <a:ext cx="174625" cy="5667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59" name="Oval 658"/>
          <p:cNvSpPr/>
          <p:nvPr/>
        </p:nvSpPr>
        <p:spPr>
          <a:xfrm>
            <a:off x="3810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0" name="Oval 659"/>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cxnSp>
        <p:nvCxnSpPr>
          <p:cNvPr id="661" name="Straight Connector 660"/>
          <p:cNvCxnSpPr>
            <a:stCxn id="620" idx="4"/>
            <a:endCxn id="659" idx="0"/>
          </p:cNvCxnSpPr>
          <p:nvPr/>
        </p:nvCxnSpPr>
        <p:spPr>
          <a:xfrm rot="5400000">
            <a:off x="3810794" y="4256882"/>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960" name="Group 662"/>
          <p:cNvGrpSpPr>
            <a:grpSpLocks/>
          </p:cNvGrpSpPr>
          <p:nvPr/>
        </p:nvGrpSpPr>
        <p:grpSpPr bwMode="auto">
          <a:xfrm>
            <a:off x="3429000" y="3505200"/>
            <a:ext cx="531813" cy="249238"/>
            <a:chOff x="3797300" y="5478463"/>
            <a:chExt cx="531813" cy="249237"/>
          </a:xfrm>
        </p:grpSpPr>
        <p:sp>
          <p:nvSpPr>
            <p:cNvPr id="664" name="Oval 663"/>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5" name="Oval 664"/>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grpSp>
        <p:nvGrpSpPr>
          <p:cNvPr id="38961" name="Group 668"/>
          <p:cNvGrpSpPr>
            <a:grpSpLocks/>
          </p:cNvGrpSpPr>
          <p:nvPr/>
        </p:nvGrpSpPr>
        <p:grpSpPr bwMode="auto">
          <a:xfrm>
            <a:off x="4419600" y="3505200"/>
            <a:ext cx="381000" cy="249238"/>
            <a:chOff x="3797300" y="5478463"/>
            <a:chExt cx="531813" cy="249237"/>
          </a:xfrm>
        </p:grpSpPr>
        <p:sp>
          <p:nvSpPr>
            <p:cNvPr id="670" name="Oval 669"/>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1" name="Oval 670"/>
            <p:cNvSpPr/>
            <p:nvPr/>
          </p:nvSpPr>
          <p:spPr>
            <a:xfrm>
              <a:off x="3797300" y="5570538"/>
              <a:ext cx="159544"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556" name="Rectangle 555"/>
          <p:cNvSpPr/>
          <p:nvPr/>
        </p:nvSpPr>
        <p:spPr>
          <a:xfrm>
            <a:off x="3127375" y="37798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58" name="Rectangle 557"/>
          <p:cNvSpPr/>
          <p:nvPr/>
        </p:nvSpPr>
        <p:spPr>
          <a:xfrm>
            <a:off x="2209800" y="45418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1" name="Rectangle 560"/>
          <p:cNvSpPr/>
          <p:nvPr/>
        </p:nvSpPr>
        <p:spPr>
          <a:xfrm>
            <a:off x="4800600" y="3886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4" name="Rectangle 563"/>
          <p:cNvSpPr/>
          <p:nvPr/>
        </p:nvSpPr>
        <p:spPr>
          <a:xfrm>
            <a:off x="5638800" y="48768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6" name="Rectangle 565"/>
          <p:cNvSpPr/>
          <p:nvPr/>
        </p:nvSpPr>
        <p:spPr>
          <a:xfrm>
            <a:off x="2971800" y="39322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7" name="Rectangle 566"/>
          <p:cNvSpPr/>
          <p:nvPr/>
        </p:nvSpPr>
        <p:spPr>
          <a:xfrm>
            <a:off x="1981200" y="47704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68" name="Rectangle 567"/>
          <p:cNvSpPr/>
          <p:nvPr/>
        </p:nvSpPr>
        <p:spPr>
          <a:xfrm>
            <a:off x="5029200" y="42672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571" name="Rectangle 570"/>
          <p:cNvSpPr/>
          <p:nvPr/>
        </p:nvSpPr>
        <p:spPr>
          <a:xfrm>
            <a:off x="5867400" y="50292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5" name="Down Arrow 614"/>
          <p:cNvSpPr/>
          <p:nvPr/>
        </p:nvSpPr>
        <p:spPr>
          <a:xfrm rot="20039127">
            <a:off x="4719638" y="4057650"/>
            <a:ext cx="173037" cy="363538"/>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6" name="Down Arrow 615"/>
          <p:cNvSpPr/>
          <p:nvPr/>
        </p:nvSpPr>
        <p:spPr>
          <a:xfrm rot="2474777" flipH="1">
            <a:off x="2295525" y="4600575"/>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19" name="Down Arrow 618"/>
          <p:cNvSpPr/>
          <p:nvPr/>
        </p:nvSpPr>
        <p:spPr>
          <a:xfrm rot="18118742">
            <a:off x="5530056" y="4971257"/>
            <a:ext cx="249237" cy="3746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26" name="Down Arrow 625"/>
          <p:cNvSpPr/>
          <p:nvPr/>
        </p:nvSpPr>
        <p:spPr>
          <a:xfrm rot="2991912">
            <a:off x="3271044" y="3725069"/>
            <a:ext cx="196850" cy="474662"/>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2" name="Down Arrow 661"/>
          <p:cNvSpPr/>
          <p:nvPr/>
        </p:nvSpPr>
        <p:spPr>
          <a:xfrm rot="2991912">
            <a:off x="3883819" y="3201194"/>
            <a:ext cx="155575" cy="33178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6" name="Rectangle 665"/>
          <p:cNvSpPr/>
          <p:nvPr/>
        </p:nvSpPr>
        <p:spPr>
          <a:xfrm>
            <a:off x="3783013" y="3170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67" name="Rectangle 666"/>
          <p:cNvSpPr/>
          <p:nvPr/>
        </p:nvSpPr>
        <p:spPr>
          <a:xfrm>
            <a:off x="3627438" y="33226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2" name="Down Arrow 671"/>
          <p:cNvSpPr/>
          <p:nvPr/>
        </p:nvSpPr>
        <p:spPr>
          <a:xfrm rot="20039127">
            <a:off x="4278313" y="3270250"/>
            <a:ext cx="136525" cy="2968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3" name="Rectangle 672"/>
          <p:cNvSpPr/>
          <p:nvPr/>
        </p:nvSpPr>
        <p:spPr>
          <a:xfrm>
            <a:off x="4495800" y="3276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5" name="Rectangle 674"/>
          <p:cNvSpPr/>
          <p:nvPr/>
        </p:nvSpPr>
        <p:spPr>
          <a:xfrm>
            <a:off x="4648200" y="33988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0" name="Rectangle 679"/>
          <p:cNvSpPr/>
          <p:nvPr/>
        </p:nvSpPr>
        <p:spPr>
          <a:xfrm>
            <a:off x="4114800" y="5029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1" name="Rectangle 680"/>
          <p:cNvSpPr/>
          <p:nvPr/>
        </p:nvSpPr>
        <p:spPr>
          <a:xfrm>
            <a:off x="4160838" y="52578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2" name="Rectangle 681"/>
          <p:cNvSpPr/>
          <p:nvPr/>
        </p:nvSpPr>
        <p:spPr>
          <a:xfrm>
            <a:off x="4237038" y="41608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3" name="Rectangle 682"/>
          <p:cNvSpPr/>
          <p:nvPr/>
        </p:nvSpPr>
        <p:spPr>
          <a:xfrm>
            <a:off x="4237038" y="4389438"/>
            <a:ext cx="106362"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4" name="Rectangle 683"/>
          <p:cNvSpPr/>
          <p:nvPr/>
        </p:nvSpPr>
        <p:spPr>
          <a:xfrm>
            <a:off x="5105400" y="53340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5" name="Rectangle 684"/>
          <p:cNvSpPr/>
          <p:nvPr/>
        </p:nvSpPr>
        <p:spPr>
          <a:xfrm>
            <a:off x="4800600" y="53340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6" name="Rectangle 685"/>
          <p:cNvSpPr/>
          <p:nvPr/>
        </p:nvSpPr>
        <p:spPr>
          <a:xfrm>
            <a:off x="3200400" y="52578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7" name="Rectangle 686"/>
          <p:cNvSpPr/>
          <p:nvPr/>
        </p:nvSpPr>
        <p:spPr>
          <a:xfrm>
            <a:off x="2895600" y="5257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nvGrpSpPr>
          <p:cNvPr id="129" name="Group 128"/>
          <p:cNvGrpSpPr>
            <a:grpSpLocks/>
          </p:cNvGrpSpPr>
          <p:nvPr/>
        </p:nvGrpSpPr>
        <p:grpSpPr bwMode="auto">
          <a:xfrm>
            <a:off x="2735263" y="3338513"/>
            <a:ext cx="2671762" cy="2376487"/>
            <a:chOff x="2735365" y="3337760"/>
            <a:chExt cx="2671605" cy="2377240"/>
          </a:xfrm>
        </p:grpSpPr>
        <p:sp>
          <p:nvSpPr>
            <p:cNvPr id="676" name="Down Arrow 675"/>
            <p:cNvSpPr/>
            <p:nvPr/>
          </p:nvSpPr>
          <p:spPr>
            <a:xfrm rot="5613668" flipH="1">
              <a:off x="2938508" y="5226016"/>
              <a:ext cx="233437" cy="639724"/>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77" name="Down Arrow 676"/>
            <p:cNvSpPr/>
            <p:nvPr/>
          </p:nvSpPr>
          <p:spPr>
            <a:xfrm rot="523057" flipH="1">
              <a:off x="4062437" y="3337760"/>
              <a:ext cx="173027" cy="32395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88" name="Down Arrow 687"/>
            <p:cNvSpPr/>
            <p:nvPr/>
          </p:nvSpPr>
          <p:spPr>
            <a:xfrm rot="16200000" flipH="1">
              <a:off x="4909274" y="5217304"/>
              <a:ext cx="236612" cy="75878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0" name="Down Arrow 689"/>
            <p:cNvSpPr/>
            <p:nvPr/>
          </p:nvSpPr>
          <p:spPr>
            <a:xfrm flipH="1">
              <a:off x="4038625" y="4190517"/>
              <a:ext cx="152391" cy="30489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1" name="Down Arrow 690"/>
            <p:cNvSpPr/>
            <p:nvPr/>
          </p:nvSpPr>
          <p:spPr>
            <a:xfrm flipH="1">
              <a:off x="3962430" y="5028983"/>
              <a:ext cx="152391" cy="30489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grpSp>
      <p:sp>
        <p:nvSpPr>
          <p:cNvPr id="692" name="Rectangle 691"/>
          <p:cNvSpPr/>
          <p:nvPr/>
        </p:nvSpPr>
        <p:spPr>
          <a:xfrm>
            <a:off x="4237038" y="3429000"/>
            <a:ext cx="106362"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693" name="Rectangle 692"/>
          <p:cNvSpPr/>
          <p:nvPr/>
        </p:nvSpPr>
        <p:spPr>
          <a:xfrm>
            <a:off x="4237038" y="35814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00"/>
              </a:solidFill>
              <a:latin typeface="Calibri"/>
              <a:ea typeface="ＭＳ Ｐゴシック" charset="0"/>
              <a:cs typeface="Calibri"/>
            </a:endParaRPr>
          </a:p>
        </p:txBody>
      </p:sp>
      <p:sp>
        <p:nvSpPr>
          <p:cNvPr id="118" name="7-Point Star 117"/>
          <p:cNvSpPr/>
          <p:nvPr/>
        </p:nvSpPr>
        <p:spPr>
          <a:xfrm>
            <a:off x="0" y="4876800"/>
            <a:ext cx="1066800" cy="5334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latin typeface="Calibri"/>
                <a:cs typeface="Calibri"/>
              </a:rPr>
              <a:t>45%</a:t>
            </a:r>
          </a:p>
        </p:txBody>
      </p:sp>
      <p:sp>
        <p:nvSpPr>
          <p:cNvPr id="130" name="TextBox 129"/>
          <p:cNvSpPr txBox="1">
            <a:spLocks noChangeArrowheads="1"/>
          </p:cNvSpPr>
          <p:nvPr/>
        </p:nvSpPr>
        <p:spPr bwMode="auto">
          <a:xfrm>
            <a:off x="4724400" y="1219200"/>
            <a:ext cx="4343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ISP needs information  of traffic similarity between CMU and Berkeley</a:t>
            </a:r>
          </a:p>
          <a:p>
            <a:pPr eaLnBrk="1" hangingPunct="1"/>
            <a:endParaRPr lang="en-US" altLang="en-US" sz="2000">
              <a:solidFill>
                <a:srgbClr val="000000"/>
              </a:solidFill>
              <a:latin typeface="Calibri" charset="0"/>
            </a:endParaRPr>
          </a:p>
          <a:p>
            <a:pPr eaLnBrk="1" hangingPunct="1"/>
            <a:r>
              <a:rPr lang="en-US" altLang="en-US" sz="2000">
                <a:solidFill>
                  <a:srgbClr val="000000"/>
                </a:solidFill>
                <a:latin typeface="Calibri" charset="0"/>
              </a:rPr>
              <a:t>ISP needs to compute redundancy-aware routes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4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6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6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5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6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5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6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7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7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7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1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6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6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6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6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7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4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3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3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wipe(up)">
                                      <p:cBhvr>
                                        <p:cTn id="57" dur="500"/>
                                        <p:tgtEl>
                                          <p:spTgt spid="1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92"/>
                                        </p:tgtEl>
                                        <p:attrNameLst>
                                          <p:attrName>style.visibility</p:attrName>
                                        </p:attrNameLst>
                                      </p:cBhvr>
                                      <p:to>
                                        <p:strVal val="visible"/>
                                      </p:to>
                                    </p:set>
                                    <p:animEffect transition="in" filter="wipe(up)">
                                      <p:cBhvr>
                                        <p:cTn id="62" dur="500"/>
                                        <p:tgtEl>
                                          <p:spTgt spid="69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693"/>
                                        </p:tgtEl>
                                        <p:attrNameLst>
                                          <p:attrName>style.visibility</p:attrName>
                                        </p:attrNameLst>
                                      </p:cBhvr>
                                      <p:to>
                                        <p:strVal val="visible"/>
                                      </p:to>
                                    </p:set>
                                    <p:animEffect transition="in" filter="wipe(up)">
                                      <p:cBhvr>
                                        <p:cTn id="65" dur="500"/>
                                        <p:tgtEl>
                                          <p:spTgt spid="69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683"/>
                                        </p:tgtEl>
                                        <p:attrNameLst>
                                          <p:attrName>style.visibility</p:attrName>
                                        </p:attrNameLst>
                                      </p:cBhvr>
                                      <p:to>
                                        <p:strVal val="visible"/>
                                      </p:to>
                                    </p:set>
                                    <p:animEffect transition="in" filter="wipe(up)">
                                      <p:cBhvr>
                                        <p:cTn id="68" dur="500"/>
                                        <p:tgtEl>
                                          <p:spTgt spid="68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82"/>
                                        </p:tgtEl>
                                        <p:attrNameLst>
                                          <p:attrName>style.visibility</p:attrName>
                                        </p:attrNameLst>
                                      </p:cBhvr>
                                      <p:to>
                                        <p:strVal val="visible"/>
                                      </p:to>
                                    </p:set>
                                    <p:animEffect transition="in" filter="wipe(up)">
                                      <p:cBhvr>
                                        <p:cTn id="71" dur="500"/>
                                        <p:tgtEl>
                                          <p:spTgt spid="682"/>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680"/>
                                        </p:tgtEl>
                                        <p:attrNameLst>
                                          <p:attrName>style.visibility</p:attrName>
                                        </p:attrNameLst>
                                      </p:cBhvr>
                                      <p:to>
                                        <p:strVal val="visible"/>
                                      </p:to>
                                    </p:set>
                                    <p:animEffect transition="in" filter="wipe(up)">
                                      <p:cBhvr>
                                        <p:cTn id="74" dur="500"/>
                                        <p:tgtEl>
                                          <p:spTgt spid="68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681"/>
                                        </p:tgtEl>
                                        <p:attrNameLst>
                                          <p:attrName>style.visibility</p:attrName>
                                        </p:attrNameLst>
                                      </p:cBhvr>
                                      <p:to>
                                        <p:strVal val="visible"/>
                                      </p:to>
                                    </p:set>
                                    <p:animEffect transition="in" filter="wipe(up)">
                                      <p:cBhvr>
                                        <p:cTn id="77" dur="500"/>
                                        <p:tgtEl>
                                          <p:spTgt spid="68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686"/>
                                        </p:tgtEl>
                                        <p:attrNameLst>
                                          <p:attrName>style.visibility</p:attrName>
                                        </p:attrNameLst>
                                      </p:cBhvr>
                                      <p:to>
                                        <p:strVal val="visible"/>
                                      </p:to>
                                    </p:set>
                                    <p:animEffect transition="in" filter="wipe(up)">
                                      <p:cBhvr>
                                        <p:cTn id="80" dur="500"/>
                                        <p:tgtEl>
                                          <p:spTgt spid="686"/>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687"/>
                                        </p:tgtEl>
                                        <p:attrNameLst>
                                          <p:attrName>style.visibility</p:attrName>
                                        </p:attrNameLst>
                                      </p:cBhvr>
                                      <p:to>
                                        <p:strVal val="visible"/>
                                      </p:to>
                                    </p:set>
                                    <p:animEffect transition="in" filter="wipe(up)">
                                      <p:cBhvr>
                                        <p:cTn id="83" dur="500"/>
                                        <p:tgtEl>
                                          <p:spTgt spid="687"/>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685"/>
                                        </p:tgtEl>
                                        <p:attrNameLst>
                                          <p:attrName>style.visibility</p:attrName>
                                        </p:attrNameLst>
                                      </p:cBhvr>
                                      <p:to>
                                        <p:strVal val="visible"/>
                                      </p:to>
                                    </p:set>
                                    <p:animEffect transition="in" filter="wipe(up)">
                                      <p:cBhvr>
                                        <p:cTn id="86" dur="500"/>
                                        <p:tgtEl>
                                          <p:spTgt spid="68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684"/>
                                        </p:tgtEl>
                                        <p:attrNameLst>
                                          <p:attrName>style.visibility</p:attrName>
                                        </p:attrNameLst>
                                      </p:cBhvr>
                                      <p:to>
                                        <p:strVal val="visible"/>
                                      </p:to>
                                    </p:set>
                                    <p:animEffect transition="in" filter="wipe(up)">
                                      <p:cBhvr>
                                        <p:cTn id="89" dur="500"/>
                                        <p:tgtEl>
                                          <p:spTgt spid="684"/>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541"/>
                                        </p:tgtEl>
                                        <p:attrNameLst>
                                          <p:attrName>style.visibility</p:attrName>
                                        </p:attrNameLst>
                                      </p:cBhvr>
                                      <p:to>
                                        <p:strVal val="visible"/>
                                      </p:to>
                                    </p:set>
                                    <p:animEffect transition="in" filter="wipe(up)">
                                      <p:cBhvr>
                                        <p:cTn id="92" dur="500"/>
                                        <p:tgtEl>
                                          <p:spTgt spid="541"/>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543"/>
                                        </p:tgtEl>
                                        <p:attrNameLst>
                                          <p:attrName>style.visibility</p:attrName>
                                        </p:attrNameLst>
                                      </p:cBhvr>
                                      <p:to>
                                        <p:strVal val="visible"/>
                                      </p:to>
                                    </p:set>
                                    <p:animEffect transition="in" filter="wipe(up)">
                                      <p:cBhvr>
                                        <p:cTn id="95" dur="500"/>
                                        <p:tgtEl>
                                          <p:spTgt spid="543"/>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630"/>
                                        </p:tgtEl>
                                        <p:attrNameLst>
                                          <p:attrName>style.visibility</p:attrName>
                                        </p:attrNameLst>
                                      </p:cBhvr>
                                      <p:to>
                                        <p:strVal val="visible"/>
                                      </p:to>
                                    </p:set>
                                    <p:animEffect transition="in" filter="wipe(up)">
                                      <p:cBhvr>
                                        <p:cTn id="98" dur="500"/>
                                        <p:tgtEl>
                                          <p:spTgt spid="630"/>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632"/>
                                        </p:tgtEl>
                                        <p:attrNameLst>
                                          <p:attrName>style.visibility</p:attrName>
                                        </p:attrNameLst>
                                      </p:cBhvr>
                                      <p:to>
                                        <p:strVal val="visible"/>
                                      </p:to>
                                    </p:set>
                                    <p:animEffect transition="in" filter="wipe(up)">
                                      <p:cBhvr>
                                        <p:cTn id="101" dur="500"/>
                                        <p:tgtEl>
                                          <p:spTgt spid="632"/>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627"/>
                                        </p:tgtEl>
                                        <p:attrNameLst>
                                          <p:attrName>style.visibility</p:attrName>
                                        </p:attrNameLst>
                                      </p:cBhvr>
                                      <p:to>
                                        <p:strVal val="visible"/>
                                      </p:to>
                                    </p:set>
                                    <p:animEffect transition="in" filter="wipe(up)">
                                      <p:cBhvr>
                                        <p:cTn id="104" dur="500"/>
                                        <p:tgtEl>
                                          <p:spTgt spid="627"/>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629"/>
                                        </p:tgtEl>
                                        <p:attrNameLst>
                                          <p:attrName>style.visibility</p:attrName>
                                        </p:attrNameLst>
                                      </p:cBhvr>
                                      <p:to>
                                        <p:strVal val="visible"/>
                                      </p:to>
                                    </p:set>
                                    <p:animEffect transition="in" filter="wipe(up)">
                                      <p:cBhvr>
                                        <p:cTn id="107" dur="500"/>
                                        <p:tgtEl>
                                          <p:spTgt spid="62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34"/>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18">
                                            <p:bg/>
                                          </p:spTgt>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8">
                                            <p:txEl>
                                              <p:pRg st="0" end="0"/>
                                            </p:txEl>
                                          </p:spTgt>
                                        </p:tgtEl>
                                        <p:attrNameLst>
                                          <p:attrName>style.visibility</p:attrName>
                                        </p:attrNameLst>
                                      </p:cBhvr>
                                      <p:to>
                                        <p:strVal val="visible"/>
                                      </p:to>
                                    </p:set>
                                  </p:childTnLst>
                                </p:cTn>
                              </p:par>
                              <p:par>
                                <p:cTn id="118" presetID="6" presetClass="emph" presetSubtype="0" fill="hold" nodeType="withEffect">
                                  <p:stCondLst>
                                    <p:cond delay="0"/>
                                  </p:stCondLst>
                                  <p:childTnLst>
                                    <p:animScale>
                                      <p:cBhvr>
                                        <p:cTn id="119" dur="500" fill="hold"/>
                                        <p:tgtEl>
                                          <p:spTgt spid="118">
                                            <p:txEl>
                                              <p:pRg st="0" end="0"/>
                                            </p:txEl>
                                          </p:spTgt>
                                        </p:tgtEl>
                                      </p:cBhvr>
                                      <p:by x="150000" y="150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541" grpId="1" animBg="1"/>
      <p:bldP spid="543" grpId="0" animBg="1"/>
      <p:bldP spid="543" grpId="1" animBg="1"/>
      <p:bldP spid="627" grpId="0" animBg="1"/>
      <p:bldP spid="627" grpId="1" animBg="1"/>
      <p:bldP spid="629" grpId="0" animBg="1"/>
      <p:bldP spid="629" grpId="1" animBg="1"/>
      <p:bldP spid="630" grpId="0" animBg="1"/>
      <p:bldP spid="630" grpId="1" animBg="1"/>
      <p:bldP spid="632" grpId="0" animBg="1"/>
      <p:bldP spid="632" grpId="1" animBg="1"/>
      <p:bldP spid="634" grpId="0"/>
      <p:bldP spid="556" grpId="0" animBg="1"/>
      <p:bldP spid="558" grpId="0" animBg="1"/>
      <p:bldP spid="561" grpId="0" animBg="1"/>
      <p:bldP spid="564" grpId="0" animBg="1"/>
      <p:bldP spid="566" grpId="0" animBg="1"/>
      <p:bldP spid="567" grpId="0" animBg="1"/>
      <p:bldP spid="568" grpId="0" animBg="1"/>
      <p:bldP spid="571" grpId="0" animBg="1"/>
      <p:bldP spid="615" grpId="0" animBg="1"/>
      <p:bldP spid="616" grpId="0" animBg="1"/>
      <p:bldP spid="619" grpId="0" animBg="1"/>
      <p:bldP spid="626" grpId="0" animBg="1"/>
      <p:bldP spid="662" grpId="0" animBg="1"/>
      <p:bldP spid="666" grpId="0" animBg="1"/>
      <p:bldP spid="667" grpId="0" animBg="1"/>
      <p:bldP spid="672" grpId="0" animBg="1"/>
      <p:bldP spid="673" grpId="0" animBg="1"/>
      <p:bldP spid="675" grpId="0" animBg="1"/>
      <p:bldP spid="680" grpId="0" animBg="1"/>
      <p:bldP spid="681" grpId="0" animBg="1"/>
      <p:bldP spid="682" grpId="0" animBg="1"/>
      <p:bldP spid="683" grpId="0" animBg="1"/>
      <p:bldP spid="684" grpId="0" animBg="1"/>
      <p:bldP spid="685" grpId="0" animBg="1"/>
      <p:bldP spid="686" grpId="0" animBg="1"/>
      <p:bldP spid="687" grpId="0" animBg="1"/>
      <p:bldP spid="692" grpId="0" animBg="1"/>
      <p:bldP spid="693" grpId="0" animBg="1"/>
      <p:bldP spid="118" grpId="0" build="allAtOnce" animBg="1"/>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70091E-5347-2C44-A264-4A39E1E93E23}" type="slidenum">
              <a:rPr lang="en-US" altLang="en-US" sz="1200">
                <a:solidFill>
                  <a:schemeClr val="tx2"/>
                </a:solidFill>
                <a:latin typeface="Arial Narrow" charset="0"/>
              </a:rPr>
              <a:pPr/>
              <a:t>36</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a:p>
          <a:p>
            <a:pPr eaLnBrk="1" hangingPunct="1">
              <a:lnSpc>
                <a:spcPct val="80000"/>
              </a:lnSpc>
            </a:pPr>
            <a:r>
              <a:rPr lang="en-US" altLang="en-US" sz="3000" dirty="0" err="1" smtClean="0"/>
              <a:t>Bittorrent</a:t>
            </a:r>
            <a:endParaRPr lang="en-US" altLang="en-US" sz="3000" dirty="0" smtClean="0"/>
          </a:p>
          <a:p>
            <a:pPr eaLnBrk="1" hangingPunct="1">
              <a:lnSpc>
                <a:spcPct val="80000"/>
              </a:lnSpc>
            </a:pPr>
            <a:endParaRPr lang="en-US" altLang="en-US" sz="3000" dirty="0">
              <a:solidFill>
                <a:srgbClr val="FF0000"/>
              </a:solidFill>
            </a:endParaRPr>
          </a:p>
          <a:p>
            <a:pPr eaLnBrk="1" hangingPunct="1">
              <a:lnSpc>
                <a:spcPct val="80000"/>
              </a:lnSpc>
            </a:pPr>
            <a:endParaRPr lang="en-US" altLang="en-US" sz="3000" dirty="0" smtClean="0">
              <a:solidFill>
                <a:srgbClr val="FF0000"/>
              </a:solidFill>
            </a:endParaRPr>
          </a:p>
          <a:p>
            <a:pPr eaLnBrk="1" hangingPunct="1">
              <a:lnSpc>
                <a:spcPct val="80000"/>
              </a:lnSpc>
            </a:pPr>
            <a:r>
              <a:rPr lang="en-US" altLang="en-US" sz="3000" dirty="0" smtClean="0"/>
              <a:t>RE</a:t>
            </a:r>
          </a:p>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7931126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1"/>
          <p:cNvSpPr>
            <a:spLocks/>
          </p:cNvSpPr>
          <p:nvPr/>
        </p:nvSpPr>
        <p:spPr bwMode="auto">
          <a:xfrm>
            <a:off x="196850" y="1754188"/>
            <a:ext cx="3579813" cy="2143125"/>
          </a:xfrm>
          <a:prstGeom prst="roundRect">
            <a:avLst>
              <a:gd name="adj" fmla="val 6250"/>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592263"/>
            <a:ext cx="364648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3" name="Rectangle 3"/>
          <p:cNvSpPr>
            <a:spLocks/>
          </p:cNvSpPr>
          <p:nvPr/>
        </p:nvSpPr>
        <p:spPr bwMode="auto">
          <a:xfrm>
            <a:off x="3998913" y="2008188"/>
            <a:ext cx="4579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000000"/>
                </a:solidFill>
              </a:rPr>
              <a:t>Biggest content source</a:t>
            </a:r>
          </a:p>
        </p:txBody>
      </p:sp>
      <p:sp>
        <p:nvSpPr>
          <p:cNvPr id="56324" name="Rectangle 4"/>
          <p:cNvSpPr>
            <a:spLocks/>
          </p:cNvSpPr>
          <p:nvPr/>
        </p:nvSpPr>
        <p:spPr bwMode="auto">
          <a:xfrm>
            <a:off x="2203450" y="4643438"/>
            <a:ext cx="28305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000000"/>
                </a:solidFill>
              </a:rPr>
              <a:t>Third largest ISP</a:t>
            </a:r>
          </a:p>
        </p:txBody>
      </p:sp>
      <p:graphicFrame>
        <p:nvGraphicFramePr>
          <p:cNvPr id="56325" name="Object 2"/>
          <p:cNvGraphicFramePr>
            <a:graphicFrameLocks/>
          </p:cNvGraphicFramePr>
          <p:nvPr/>
        </p:nvGraphicFramePr>
        <p:xfrm>
          <a:off x="4976813" y="2936875"/>
          <a:ext cx="3884612" cy="3159125"/>
        </p:xfrm>
        <a:graphic>
          <a:graphicData uri="http://schemas.openxmlformats.org/presentationml/2006/ole">
            <mc:AlternateContent xmlns:mc="http://schemas.openxmlformats.org/markup-compatibility/2006">
              <mc:Choice xmlns:v="urn:schemas-microsoft-com:vml" Requires="v">
                <p:oleObj spid="_x0000_s56344" name="Chart" r:id="rId4" imgW="7763214" imgH="6312676" progId="MSGraph.Chart.8">
                  <p:embed/>
                </p:oleObj>
              </mc:Choice>
              <mc:Fallback>
                <p:oleObj name="Chart" r:id="rId4" imgW="7763214" imgH="6312676" progId="MSGraph.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813" y="2936875"/>
                        <a:ext cx="3884612" cy="315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326" name="Rectangle 6"/>
          <p:cNvSpPr>
            <a:spLocks/>
          </p:cNvSpPr>
          <p:nvPr/>
        </p:nvSpPr>
        <p:spPr bwMode="auto">
          <a:xfrm>
            <a:off x="1677988" y="6429375"/>
            <a:ext cx="5778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t>source:  ‘ATLAS’ Internet Observatory 2009 Annual Report’, C. Labovitz et.al.</a:t>
            </a:r>
          </a:p>
        </p:txBody>
      </p:sp>
      <p:sp>
        <p:nvSpPr>
          <p:cNvPr id="56327" name="Rectangle 7"/>
          <p:cNvSpPr>
            <a:spLocks/>
          </p:cNvSpPr>
          <p:nvPr/>
        </p:nvSpPr>
        <p:spPr bwMode="auto">
          <a:xfrm>
            <a:off x="5354638" y="4984750"/>
            <a:ext cx="78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Level(3)</a:t>
            </a:r>
          </a:p>
        </p:txBody>
      </p:sp>
      <p:sp>
        <p:nvSpPr>
          <p:cNvPr id="56328" name="Rectangle 8"/>
          <p:cNvSpPr>
            <a:spLocks/>
          </p:cNvSpPr>
          <p:nvPr/>
        </p:nvSpPr>
        <p:spPr bwMode="auto">
          <a:xfrm>
            <a:off x="7816850" y="4984750"/>
            <a:ext cx="7032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Google</a:t>
            </a:r>
          </a:p>
        </p:txBody>
      </p:sp>
      <p:sp>
        <p:nvSpPr>
          <p:cNvPr id="56329" name="Rectangle 9"/>
          <p:cNvSpPr>
            <a:spLocks/>
          </p:cNvSpPr>
          <p:nvPr/>
        </p:nvSpPr>
        <p:spPr bwMode="auto">
          <a:xfrm>
            <a:off x="6524625" y="4854575"/>
            <a:ext cx="860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a:latin typeface="Arial" charset="0"/>
                <a:sym typeface="Arial" charset="0"/>
              </a:rPr>
              <a:t>Global</a:t>
            </a:r>
          </a:p>
          <a:p>
            <a:pPr eaLnBrk="1" hangingPunct="1"/>
            <a:r>
              <a:rPr lang="en-US" altLang="en-US" sz="1700">
                <a:latin typeface="Arial" charset="0"/>
                <a:sym typeface="Arial" charset="0"/>
              </a:rPr>
              <a:t>Crossing</a:t>
            </a:r>
          </a:p>
        </p:txBody>
      </p:sp>
      <p:sp>
        <p:nvSpPr>
          <p:cNvPr id="56330" name="Rectangle 10"/>
          <p:cNvSpPr>
            <a:spLocks/>
          </p:cNvSpPr>
          <p:nvPr/>
        </p:nvSpPr>
        <p:spPr bwMode="auto">
          <a:xfrm>
            <a:off x="7786688" y="4503738"/>
            <a:ext cx="830262" cy="1125537"/>
          </a:xfrm>
          <a:prstGeom prst="rect">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31" name="Title 11"/>
          <p:cNvSpPr>
            <a:spLocks noGrp="1"/>
          </p:cNvSpPr>
          <p:nvPr>
            <p:ph type="title"/>
          </p:nvPr>
        </p:nvSpPr>
        <p:spPr/>
        <p:txBody>
          <a:bodyPr/>
          <a:lstStyle/>
          <a:p>
            <a:r>
              <a:rPr lang="en-US" altLang="en-US">
                <a:ea typeface="ＭＳ Ｐゴシック" charset="-128"/>
              </a:rPr>
              <a:t>Google…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87325"/>
            <a:ext cx="370522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6" name="Rectangle 2"/>
          <p:cNvSpPr>
            <a:spLocks/>
          </p:cNvSpPr>
          <p:nvPr/>
        </p:nvSpPr>
        <p:spPr bwMode="auto">
          <a:xfrm>
            <a:off x="4608513" y="1250950"/>
            <a:ext cx="2193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1995 - 2007:</a:t>
            </a:r>
            <a:br>
              <a:rPr lang="en-US" altLang="en-US">
                <a:solidFill>
                  <a:srgbClr val="000000"/>
                </a:solidFill>
              </a:rPr>
            </a:br>
            <a:r>
              <a:rPr lang="en-US" altLang="en-US">
                <a:solidFill>
                  <a:srgbClr val="000000"/>
                </a:solidFill>
              </a:rPr>
              <a:t>Textbook Internet</a:t>
            </a:r>
          </a:p>
        </p:txBody>
      </p:sp>
      <p:sp>
        <p:nvSpPr>
          <p:cNvPr id="57347" name="Rectangle 3"/>
          <p:cNvSpPr>
            <a:spLocks/>
          </p:cNvSpPr>
          <p:nvPr/>
        </p:nvSpPr>
        <p:spPr bwMode="auto">
          <a:xfrm>
            <a:off x="977900" y="4005263"/>
            <a:ext cx="16494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2009:</a:t>
            </a:r>
            <a:br>
              <a:rPr lang="en-US" altLang="en-US">
                <a:solidFill>
                  <a:srgbClr val="000000"/>
                </a:solidFill>
              </a:rPr>
            </a:br>
            <a:r>
              <a:rPr lang="en-US" altLang="en-US">
                <a:solidFill>
                  <a:srgbClr val="000000"/>
                </a:solidFill>
              </a:rPr>
              <a:t>Rise of the</a:t>
            </a:r>
          </a:p>
          <a:p>
            <a:pPr eaLnBrk="1" hangingPunct="1"/>
            <a:r>
              <a:rPr lang="en-US" altLang="en-US">
                <a:solidFill>
                  <a:srgbClr val="000000"/>
                </a:solidFill>
              </a:rPr>
              <a:t>Hyper Giants</a:t>
            </a:r>
          </a:p>
        </p:txBody>
      </p:sp>
      <p:sp>
        <p:nvSpPr>
          <p:cNvPr id="57348" name="Rectangle 4"/>
          <p:cNvSpPr>
            <a:spLocks/>
          </p:cNvSpPr>
          <p:nvPr/>
        </p:nvSpPr>
        <p:spPr bwMode="auto">
          <a:xfrm>
            <a:off x="1677988" y="6429375"/>
            <a:ext cx="5778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t>source:  ‘ATLAS’ Internet Observatory 2009 Annual Report’, C. Labovitz et.al.</a:t>
            </a:r>
          </a:p>
        </p:txBody>
      </p:sp>
      <p:pic>
        <p:nvPicPr>
          <p:cNvPr id="573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00400"/>
            <a:ext cx="55276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476625"/>
            <a:ext cx="1536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947988"/>
            <a:ext cx="249078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224588" y="5497513"/>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31025" y="358933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822950" y="1854200"/>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788150" y="307816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100638" y="140811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073775" y="238442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7"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21500" y="45720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8"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05613" y="501808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9"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59588" y="409892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0"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546850" y="2624138"/>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1"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4054475"/>
            <a:ext cx="249078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502275" y="612298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3"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2027238"/>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4"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947988"/>
            <a:ext cx="1320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5"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4044950"/>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6"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88" y="4902200"/>
            <a:ext cx="13223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87"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135688" y="5929313"/>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88" name="Freeform 20"/>
          <p:cNvSpPr>
            <a:spLocks/>
          </p:cNvSpPr>
          <p:nvPr/>
        </p:nvSpPr>
        <p:spPr bwMode="auto">
          <a:xfrm>
            <a:off x="2678113" y="1866900"/>
            <a:ext cx="2692400" cy="1997075"/>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7088" y="10242"/>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89" name="Freeform 21"/>
          <p:cNvSpPr>
            <a:spLocks/>
          </p:cNvSpPr>
          <p:nvPr/>
        </p:nvSpPr>
        <p:spPr bwMode="auto">
          <a:xfrm>
            <a:off x="2652713" y="2265363"/>
            <a:ext cx="3276600" cy="1670050"/>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4478" y="5313"/>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0" name="Freeform 22"/>
          <p:cNvSpPr>
            <a:spLocks/>
          </p:cNvSpPr>
          <p:nvPr/>
        </p:nvSpPr>
        <p:spPr bwMode="auto">
          <a:xfrm>
            <a:off x="2678113" y="2586038"/>
            <a:ext cx="3322637" cy="1384300"/>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0" y="21600"/>
                  <a:pt x="12252" y="3345"/>
                  <a:pt x="21600" y="0"/>
                </a:cubicBezTo>
              </a:path>
            </a:pathLst>
          </a:custGeom>
          <a:noFill/>
          <a:ln w="50800">
            <a:solidFill>
              <a:srgbClr val="7D7D7D"/>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1" name="Freeform 23"/>
          <p:cNvSpPr>
            <a:spLocks/>
          </p:cNvSpPr>
          <p:nvPr/>
        </p:nvSpPr>
        <p:spPr bwMode="auto">
          <a:xfrm>
            <a:off x="2697163" y="2881313"/>
            <a:ext cx="3857625" cy="1125537"/>
          </a:xfrm>
          <a:custGeom>
            <a:avLst/>
            <a:gdLst>
              <a:gd name="T0" fmla="*/ 0 w 21600"/>
              <a:gd name="T1" fmla="*/ 2147483647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7050" y="8743"/>
                  <a:pt x="17650" y="10457"/>
                  <a:pt x="21600" y="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2" name="Freeform 24"/>
          <p:cNvSpPr>
            <a:spLocks/>
          </p:cNvSpPr>
          <p:nvPr/>
        </p:nvSpPr>
        <p:spPr bwMode="auto">
          <a:xfrm>
            <a:off x="2697163" y="3354388"/>
            <a:ext cx="4129087" cy="652462"/>
          </a:xfrm>
          <a:custGeom>
            <a:avLst/>
            <a:gdLst>
              <a:gd name="T0" fmla="*/ 0 w 21600"/>
              <a:gd name="T1" fmla="*/ 595330554 h 21600"/>
              <a:gd name="T2" fmla="*/ 2147483647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4017" y="10948"/>
                  <a:pt x="17723" y="2663"/>
                  <a:pt x="21600" y="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3" name="Freeform 25"/>
          <p:cNvSpPr>
            <a:spLocks/>
          </p:cNvSpPr>
          <p:nvPr/>
        </p:nvSpPr>
        <p:spPr bwMode="auto">
          <a:xfrm>
            <a:off x="2703513" y="3705225"/>
            <a:ext cx="4129087" cy="363538"/>
          </a:xfrm>
          <a:custGeom>
            <a:avLst/>
            <a:gdLst>
              <a:gd name="T0" fmla="*/ 0 w 21600"/>
              <a:gd name="T1" fmla="*/ 124556522 h 19640"/>
              <a:gd name="T2" fmla="*/ 2147483647 w 21600"/>
              <a:gd name="T3" fmla="*/ 9582817 h 19640"/>
              <a:gd name="T4" fmla="*/ 0 60000 65536"/>
              <a:gd name="T5" fmla="*/ 0 60000 65536"/>
              <a:gd name="T6" fmla="*/ 0 w 21600"/>
              <a:gd name="T7" fmla="*/ 0 h 19640"/>
              <a:gd name="T8" fmla="*/ 21600 w 21600"/>
              <a:gd name="T9" fmla="*/ 19640 h 19640"/>
            </a:gdLst>
            <a:ahLst/>
            <a:cxnLst>
              <a:cxn ang="T4">
                <a:pos x="T0" y="T1"/>
              </a:cxn>
              <a:cxn ang="T5">
                <a:pos x="T2" y="T3"/>
              </a:cxn>
            </a:cxnLst>
            <a:rect l="T6" t="T7" r="T8" b="T9"/>
            <a:pathLst>
              <a:path w="21600" h="19640">
                <a:moveTo>
                  <a:pt x="0" y="19640"/>
                </a:moveTo>
                <a:cubicBezTo>
                  <a:pt x="4148" y="-803"/>
                  <a:pt x="17153" y="-1960"/>
                  <a:pt x="21600" y="1511"/>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4" name="Freeform 26"/>
          <p:cNvSpPr>
            <a:spLocks/>
          </p:cNvSpPr>
          <p:nvPr/>
        </p:nvSpPr>
        <p:spPr bwMode="auto">
          <a:xfrm>
            <a:off x="2674938" y="4041775"/>
            <a:ext cx="4151312" cy="411163"/>
          </a:xfrm>
          <a:custGeom>
            <a:avLst/>
            <a:gdLst>
              <a:gd name="T0" fmla="*/ 0 w 21600"/>
              <a:gd name="T1" fmla="*/ 0 h 14667"/>
              <a:gd name="T2" fmla="*/ 2147483647 w 21600"/>
              <a:gd name="T3" fmla="*/ 251254541 h 14667"/>
              <a:gd name="T4" fmla="*/ 0 60000 65536"/>
              <a:gd name="T5" fmla="*/ 0 60000 65536"/>
              <a:gd name="T6" fmla="*/ 0 w 21600"/>
              <a:gd name="T7" fmla="*/ 0 h 14667"/>
              <a:gd name="T8" fmla="*/ 21600 w 21600"/>
              <a:gd name="T9" fmla="*/ 14667 h 14667"/>
            </a:gdLst>
            <a:ahLst/>
            <a:cxnLst>
              <a:cxn ang="T4">
                <a:pos x="T0" y="T1"/>
              </a:cxn>
              <a:cxn ang="T5">
                <a:pos x="T2" y="T3"/>
              </a:cxn>
            </a:cxnLst>
            <a:rect l="T6" t="T7" r="T8" b="T9"/>
            <a:pathLst>
              <a:path w="21600" h="14667">
                <a:moveTo>
                  <a:pt x="0" y="0"/>
                </a:moveTo>
                <a:cubicBezTo>
                  <a:pt x="4164" y="5097"/>
                  <a:pt x="16441" y="21600"/>
                  <a:pt x="21600" y="11405"/>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5" name="Freeform 27"/>
          <p:cNvSpPr>
            <a:spLocks/>
          </p:cNvSpPr>
          <p:nvPr/>
        </p:nvSpPr>
        <p:spPr bwMode="auto">
          <a:xfrm>
            <a:off x="2654300" y="4102100"/>
            <a:ext cx="4156075" cy="573088"/>
          </a:xfrm>
          <a:custGeom>
            <a:avLst/>
            <a:gdLst>
              <a:gd name="T0" fmla="*/ 0 w 21600"/>
              <a:gd name="T1" fmla="*/ 0 h 21600"/>
              <a:gd name="T2" fmla="*/ 2147483647 w 21600"/>
              <a:gd name="T3" fmla="*/ 403419089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3118" y="5909"/>
                  <a:pt x="19595" y="19988"/>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6" name="Freeform 28"/>
          <p:cNvSpPr>
            <a:spLocks/>
          </p:cNvSpPr>
          <p:nvPr/>
        </p:nvSpPr>
        <p:spPr bwMode="auto">
          <a:xfrm>
            <a:off x="2649538" y="4137025"/>
            <a:ext cx="4111625" cy="903288"/>
          </a:xfrm>
          <a:custGeom>
            <a:avLst/>
            <a:gdLst>
              <a:gd name="T0" fmla="*/ 0 w 21600"/>
              <a:gd name="T1" fmla="*/ 0 h 21600"/>
              <a:gd name="T2" fmla="*/ 2147483647 w 21600"/>
              <a:gd name="T3" fmla="*/ 157968766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2682" y="12131"/>
                  <a:pt x="17923" y="5881"/>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7" name="Freeform 29"/>
          <p:cNvSpPr>
            <a:spLocks/>
          </p:cNvSpPr>
          <p:nvPr/>
        </p:nvSpPr>
        <p:spPr bwMode="auto">
          <a:xfrm>
            <a:off x="2636838" y="4164013"/>
            <a:ext cx="3614737" cy="15049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8754" y="4922"/>
                  <a:pt x="8555" y="1504"/>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8" name="Freeform 30"/>
          <p:cNvSpPr>
            <a:spLocks/>
          </p:cNvSpPr>
          <p:nvPr/>
        </p:nvSpPr>
        <p:spPr bwMode="auto">
          <a:xfrm>
            <a:off x="2619375" y="4187825"/>
            <a:ext cx="3479800" cy="1749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9490" y="4499"/>
                  <a:pt x="15425" y="8234"/>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399" name="Freeform 31"/>
          <p:cNvSpPr>
            <a:spLocks/>
          </p:cNvSpPr>
          <p:nvPr/>
        </p:nvSpPr>
        <p:spPr bwMode="auto">
          <a:xfrm>
            <a:off x="2627313" y="4187825"/>
            <a:ext cx="3105150" cy="1936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5915" y="7387"/>
                  <a:pt x="18866" y="12457"/>
                  <a:pt x="21600" y="21600"/>
                </a:cubicBezTo>
              </a:path>
            </a:pathLst>
          </a:custGeom>
          <a:noFill/>
          <a:ln w="50800">
            <a:solidFill>
              <a:srgbClr val="818181"/>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8400" name="AutoShape 32"/>
          <p:cNvSpPr>
            <a:spLocks/>
          </p:cNvSpPr>
          <p:nvPr/>
        </p:nvSpPr>
        <p:spPr bwMode="auto">
          <a:xfrm>
            <a:off x="1866900" y="3836988"/>
            <a:ext cx="895350" cy="401637"/>
          </a:xfrm>
          <a:prstGeom prst="roundRect">
            <a:avLst>
              <a:gd name="adj" fmla="val 33333"/>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840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350" y="3854450"/>
            <a:ext cx="80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402" name="Rectangle 34"/>
          <p:cNvSpPr>
            <a:spLocks/>
          </p:cNvSpPr>
          <p:nvPr/>
        </p:nvSpPr>
        <p:spPr bwMode="auto">
          <a:xfrm>
            <a:off x="3232150" y="3108325"/>
            <a:ext cx="252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8403" name="Rectangle 35"/>
          <p:cNvSpPr>
            <a:spLocks/>
          </p:cNvSpPr>
          <p:nvPr/>
        </p:nvSpPr>
        <p:spPr bwMode="auto">
          <a:xfrm>
            <a:off x="3114675" y="4716463"/>
            <a:ext cx="25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8404" name="Title 38"/>
          <p:cNvSpPr>
            <a:spLocks noGrp="1"/>
          </p:cNvSpPr>
          <p:nvPr>
            <p:ph type="title"/>
          </p:nvPr>
        </p:nvSpPr>
        <p:spPr/>
        <p:txBody>
          <a:bodyPr/>
          <a:lstStyle/>
          <a:p>
            <a:r>
              <a:rPr lang="en-US" altLang="en-US">
                <a:ea typeface="ＭＳ Ｐゴシック" charset="-128"/>
              </a:rPr>
              <a:t>What does the network look like…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r>
              <a:rPr lang="en-US" altLang="en-US">
                <a:ea typeface="ＭＳ Ｐゴシック" charset="-128"/>
              </a:rPr>
              <a:t>Innovation in Data Transfer is Hard</a:t>
            </a:r>
          </a:p>
        </p:txBody>
      </p:sp>
      <p:sp>
        <p:nvSpPr>
          <p:cNvPr id="23554" name="Rectangle 2"/>
          <p:cNvSpPr>
            <a:spLocks noGrp="1" noChangeArrowheads="1"/>
          </p:cNvSpPr>
          <p:nvPr>
            <p:ph type="body" idx="1"/>
          </p:nvPr>
        </p:nvSpPr>
        <p:spPr>
          <a:xfrm>
            <a:off x="304800" y="4114800"/>
            <a:ext cx="8458200" cy="2286000"/>
          </a:xfrm>
        </p:spPr>
        <p:txBody>
          <a:bodyPr/>
          <a:lstStyle/>
          <a:p>
            <a:pPr>
              <a:lnSpc>
                <a:spcPct val="80000"/>
              </a:lnSpc>
            </a:pPr>
            <a:r>
              <a:rPr lang="en-US" altLang="en-US" sz="2200">
                <a:ea typeface="ＭＳ Ｐゴシック" charset="-128"/>
              </a:rPr>
              <a:t>Imagine: You have a novel data transfer technique</a:t>
            </a:r>
          </a:p>
          <a:p>
            <a:pPr>
              <a:lnSpc>
                <a:spcPct val="80000"/>
              </a:lnSpc>
            </a:pPr>
            <a:r>
              <a:rPr lang="en-US" altLang="en-US" sz="2200">
                <a:ea typeface="ＭＳ Ｐゴシック" charset="-128"/>
              </a:rPr>
              <a:t>How do you deploy?</a:t>
            </a:r>
          </a:p>
          <a:p>
            <a:pPr lvl="1">
              <a:lnSpc>
                <a:spcPct val="80000"/>
              </a:lnSpc>
            </a:pPr>
            <a:r>
              <a:rPr lang="en-US" altLang="en-US" sz="2000"/>
              <a:t>Update HTTP.  Talk to IETF.  Modify Apache, IIS, Firefox, Netscape, Opera, IE, Lynx, Wget, …</a:t>
            </a:r>
          </a:p>
          <a:p>
            <a:pPr lvl="1">
              <a:lnSpc>
                <a:spcPct val="80000"/>
              </a:lnSpc>
            </a:pPr>
            <a:r>
              <a:rPr lang="en-US" altLang="en-US" sz="2000"/>
              <a:t>Update SMTP.  Talk to IETF.  Modify Sendmail, Postfix, Outlook…</a:t>
            </a:r>
          </a:p>
          <a:p>
            <a:pPr lvl="1">
              <a:lnSpc>
                <a:spcPct val="80000"/>
              </a:lnSpc>
            </a:pPr>
            <a:r>
              <a:rPr lang="en-US" altLang="en-US" sz="2000"/>
              <a:t>Give up in frustration</a:t>
            </a:r>
          </a:p>
        </p:txBody>
      </p:sp>
      <p:pic>
        <p:nvPicPr>
          <p:cNvPr id="23555" name="Picture 3"/>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88" y="1095375"/>
            <a:ext cx="8478837"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390900"/>
            <a:ext cx="1536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2862263"/>
            <a:ext cx="24907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224588" y="5413375"/>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31025" y="3503613"/>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822950" y="1770063"/>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6788150" y="2992438"/>
            <a:ext cx="8572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100638" y="1323975"/>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073775" y="22987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1"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921500" y="4486275"/>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2"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05613" y="4932363"/>
            <a:ext cx="231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3"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859588" y="40132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546850" y="2540000"/>
            <a:ext cx="231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5"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3970338"/>
            <a:ext cx="24907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844">
            <a:off x="5502275" y="6038850"/>
            <a:ext cx="857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7"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5" y="1943100"/>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2862263"/>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09"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3960813"/>
            <a:ext cx="1320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1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088" y="4818063"/>
            <a:ext cx="13223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411"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7826">
            <a:off x="6135688" y="5843588"/>
            <a:ext cx="231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412" name="Oval 20"/>
          <p:cNvSpPr>
            <a:spLocks/>
          </p:cNvSpPr>
          <p:nvPr/>
        </p:nvSpPr>
        <p:spPr bwMode="auto">
          <a:xfrm>
            <a:off x="3956050" y="3278188"/>
            <a:ext cx="214313"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3" name="Oval 21"/>
          <p:cNvSpPr>
            <a:spLocks/>
          </p:cNvSpPr>
          <p:nvPr/>
        </p:nvSpPr>
        <p:spPr bwMode="auto">
          <a:xfrm>
            <a:off x="3956050" y="4349750"/>
            <a:ext cx="214313" cy="214313"/>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4" name="Oval 22"/>
          <p:cNvSpPr>
            <a:spLocks/>
          </p:cNvSpPr>
          <p:nvPr/>
        </p:nvSpPr>
        <p:spPr bwMode="auto">
          <a:xfrm>
            <a:off x="5081588" y="239553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5" name="Oval 23"/>
          <p:cNvSpPr>
            <a:spLocks/>
          </p:cNvSpPr>
          <p:nvPr/>
        </p:nvSpPr>
        <p:spPr bwMode="auto">
          <a:xfrm>
            <a:off x="5894388" y="327818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6" name="Oval 24"/>
          <p:cNvSpPr>
            <a:spLocks/>
          </p:cNvSpPr>
          <p:nvPr/>
        </p:nvSpPr>
        <p:spPr bwMode="auto">
          <a:xfrm>
            <a:off x="5929313" y="4376738"/>
            <a:ext cx="214312"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7" name="Oval 25"/>
          <p:cNvSpPr>
            <a:spLocks/>
          </p:cNvSpPr>
          <p:nvPr/>
        </p:nvSpPr>
        <p:spPr bwMode="auto">
          <a:xfrm>
            <a:off x="5197475" y="5233988"/>
            <a:ext cx="214313" cy="214312"/>
          </a:xfrm>
          <a:prstGeom prst="ellipse">
            <a:avLst/>
          </a:prstGeom>
          <a:solidFill>
            <a:srgbClr val="8383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8" name="Line 26"/>
          <p:cNvSpPr>
            <a:spLocks noChangeShapeType="1"/>
          </p:cNvSpPr>
          <p:nvPr/>
        </p:nvSpPr>
        <p:spPr bwMode="auto">
          <a:xfrm rot="10800000" flipH="1">
            <a:off x="2781300" y="3424238"/>
            <a:ext cx="1150938" cy="379412"/>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19" name="Line 27"/>
          <p:cNvSpPr>
            <a:spLocks noChangeShapeType="1"/>
          </p:cNvSpPr>
          <p:nvPr/>
        </p:nvSpPr>
        <p:spPr bwMode="auto">
          <a:xfrm>
            <a:off x="2784475" y="4048125"/>
            <a:ext cx="1157288" cy="37306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0" name="Line 28"/>
          <p:cNvSpPr>
            <a:spLocks noChangeShapeType="1"/>
          </p:cNvSpPr>
          <p:nvPr/>
        </p:nvSpPr>
        <p:spPr bwMode="auto">
          <a:xfrm rot="10800000" flipH="1">
            <a:off x="4160838" y="2587625"/>
            <a:ext cx="933450" cy="706438"/>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1" name="Line 29"/>
          <p:cNvSpPr>
            <a:spLocks noChangeShapeType="1"/>
          </p:cNvSpPr>
          <p:nvPr/>
        </p:nvSpPr>
        <p:spPr bwMode="auto">
          <a:xfrm rot="10800000" flipH="1">
            <a:off x="5302250" y="2170113"/>
            <a:ext cx="617538" cy="2540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2" name="Line 30"/>
          <p:cNvSpPr>
            <a:spLocks noChangeShapeType="1"/>
          </p:cNvSpPr>
          <p:nvPr/>
        </p:nvSpPr>
        <p:spPr bwMode="auto">
          <a:xfrm rot="10800000" flipH="1">
            <a:off x="5230813" y="1816100"/>
            <a:ext cx="185737" cy="54451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3" name="Line 31"/>
          <p:cNvSpPr>
            <a:spLocks noChangeShapeType="1"/>
          </p:cNvSpPr>
          <p:nvPr/>
        </p:nvSpPr>
        <p:spPr bwMode="auto">
          <a:xfrm rot="10800000" flipH="1">
            <a:off x="5326063" y="2468563"/>
            <a:ext cx="673100" cy="4445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4" name="Line 32"/>
          <p:cNvSpPr>
            <a:spLocks noChangeShapeType="1"/>
          </p:cNvSpPr>
          <p:nvPr/>
        </p:nvSpPr>
        <p:spPr bwMode="auto">
          <a:xfrm rot="10800000" flipH="1">
            <a:off x="4202113" y="3395663"/>
            <a:ext cx="1662112" cy="20637"/>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5" name="Line 33"/>
          <p:cNvSpPr>
            <a:spLocks noChangeShapeType="1"/>
          </p:cNvSpPr>
          <p:nvPr/>
        </p:nvSpPr>
        <p:spPr bwMode="auto">
          <a:xfrm>
            <a:off x="4205288" y="4432300"/>
            <a:ext cx="1709737" cy="4127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6" name="Line 34"/>
          <p:cNvSpPr>
            <a:spLocks noChangeShapeType="1"/>
          </p:cNvSpPr>
          <p:nvPr/>
        </p:nvSpPr>
        <p:spPr bwMode="auto">
          <a:xfrm>
            <a:off x="4176713" y="4546600"/>
            <a:ext cx="1031875" cy="7207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27" name="AutoShape 35"/>
          <p:cNvSpPr>
            <a:spLocks/>
          </p:cNvSpPr>
          <p:nvPr/>
        </p:nvSpPr>
        <p:spPr bwMode="auto">
          <a:xfrm>
            <a:off x="1857375" y="3716338"/>
            <a:ext cx="895350" cy="401637"/>
          </a:xfrm>
          <a:prstGeom prst="roundRect">
            <a:avLst>
              <a:gd name="adj" fmla="val 33333"/>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9428"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13" y="3762375"/>
            <a:ext cx="803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429" name="Line 37"/>
          <p:cNvSpPr>
            <a:spLocks noChangeShapeType="1"/>
          </p:cNvSpPr>
          <p:nvPr/>
        </p:nvSpPr>
        <p:spPr bwMode="auto">
          <a:xfrm rot="10800000" flipH="1">
            <a:off x="6122988" y="2878138"/>
            <a:ext cx="496887" cy="430212"/>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0" name="Line 38"/>
          <p:cNvSpPr>
            <a:spLocks noChangeShapeType="1"/>
          </p:cNvSpPr>
          <p:nvPr/>
        </p:nvSpPr>
        <p:spPr bwMode="auto">
          <a:xfrm rot="10800000" flipH="1">
            <a:off x="6151563" y="3352800"/>
            <a:ext cx="696912" cy="381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1" name="Line 39"/>
          <p:cNvSpPr>
            <a:spLocks noChangeShapeType="1"/>
          </p:cNvSpPr>
          <p:nvPr/>
        </p:nvSpPr>
        <p:spPr bwMode="auto">
          <a:xfrm rot="10800000" flipH="1">
            <a:off x="6191250" y="4256088"/>
            <a:ext cx="660400" cy="20637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2" name="Line 40"/>
          <p:cNvSpPr>
            <a:spLocks noChangeShapeType="1"/>
          </p:cNvSpPr>
          <p:nvPr/>
        </p:nvSpPr>
        <p:spPr bwMode="auto">
          <a:xfrm>
            <a:off x="6116638" y="3470275"/>
            <a:ext cx="755650" cy="2127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3" name="Line 41"/>
          <p:cNvSpPr>
            <a:spLocks noChangeShapeType="1"/>
          </p:cNvSpPr>
          <p:nvPr/>
        </p:nvSpPr>
        <p:spPr bwMode="auto">
          <a:xfrm>
            <a:off x="6191250" y="4537075"/>
            <a:ext cx="657225" cy="98425"/>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4" name="Line 42"/>
          <p:cNvSpPr>
            <a:spLocks noChangeShapeType="1"/>
          </p:cNvSpPr>
          <p:nvPr/>
        </p:nvSpPr>
        <p:spPr bwMode="auto">
          <a:xfrm>
            <a:off x="6156325" y="4591050"/>
            <a:ext cx="584200" cy="366713"/>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5" name="Line 43"/>
          <p:cNvSpPr>
            <a:spLocks noChangeShapeType="1"/>
          </p:cNvSpPr>
          <p:nvPr/>
        </p:nvSpPr>
        <p:spPr bwMode="auto">
          <a:xfrm>
            <a:off x="5461000" y="5376863"/>
            <a:ext cx="828675" cy="241300"/>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6" name="Line 44"/>
          <p:cNvSpPr>
            <a:spLocks noChangeShapeType="1"/>
          </p:cNvSpPr>
          <p:nvPr/>
        </p:nvSpPr>
        <p:spPr bwMode="auto">
          <a:xfrm>
            <a:off x="5430838" y="5440363"/>
            <a:ext cx="650875" cy="439737"/>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7" name="Line 45"/>
          <p:cNvSpPr>
            <a:spLocks noChangeShapeType="1"/>
          </p:cNvSpPr>
          <p:nvPr/>
        </p:nvSpPr>
        <p:spPr bwMode="auto">
          <a:xfrm>
            <a:off x="5367338" y="5486400"/>
            <a:ext cx="266700" cy="541338"/>
          </a:xfrm>
          <a:prstGeom prst="line">
            <a:avLst/>
          </a:prstGeom>
          <a:noFill/>
          <a:ln w="50800">
            <a:solidFill>
              <a:srgbClr val="7D7D7D"/>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9438" name="Rectangle 46"/>
          <p:cNvSpPr>
            <a:spLocks/>
          </p:cNvSpPr>
          <p:nvPr/>
        </p:nvSpPr>
        <p:spPr bwMode="auto">
          <a:xfrm>
            <a:off x="3232150" y="3024188"/>
            <a:ext cx="2524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9439" name="Rectangle 47"/>
          <p:cNvSpPr>
            <a:spLocks/>
          </p:cNvSpPr>
          <p:nvPr/>
        </p:nvSpPr>
        <p:spPr bwMode="auto">
          <a:xfrm>
            <a:off x="3114675" y="4630738"/>
            <a:ext cx="25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400">
                <a:solidFill>
                  <a:srgbClr val="343434"/>
                </a:solidFill>
              </a:rPr>
              <a:t>ISP</a:t>
            </a:r>
          </a:p>
        </p:txBody>
      </p:sp>
      <p:sp>
        <p:nvSpPr>
          <p:cNvPr id="59440" name="Title 50"/>
          <p:cNvSpPr>
            <a:spLocks noGrp="1"/>
          </p:cNvSpPr>
          <p:nvPr>
            <p:ph type="title"/>
          </p:nvPr>
        </p:nvSpPr>
        <p:spPr/>
        <p:txBody>
          <a:bodyPr/>
          <a:lstStyle/>
          <a:p>
            <a:r>
              <a:rPr lang="en-US" altLang="en-US">
                <a:ea typeface="ＭＳ Ｐゴシック" charset="-128"/>
              </a:rPr>
              <a:t>What should the network look like…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p:cNvGrpSpPr>
            <a:grpSpLocks/>
          </p:cNvGrpSpPr>
          <p:nvPr/>
        </p:nvGrpSpPr>
        <p:grpSpPr bwMode="auto">
          <a:xfrm>
            <a:off x="893763" y="1250950"/>
            <a:ext cx="7358062" cy="3473450"/>
            <a:chOff x="0" y="0"/>
            <a:chExt cx="6592" cy="3112"/>
          </a:xfrm>
        </p:grpSpPr>
        <p:sp>
          <p:nvSpPr>
            <p:cNvPr id="60422" name="AutoShape 2"/>
            <p:cNvSpPr>
              <a:spLocks/>
            </p:cNvSpPr>
            <p:nvPr/>
          </p:nvSpPr>
          <p:spPr bwMode="auto">
            <a:xfrm>
              <a:off x="0" y="0"/>
              <a:ext cx="6592" cy="3112"/>
            </a:xfrm>
            <a:prstGeom prst="roundRect">
              <a:avLst>
                <a:gd name="adj" fmla="val 3852"/>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604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 y="256"/>
              <a:ext cx="3920" cy="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1793" y="2152"/>
              <a:ext cx="55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0000">
              <a:off x="1512" y="1788"/>
              <a:ext cx="71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0426" name="Freeform 6"/>
            <p:cNvSpPr>
              <a:spLocks/>
            </p:cNvSpPr>
            <p:nvPr/>
          </p:nvSpPr>
          <p:spPr bwMode="auto">
            <a:xfrm>
              <a:off x="2214" y="1078"/>
              <a:ext cx="593" cy="6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14278" y="15120"/>
                    <a:pt x="16841" y="10800"/>
                    <a:pt x="12081" y="8280"/>
                  </a:cubicBezTo>
                  <a:cubicBezTo>
                    <a:pt x="7322" y="5760"/>
                    <a:pt x="10617" y="0"/>
                    <a:pt x="21600" y="0"/>
                  </a:cubicBezTo>
                </a:path>
              </a:pathLst>
            </a:custGeom>
            <a:noFill/>
            <a:ln w="25400">
              <a:solidFill>
                <a:srgbClr val="FF0000"/>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7" name="Freeform 7"/>
            <p:cNvSpPr>
              <a:spLocks/>
            </p:cNvSpPr>
            <p:nvPr/>
          </p:nvSpPr>
          <p:spPr bwMode="auto">
            <a:xfrm>
              <a:off x="2244" y="1078"/>
              <a:ext cx="817" cy="1016"/>
            </a:xfrm>
            <a:custGeom>
              <a:avLst/>
              <a:gdLst>
                <a:gd name="T0" fmla="*/ 0 w 21127"/>
                <a:gd name="T1" fmla="*/ 2 h 21600"/>
                <a:gd name="T2" fmla="*/ 1 w 21127"/>
                <a:gd name="T3" fmla="*/ 2 h 21600"/>
                <a:gd name="T4" fmla="*/ 1 w 21127"/>
                <a:gd name="T5" fmla="*/ 0 h 21600"/>
                <a:gd name="T6" fmla="*/ 0 60000 65536"/>
                <a:gd name="T7" fmla="*/ 0 60000 65536"/>
                <a:gd name="T8" fmla="*/ 0 60000 65536"/>
                <a:gd name="T9" fmla="*/ 0 w 21127"/>
                <a:gd name="T10" fmla="*/ 0 h 21600"/>
                <a:gd name="T11" fmla="*/ 21127 w 21127"/>
                <a:gd name="T12" fmla="*/ 21600 h 21600"/>
              </a:gdLst>
              <a:ahLst/>
              <a:cxnLst>
                <a:cxn ang="T6">
                  <a:pos x="T0" y="T1"/>
                </a:cxn>
                <a:cxn ang="T7">
                  <a:pos x="T2" y="T3"/>
                </a:cxn>
                <a:cxn ang="T8">
                  <a:pos x="T4" y="T5"/>
                </a:cxn>
              </a:cxnLst>
              <a:rect l="T9" t="T10" r="T11" b="T12"/>
              <a:pathLst>
                <a:path w="21127" h="21600">
                  <a:moveTo>
                    <a:pt x="0" y="21600"/>
                  </a:moveTo>
                  <a:cubicBezTo>
                    <a:pt x="10149" y="17750"/>
                    <a:pt x="10235" y="16939"/>
                    <a:pt x="13012" y="14756"/>
                  </a:cubicBezTo>
                  <a:cubicBezTo>
                    <a:pt x="17782" y="11007"/>
                    <a:pt x="21600" y="5988"/>
                    <a:pt x="21080" y="0"/>
                  </a:cubicBezTo>
                </a:path>
              </a:pathLst>
            </a:custGeom>
            <a:noFill/>
            <a:ln w="25400">
              <a:solidFill>
                <a:srgbClr val="FF00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60418" name="Title 12"/>
          <p:cNvSpPr>
            <a:spLocks noGrp="1"/>
          </p:cNvSpPr>
          <p:nvPr>
            <p:ph type="title"/>
          </p:nvPr>
        </p:nvSpPr>
        <p:spPr/>
        <p:txBody>
          <a:bodyPr/>
          <a:lstStyle/>
          <a:p>
            <a:r>
              <a:rPr lang="en-US" altLang="en-US">
                <a:ea typeface="ＭＳ Ｐゴシック" charset="-128"/>
              </a:rPr>
              <a:t>CCN Model</a:t>
            </a:r>
          </a:p>
        </p:txBody>
      </p:sp>
      <p:sp>
        <p:nvSpPr>
          <p:cNvPr id="60419" name="Rectangle 8"/>
          <p:cNvSpPr>
            <a:spLocks noGrp="1" noChangeArrowheads="1"/>
          </p:cNvSpPr>
          <p:nvPr>
            <p:ph idx="1"/>
          </p:nvPr>
        </p:nvSpPr>
        <p:spPr>
          <a:xfrm>
            <a:off x="304800" y="4800600"/>
            <a:ext cx="8458200" cy="1600200"/>
          </a:xfrm>
        </p:spPr>
        <p:txBody>
          <a:bodyPr/>
          <a:lstStyle/>
          <a:p>
            <a:pPr>
              <a:lnSpc>
                <a:spcPct val="80000"/>
              </a:lnSpc>
            </a:pPr>
            <a:r>
              <a:rPr lang="en-US" altLang="en-US" sz="2500">
                <a:ea typeface="ＭＳ Ｐゴシック" charset="-128"/>
              </a:rPr>
              <a:t>Packets say ‘what’ not ‘who’ (no src or dst)</a:t>
            </a:r>
          </a:p>
          <a:p>
            <a:pPr>
              <a:lnSpc>
                <a:spcPct val="80000"/>
              </a:lnSpc>
            </a:pPr>
            <a:r>
              <a:rPr lang="en-US" altLang="en-US" sz="2500">
                <a:ea typeface="ＭＳ Ｐゴシック" charset="-128"/>
              </a:rPr>
              <a:t>communication is to local peer(s)</a:t>
            </a:r>
          </a:p>
          <a:p>
            <a:pPr>
              <a:lnSpc>
                <a:spcPct val="80000"/>
              </a:lnSpc>
            </a:pPr>
            <a:r>
              <a:rPr lang="en-US" altLang="en-US" sz="2500">
                <a:ea typeface="ＭＳ Ｐゴシック" charset="-128"/>
              </a:rPr>
              <a:t>upstream performance is measurable</a:t>
            </a:r>
          </a:p>
          <a:p>
            <a:pPr>
              <a:lnSpc>
                <a:spcPct val="80000"/>
              </a:lnSpc>
            </a:pPr>
            <a:r>
              <a:rPr lang="en-US" altLang="en-US" sz="2500">
                <a:ea typeface="ＭＳ Ｐゴシック" charset="-128"/>
              </a:rPr>
              <a:t>memory makes loops impossible</a:t>
            </a:r>
          </a:p>
        </p:txBody>
      </p:sp>
      <p:sp>
        <p:nvSpPr>
          <p:cNvPr id="60420" name="Line 9"/>
          <p:cNvSpPr>
            <a:spLocks noChangeShapeType="1"/>
          </p:cNvSpPr>
          <p:nvPr/>
        </p:nvSpPr>
        <p:spPr bwMode="auto">
          <a:xfrm>
            <a:off x="4786313" y="615950"/>
            <a:ext cx="0" cy="2205038"/>
          </a:xfrm>
          <a:prstGeom prst="line">
            <a:avLst/>
          </a:prstGeom>
          <a:noFill/>
          <a:ln w="25400">
            <a:solidFill>
              <a:srgbClr val="7F7F7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0421" name="Rectangle 10"/>
          <p:cNvSpPr>
            <a:spLocks/>
          </p:cNvSpPr>
          <p:nvPr/>
        </p:nvSpPr>
        <p:spPr bwMode="auto">
          <a:xfrm rot="-1500000">
            <a:off x="3141663" y="3030538"/>
            <a:ext cx="1539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600"/>
              <a:t>Data</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r>
              <a:rPr lang="en-US" altLang="en-US">
                <a:ea typeface="ＭＳ Ｐゴシック" charset="-128"/>
              </a:rPr>
              <a:t>Names</a:t>
            </a:r>
          </a:p>
        </p:txBody>
      </p:sp>
      <p:sp>
        <p:nvSpPr>
          <p:cNvPr id="61442" name="Content Placeholder 4"/>
          <p:cNvSpPr>
            <a:spLocks noGrp="1"/>
          </p:cNvSpPr>
          <p:nvPr>
            <p:ph idx="1"/>
          </p:nvPr>
        </p:nvSpPr>
        <p:spPr/>
        <p:txBody>
          <a:bodyPr/>
          <a:lstStyle/>
          <a:p>
            <a:pPr>
              <a:lnSpc>
                <a:spcPct val="90000"/>
              </a:lnSpc>
            </a:pPr>
            <a:r>
              <a:rPr lang="en-US" altLang="en-US" sz="2700">
                <a:ea typeface="ＭＳ Ｐゴシック" charset="-128"/>
              </a:rPr>
              <a:t>Like IP,  CCN imposes no semantics on names. </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‘Meaning’ comes from application, institution and global conventions:</a:t>
            </a:r>
          </a:p>
          <a:p>
            <a:pPr>
              <a:lnSpc>
                <a:spcPct val="90000"/>
              </a:lnSpc>
            </a:pPr>
            <a:endParaRPr lang="en-US" altLang="en-US" sz="2700">
              <a:solidFill>
                <a:schemeClr val="tx1"/>
              </a:solidFill>
              <a:ea typeface="ＭＳ Ｐゴシック" charset="-128"/>
            </a:endParaRPr>
          </a:p>
          <a:p>
            <a:pPr>
              <a:lnSpc>
                <a:spcPct val="90000"/>
              </a:lnSpc>
              <a:buFontTx/>
              <a:buNone/>
            </a:pPr>
            <a:r>
              <a:rPr lang="en-US" altLang="en-US" sz="2700">
                <a:ea typeface="ＭＳ Ｐゴシック" charset="-128"/>
              </a:rPr>
              <a:t>  /parc.com/people/van/presentations/CCN</a:t>
            </a:r>
          </a:p>
          <a:p>
            <a:pPr>
              <a:lnSpc>
                <a:spcPct val="90000"/>
              </a:lnSpc>
              <a:buFontTx/>
              <a:buNone/>
            </a:pPr>
            <a:r>
              <a:rPr lang="en-US" altLang="en-US" sz="2700">
                <a:ea typeface="ＭＳ Ｐゴシック" charset="-128"/>
              </a:rPr>
              <a:t>  /parc.com/people/van/calendar/freeTimeForMeeting</a:t>
            </a:r>
          </a:p>
          <a:p>
            <a:pPr>
              <a:lnSpc>
                <a:spcPct val="90000"/>
              </a:lnSpc>
              <a:buFontTx/>
              <a:buNone/>
            </a:pPr>
            <a:r>
              <a:rPr lang="en-US" altLang="en-US" sz="2700">
                <a:ea typeface="ＭＳ Ｐゴシック" charset="-128"/>
              </a:rPr>
              <a:t>  /thisRoom/projector</a:t>
            </a:r>
          </a:p>
          <a:p>
            <a:pPr>
              <a:lnSpc>
                <a:spcPct val="90000"/>
              </a:lnSpc>
              <a:buFontTx/>
              <a:buNone/>
            </a:pPr>
            <a:r>
              <a:rPr lang="en-US" altLang="en-US" sz="2700">
                <a:ea typeface="ＭＳ Ｐゴシック" charset="-128"/>
              </a:rPr>
              <a:t>  /thisMeeting/documents</a:t>
            </a:r>
          </a:p>
          <a:p>
            <a:pPr>
              <a:lnSpc>
                <a:spcPct val="90000"/>
              </a:lnSpc>
              <a:buFontTx/>
              <a:buNone/>
            </a:pPr>
            <a:r>
              <a:rPr lang="en-US" altLang="en-US" sz="2700">
                <a:ea typeface="ＭＳ Ｐゴシック" charset="-128"/>
              </a:rPr>
              <a:t>  /nearBy/available/parking</a:t>
            </a:r>
          </a:p>
          <a:p>
            <a:pPr>
              <a:lnSpc>
                <a:spcPct val="90000"/>
              </a:lnSpc>
              <a:buFontTx/>
              <a:buNone/>
            </a:pPr>
            <a:r>
              <a:rPr lang="en-US" altLang="en-US" sz="2700">
                <a:ea typeface="ＭＳ Ｐゴシック" charset="-128"/>
              </a:rPr>
              <a:t>  /thisHouse/demandReduction/2KW</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2"/>
          <p:cNvGrpSpPr>
            <a:grpSpLocks/>
          </p:cNvGrpSpPr>
          <p:nvPr/>
        </p:nvGrpSpPr>
        <p:grpSpPr bwMode="auto">
          <a:xfrm>
            <a:off x="2133600" y="3775075"/>
            <a:ext cx="4125913" cy="387350"/>
            <a:chOff x="0" y="0"/>
            <a:chExt cx="3696" cy="348"/>
          </a:xfrm>
        </p:grpSpPr>
        <p:sp>
          <p:nvSpPr>
            <p:cNvPr id="62487" name="Rectangle 3"/>
            <p:cNvSpPr>
              <a:spLocks/>
            </p:cNvSpPr>
            <p:nvPr/>
          </p:nvSpPr>
          <p:spPr bwMode="auto">
            <a:xfrm>
              <a:off x="1059" y="44"/>
              <a:ext cx="2568"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8" name="Rectangle 4"/>
            <p:cNvSpPr>
              <a:spLocks/>
            </p:cNvSpPr>
            <p:nvPr/>
          </p:nvSpPr>
          <p:spPr bwMode="auto">
            <a:xfrm>
              <a:off x="0" y="0"/>
              <a:ext cx="369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nytimes.com/web/george</a:t>
              </a:r>
            </a:p>
          </p:txBody>
        </p:sp>
      </p:grpSp>
      <p:sp>
        <p:nvSpPr>
          <p:cNvPr id="62466" name="Rectangle 1"/>
          <p:cNvSpPr>
            <a:spLocks/>
          </p:cNvSpPr>
          <p:nvPr/>
        </p:nvSpPr>
        <p:spPr bwMode="auto">
          <a:xfrm rot="-5400000">
            <a:off x="3694113" y="690562"/>
            <a:ext cx="8382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br>
              <a:rPr lang="en-US" altLang="en-US" sz="8500">
                <a:solidFill>
                  <a:srgbClr val="000000"/>
                </a:solidFill>
              </a:rPr>
            </a:br>
            <a:r>
              <a:rPr lang="en-US" altLang="en-US" sz="8500">
                <a:solidFill>
                  <a:srgbClr val="000000"/>
                </a:solidFill>
              </a:rPr>
              <a:t>⎩</a:t>
            </a:r>
          </a:p>
        </p:txBody>
      </p:sp>
      <p:sp>
        <p:nvSpPr>
          <p:cNvPr id="62467" name="Rectangle 5"/>
          <p:cNvSpPr>
            <a:spLocks noGrp="1" noChangeArrowheads="1"/>
          </p:cNvSpPr>
          <p:nvPr>
            <p:ph type="title"/>
          </p:nvPr>
        </p:nvSpPr>
        <p:spPr/>
        <p:txBody>
          <a:bodyPr/>
          <a:lstStyle/>
          <a:p>
            <a:r>
              <a:rPr lang="en-US" altLang="en-US">
                <a:ea typeface="ＭＳ Ｐゴシック" charset="-128"/>
              </a:rPr>
              <a:t>CCN Names/Security</a:t>
            </a:r>
          </a:p>
        </p:txBody>
      </p:sp>
      <p:sp>
        <p:nvSpPr>
          <p:cNvPr id="62468" name="Rectangle 6"/>
          <p:cNvSpPr>
            <a:spLocks/>
          </p:cNvSpPr>
          <p:nvPr/>
        </p:nvSpPr>
        <p:spPr bwMode="auto">
          <a:xfrm>
            <a:off x="409575" y="1371600"/>
            <a:ext cx="815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ourier" charset="0"/>
                <a:sym typeface="Courier" charset="0"/>
              </a:rPr>
              <a:t>/nytimes.com/web/frontPage/v20100415/s0/0x3fdc96a4...</a:t>
            </a:r>
          </a:p>
        </p:txBody>
      </p:sp>
      <p:sp>
        <p:nvSpPr>
          <p:cNvPr id="62469" name="Rectangle 7"/>
          <p:cNvSpPr>
            <a:spLocks/>
          </p:cNvSpPr>
          <p:nvPr/>
        </p:nvSpPr>
        <p:spPr bwMode="auto">
          <a:xfrm rot="-5400000">
            <a:off x="4882356" y="3467894"/>
            <a:ext cx="3349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br>
              <a:rPr lang="en-US" altLang="en-US" sz="5300">
                <a:solidFill>
                  <a:srgbClr val="000000"/>
                </a:solidFill>
              </a:rPr>
            </a:br>
            <a:r>
              <a:rPr lang="en-US" altLang="en-US" sz="5300">
                <a:solidFill>
                  <a:srgbClr val="000000"/>
                </a:solidFill>
              </a:rPr>
              <a:t>⎩</a:t>
            </a:r>
          </a:p>
        </p:txBody>
      </p:sp>
      <p:grpSp>
        <p:nvGrpSpPr>
          <p:cNvPr id="62470" name="Group 8"/>
          <p:cNvGrpSpPr>
            <a:grpSpLocks/>
          </p:cNvGrpSpPr>
          <p:nvPr/>
        </p:nvGrpSpPr>
        <p:grpSpPr bwMode="auto">
          <a:xfrm>
            <a:off x="2933700" y="4489450"/>
            <a:ext cx="3268663" cy="379413"/>
            <a:chOff x="0" y="0"/>
            <a:chExt cx="2928" cy="340"/>
          </a:xfrm>
        </p:grpSpPr>
        <p:sp>
          <p:nvSpPr>
            <p:cNvPr id="62485" name="Rectangle 9"/>
            <p:cNvSpPr>
              <a:spLocks/>
            </p:cNvSpPr>
            <p:nvPr/>
          </p:nvSpPr>
          <p:spPr bwMode="auto">
            <a:xfrm>
              <a:off x="1019" y="36"/>
              <a:ext cx="1864"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6" name="Rectangle 10"/>
            <p:cNvSpPr>
              <a:spLocks/>
            </p:cNvSpPr>
            <p:nvPr/>
          </p:nvSpPr>
          <p:spPr bwMode="auto">
            <a:xfrm>
              <a:off x="0" y="0"/>
              <a:ext cx="292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nytimes.com/web</a:t>
              </a:r>
            </a:p>
          </p:txBody>
        </p:sp>
      </p:grpSp>
      <p:sp>
        <p:nvSpPr>
          <p:cNvPr id="62471" name="Line 11"/>
          <p:cNvSpPr>
            <a:spLocks noChangeShapeType="1"/>
          </p:cNvSpPr>
          <p:nvPr/>
        </p:nvSpPr>
        <p:spPr bwMode="auto">
          <a:xfrm>
            <a:off x="695325" y="1746250"/>
            <a:ext cx="2378075" cy="735013"/>
          </a:xfrm>
          <a:prstGeom prst="line">
            <a:avLst/>
          </a:prstGeom>
          <a:noFill/>
          <a:ln w="2540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2" name="Line 12"/>
          <p:cNvSpPr>
            <a:spLocks noChangeShapeType="1"/>
          </p:cNvSpPr>
          <p:nvPr/>
        </p:nvSpPr>
        <p:spPr bwMode="auto">
          <a:xfrm flipH="1">
            <a:off x="4745038" y="1746250"/>
            <a:ext cx="3638550" cy="739775"/>
          </a:xfrm>
          <a:prstGeom prst="line">
            <a:avLst/>
          </a:prstGeom>
          <a:noFill/>
          <a:ln w="2540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3" name="Rectangle 13"/>
          <p:cNvSpPr>
            <a:spLocks/>
          </p:cNvSpPr>
          <p:nvPr/>
        </p:nvSpPr>
        <p:spPr bwMode="auto">
          <a:xfrm>
            <a:off x="3089275" y="2381250"/>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ourier" charset="0"/>
                <a:sym typeface="Courier" charset="0"/>
              </a:rPr>
              <a:t>0x1b048347</a:t>
            </a:r>
          </a:p>
        </p:txBody>
      </p:sp>
      <p:sp>
        <p:nvSpPr>
          <p:cNvPr id="62474" name="Rectangle 14"/>
          <p:cNvSpPr>
            <a:spLocks/>
          </p:cNvSpPr>
          <p:nvPr/>
        </p:nvSpPr>
        <p:spPr bwMode="auto">
          <a:xfrm>
            <a:off x="3295650" y="2012950"/>
            <a:ext cx="12319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signature</a:t>
            </a:r>
          </a:p>
        </p:txBody>
      </p:sp>
      <p:sp>
        <p:nvSpPr>
          <p:cNvPr id="62475" name="Rectangle 15"/>
          <p:cNvSpPr>
            <a:spLocks/>
          </p:cNvSpPr>
          <p:nvPr/>
        </p:nvSpPr>
        <p:spPr bwMode="auto">
          <a:xfrm>
            <a:off x="5018088" y="2405063"/>
            <a:ext cx="6524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key</a:t>
            </a:r>
          </a:p>
        </p:txBody>
      </p:sp>
      <p:sp>
        <p:nvSpPr>
          <p:cNvPr id="62476" name="Rectangle 16"/>
          <p:cNvSpPr>
            <a:spLocks/>
          </p:cNvSpPr>
          <p:nvPr/>
        </p:nvSpPr>
        <p:spPr bwMode="auto">
          <a:xfrm>
            <a:off x="1981200" y="3089275"/>
            <a:ext cx="4832350" cy="271463"/>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77" name="Rectangle 17"/>
          <p:cNvSpPr>
            <a:spLocks/>
          </p:cNvSpPr>
          <p:nvPr/>
        </p:nvSpPr>
        <p:spPr bwMode="auto">
          <a:xfrm>
            <a:off x="2133600" y="2971800"/>
            <a:ext cx="47672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900">
                <a:solidFill>
                  <a:srgbClr val="000000"/>
                </a:solidFill>
              </a:rPr>
              <a:t>nytimes.com/web/george/desktop public key</a:t>
            </a:r>
          </a:p>
        </p:txBody>
      </p:sp>
      <p:sp>
        <p:nvSpPr>
          <p:cNvPr id="62478" name="Line 18"/>
          <p:cNvSpPr>
            <a:spLocks noChangeShapeType="1"/>
          </p:cNvSpPr>
          <p:nvPr/>
        </p:nvSpPr>
        <p:spPr bwMode="auto">
          <a:xfrm>
            <a:off x="1500188" y="2870200"/>
            <a:ext cx="6146800" cy="0"/>
          </a:xfrm>
          <a:prstGeom prst="line">
            <a:avLst/>
          </a:prstGeom>
          <a:noFill/>
          <a:ln w="50800">
            <a:solidFill>
              <a:srgbClr val="7F7F7F"/>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2479" name="Freeform 19"/>
          <p:cNvSpPr>
            <a:spLocks/>
          </p:cNvSpPr>
          <p:nvPr/>
        </p:nvSpPr>
        <p:spPr bwMode="auto">
          <a:xfrm>
            <a:off x="5527675" y="2574925"/>
            <a:ext cx="760413" cy="515938"/>
          </a:xfrm>
          <a:custGeom>
            <a:avLst/>
            <a:gdLst>
              <a:gd name="T0" fmla="*/ 0 w 16773"/>
              <a:gd name="T1" fmla="*/ 7897854 h 19941"/>
              <a:gd name="T2" fmla="*/ 1237132879 w 16773"/>
              <a:gd name="T3" fmla="*/ 345381177 h 19941"/>
              <a:gd name="T4" fmla="*/ 0 60000 65536"/>
              <a:gd name="T5" fmla="*/ 0 60000 65536"/>
              <a:gd name="T6" fmla="*/ 0 w 16773"/>
              <a:gd name="T7" fmla="*/ 0 h 19941"/>
              <a:gd name="T8" fmla="*/ 16773 w 16773"/>
              <a:gd name="T9" fmla="*/ 19941 h 19941"/>
            </a:gdLst>
            <a:ahLst/>
            <a:cxnLst>
              <a:cxn ang="T4">
                <a:pos x="T0" y="T1"/>
              </a:cxn>
              <a:cxn ang="T5">
                <a:pos x="T2" y="T3"/>
              </a:cxn>
            </a:cxnLst>
            <a:rect l="T6" t="T7" r="T8" b="T9"/>
            <a:pathLst>
              <a:path w="16773" h="19941">
                <a:moveTo>
                  <a:pt x="0" y="456"/>
                </a:moveTo>
                <a:cubicBezTo>
                  <a:pt x="14223" y="-1659"/>
                  <a:pt x="21600" y="3383"/>
                  <a:pt x="13277" y="19941"/>
                </a:cubicBezTo>
              </a:path>
            </a:pathLst>
          </a:custGeom>
          <a:noFill/>
          <a:ln w="25400">
            <a:solidFill>
              <a:schemeClr val="tx1"/>
            </a:solidFill>
            <a:miter lim="800000"/>
            <a:headEnd type="oval"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480" name="Rectangle 20"/>
          <p:cNvSpPr>
            <a:spLocks/>
          </p:cNvSpPr>
          <p:nvPr/>
        </p:nvSpPr>
        <p:spPr bwMode="auto">
          <a:xfrm rot="-5400000">
            <a:off x="4961732" y="4356893"/>
            <a:ext cx="2476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40000"/>
              </a:lnSpc>
            </a:pP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br>
              <a:rPr lang="en-US" altLang="en-US" sz="3900">
                <a:solidFill>
                  <a:srgbClr val="000000"/>
                </a:solidFill>
              </a:rPr>
            </a:br>
            <a:r>
              <a:rPr lang="en-US" altLang="en-US" sz="3900">
                <a:solidFill>
                  <a:srgbClr val="000000"/>
                </a:solidFill>
              </a:rPr>
              <a:t>⎩</a:t>
            </a:r>
          </a:p>
        </p:txBody>
      </p:sp>
      <p:grpSp>
        <p:nvGrpSpPr>
          <p:cNvPr id="62481" name="Group 21"/>
          <p:cNvGrpSpPr>
            <a:grpSpLocks/>
          </p:cNvGrpSpPr>
          <p:nvPr/>
        </p:nvGrpSpPr>
        <p:grpSpPr bwMode="auto">
          <a:xfrm>
            <a:off x="3406775" y="5164138"/>
            <a:ext cx="2509838" cy="339725"/>
            <a:chOff x="0" y="0"/>
            <a:chExt cx="2248" cy="304"/>
          </a:xfrm>
        </p:grpSpPr>
        <p:sp>
          <p:nvSpPr>
            <p:cNvPr id="62483" name="Rectangle 22"/>
            <p:cNvSpPr>
              <a:spLocks/>
            </p:cNvSpPr>
            <p:nvPr/>
          </p:nvSpPr>
          <p:spPr bwMode="auto">
            <a:xfrm>
              <a:off x="974" y="0"/>
              <a:ext cx="1224" cy="304"/>
            </a:xfrm>
            <a:prstGeom prst="rect">
              <a:avLst/>
            </a:prstGeom>
            <a:solidFill>
              <a:srgbClr val="7F7F7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62484" name="Rectangle 23"/>
            <p:cNvSpPr>
              <a:spLocks/>
            </p:cNvSpPr>
            <p:nvPr/>
          </p:nvSpPr>
          <p:spPr bwMode="auto">
            <a:xfrm>
              <a:off x="0" y="16"/>
              <a:ext cx="224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rPr>
                <a:t>Signed by nytimes.com</a:t>
              </a:r>
            </a:p>
          </p:txBody>
        </p:sp>
      </p:grpSp>
      <p:sp>
        <p:nvSpPr>
          <p:cNvPr id="62482" name="Content Placeholder 2"/>
          <p:cNvSpPr>
            <a:spLocks noGrp="1"/>
          </p:cNvSpPr>
          <p:nvPr>
            <p:ph idx="1"/>
          </p:nvPr>
        </p:nvSpPr>
        <p:spPr>
          <a:xfrm>
            <a:off x="304800" y="5562600"/>
            <a:ext cx="8458200" cy="685800"/>
          </a:xfrm>
        </p:spPr>
        <p:txBody>
          <a:bodyPr/>
          <a:lstStyle/>
          <a:p>
            <a:r>
              <a:rPr lang="en-US" altLang="en-US">
                <a:ea typeface="ＭＳ Ｐゴシック" charset="-128"/>
              </a:rPr>
              <a:t>Per-packet signatures using public key</a:t>
            </a:r>
          </a:p>
          <a:p>
            <a:pPr lvl="1"/>
            <a:r>
              <a:rPr lang="en-US" altLang="en-US"/>
              <a:t>Packet also contain link to public key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a:ea typeface="ＭＳ Ｐゴシック" charset="-128"/>
              </a:rPr>
              <a:t>Names Route Interests</a:t>
            </a:r>
          </a:p>
        </p:txBody>
      </p:sp>
      <p:sp>
        <p:nvSpPr>
          <p:cNvPr id="63490" name="Rectangle 1"/>
          <p:cNvSpPr>
            <a:spLocks noGrp="1" noChangeArrowheads="1"/>
          </p:cNvSpPr>
          <p:nvPr>
            <p:ph type="body" idx="1"/>
          </p:nvPr>
        </p:nvSpPr>
        <p:spPr/>
        <p:txBody>
          <a:bodyPr/>
          <a:lstStyle/>
          <a:p>
            <a:r>
              <a:rPr lang="en-US" altLang="en-US">
                <a:ea typeface="ＭＳ Ｐゴシック" charset="-128"/>
              </a:rPr>
              <a:t>FIB lookups are longest match (like IP prefix lookups) which helps guarantee log(n) state scaling for globally accessible data.</a:t>
            </a:r>
          </a:p>
          <a:p>
            <a:r>
              <a:rPr lang="en-US" altLang="en-US">
                <a:ea typeface="ＭＳ Ｐゴシック" charset="-128"/>
              </a:rPr>
              <a:t>Although CCN names are longer than IP identifiers, their explicit structure allows lookups as efficient as IP’s.</a:t>
            </a:r>
          </a:p>
          <a:p>
            <a:r>
              <a:rPr lang="en-US" altLang="en-US">
                <a:ea typeface="ＭＳ Ｐゴシック" charset="-128"/>
              </a:rPr>
              <a:t>Since nothing can loop, state can be approximate (e.g., bloom filters).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1"/>
          <p:cNvSpPr>
            <a:spLocks/>
          </p:cNvSpPr>
          <p:nvPr/>
        </p:nvSpPr>
        <p:spPr bwMode="auto">
          <a:xfrm>
            <a:off x="1204913" y="1465263"/>
            <a:ext cx="6734175" cy="4732337"/>
          </a:xfrm>
          <a:prstGeom prst="roundRect">
            <a:avLst>
              <a:gd name="adj" fmla="val 2829"/>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14" name="Rectangle 2"/>
          <p:cNvSpPr>
            <a:spLocks noGrp="1" noChangeArrowheads="1"/>
          </p:cNvSpPr>
          <p:nvPr>
            <p:ph type="title"/>
          </p:nvPr>
        </p:nvSpPr>
        <p:spPr/>
        <p:txBody>
          <a:bodyPr/>
          <a:lstStyle/>
          <a:p>
            <a:r>
              <a:rPr lang="en-US" altLang="en-US">
                <a:ea typeface="ＭＳ Ｐゴシック" charset="-128"/>
              </a:rPr>
              <a:t>CCN node model</a:t>
            </a: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54225"/>
            <a:ext cx="59102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1"/>
          <p:cNvSpPr>
            <a:spLocks/>
          </p:cNvSpPr>
          <p:nvPr/>
        </p:nvSpPr>
        <p:spPr bwMode="auto">
          <a:xfrm>
            <a:off x="1204913" y="1465263"/>
            <a:ext cx="6734175" cy="4732337"/>
          </a:xfrm>
          <a:prstGeom prst="roundRect">
            <a:avLst>
              <a:gd name="adj" fmla="val 2829"/>
            </a:avLst>
          </a:prstGeom>
          <a:gradFill rotWithShape="0">
            <a:gsLst>
              <a:gs pos="0">
                <a:srgbClr val="FFFFFF"/>
              </a:gs>
              <a:gs pos="100000">
                <a:srgbClr val="464658"/>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38" name="Rectangle 2"/>
          <p:cNvSpPr>
            <a:spLocks noGrp="1" noChangeArrowheads="1"/>
          </p:cNvSpPr>
          <p:nvPr>
            <p:ph type="title"/>
          </p:nvPr>
        </p:nvSpPr>
        <p:spPr/>
        <p:txBody>
          <a:bodyPr/>
          <a:lstStyle/>
          <a:p>
            <a:r>
              <a:rPr lang="en-US" altLang="en-US">
                <a:ea typeface="ＭＳ Ｐゴシック" charset="-128"/>
              </a:rPr>
              <a:t>CCN node model</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054225"/>
            <a:ext cx="591026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65540" name="Group 4"/>
          <p:cNvGrpSpPr>
            <a:grpSpLocks/>
          </p:cNvGrpSpPr>
          <p:nvPr/>
        </p:nvGrpSpPr>
        <p:grpSpPr bwMode="auto">
          <a:xfrm>
            <a:off x="5915025" y="2559050"/>
            <a:ext cx="2943225" cy="446088"/>
            <a:chOff x="0" y="0"/>
            <a:chExt cx="2637" cy="400"/>
          </a:xfrm>
        </p:grpSpPr>
        <p:sp>
          <p:nvSpPr>
            <p:cNvPr id="65548" name="Line 5"/>
            <p:cNvSpPr>
              <a:spLocks noChangeShapeType="1"/>
            </p:cNvSpPr>
            <p:nvPr/>
          </p:nvSpPr>
          <p:spPr bwMode="auto">
            <a:xfrm>
              <a:off x="0" y="200"/>
              <a:ext cx="620" cy="10"/>
            </a:xfrm>
            <a:prstGeom prst="line">
              <a:avLst/>
            </a:prstGeom>
            <a:noFill/>
            <a:ln w="762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49" name="AutoShape 6"/>
            <p:cNvSpPr>
              <a:spLocks/>
            </p:cNvSpPr>
            <p:nvPr/>
          </p:nvSpPr>
          <p:spPr bwMode="auto">
            <a:xfrm>
              <a:off x="620" y="60"/>
              <a:ext cx="2008" cy="280"/>
            </a:xfrm>
            <a:prstGeom prst="roundRect">
              <a:avLst>
                <a:gd name="adj" fmla="val 42856"/>
              </a:avLst>
            </a:prstGeom>
            <a:solidFill>
              <a:schemeClr val="accent1">
                <a:alpha val="65881"/>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50" name="Rectangle 7"/>
            <p:cNvSpPr>
              <a:spLocks/>
            </p:cNvSpPr>
            <p:nvPr/>
          </p:nvSpPr>
          <p:spPr bwMode="auto">
            <a:xfrm>
              <a:off x="613" y="0"/>
              <a:ext cx="202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300">
                  <a:solidFill>
                    <a:srgbClr val="FF0000"/>
                  </a:solidFill>
                </a:rPr>
                <a:t>get /parc.com/videos/WidgetA.mpg/v3/s2</a:t>
              </a:r>
            </a:p>
          </p:txBody>
        </p:sp>
      </p:grpSp>
      <p:sp>
        <p:nvSpPr>
          <p:cNvPr id="65541" name="Freeform 8"/>
          <p:cNvSpPr>
            <a:spLocks/>
          </p:cNvSpPr>
          <p:nvPr/>
        </p:nvSpPr>
        <p:spPr bwMode="auto">
          <a:xfrm>
            <a:off x="5189538" y="2786063"/>
            <a:ext cx="685800" cy="1357312"/>
          </a:xfrm>
          <a:custGeom>
            <a:avLst/>
            <a:gdLst>
              <a:gd name="T0" fmla="*/ 866548592 w 19293"/>
              <a:gd name="T1" fmla="*/ 1121693 h 20744"/>
              <a:gd name="T2" fmla="*/ 0 w 19293"/>
              <a:gd name="T3" fmla="*/ 2147483647 h 20744"/>
              <a:gd name="T4" fmla="*/ 0 60000 65536"/>
              <a:gd name="T5" fmla="*/ 0 60000 65536"/>
              <a:gd name="T6" fmla="*/ 0 w 19293"/>
              <a:gd name="T7" fmla="*/ 0 h 20744"/>
              <a:gd name="T8" fmla="*/ 19293 w 19293"/>
              <a:gd name="T9" fmla="*/ 20744 h 20744"/>
            </a:gdLst>
            <a:ahLst/>
            <a:cxnLst>
              <a:cxn ang="T4">
                <a:pos x="T0" y="T1"/>
              </a:cxn>
              <a:cxn ang="T5">
                <a:pos x="T2" y="T3"/>
              </a:cxn>
            </a:cxnLst>
            <a:rect l="T6" t="T7" r="T8" b="T9"/>
            <a:pathLst>
              <a:path w="19293" h="20744">
                <a:moveTo>
                  <a:pt x="19293" y="4"/>
                </a:moveTo>
                <a:cubicBezTo>
                  <a:pt x="3475" y="-363"/>
                  <a:pt x="21600" y="21237"/>
                  <a:pt x="0" y="20735"/>
                </a:cubicBezTo>
              </a:path>
            </a:pathLst>
          </a:custGeom>
          <a:noFill/>
          <a:ln w="63500">
            <a:solidFill>
              <a:srgbClr val="FF0000">
                <a:alpha val="50195"/>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2" name="Freeform 9"/>
          <p:cNvSpPr>
            <a:spLocks/>
          </p:cNvSpPr>
          <p:nvPr/>
        </p:nvSpPr>
        <p:spPr bwMode="auto">
          <a:xfrm>
            <a:off x="3551238" y="4133850"/>
            <a:ext cx="1200150" cy="985838"/>
          </a:xfrm>
          <a:custGeom>
            <a:avLst/>
            <a:gdLst>
              <a:gd name="T0" fmla="*/ 2147483647 w 11435"/>
              <a:gd name="T1" fmla="*/ 0 h 17785"/>
              <a:gd name="T2" fmla="*/ 0 w 11435"/>
              <a:gd name="T3" fmla="*/ 2147483647 h 17785"/>
              <a:gd name="T4" fmla="*/ 0 60000 65536"/>
              <a:gd name="T5" fmla="*/ 0 60000 65536"/>
              <a:gd name="T6" fmla="*/ 0 w 11435"/>
              <a:gd name="T7" fmla="*/ 0 h 17785"/>
              <a:gd name="T8" fmla="*/ 11435 w 11435"/>
              <a:gd name="T9" fmla="*/ 17785 h 17785"/>
            </a:gdLst>
            <a:ahLst/>
            <a:cxnLst>
              <a:cxn ang="T4">
                <a:pos x="T0" y="T1"/>
              </a:cxn>
              <a:cxn ang="T5">
                <a:pos x="T2" y="T3"/>
              </a:cxn>
            </a:cxnLst>
            <a:rect l="T6" t="T7" r="T8" b="T9"/>
            <a:pathLst>
              <a:path w="11435" h="17785">
                <a:moveTo>
                  <a:pt x="11435" y="0"/>
                </a:moveTo>
                <a:cubicBezTo>
                  <a:pt x="915" y="-14"/>
                  <a:pt x="21600" y="21586"/>
                  <a:pt x="0" y="17197"/>
                </a:cubicBezTo>
              </a:path>
            </a:pathLst>
          </a:custGeom>
          <a:noFill/>
          <a:ln w="63500">
            <a:solidFill>
              <a:srgbClr val="FF0000">
                <a:alpha val="50980"/>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3" name="Freeform 10"/>
          <p:cNvSpPr>
            <a:spLocks/>
          </p:cNvSpPr>
          <p:nvPr/>
        </p:nvSpPr>
        <p:spPr bwMode="auto">
          <a:xfrm>
            <a:off x="3048000" y="3979863"/>
            <a:ext cx="3101975" cy="1368425"/>
          </a:xfrm>
          <a:custGeom>
            <a:avLst/>
            <a:gdLst>
              <a:gd name="T0" fmla="*/ 2147483647 w 17302"/>
              <a:gd name="T1" fmla="*/ 2147483647 h 21485"/>
              <a:gd name="T2" fmla="*/ 2147483647 w 17302"/>
              <a:gd name="T3" fmla="*/ 2147483647 h 21485"/>
              <a:gd name="T4" fmla="*/ 2147483647 w 17302"/>
              <a:gd name="T5" fmla="*/ 0 h 21485"/>
              <a:gd name="T6" fmla="*/ 0 60000 65536"/>
              <a:gd name="T7" fmla="*/ 0 60000 65536"/>
              <a:gd name="T8" fmla="*/ 0 60000 65536"/>
              <a:gd name="T9" fmla="*/ 0 w 17302"/>
              <a:gd name="T10" fmla="*/ 0 h 21485"/>
              <a:gd name="T11" fmla="*/ 17302 w 17302"/>
              <a:gd name="T12" fmla="*/ 21485 h 21485"/>
            </a:gdLst>
            <a:ahLst/>
            <a:cxnLst>
              <a:cxn ang="T6">
                <a:pos x="T0" y="T1"/>
              </a:cxn>
              <a:cxn ang="T7">
                <a:pos x="T2" y="T3"/>
              </a:cxn>
              <a:cxn ang="T8">
                <a:pos x="T4" y="T5"/>
              </a:cxn>
            </a:cxnLst>
            <a:rect l="T9" t="T10" r="T11" b="T12"/>
            <a:pathLst>
              <a:path w="17302" h="21485">
                <a:moveTo>
                  <a:pt x="2486" y="17469"/>
                </a:moveTo>
                <a:cubicBezTo>
                  <a:pt x="-1513" y="17569"/>
                  <a:pt x="-85" y="21500"/>
                  <a:pt x="2557" y="21485"/>
                </a:cubicBezTo>
                <a:cubicBezTo>
                  <a:pt x="20087" y="21384"/>
                  <a:pt x="7734" y="-100"/>
                  <a:pt x="17302" y="0"/>
                </a:cubicBezTo>
              </a:path>
            </a:pathLst>
          </a:custGeom>
          <a:noFill/>
          <a:ln w="63500">
            <a:solidFill>
              <a:srgbClr val="FF0000">
                <a:alpha val="52156"/>
              </a:srgbClr>
            </a:solidFill>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4" name="Rectangle 11"/>
          <p:cNvSpPr>
            <a:spLocks/>
          </p:cNvSpPr>
          <p:nvPr/>
        </p:nvSpPr>
        <p:spPr bwMode="auto">
          <a:xfrm>
            <a:off x="1957388" y="4076700"/>
            <a:ext cx="2035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800">
                <a:solidFill>
                  <a:srgbClr val="FF0000"/>
                </a:solidFill>
                <a:latin typeface="Helvetica" charset="0"/>
                <a:sym typeface="Helvetica" charset="0"/>
              </a:rPr>
              <a:t>/parc.com/videos/WidgetA.mpg/v3/s2          0</a:t>
            </a:r>
          </a:p>
        </p:txBody>
      </p:sp>
      <p:sp>
        <p:nvSpPr>
          <p:cNvPr id="65545" name="Freeform 12"/>
          <p:cNvSpPr>
            <a:spLocks/>
          </p:cNvSpPr>
          <p:nvPr/>
        </p:nvSpPr>
        <p:spPr bwMode="auto">
          <a:xfrm>
            <a:off x="2844800" y="4235450"/>
            <a:ext cx="642938" cy="857250"/>
          </a:xfrm>
          <a:custGeom>
            <a:avLst/>
            <a:gdLst>
              <a:gd name="T0" fmla="*/ 982981116 w 16443"/>
              <a:gd name="T1" fmla="*/ 1350252451 h 21600"/>
              <a:gd name="T2" fmla="*/ 43879121 w 16443"/>
              <a:gd name="T3" fmla="*/ 0 h 21600"/>
              <a:gd name="T4" fmla="*/ 0 60000 65536"/>
              <a:gd name="T5" fmla="*/ 0 60000 65536"/>
              <a:gd name="T6" fmla="*/ 0 w 16443"/>
              <a:gd name="T7" fmla="*/ 0 h 21600"/>
              <a:gd name="T8" fmla="*/ 16443 w 16443"/>
              <a:gd name="T9" fmla="*/ 21600 h 21600"/>
            </a:gdLst>
            <a:ahLst/>
            <a:cxnLst>
              <a:cxn ang="T4">
                <a:pos x="T0" y="T1"/>
              </a:cxn>
              <a:cxn ang="T5">
                <a:pos x="T2" y="T3"/>
              </a:cxn>
            </a:cxnLst>
            <a:rect l="T6" t="T7" r="T8" b="T9"/>
            <a:pathLst>
              <a:path w="16443" h="21600">
                <a:moveTo>
                  <a:pt x="16443" y="21600"/>
                </a:moveTo>
                <a:cubicBezTo>
                  <a:pt x="-5157" y="21278"/>
                  <a:pt x="734" y="0"/>
                  <a:pt x="734" y="0"/>
                </a:cubicBezTo>
              </a:path>
            </a:pathLst>
          </a:custGeom>
          <a:noFill/>
          <a:ln w="63500">
            <a:solidFill>
              <a:srgbClr val="FF0000">
                <a:alpha val="50195"/>
              </a:srgbClr>
            </a:solidFill>
            <a:prstDash val="sysDot"/>
            <a:miter lim="800000"/>
            <a:headEn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6" name="Freeform 13"/>
          <p:cNvSpPr>
            <a:spLocks/>
          </p:cNvSpPr>
          <p:nvPr/>
        </p:nvSpPr>
        <p:spPr bwMode="auto">
          <a:xfrm>
            <a:off x="4191000" y="3971925"/>
            <a:ext cx="684213" cy="161925"/>
          </a:xfrm>
          <a:custGeom>
            <a:avLst/>
            <a:gdLst>
              <a:gd name="T0" fmla="*/ 1753386275 w 13516"/>
              <a:gd name="T1" fmla="*/ 48415 h 18221"/>
              <a:gd name="T2" fmla="*/ 0 w 13516"/>
              <a:gd name="T3" fmla="*/ 12681151 h 18221"/>
              <a:gd name="T4" fmla="*/ 0 60000 65536"/>
              <a:gd name="T5" fmla="*/ 0 60000 65536"/>
              <a:gd name="T6" fmla="*/ 0 w 13516"/>
              <a:gd name="T7" fmla="*/ 0 h 18221"/>
              <a:gd name="T8" fmla="*/ 13516 w 13516"/>
              <a:gd name="T9" fmla="*/ 18221 h 18221"/>
            </a:gdLst>
            <a:ahLst/>
            <a:cxnLst>
              <a:cxn ang="T4">
                <a:pos x="T0" y="T1"/>
              </a:cxn>
              <a:cxn ang="T5">
                <a:pos x="T2" y="T3"/>
              </a:cxn>
            </a:cxnLst>
            <a:rect l="T6" t="T7" r="T8" b="T9"/>
            <a:pathLst>
              <a:path w="13516" h="18221">
                <a:moveTo>
                  <a:pt x="13516" y="69"/>
                </a:moveTo>
                <a:cubicBezTo>
                  <a:pt x="2021" y="-1371"/>
                  <a:pt x="21600" y="20229"/>
                  <a:pt x="0" y="18069"/>
                </a:cubicBezTo>
              </a:path>
            </a:pathLst>
          </a:custGeom>
          <a:noFill/>
          <a:ln w="12700">
            <a:solidFill>
              <a:srgbClr val="FF0000"/>
            </a:solidFill>
            <a:miter lim="800000"/>
            <a:headEnd type="oval"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7" name="Rectangle 14"/>
          <p:cNvSpPr>
            <a:spLocks/>
          </p:cNvSpPr>
          <p:nvPr/>
        </p:nvSpPr>
        <p:spPr bwMode="auto">
          <a:xfrm>
            <a:off x="5057775" y="3894138"/>
            <a:ext cx="79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800">
                <a:solidFill>
                  <a:srgbClr val="FF0000"/>
                </a:solidFill>
                <a:latin typeface="Myriad Pro" charset="0"/>
                <a:sym typeface="Myriad Pro" charset="0"/>
              </a:rPr>
              <a:t>P</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ea typeface="ＭＳ Ｐゴシック" charset="-128"/>
              </a:rPr>
              <a:t>Flow/Congestion Control</a:t>
            </a:r>
          </a:p>
        </p:txBody>
      </p:sp>
      <p:sp>
        <p:nvSpPr>
          <p:cNvPr id="66562" name="Content Placeholder 2"/>
          <p:cNvSpPr>
            <a:spLocks noGrp="1"/>
          </p:cNvSpPr>
          <p:nvPr>
            <p:ph idx="1"/>
          </p:nvPr>
        </p:nvSpPr>
        <p:spPr/>
        <p:txBody>
          <a:bodyPr/>
          <a:lstStyle/>
          <a:p>
            <a:r>
              <a:rPr lang="en-US" altLang="en-US">
                <a:ea typeface="ＭＳ Ｐゴシック" charset="-128"/>
              </a:rPr>
              <a:t>One Interest pkt </a:t>
            </a:r>
            <a:r>
              <a:rPr lang="en-US" altLang="en-US">
                <a:ea typeface="ＭＳ Ｐゴシック" charset="-128"/>
                <a:sym typeface="Wingdings" charset="2"/>
              </a:rPr>
              <a:t> one data packet</a:t>
            </a:r>
          </a:p>
          <a:p>
            <a:endParaRPr lang="en-US" altLang="en-US">
              <a:ea typeface="ＭＳ Ｐゴシック" charset="-128"/>
              <a:sym typeface="Wingdings" charset="2"/>
            </a:endParaRPr>
          </a:p>
          <a:p>
            <a:r>
              <a:rPr lang="en-US" altLang="en-US">
                <a:ea typeface="ＭＳ Ｐゴシック" charset="-128"/>
                <a:sym typeface="Wingdings" charset="2"/>
              </a:rPr>
              <a:t>All xfers are done hop-by-hop – so no need for congestion control</a:t>
            </a:r>
          </a:p>
          <a:p>
            <a:endParaRPr lang="en-US" altLang="en-US">
              <a:ea typeface="ＭＳ Ｐゴシック" charset="-128"/>
              <a:sym typeface="Wingdings" charset="2"/>
            </a:endParaRPr>
          </a:p>
          <a:p>
            <a:r>
              <a:rPr lang="en-US" altLang="en-US">
                <a:ea typeface="ＭＳ Ｐゴシック" charset="-128"/>
                <a:sym typeface="Wingdings" charset="2"/>
              </a:rPr>
              <a:t>Sequence numbers are part of the name space</a:t>
            </a:r>
            <a:endParaRPr lang="en-US" altLang="en-US">
              <a:ea typeface="ＭＳ Ｐゴシック"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p:txBody>
          <a:bodyPr/>
          <a:lstStyle/>
          <a:p>
            <a:r>
              <a:rPr lang="en-US" altLang="en-US">
                <a:ea typeface="ＭＳ Ｐゴシック" charset="-128"/>
              </a:rPr>
              <a:t>“But ...</a:t>
            </a:r>
          </a:p>
        </p:txBody>
      </p:sp>
      <p:sp>
        <p:nvSpPr>
          <p:cNvPr id="67586" name="Rectangle 2"/>
          <p:cNvSpPr>
            <a:spLocks noGrp="1" noChangeArrowheads="1"/>
          </p:cNvSpPr>
          <p:nvPr>
            <p:ph type="body" idx="1"/>
          </p:nvPr>
        </p:nvSpPr>
        <p:spPr/>
        <p:txBody>
          <a:bodyPr/>
          <a:lstStyle/>
          <a:p>
            <a:pPr>
              <a:lnSpc>
                <a:spcPct val="90000"/>
              </a:lnSpc>
            </a:pPr>
            <a:r>
              <a:rPr lang="en-US" altLang="en-US">
                <a:ea typeface="ＭＳ Ｐゴシック" charset="-128"/>
              </a:rPr>
              <a:t>“this doesn’t handle conversations or realtime.</a:t>
            </a:r>
          </a:p>
          <a:p>
            <a:pPr lvl="1">
              <a:lnSpc>
                <a:spcPct val="90000"/>
              </a:lnSpc>
            </a:pPr>
            <a:r>
              <a:rPr lang="en-US" altLang="en-US"/>
              <a:t>Yes it does - see ReArch VoCCN paper.</a:t>
            </a:r>
          </a:p>
          <a:p>
            <a:pPr>
              <a:lnSpc>
                <a:spcPct val="90000"/>
              </a:lnSpc>
            </a:pPr>
            <a:r>
              <a:rPr lang="en-US" altLang="en-US">
                <a:ea typeface="ＭＳ Ｐゴシック" charset="-128"/>
              </a:rPr>
              <a:t>“this is just Google.</a:t>
            </a:r>
          </a:p>
          <a:p>
            <a:pPr lvl="1">
              <a:lnSpc>
                <a:spcPct val="90000"/>
              </a:lnSpc>
            </a:pPr>
            <a:r>
              <a:rPr lang="en-US" altLang="en-US"/>
              <a:t>This is IP-for-content.  We don’t search for data, we route to it.</a:t>
            </a:r>
          </a:p>
          <a:p>
            <a:pPr>
              <a:lnSpc>
                <a:spcPct val="90000"/>
              </a:lnSpc>
            </a:pPr>
            <a:r>
              <a:rPr lang="en-US" altLang="en-US">
                <a:ea typeface="ＭＳ Ｐゴシック" charset="-128"/>
              </a:rPr>
              <a:t>“this will never scale.</a:t>
            </a:r>
          </a:p>
          <a:p>
            <a:pPr lvl="1">
              <a:lnSpc>
                <a:spcPct val="90000"/>
              </a:lnSpc>
            </a:pPr>
            <a:r>
              <a:rPr lang="en-US" altLang="en-US"/>
              <a:t>Hierarchically structured names give same log(n) scaling as IP but CCN tables can be much smaller since multi-source model allows inexact state (e.g., Bloom filter).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a:ea typeface="ＭＳ Ｐゴシック" charset="-128"/>
              </a:rPr>
              <a:t>What about connections/VoIP? </a:t>
            </a:r>
          </a:p>
        </p:txBody>
      </p:sp>
      <p:sp>
        <p:nvSpPr>
          <p:cNvPr id="68610" name="Content Placeholder 2"/>
          <p:cNvSpPr>
            <a:spLocks noGrp="1"/>
          </p:cNvSpPr>
          <p:nvPr>
            <p:ph idx="1"/>
          </p:nvPr>
        </p:nvSpPr>
        <p:spPr/>
        <p:txBody>
          <a:bodyPr/>
          <a:lstStyle/>
          <a:p>
            <a:r>
              <a:rPr lang="en-US" altLang="en-US">
                <a:ea typeface="ＭＳ Ｐゴシック" charset="-128"/>
              </a:rPr>
              <a:t>Key challenge - rendezvous</a:t>
            </a:r>
          </a:p>
          <a:p>
            <a:r>
              <a:rPr lang="en-US" altLang="en-US">
                <a:ea typeface="ＭＳ Ｐゴシック" charset="-128"/>
              </a:rPr>
              <a:t>Need to support requesting ability to request content that has not yet been published</a:t>
            </a:r>
          </a:p>
          <a:p>
            <a:r>
              <a:rPr lang="en-US" altLang="en-US">
                <a:ea typeface="ＭＳ Ｐゴシック" charset="-128"/>
              </a:rPr>
              <a:t>E.g., route request to potential publishers, and have them create the desired content in response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70091E-5347-2C44-A264-4A39E1E93E23}" type="slidenum">
              <a:rPr lang="en-US" altLang="en-US" sz="1200">
                <a:solidFill>
                  <a:schemeClr val="tx2"/>
                </a:solidFill>
                <a:latin typeface="Arial Narrow" charset="0"/>
              </a:rPr>
              <a:pPr/>
              <a:t>5</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Overview</a:t>
            </a:r>
          </a:p>
        </p:txBody>
      </p:sp>
      <p:sp>
        <p:nvSpPr>
          <p:cNvPr id="19459" name="Rectangle 3"/>
          <p:cNvSpPr>
            <a:spLocks noGrp="1" noChangeArrowheads="1"/>
          </p:cNvSpPr>
          <p:nvPr>
            <p:ph type="body" idx="1"/>
          </p:nvPr>
        </p:nvSpPr>
        <p:spPr/>
        <p:txBody>
          <a:bodyPr>
            <a:normAutofit/>
          </a:bodyPr>
          <a:lstStyle/>
          <a:p>
            <a:pPr eaLnBrk="1" hangingPunct="1">
              <a:lnSpc>
                <a:spcPct val="80000"/>
              </a:lnSpc>
            </a:pPr>
            <a:endParaRPr lang="en-US" altLang="en-US" sz="3000" dirty="0"/>
          </a:p>
          <a:p>
            <a:pPr eaLnBrk="1" hangingPunct="1">
              <a:lnSpc>
                <a:spcPct val="80000"/>
              </a:lnSpc>
            </a:pPr>
            <a:endParaRPr lang="en-US" altLang="en-US" sz="3000" dirty="0"/>
          </a:p>
          <a:p>
            <a:pPr eaLnBrk="1" hangingPunct="1">
              <a:lnSpc>
                <a:spcPct val="80000"/>
              </a:lnSpc>
            </a:pPr>
            <a:r>
              <a:rPr lang="en-US" altLang="en-US" sz="3000" dirty="0" err="1" smtClean="0">
                <a:solidFill>
                  <a:srgbClr val="FF0000"/>
                </a:solidFill>
              </a:rPr>
              <a:t>Bittorrent</a:t>
            </a:r>
            <a:endParaRPr lang="en-US" altLang="en-US" sz="3000" dirty="0" smtClean="0">
              <a:solidFill>
                <a:srgbClr val="FF0000"/>
              </a:solidFill>
            </a:endParaRPr>
          </a:p>
          <a:p>
            <a:pPr eaLnBrk="1" hangingPunct="1">
              <a:lnSpc>
                <a:spcPct val="80000"/>
              </a:lnSpc>
            </a:pPr>
            <a:endParaRPr lang="en-US" altLang="en-US" sz="3000" dirty="0">
              <a:solidFill>
                <a:srgbClr val="FF0000"/>
              </a:solidFill>
            </a:endParaRPr>
          </a:p>
          <a:p>
            <a:pPr eaLnBrk="1" hangingPunct="1">
              <a:lnSpc>
                <a:spcPct val="80000"/>
              </a:lnSpc>
            </a:pPr>
            <a:endParaRPr lang="en-US" altLang="en-US" sz="3000" dirty="0" smtClean="0">
              <a:solidFill>
                <a:srgbClr val="FF0000"/>
              </a:solidFill>
            </a:endParaRPr>
          </a:p>
          <a:p>
            <a:pPr eaLnBrk="1" hangingPunct="1">
              <a:lnSpc>
                <a:spcPct val="80000"/>
              </a:lnSpc>
            </a:pPr>
            <a:r>
              <a:rPr lang="en-US" altLang="en-US" sz="3000" dirty="0" smtClean="0"/>
              <a:t>RE</a:t>
            </a:r>
          </a:p>
          <a:p>
            <a:pPr eaLnBrk="1" hangingPunct="1">
              <a:lnSpc>
                <a:spcPct val="80000"/>
              </a:lnSpc>
            </a:pP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CCN</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6088216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228600"/>
            <a:ext cx="878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altLang="en-US">
                <a:ea typeface="ＭＳ Ｐゴシック" charset="-128"/>
              </a:rPr>
              <a:t>Summary</a:t>
            </a:r>
          </a:p>
        </p:txBody>
      </p:sp>
      <p:sp>
        <p:nvSpPr>
          <p:cNvPr id="109570" name="Line 10"/>
          <p:cNvSpPr>
            <a:spLocks noChangeShapeType="1"/>
          </p:cNvSpPr>
          <p:nvPr/>
        </p:nvSpPr>
        <p:spPr bwMode="auto">
          <a:xfrm flipV="1">
            <a:off x="2971800" y="2895600"/>
            <a:ext cx="2971800" cy="838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1" name="Arc 11"/>
          <p:cNvSpPr>
            <a:spLocks/>
          </p:cNvSpPr>
          <p:nvPr/>
        </p:nvSpPr>
        <p:spPr bwMode="auto">
          <a:xfrm>
            <a:off x="6553200" y="2819400"/>
            <a:ext cx="1179513" cy="22939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2" name="Arc 12"/>
          <p:cNvSpPr>
            <a:spLocks/>
          </p:cNvSpPr>
          <p:nvPr/>
        </p:nvSpPr>
        <p:spPr bwMode="auto">
          <a:xfrm>
            <a:off x="5373688" y="2819400"/>
            <a:ext cx="1179512" cy="229393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3" name="Arc 13"/>
          <p:cNvSpPr>
            <a:spLocks/>
          </p:cNvSpPr>
          <p:nvPr/>
        </p:nvSpPr>
        <p:spPr bwMode="auto">
          <a:xfrm rot="10800000">
            <a:off x="6553200" y="1981200"/>
            <a:ext cx="1220788" cy="762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4" name="Arc 14"/>
          <p:cNvSpPr>
            <a:spLocks/>
          </p:cNvSpPr>
          <p:nvPr/>
        </p:nvSpPr>
        <p:spPr bwMode="auto">
          <a:xfrm rot="10800000">
            <a:off x="5343525" y="1981200"/>
            <a:ext cx="120015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75" name="Line 15"/>
          <p:cNvSpPr>
            <a:spLocks noChangeShapeType="1"/>
          </p:cNvSpPr>
          <p:nvPr/>
        </p:nvSpPr>
        <p:spPr bwMode="auto">
          <a:xfrm flipV="1">
            <a:off x="5326063" y="19812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6" name="Line 16"/>
          <p:cNvSpPr>
            <a:spLocks noChangeShapeType="1"/>
          </p:cNvSpPr>
          <p:nvPr/>
        </p:nvSpPr>
        <p:spPr bwMode="auto">
          <a:xfrm flipV="1">
            <a:off x="5326063" y="51006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7" name="Rectangle 17"/>
          <p:cNvSpPr>
            <a:spLocks noChangeArrowheads="1"/>
          </p:cNvSpPr>
          <p:nvPr/>
        </p:nvSpPr>
        <p:spPr bwMode="auto">
          <a:xfrm>
            <a:off x="6400800" y="2667000"/>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solidFill>
                <a:srgbClr val="000000"/>
              </a:solidFill>
              <a:latin typeface="Calibri" charset="0"/>
            </a:endParaRPr>
          </a:p>
        </p:txBody>
      </p:sp>
      <p:sp>
        <p:nvSpPr>
          <p:cNvPr id="109578" name="Rectangle 21"/>
          <p:cNvSpPr>
            <a:spLocks noChangeArrowheads="1"/>
          </p:cNvSpPr>
          <p:nvPr/>
        </p:nvSpPr>
        <p:spPr bwMode="auto">
          <a:xfrm>
            <a:off x="5954713" y="414496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Data Link</a:t>
            </a:r>
          </a:p>
        </p:txBody>
      </p:sp>
      <p:sp>
        <p:nvSpPr>
          <p:cNvPr id="109579" name="Rectangle 22"/>
          <p:cNvSpPr>
            <a:spLocks noChangeArrowheads="1"/>
          </p:cNvSpPr>
          <p:nvPr/>
        </p:nvSpPr>
        <p:spPr bwMode="auto">
          <a:xfrm>
            <a:off x="6005513" y="457993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Physical</a:t>
            </a:r>
          </a:p>
        </p:txBody>
      </p:sp>
      <p:sp>
        <p:nvSpPr>
          <p:cNvPr id="109580" name="Rectangle 23"/>
          <p:cNvSpPr>
            <a:spLocks noChangeArrowheads="1"/>
          </p:cNvSpPr>
          <p:nvPr/>
        </p:nvSpPr>
        <p:spPr bwMode="auto">
          <a:xfrm>
            <a:off x="5783263" y="2182813"/>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Applications</a:t>
            </a:r>
          </a:p>
        </p:txBody>
      </p:sp>
      <p:sp>
        <p:nvSpPr>
          <p:cNvPr id="109581" name="Text Box 26"/>
          <p:cNvSpPr txBox="1">
            <a:spLocks noChangeArrowheads="1"/>
          </p:cNvSpPr>
          <p:nvPr/>
        </p:nvSpPr>
        <p:spPr bwMode="auto">
          <a:xfrm>
            <a:off x="5349875" y="521335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The Hourglass Model</a:t>
            </a:r>
          </a:p>
        </p:txBody>
      </p:sp>
      <p:sp>
        <p:nvSpPr>
          <p:cNvPr id="109582" name="Text Box 27"/>
          <p:cNvSpPr txBox="1">
            <a:spLocks noChangeArrowheads="1"/>
          </p:cNvSpPr>
          <p:nvPr/>
        </p:nvSpPr>
        <p:spPr bwMode="auto">
          <a:xfrm rot="-900000">
            <a:off x="3505200" y="328612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a:solidFill>
                  <a:srgbClr val="000000"/>
                </a:solidFill>
              </a:rPr>
              <a:t>‘Thin Waist’</a:t>
            </a:r>
          </a:p>
        </p:txBody>
      </p:sp>
      <p:cxnSp>
        <p:nvCxnSpPr>
          <p:cNvPr id="23" name="Straight Arrow Connector 22"/>
          <p:cNvCxnSpPr/>
          <p:nvPr/>
        </p:nvCxnSpPr>
        <p:spPr>
          <a:xfrm rot="5400000" flipH="1" flipV="1">
            <a:off x="7239001" y="2819400"/>
            <a:ext cx="1676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4" name="TextBox 23"/>
          <p:cNvSpPr txBox="1">
            <a:spLocks noChangeArrowheads="1"/>
          </p:cNvSpPr>
          <p:nvPr/>
        </p:nvSpPr>
        <p:spPr bwMode="auto">
          <a:xfrm rot="5400000">
            <a:off x="7920038" y="2235200"/>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Limits Application Innovation</a:t>
            </a:r>
          </a:p>
        </p:txBody>
      </p:sp>
      <p:sp>
        <p:nvSpPr>
          <p:cNvPr id="109585" name="TextBox 24"/>
          <p:cNvSpPr txBox="1">
            <a:spLocks noChangeArrowheads="1"/>
          </p:cNvSpPr>
          <p:nvPr/>
        </p:nvSpPr>
        <p:spPr bwMode="auto">
          <a:xfrm rot="5400000">
            <a:off x="7891463" y="3795712"/>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Increases Data Delivery Flexibility</a:t>
            </a:r>
          </a:p>
        </p:txBody>
      </p:sp>
      <p:cxnSp>
        <p:nvCxnSpPr>
          <p:cNvPr id="26" name="Straight Arrow Connector 25"/>
          <p:cNvCxnSpPr/>
          <p:nvPr/>
        </p:nvCxnSpPr>
        <p:spPr>
          <a:xfrm rot="16200000" flipH="1">
            <a:off x="7087394" y="426640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587" name="Arc 11"/>
          <p:cNvSpPr>
            <a:spLocks/>
          </p:cNvSpPr>
          <p:nvPr/>
        </p:nvSpPr>
        <p:spPr bwMode="auto">
          <a:xfrm>
            <a:off x="2057400" y="3919538"/>
            <a:ext cx="1181100" cy="134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88" name="Arc 12"/>
          <p:cNvSpPr>
            <a:spLocks/>
          </p:cNvSpPr>
          <p:nvPr/>
        </p:nvSpPr>
        <p:spPr bwMode="auto">
          <a:xfrm>
            <a:off x="877888" y="3919538"/>
            <a:ext cx="1181100" cy="1346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89" name="Arc 13"/>
          <p:cNvSpPr>
            <a:spLocks/>
          </p:cNvSpPr>
          <p:nvPr/>
        </p:nvSpPr>
        <p:spPr bwMode="auto">
          <a:xfrm rot="10800000">
            <a:off x="2047875" y="2133600"/>
            <a:ext cx="1230313" cy="16779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lnTo>
                  <a:pt x="0" y="2160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90" name="Arc 14"/>
          <p:cNvSpPr>
            <a:spLocks/>
          </p:cNvSpPr>
          <p:nvPr/>
        </p:nvSpPr>
        <p:spPr bwMode="auto">
          <a:xfrm rot="10800000">
            <a:off x="838200" y="2133600"/>
            <a:ext cx="1209675" cy="16779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6600"/>
          </a:solidFill>
          <a:ln w="76200" cap="rnd">
            <a:solidFill>
              <a:schemeClr val="accent1"/>
            </a:solidFill>
            <a:round/>
            <a:headEnd/>
            <a:tailEnd/>
          </a:ln>
        </p:spPr>
        <p:txBody>
          <a:bodyPr wrap="none" anchor="ctr"/>
          <a:lstStyle/>
          <a:p>
            <a:endParaRPr lang="en-US"/>
          </a:p>
        </p:txBody>
      </p:sp>
      <p:sp>
        <p:nvSpPr>
          <p:cNvPr id="109591" name="Line 15"/>
          <p:cNvSpPr>
            <a:spLocks noChangeShapeType="1"/>
          </p:cNvSpPr>
          <p:nvPr/>
        </p:nvSpPr>
        <p:spPr bwMode="auto">
          <a:xfrm flipV="1">
            <a:off x="830263" y="21336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2" name="Line 16"/>
          <p:cNvSpPr>
            <a:spLocks noChangeShapeType="1"/>
          </p:cNvSpPr>
          <p:nvPr/>
        </p:nvSpPr>
        <p:spPr bwMode="auto">
          <a:xfrm flipV="1">
            <a:off x="830263" y="52530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3" name="Rectangle 17"/>
          <p:cNvSpPr>
            <a:spLocks noChangeArrowheads="1"/>
          </p:cNvSpPr>
          <p:nvPr/>
        </p:nvSpPr>
        <p:spPr bwMode="auto">
          <a:xfrm>
            <a:off x="1905000" y="3736975"/>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solidFill>
                <a:srgbClr val="000000"/>
              </a:solidFill>
              <a:latin typeface="Calibri" charset="0"/>
            </a:endParaRPr>
          </a:p>
        </p:txBody>
      </p:sp>
      <p:grpSp>
        <p:nvGrpSpPr>
          <p:cNvPr id="109594" name="Group 18"/>
          <p:cNvGrpSpPr>
            <a:grpSpLocks/>
          </p:cNvGrpSpPr>
          <p:nvPr/>
        </p:nvGrpSpPr>
        <p:grpSpPr bwMode="auto">
          <a:xfrm>
            <a:off x="1439863" y="2971800"/>
            <a:ext cx="1292225" cy="396875"/>
            <a:chOff x="3739" y="2290"/>
            <a:chExt cx="814" cy="261"/>
          </a:xfrm>
        </p:grpSpPr>
        <p:sp>
          <p:nvSpPr>
            <p:cNvPr id="109606" name="Rectangle 19"/>
            <p:cNvSpPr>
              <a:spLocks noChangeArrowheads="1"/>
            </p:cNvSpPr>
            <p:nvPr/>
          </p:nvSpPr>
          <p:spPr bwMode="auto">
            <a:xfrm>
              <a:off x="3739" y="2290"/>
              <a:ext cx="43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43" tIns="44430" rIns="90443" bIns="44430">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UDP</a:t>
              </a:r>
            </a:p>
          </p:txBody>
        </p:sp>
        <p:sp>
          <p:nvSpPr>
            <p:cNvPr id="109607" name="Rectangle 20"/>
            <p:cNvSpPr>
              <a:spLocks noChangeArrowheads="1"/>
            </p:cNvSpPr>
            <p:nvPr/>
          </p:nvSpPr>
          <p:spPr bwMode="auto">
            <a:xfrm>
              <a:off x="4123" y="2290"/>
              <a:ext cx="43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43" tIns="44430" rIns="90443" bIns="44430">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TCP</a:t>
              </a:r>
            </a:p>
          </p:txBody>
        </p:sp>
      </p:grpSp>
      <p:sp>
        <p:nvSpPr>
          <p:cNvPr id="109595" name="Rectangle 21"/>
          <p:cNvSpPr>
            <a:spLocks noChangeArrowheads="1"/>
          </p:cNvSpPr>
          <p:nvPr/>
        </p:nvSpPr>
        <p:spPr bwMode="auto">
          <a:xfrm>
            <a:off x="1458913" y="429736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Data Link</a:t>
            </a:r>
          </a:p>
        </p:txBody>
      </p:sp>
      <p:sp>
        <p:nvSpPr>
          <p:cNvPr id="109596" name="Rectangle 22"/>
          <p:cNvSpPr>
            <a:spLocks noChangeArrowheads="1"/>
          </p:cNvSpPr>
          <p:nvPr/>
        </p:nvSpPr>
        <p:spPr bwMode="auto">
          <a:xfrm>
            <a:off x="1509713" y="473233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Physical</a:t>
            </a:r>
          </a:p>
        </p:txBody>
      </p:sp>
      <p:sp>
        <p:nvSpPr>
          <p:cNvPr id="109597" name="Rectangle 23"/>
          <p:cNvSpPr>
            <a:spLocks noChangeArrowheads="1"/>
          </p:cNvSpPr>
          <p:nvPr/>
        </p:nvSpPr>
        <p:spPr bwMode="auto">
          <a:xfrm>
            <a:off x="1287463" y="2335213"/>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Applications</a:t>
            </a:r>
          </a:p>
        </p:txBody>
      </p:sp>
      <p:sp>
        <p:nvSpPr>
          <p:cNvPr id="109598" name="Text Box 26"/>
          <p:cNvSpPr txBox="1">
            <a:spLocks noChangeArrowheads="1"/>
          </p:cNvSpPr>
          <p:nvPr/>
        </p:nvSpPr>
        <p:spPr bwMode="auto">
          <a:xfrm>
            <a:off x="854075" y="536575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The Hourglass Model</a:t>
            </a:r>
          </a:p>
        </p:txBody>
      </p:sp>
      <p:cxnSp>
        <p:nvCxnSpPr>
          <p:cNvPr id="43" name="Straight Arrow Connector 42"/>
          <p:cNvCxnSpPr/>
          <p:nvPr/>
        </p:nvCxnSpPr>
        <p:spPr>
          <a:xfrm rot="5400000" flipH="1" flipV="1">
            <a:off x="-151606" y="2972594"/>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00" name="TextBox 43"/>
          <p:cNvSpPr txBox="1">
            <a:spLocks noChangeArrowheads="1"/>
          </p:cNvSpPr>
          <p:nvPr/>
        </p:nvSpPr>
        <p:spPr bwMode="auto">
          <a:xfrm rot="5400000">
            <a:off x="-304800" y="28098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Innovation</a:t>
            </a:r>
          </a:p>
        </p:txBody>
      </p:sp>
      <p:sp>
        <p:nvSpPr>
          <p:cNvPr id="109601" name="TextBox 44"/>
          <p:cNvSpPr txBox="1">
            <a:spLocks noChangeArrowheads="1"/>
          </p:cNvSpPr>
          <p:nvPr/>
        </p:nvSpPr>
        <p:spPr bwMode="auto">
          <a:xfrm rot="5400000">
            <a:off x="-304800" y="44862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Flexibility</a:t>
            </a:r>
          </a:p>
        </p:txBody>
      </p:sp>
      <p:cxnSp>
        <p:nvCxnSpPr>
          <p:cNvPr id="46" name="Straight Arrow Connector 45"/>
          <p:cNvCxnSpPr/>
          <p:nvPr/>
        </p:nvCxnSpPr>
        <p:spPr>
          <a:xfrm rot="16200000" flipH="1">
            <a:off x="-304006" y="4418806"/>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03" name="Rectangle 21"/>
          <p:cNvSpPr>
            <a:spLocks noChangeArrowheads="1"/>
          </p:cNvSpPr>
          <p:nvPr/>
        </p:nvSpPr>
        <p:spPr bwMode="auto">
          <a:xfrm>
            <a:off x="5486400" y="37338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b="1">
                <a:solidFill>
                  <a:srgbClr val="000000"/>
                </a:solidFill>
              </a:rPr>
              <a:t>Network (IP/Other)</a:t>
            </a:r>
          </a:p>
        </p:txBody>
      </p:sp>
      <p:sp>
        <p:nvSpPr>
          <p:cNvPr id="109604" name="Text Box 27"/>
          <p:cNvSpPr txBox="1">
            <a:spLocks noChangeArrowheads="1"/>
          </p:cNvSpPr>
          <p:nvPr/>
        </p:nvSpPr>
        <p:spPr bwMode="auto">
          <a:xfrm rot="-900000">
            <a:off x="3146425" y="280511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a:defRPr sz="2400">
                <a:solidFill>
                  <a:schemeClr val="tx1"/>
                </a:solidFill>
                <a:latin typeface="Times New Roman" charset="0"/>
                <a:ea typeface="ＭＳ Ｐゴシック" charset="-128"/>
              </a:defRPr>
            </a:lvl1pPr>
            <a:lvl2pPr marL="742950" indent="-285750" defTabSz="912813">
              <a:defRPr sz="2400">
                <a:solidFill>
                  <a:schemeClr val="tx1"/>
                </a:solidFill>
                <a:latin typeface="Times New Roman" charset="0"/>
                <a:ea typeface="ＭＳ Ｐゴシック" charset="-128"/>
              </a:defRPr>
            </a:lvl2pPr>
            <a:lvl3pPr marL="1143000" indent="-228600" defTabSz="912813">
              <a:defRPr sz="2400">
                <a:solidFill>
                  <a:schemeClr val="tx1"/>
                </a:solidFill>
                <a:latin typeface="Times New Roman" charset="0"/>
                <a:ea typeface="ＭＳ Ｐゴシック" charset="-128"/>
              </a:defRPr>
            </a:lvl3pPr>
            <a:lvl4pPr marL="1600200" indent="-228600" defTabSz="912813">
              <a:defRPr sz="2400">
                <a:solidFill>
                  <a:schemeClr val="tx1"/>
                </a:solidFill>
                <a:latin typeface="Times New Roman" charset="0"/>
                <a:ea typeface="ＭＳ Ｐゴシック" charset="-128"/>
              </a:defRPr>
            </a:lvl4pPr>
            <a:lvl5pPr marL="2057400" indent="-228600" defTabSz="912813">
              <a:defRPr sz="2400">
                <a:solidFill>
                  <a:schemeClr val="tx1"/>
                </a:solidFill>
                <a:latin typeface="Times New Roman"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a:solidFill>
                  <a:srgbClr val="000000"/>
                </a:solidFill>
              </a:rPr>
              <a:t>Moving up the</a:t>
            </a:r>
          </a:p>
        </p:txBody>
      </p:sp>
      <p:sp>
        <p:nvSpPr>
          <p:cNvPr id="109605" name="Rectangle 21"/>
          <p:cNvSpPr>
            <a:spLocks noChangeArrowheads="1"/>
          </p:cNvSpPr>
          <p:nvPr/>
        </p:nvSpPr>
        <p:spPr bwMode="auto">
          <a:xfrm>
            <a:off x="5791200" y="3048000"/>
            <a:ext cx="1593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b="1">
                <a:solidFill>
                  <a:srgbClr val="000000"/>
                </a:solidFill>
              </a:rPr>
              <a:t>Transport</a:t>
            </a:r>
            <a:br>
              <a:rPr lang="en-US" altLang="en-US" sz="2000" b="1">
                <a:solidFill>
                  <a:srgbClr val="000000"/>
                </a:solidFill>
              </a:rPr>
            </a:br>
            <a:r>
              <a:rPr lang="en-US" altLang="en-US" sz="2000" b="1">
                <a:solidFill>
                  <a:srgbClr val="000000"/>
                </a:solidFill>
              </a:rPr>
              <a:t>(TCP/Other)</a:t>
            </a:r>
          </a:p>
        </p:txBody>
      </p:sp>
    </p:spTree>
    <p:extLst>
      <p:ext uri="{BB962C8B-B14F-4D97-AF65-F5344CB8AC3E}">
        <p14:creationId xmlns:p14="http://schemas.microsoft.com/office/powerpoint/2010/main" val="15543896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Lecture</a:t>
            </a:r>
            <a:endParaRPr lang="en-US" dirty="0"/>
          </a:p>
        </p:txBody>
      </p:sp>
      <p:sp>
        <p:nvSpPr>
          <p:cNvPr id="3" name="Content Placeholder 2"/>
          <p:cNvSpPr>
            <a:spLocks noGrp="1"/>
          </p:cNvSpPr>
          <p:nvPr>
            <p:ph idx="1"/>
          </p:nvPr>
        </p:nvSpPr>
        <p:spPr/>
        <p:txBody>
          <a:bodyPr/>
          <a:lstStyle/>
          <a:p>
            <a:r>
              <a:rPr lang="en-US" dirty="0"/>
              <a:t>DNS, </a:t>
            </a:r>
            <a:r>
              <a:rPr lang="en-US" dirty="0" smtClean="0"/>
              <a:t>Web and CDNs</a:t>
            </a:r>
          </a:p>
          <a:p>
            <a:r>
              <a:rPr lang="en-US" dirty="0" smtClean="0"/>
              <a:t>Reading:</a:t>
            </a:r>
          </a:p>
          <a:p>
            <a:pPr lvl="1"/>
            <a:r>
              <a:rPr lang="en-US" dirty="0" smtClean="0"/>
              <a:t>CDN vs. ICN</a:t>
            </a:r>
            <a:endParaRPr lang="en-US" dirty="0"/>
          </a:p>
        </p:txBody>
      </p:sp>
    </p:spTree>
    <p:extLst>
      <p:ext uri="{BB962C8B-B14F-4D97-AF65-F5344CB8AC3E}">
        <p14:creationId xmlns:p14="http://schemas.microsoft.com/office/powerpoint/2010/main" val="129389687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0887916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a:ea typeface="ＭＳ Ｐゴシック" charset="-128"/>
              </a:rPr>
              <a:t>Outline</a:t>
            </a:r>
          </a:p>
        </p:txBody>
      </p:sp>
      <p:sp>
        <p:nvSpPr>
          <p:cNvPr id="70658" name="Content Placeholder 2"/>
          <p:cNvSpPr>
            <a:spLocks noGrp="1"/>
          </p:cNvSpPr>
          <p:nvPr>
            <p:ph idx="1"/>
          </p:nvPr>
        </p:nvSpPr>
        <p:spPr/>
        <p:txBody>
          <a:bodyPr/>
          <a:lstStyle/>
          <a:p>
            <a:endParaRPr lang="en-US" altLang="en-US" dirty="0">
              <a:ea typeface="ＭＳ Ｐゴシック" charset="-128"/>
            </a:endParaRPr>
          </a:p>
          <a:p>
            <a:r>
              <a:rPr lang="en-US" altLang="en-US" dirty="0">
                <a:ea typeface="ＭＳ Ｐゴシック" charset="-128"/>
              </a:rPr>
              <a:t>DTNs</a:t>
            </a:r>
          </a:p>
        </p:txBody>
      </p:sp>
    </p:spTree>
    <p:extLst>
      <p:ext uri="{BB962C8B-B14F-4D97-AF65-F5344CB8AC3E}">
        <p14:creationId xmlns:p14="http://schemas.microsoft.com/office/powerpoint/2010/main" val="2319108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2"/>
          <p:cNvSpPr>
            <a:spLocks noGrp="1"/>
          </p:cNvSpPr>
          <p:nvPr>
            <p:ph type="title"/>
          </p:nvPr>
        </p:nvSpPr>
        <p:spPr/>
        <p:txBody>
          <a:bodyPr/>
          <a:lstStyle/>
          <a:p>
            <a:r>
              <a:rPr lang="en-US" altLang="en-US">
                <a:ea typeface="ＭＳ Ｐゴシック" charset="-128"/>
              </a:rPr>
              <a:t>Unstated Internet Assumptions</a:t>
            </a:r>
          </a:p>
        </p:txBody>
      </p:sp>
      <p:sp>
        <p:nvSpPr>
          <p:cNvPr id="71682" name="Content Placeholder 3"/>
          <p:cNvSpPr>
            <a:spLocks noGrp="1"/>
          </p:cNvSpPr>
          <p:nvPr>
            <p:ph idx="1"/>
          </p:nvPr>
        </p:nvSpPr>
        <p:spPr/>
        <p:txBody>
          <a:bodyPr/>
          <a:lstStyle/>
          <a:p>
            <a:r>
              <a:rPr lang="en-US" altLang="en-US" sz="3000">
                <a:ea typeface="ＭＳ Ｐゴシック" charset="-128"/>
              </a:rPr>
              <a:t>Some path exists between endpoints</a:t>
            </a:r>
          </a:p>
          <a:p>
            <a:pPr lvl="1"/>
            <a:r>
              <a:rPr lang="en-US" altLang="en-US" sz="2600"/>
              <a:t>Routing finds (single) “best” existing route</a:t>
            </a:r>
          </a:p>
          <a:p>
            <a:r>
              <a:rPr lang="en-US" altLang="en-US" sz="3000">
                <a:ea typeface="ＭＳ Ｐゴシック" charset="-128"/>
              </a:rPr>
              <a:t>E2E RTT is not very large</a:t>
            </a:r>
          </a:p>
          <a:p>
            <a:pPr lvl="1"/>
            <a:r>
              <a:rPr lang="en-US" altLang="en-US" sz="2600"/>
              <a:t>Max of few seconds</a:t>
            </a:r>
          </a:p>
          <a:p>
            <a:pPr lvl="1"/>
            <a:r>
              <a:rPr lang="en-US" altLang="en-US" sz="2600"/>
              <a:t>Window-based flow/cong ctl. work well</a:t>
            </a:r>
          </a:p>
          <a:p>
            <a:r>
              <a:rPr lang="en-US" altLang="en-US" sz="3000">
                <a:ea typeface="ＭＳ Ｐゴシック" charset="-128"/>
              </a:rPr>
              <a:t>E2E reliability works well</a:t>
            </a:r>
          </a:p>
          <a:p>
            <a:pPr lvl="1"/>
            <a:r>
              <a:rPr lang="en-US" altLang="en-US" sz="2600"/>
              <a:t>Requires low loss rates</a:t>
            </a:r>
          </a:p>
          <a:p>
            <a:r>
              <a:rPr lang="en-US" altLang="en-US" sz="3000">
                <a:ea typeface="ＭＳ Ｐゴシック" charset="-128"/>
              </a:rPr>
              <a:t>Packets are the right abstraction</a:t>
            </a:r>
          </a:p>
          <a:p>
            <a:pPr lvl="1"/>
            <a:r>
              <a:rPr lang="en-US" altLang="en-US" sz="2600"/>
              <a:t>Routers don’t modify packets much</a:t>
            </a:r>
          </a:p>
          <a:p>
            <a:pPr lvl="1"/>
            <a:r>
              <a:rPr lang="en-US" altLang="en-US" sz="2600"/>
              <a:t>Basic IP processing</a:t>
            </a:r>
          </a:p>
        </p:txBody>
      </p:sp>
    </p:spTree>
    <p:extLst>
      <p:ext uri="{BB962C8B-B14F-4D97-AF65-F5344CB8AC3E}">
        <p14:creationId xmlns:p14="http://schemas.microsoft.com/office/powerpoint/2010/main" val="10779750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Title 2"/>
          <p:cNvSpPr>
            <a:spLocks noGrp="1"/>
          </p:cNvSpPr>
          <p:nvPr>
            <p:ph type="title"/>
          </p:nvPr>
        </p:nvSpPr>
        <p:spPr/>
        <p:txBody>
          <a:bodyPr/>
          <a:lstStyle/>
          <a:p>
            <a:r>
              <a:rPr lang="en-US" altLang="en-US">
                <a:ea typeface="ＭＳ Ｐゴシック" charset="-128"/>
              </a:rPr>
              <a:t>New Challenges</a:t>
            </a:r>
          </a:p>
        </p:txBody>
      </p:sp>
      <p:sp>
        <p:nvSpPr>
          <p:cNvPr id="73730" name="Content Placeholder 3"/>
          <p:cNvSpPr>
            <a:spLocks noGrp="1"/>
          </p:cNvSpPr>
          <p:nvPr>
            <p:ph idx="1"/>
          </p:nvPr>
        </p:nvSpPr>
        <p:spPr/>
        <p:txBody>
          <a:bodyPr/>
          <a:lstStyle/>
          <a:p>
            <a:r>
              <a:rPr lang="en-US" altLang="en-US">
                <a:ea typeface="ＭＳ Ｐゴシック" charset="-128"/>
              </a:rPr>
              <a:t>Very large E2E delay</a:t>
            </a:r>
          </a:p>
          <a:p>
            <a:pPr lvl="1"/>
            <a:r>
              <a:rPr lang="en-US" altLang="en-US"/>
              <a:t>Propagation delay = seconds to minutes</a:t>
            </a:r>
          </a:p>
          <a:p>
            <a:pPr lvl="1"/>
            <a:r>
              <a:rPr lang="en-US" altLang="en-US"/>
              <a:t>Disconnected situations can make delay worse</a:t>
            </a:r>
          </a:p>
          <a:p>
            <a:r>
              <a:rPr lang="en-US" altLang="en-US">
                <a:ea typeface="ＭＳ Ｐゴシック" charset="-128"/>
              </a:rPr>
              <a:t>Intermittent and scheduled links</a:t>
            </a:r>
          </a:p>
          <a:p>
            <a:pPr lvl="1"/>
            <a:r>
              <a:rPr lang="en-US" altLang="en-US"/>
              <a:t>Disconnection may not be due to failure (e.g. LEO satellite)</a:t>
            </a:r>
          </a:p>
          <a:p>
            <a:pPr lvl="1"/>
            <a:r>
              <a:rPr lang="en-US" altLang="en-US"/>
              <a:t>Retransmission may be expensive</a:t>
            </a:r>
          </a:p>
          <a:p>
            <a:r>
              <a:rPr lang="en-US" altLang="en-US">
                <a:ea typeface="ＭＳ Ｐゴシック" charset="-128"/>
              </a:rPr>
              <a:t>Many specialized networks won’t/can’t run IP </a:t>
            </a:r>
          </a:p>
        </p:txBody>
      </p:sp>
    </p:spTree>
    <p:extLst>
      <p:ext uri="{BB962C8B-B14F-4D97-AF65-F5344CB8AC3E}">
        <p14:creationId xmlns:p14="http://schemas.microsoft.com/office/powerpoint/2010/main" val="21188392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tLang="en-US">
                <a:ea typeface="ＭＳ Ｐゴシック" charset="-128"/>
              </a:rPr>
              <a:t>IP Not Always a Good Fit</a:t>
            </a:r>
          </a:p>
        </p:txBody>
      </p:sp>
      <p:sp>
        <p:nvSpPr>
          <p:cNvPr id="75778" name="Rectangle 3"/>
          <p:cNvSpPr>
            <a:spLocks noGrp="1" noChangeArrowheads="1"/>
          </p:cNvSpPr>
          <p:nvPr>
            <p:ph type="body" idx="1"/>
          </p:nvPr>
        </p:nvSpPr>
        <p:spPr/>
        <p:txBody>
          <a:bodyPr/>
          <a:lstStyle/>
          <a:p>
            <a:pPr>
              <a:lnSpc>
                <a:spcPct val="80000"/>
              </a:lnSpc>
            </a:pPr>
            <a:r>
              <a:rPr lang="en-US" altLang="en-US" sz="2600">
                <a:ea typeface="ＭＳ Ｐゴシック" charset="-128"/>
              </a:rPr>
              <a:t>Networks with very small frames, that are connection-oriented, or have very poor reliability do not match IP very well</a:t>
            </a:r>
          </a:p>
          <a:p>
            <a:pPr lvl="1">
              <a:lnSpc>
                <a:spcPct val="80000"/>
              </a:lnSpc>
            </a:pPr>
            <a:r>
              <a:rPr lang="en-US" altLang="en-US" sz="2200"/>
              <a:t>Sensor nets, ATM, ISDN, wireless, etc</a:t>
            </a:r>
          </a:p>
          <a:p>
            <a:pPr>
              <a:lnSpc>
                <a:spcPct val="80000"/>
              </a:lnSpc>
            </a:pPr>
            <a:r>
              <a:rPr lang="en-US" altLang="en-US" sz="2600">
                <a:ea typeface="ＭＳ Ｐゴシック" charset="-128"/>
              </a:rPr>
              <a:t>IP Basic header – 20 bytes</a:t>
            </a:r>
          </a:p>
          <a:p>
            <a:pPr lvl="1">
              <a:lnSpc>
                <a:spcPct val="80000"/>
              </a:lnSpc>
            </a:pPr>
            <a:r>
              <a:rPr lang="en-US" altLang="en-US" sz="2200"/>
              <a:t>Bigger with IPv6</a:t>
            </a:r>
            <a:endParaRPr lang="en-US" altLang="en-US" sz="2600"/>
          </a:p>
          <a:p>
            <a:pPr>
              <a:lnSpc>
                <a:spcPct val="80000"/>
              </a:lnSpc>
            </a:pPr>
            <a:r>
              <a:rPr lang="en-US" altLang="en-US" sz="2600">
                <a:ea typeface="ＭＳ Ｐゴシック" charset="-128"/>
              </a:rPr>
              <a:t>Fragmentation function:</a:t>
            </a:r>
          </a:p>
          <a:p>
            <a:pPr lvl="1">
              <a:lnSpc>
                <a:spcPct val="80000"/>
              </a:lnSpc>
            </a:pPr>
            <a:r>
              <a:rPr lang="en-US" altLang="en-US" sz="2200"/>
              <a:t>Round to nearest 8 byte boundary</a:t>
            </a:r>
          </a:p>
          <a:p>
            <a:pPr lvl="1">
              <a:lnSpc>
                <a:spcPct val="80000"/>
              </a:lnSpc>
            </a:pPr>
            <a:r>
              <a:rPr lang="en-US" altLang="en-US" sz="2200"/>
              <a:t>Whole datagram lost if any fragment lost</a:t>
            </a:r>
          </a:p>
          <a:p>
            <a:pPr lvl="1">
              <a:lnSpc>
                <a:spcPct val="80000"/>
              </a:lnSpc>
            </a:pPr>
            <a:r>
              <a:rPr lang="en-US" altLang="en-US" sz="2200"/>
              <a:t>Fragments time-out if not delivered (sort of) quickly</a:t>
            </a:r>
          </a:p>
        </p:txBody>
      </p:sp>
    </p:spTree>
    <p:extLst>
      <p:ext uri="{BB962C8B-B14F-4D97-AF65-F5344CB8AC3E}">
        <p14:creationId xmlns:p14="http://schemas.microsoft.com/office/powerpoint/2010/main" val="148120340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altLang="en-US">
                <a:ea typeface="ＭＳ Ｐゴシック" charset="-128"/>
              </a:rPr>
              <a:t>IP Routing May Not Work</a:t>
            </a:r>
          </a:p>
        </p:txBody>
      </p:sp>
      <p:sp>
        <p:nvSpPr>
          <p:cNvPr id="77826" name="Rectangle 3"/>
          <p:cNvSpPr>
            <a:spLocks noGrp="1" noChangeArrowheads="1"/>
          </p:cNvSpPr>
          <p:nvPr>
            <p:ph type="body" idx="1"/>
          </p:nvPr>
        </p:nvSpPr>
        <p:spPr/>
        <p:txBody>
          <a:bodyPr/>
          <a:lstStyle/>
          <a:p>
            <a:pPr>
              <a:lnSpc>
                <a:spcPct val="80000"/>
              </a:lnSpc>
            </a:pPr>
            <a:r>
              <a:rPr lang="en-US" altLang="en-US" sz="2700">
                <a:ea typeface="ＭＳ Ｐゴシック" charset="-128"/>
              </a:rPr>
              <a:t>End-to-end path may not exist</a:t>
            </a:r>
          </a:p>
          <a:p>
            <a:pPr lvl="1">
              <a:lnSpc>
                <a:spcPct val="80000"/>
              </a:lnSpc>
            </a:pPr>
            <a:r>
              <a:rPr lang="en-US" altLang="en-US" sz="2400"/>
              <a:t>Lack of many redundant links [there are exceptions]</a:t>
            </a:r>
          </a:p>
          <a:p>
            <a:pPr lvl="1">
              <a:lnSpc>
                <a:spcPct val="80000"/>
              </a:lnSpc>
            </a:pPr>
            <a:r>
              <a:rPr lang="en-US" altLang="en-US" sz="2400"/>
              <a:t>Path may not be discoverable [e.g. fast oscillations]</a:t>
            </a:r>
          </a:p>
          <a:p>
            <a:pPr lvl="1">
              <a:lnSpc>
                <a:spcPct val="80000"/>
              </a:lnSpc>
            </a:pPr>
            <a:r>
              <a:rPr lang="en-US" altLang="en-US" sz="2400"/>
              <a:t>Traditional routing assumes at least one path exists, fails otherwise</a:t>
            </a:r>
          </a:p>
          <a:p>
            <a:pPr>
              <a:lnSpc>
                <a:spcPct val="80000"/>
              </a:lnSpc>
            </a:pPr>
            <a:r>
              <a:rPr lang="en-US" altLang="en-US" sz="2700">
                <a:ea typeface="ＭＳ Ｐゴシック" charset="-128"/>
              </a:rPr>
              <a:t>Insufficient resources</a:t>
            </a:r>
          </a:p>
          <a:p>
            <a:pPr lvl="1">
              <a:lnSpc>
                <a:spcPct val="80000"/>
              </a:lnSpc>
            </a:pPr>
            <a:r>
              <a:rPr lang="en-US" altLang="en-US" sz="2400"/>
              <a:t>Routing table size in sensor networks</a:t>
            </a:r>
          </a:p>
          <a:p>
            <a:pPr lvl="1">
              <a:lnSpc>
                <a:spcPct val="80000"/>
              </a:lnSpc>
            </a:pPr>
            <a:r>
              <a:rPr lang="en-US" altLang="en-US" sz="2400"/>
              <a:t>Topology discovery dominates capacity</a:t>
            </a:r>
          </a:p>
          <a:p>
            <a:pPr>
              <a:lnSpc>
                <a:spcPct val="80000"/>
              </a:lnSpc>
            </a:pPr>
            <a:r>
              <a:rPr lang="en-US" altLang="en-US" sz="2700">
                <a:ea typeface="ＭＳ Ｐゴシック" charset="-128"/>
              </a:rPr>
              <a:t>Routing algorithm solves wrong problem</a:t>
            </a:r>
          </a:p>
          <a:p>
            <a:pPr lvl="1">
              <a:lnSpc>
                <a:spcPct val="80000"/>
              </a:lnSpc>
            </a:pPr>
            <a:r>
              <a:rPr lang="en-US" altLang="en-US" sz="2400"/>
              <a:t>Wireless broadcast media is not an edge in a graph</a:t>
            </a:r>
          </a:p>
          <a:p>
            <a:pPr lvl="1">
              <a:lnSpc>
                <a:spcPct val="80000"/>
              </a:lnSpc>
            </a:pPr>
            <a:r>
              <a:rPr lang="en-US" altLang="en-US" sz="2400"/>
              <a:t>Objective function does not match requirements</a:t>
            </a:r>
          </a:p>
          <a:p>
            <a:pPr lvl="2">
              <a:lnSpc>
                <a:spcPct val="80000"/>
              </a:lnSpc>
            </a:pPr>
            <a:r>
              <a:rPr lang="en-US" altLang="en-US" sz="2000"/>
              <a:t>Different traffic types wish to optimize different criteria</a:t>
            </a:r>
          </a:p>
          <a:p>
            <a:pPr lvl="2">
              <a:lnSpc>
                <a:spcPct val="80000"/>
              </a:lnSpc>
            </a:pPr>
            <a:r>
              <a:rPr lang="en-US" altLang="en-US" sz="2000"/>
              <a:t>Physical properties may be relevant (e.g. power)</a:t>
            </a:r>
          </a:p>
          <a:p>
            <a:pPr lvl="1">
              <a:lnSpc>
                <a:spcPct val="80000"/>
              </a:lnSpc>
            </a:pPr>
            <a:endParaRPr lang="en-US" altLang="en-US" sz="2400"/>
          </a:p>
        </p:txBody>
      </p:sp>
    </p:spTree>
    <p:extLst>
      <p:ext uri="{BB962C8B-B14F-4D97-AF65-F5344CB8AC3E}">
        <p14:creationId xmlns:p14="http://schemas.microsoft.com/office/powerpoint/2010/main" val="118603090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tLang="en-US">
                <a:ea typeface="ＭＳ Ｐゴシック" charset="-128"/>
              </a:rPr>
              <a:t>What about TCP?</a:t>
            </a:r>
          </a:p>
        </p:txBody>
      </p:sp>
      <p:sp>
        <p:nvSpPr>
          <p:cNvPr id="79874" name="Rectangle 3"/>
          <p:cNvSpPr>
            <a:spLocks noGrp="1" noChangeArrowheads="1"/>
          </p:cNvSpPr>
          <p:nvPr>
            <p:ph type="body" idx="1"/>
          </p:nvPr>
        </p:nvSpPr>
        <p:spPr/>
        <p:txBody>
          <a:bodyPr/>
          <a:lstStyle/>
          <a:p>
            <a:r>
              <a:rPr lang="en-US" altLang="en-US">
                <a:ea typeface="ＭＳ Ｐゴシック" charset="-128"/>
              </a:rPr>
              <a:t>Reliable in-order delivery streams</a:t>
            </a:r>
          </a:p>
          <a:p>
            <a:r>
              <a:rPr lang="en-US" altLang="en-US">
                <a:ea typeface="ＭＳ Ｐゴシック" charset="-128"/>
              </a:rPr>
              <a:t>Delay sensitive [6 timers]:</a:t>
            </a:r>
          </a:p>
          <a:p>
            <a:pPr lvl="1"/>
            <a:r>
              <a:rPr lang="en-US" altLang="en-US"/>
              <a:t>connection establishment, retransmit, persist, delayed-ACK, FIN-WAIT, (keep-alive)</a:t>
            </a:r>
          </a:p>
          <a:p>
            <a:r>
              <a:rPr lang="en-US" altLang="en-US">
                <a:ea typeface="ＭＳ Ｐゴシック" charset="-128"/>
              </a:rPr>
              <a:t>Three control loops:</a:t>
            </a:r>
          </a:p>
          <a:p>
            <a:pPr lvl="1"/>
            <a:r>
              <a:rPr lang="en-US" altLang="en-US"/>
              <a:t>Flow and congestion control, loss recovery</a:t>
            </a:r>
          </a:p>
          <a:p>
            <a:r>
              <a:rPr lang="en-US" altLang="en-US">
                <a:ea typeface="ＭＳ Ｐゴシック" charset="-128"/>
              </a:rPr>
              <a:t>Requires duplex-capable environment</a:t>
            </a:r>
          </a:p>
          <a:p>
            <a:pPr lvl="1"/>
            <a:r>
              <a:rPr lang="en-US" altLang="en-US"/>
              <a:t>Connection establishment and tear-down</a:t>
            </a:r>
          </a:p>
        </p:txBody>
      </p:sp>
    </p:spTree>
    <p:extLst>
      <p:ext uri="{BB962C8B-B14F-4D97-AF65-F5344CB8AC3E}">
        <p14:creationId xmlns:p14="http://schemas.microsoft.com/office/powerpoint/2010/main" val="13959978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tLang="en-US"/>
              <a:t>Peer-to-Peer Networks: BitTorrent</a:t>
            </a:r>
          </a:p>
        </p:txBody>
      </p:sp>
      <p:sp>
        <p:nvSpPr>
          <p:cNvPr id="36866" name="Rectangle 3"/>
          <p:cNvSpPr>
            <a:spLocks noGrp="1" noChangeArrowheads="1"/>
          </p:cNvSpPr>
          <p:nvPr>
            <p:ph type="body" idx="1"/>
          </p:nvPr>
        </p:nvSpPr>
        <p:spPr>
          <a:xfrm>
            <a:off x="304800" y="1219200"/>
            <a:ext cx="8458200" cy="4648200"/>
          </a:xfrm>
        </p:spPr>
        <p:txBody>
          <a:bodyPr/>
          <a:lstStyle/>
          <a:p>
            <a:pPr>
              <a:lnSpc>
                <a:spcPct val="90000"/>
              </a:lnSpc>
            </a:pPr>
            <a:r>
              <a:rPr lang="en-US" altLang="en-US"/>
              <a:t>BitTorrent history and motivation</a:t>
            </a:r>
          </a:p>
          <a:p>
            <a:pPr lvl="1">
              <a:lnSpc>
                <a:spcPct val="90000"/>
              </a:lnSpc>
            </a:pPr>
            <a:r>
              <a:rPr lang="en-US" altLang="en-US"/>
              <a:t>2002: B. Cohen debuted BitTorrent</a:t>
            </a:r>
          </a:p>
          <a:p>
            <a:pPr lvl="1">
              <a:lnSpc>
                <a:spcPct val="90000"/>
              </a:lnSpc>
            </a:pPr>
            <a:r>
              <a:rPr lang="en-US" altLang="en-US"/>
              <a:t>Key motivation: popular content</a:t>
            </a:r>
          </a:p>
          <a:p>
            <a:pPr lvl="2">
              <a:lnSpc>
                <a:spcPct val="90000"/>
              </a:lnSpc>
            </a:pPr>
            <a:r>
              <a:rPr lang="en-US" altLang="en-US"/>
              <a:t>Popularity exhibits temporal locality (Flash Crowds)</a:t>
            </a:r>
          </a:p>
          <a:p>
            <a:pPr lvl="2">
              <a:lnSpc>
                <a:spcPct val="90000"/>
              </a:lnSpc>
            </a:pPr>
            <a:r>
              <a:rPr lang="en-US" altLang="en-US"/>
              <a:t>E.g., Slashdot/Digg effect, CNN Web site on 9/11, release of a new movie or game</a:t>
            </a:r>
          </a:p>
          <a:p>
            <a:pPr lvl="1">
              <a:lnSpc>
                <a:spcPct val="90000"/>
              </a:lnSpc>
            </a:pPr>
            <a:r>
              <a:rPr lang="en-US" altLang="en-US"/>
              <a:t>Focused on efficient fetching, not searching</a:t>
            </a:r>
          </a:p>
          <a:p>
            <a:pPr lvl="2">
              <a:lnSpc>
                <a:spcPct val="90000"/>
              </a:lnSpc>
            </a:pPr>
            <a:r>
              <a:rPr lang="en-US" altLang="en-US"/>
              <a:t>Distribute same file to many peers</a:t>
            </a:r>
          </a:p>
          <a:p>
            <a:pPr lvl="2">
              <a:lnSpc>
                <a:spcPct val="90000"/>
              </a:lnSpc>
            </a:pPr>
            <a:r>
              <a:rPr lang="en-US" altLang="en-US"/>
              <a:t>Single publisher, many downloaders</a:t>
            </a:r>
          </a:p>
          <a:p>
            <a:pPr lvl="1">
              <a:lnSpc>
                <a:spcPct val="90000"/>
              </a:lnSpc>
            </a:pPr>
            <a:r>
              <a:rPr lang="en-US" altLang="en-US"/>
              <a:t>Preventing free-loading</a:t>
            </a:r>
          </a:p>
        </p:txBody>
      </p:sp>
      <p:sp>
        <p:nvSpPr>
          <p:cNvPr id="36867"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5EAF655A-22F3-914A-8E7E-2D5BA185A263}" type="slidenum">
              <a:rPr lang="en-US" altLang="en-US" sz="1200">
                <a:solidFill>
                  <a:schemeClr val="tx2"/>
                </a:solidFill>
                <a:latin typeface="Arial Narrow" charset="0"/>
              </a:rPr>
              <a:pPr algn="ctr"/>
              <a:t>6</a:t>
            </a:fld>
            <a:endParaRPr lang="en-US" altLang="en-US" sz="1200">
              <a:solidFill>
                <a:schemeClr val="tx2"/>
              </a:solidFill>
              <a:latin typeface="Arial Narrow" charset="0"/>
            </a:endParaRPr>
          </a:p>
        </p:txBody>
      </p:sp>
      <p:pic>
        <p:nvPicPr>
          <p:cNvPr id="36868"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5729288"/>
            <a:ext cx="32210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80015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tLang="en-US">
                <a:ea typeface="ＭＳ Ｐゴシック" charset="-128"/>
              </a:rPr>
              <a:t>Performance Enhancing Proxies</a:t>
            </a:r>
          </a:p>
        </p:txBody>
      </p:sp>
      <p:sp>
        <p:nvSpPr>
          <p:cNvPr id="81922" name="Rectangle 3"/>
          <p:cNvSpPr>
            <a:spLocks noGrp="1" noChangeArrowheads="1"/>
          </p:cNvSpPr>
          <p:nvPr>
            <p:ph type="body" idx="1"/>
          </p:nvPr>
        </p:nvSpPr>
        <p:spPr/>
        <p:txBody>
          <a:bodyPr/>
          <a:lstStyle/>
          <a:p>
            <a:r>
              <a:rPr lang="en-US" altLang="en-US">
                <a:ea typeface="ＭＳ Ｐゴシック" charset="-128"/>
              </a:rPr>
              <a:t>Perhaps the bad links can be ‘patched up’</a:t>
            </a:r>
          </a:p>
          <a:p>
            <a:pPr lvl="1"/>
            <a:r>
              <a:rPr lang="en-US" altLang="en-US"/>
              <a:t>If so, then TCP/IP might run ok</a:t>
            </a:r>
          </a:p>
          <a:p>
            <a:pPr lvl="1"/>
            <a:r>
              <a:rPr lang="en-US" altLang="en-US"/>
              <a:t>Use a specialized middle-box (PEP)</a:t>
            </a:r>
          </a:p>
          <a:p>
            <a:r>
              <a:rPr lang="en-US" altLang="en-US">
                <a:ea typeface="ＭＳ Ｐゴシック" charset="-128"/>
              </a:rPr>
              <a:t>Types of PEPs [RFC3135]</a:t>
            </a:r>
          </a:p>
          <a:p>
            <a:pPr lvl="1"/>
            <a:r>
              <a:rPr lang="en-US" altLang="en-US"/>
              <a:t>Layers: mostly transport or application</a:t>
            </a:r>
          </a:p>
          <a:p>
            <a:pPr lvl="1"/>
            <a:r>
              <a:rPr lang="en-US" altLang="en-US"/>
              <a:t>Distribution</a:t>
            </a:r>
          </a:p>
          <a:p>
            <a:pPr lvl="1"/>
            <a:r>
              <a:rPr lang="en-US" altLang="en-US"/>
              <a:t>Symmetry</a:t>
            </a:r>
          </a:p>
          <a:p>
            <a:pPr lvl="1"/>
            <a:r>
              <a:rPr lang="en-US" altLang="en-US"/>
              <a:t>Transparency</a:t>
            </a:r>
          </a:p>
          <a:p>
            <a:pPr lvl="2"/>
            <a:endParaRPr lang="en-US" altLang="en-US"/>
          </a:p>
        </p:txBody>
      </p:sp>
    </p:spTree>
    <p:extLst>
      <p:ext uri="{BB962C8B-B14F-4D97-AF65-F5344CB8AC3E}">
        <p14:creationId xmlns:p14="http://schemas.microsoft.com/office/powerpoint/2010/main" val="27109336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altLang="en-US">
                <a:ea typeface="ＭＳ Ｐゴシック" charset="-128"/>
              </a:rPr>
              <a:t>TCP PEPs</a:t>
            </a:r>
          </a:p>
        </p:txBody>
      </p:sp>
      <p:sp>
        <p:nvSpPr>
          <p:cNvPr id="83970" name="Rectangle 3"/>
          <p:cNvSpPr>
            <a:spLocks noGrp="1" noChangeArrowheads="1"/>
          </p:cNvSpPr>
          <p:nvPr>
            <p:ph type="body" idx="1"/>
          </p:nvPr>
        </p:nvSpPr>
        <p:spPr/>
        <p:txBody>
          <a:bodyPr/>
          <a:lstStyle/>
          <a:p>
            <a:pPr>
              <a:lnSpc>
                <a:spcPct val="90000"/>
              </a:lnSpc>
            </a:pPr>
            <a:r>
              <a:rPr lang="en-US" altLang="en-US">
                <a:ea typeface="ＭＳ Ｐゴシック" charset="-128"/>
              </a:rPr>
              <a:t>Modify the ACK stream</a:t>
            </a:r>
          </a:p>
          <a:p>
            <a:pPr lvl="1">
              <a:lnSpc>
                <a:spcPct val="90000"/>
              </a:lnSpc>
            </a:pPr>
            <a:r>
              <a:rPr lang="en-US" altLang="en-US"/>
              <a:t>Smooth/pace ACKS </a:t>
            </a:r>
            <a:r>
              <a:rPr lang="en-US" altLang="en-US">
                <a:sym typeface="Wingdings" charset="2"/>
              </a:rPr>
              <a:t></a:t>
            </a:r>
            <a:r>
              <a:rPr lang="en-US" altLang="en-US"/>
              <a:t> avoids TCP bursts</a:t>
            </a:r>
          </a:p>
          <a:p>
            <a:pPr lvl="1">
              <a:lnSpc>
                <a:spcPct val="90000"/>
              </a:lnSpc>
            </a:pPr>
            <a:r>
              <a:rPr lang="en-US" altLang="en-US"/>
              <a:t>Drop ACKs </a:t>
            </a:r>
            <a:r>
              <a:rPr lang="en-US" altLang="en-US">
                <a:sym typeface="Wingdings" charset="2"/>
              </a:rPr>
              <a:t> </a:t>
            </a:r>
            <a:r>
              <a:rPr lang="en-US" altLang="en-US"/>
              <a:t>avoids congesting return channel</a:t>
            </a:r>
          </a:p>
          <a:p>
            <a:pPr lvl="1">
              <a:lnSpc>
                <a:spcPct val="90000"/>
              </a:lnSpc>
            </a:pPr>
            <a:r>
              <a:rPr lang="en-US" altLang="en-US"/>
              <a:t>Local ACKs </a:t>
            </a:r>
            <a:r>
              <a:rPr lang="en-US" altLang="en-US">
                <a:sym typeface="Wingdings" charset="2"/>
              </a:rPr>
              <a:t></a:t>
            </a:r>
            <a:r>
              <a:rPr lang="en-US" altLang="en-US"/>
              <a:t> go faster, goodbye e2e reliability</a:t>
            </a:r>
          </a:p>
          <a:p>
            <a:pPr lvl="1">
              <a:lnSpc>
                <a:spcPct val="90000"/>
              </a:lnSpc>
            </a:pPr>
            <a:r>
              <a:rPr lang="en-US" altLang="en-US"/>
              <a:t>Local retransmission (snoop)</a:t>
            </a:r>
          </a:p>
          <a:p>
            <a:pPr lvl="1">
              <a:lnSpc>
                <a:spcPct val="90000"/>
              </a:lnSpc>
            </a:pPr>
            <a:r>
              <a:rPr lang="en-US" altLang="en-US"/>
              <a:t>Fabricate zero-window during short-term disruption</a:t>
            </a:r>
          </a:p>
          <a:p>
            <a:pPr>
              <a:lnSpc>
                <a:spcPct val="90000"/>
              </a:lnSpc>
            </a:pPr>
            <a:r>
              <a:rPr lang="en-US" altLang="en-US">
                <a:ea typeface="ＭＳ Ｐゴシック" charset="-128"/>
              </a:rPr>
              <a:t>Manipulate the data stream</a:t>
            </a:r>
          </a:p>
          <a:p>
            <a:pPr lvl="1">
              <a:lnSpc>
                <a:spcPct val="90000"/>
              </a:lnSpc>
            </a:pPr>
            <a:r>
              <a:rPr lang="en-US" altLang="en-US"/>
              <a:t>Compression, tunneling, prioritization</a:t>
            </a:r>
          </a:p>
          <a:p>
            <a:pPr lvl="2">
              <a:lnSpc>
                <a:spcPct val="90000"/>
              </a:lnSpc>
            </a:pPr>
            <a:endParaRPr lang="en-US" altLang="en-US"/>
          </a:p>
        </p:txBody>
      </p:sp>
    </p:spTree>
    <p:extLst>
      <p:ext uri="{BB962C8B-B14F-4D97-AF65-F5344CB8AC3E}">
        <p14:creationId xmlns:p14="http://schemas.microsoft.com/office/powerpoint/2010/main" val="10326180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altLang="en-US">
                <a:ea typeface="ＭＳ Ｐゴシック" charset="-128"/>
              </a:rPr>
              <a:t>Architecture Implications of PEPs</a:t>
            </a:r>
          </a:p>
        </p:txBody>
      </p:sp>
      <p:sp>
        <p:nvSpPr>
          <p:cNvPr id="86018" name="Rectangle 3"/>
          <p:cNvSpPr>
            <a:spLocks noGrp="1" noChangeArrowheads="1"/>
          </p:cNvSpPr>
          <p:nvPr>
            <p:ph type="body" idx="1"/>
          </p:nvPr>
        </p:nvSpPr>
        <p:spPr/>
        <p:txBody>
          <a:bodyPr/>
          <a:lstStyle/>
          <a:p>
            <a:r>
              <a:rPr lang="en-US" altLang="en-US" sz="3000">
                <a:ea typeface="ＭＳ Ｐゴシック" charset="-128"/>
              </a:rPr>
              <a:t>End-to-end “ness”</a:t>
            </a:r>
          </a:p>
          <a:p>
            <a:pPr lvl="1"/>
            <a:r>
              <a:rPr lang="en-US" altLang="en-US" sz="2600"/>
              <a:t>Many PEPs move the ‘final decision’ to the PEP rather than the endpoint</a:t>
            </a:r>
          </a:p>
          <a:p>
            <a:pPr lvl="1"/>
            <a:r>
              <a:rPr lang="en-US" altLang="en-US" sz="2600"/>
              <a:t>May break e2e argument [may be ok]</a:t>
            </a:r>
          </a:p>
          <a:p>
            <a:r>
              <a:rPr lang="en-US" altLang="en-US" sz="3000">
                <a:ea typeface="ＭＳ Ｐゴシック" charset="-128"/>
              </a:rPr>
              <a:t>Security</a:t>
            </a:r>
          </a:p>
          <a:p>
            <a:pPr lvl="1"/>
            <a:r>
              <a:rPr lang="en-US" altLang="en-US" sz="2600"/>
              <a:t>Tunneling may render PEP useless</a:t>
            </a:r>
          </a:p>
          <a:p>
            <a:pPr lvl="1"/>
            <a:r>
              <a:rPr lang="en-US" altLang="en-US" sz="2600"/>
              <a:t>Can give PEP your key, but do you really want to?</a:t>
            </a:r>
          </a:p>
          <a:p>
            <a:r>
              <a:rPr lang="en-US" altLang="en-US" sz="3000">
                <a:ea typeface="ＭＳ Ｐゴシック" charset="-128"/>
              </a:rPr>
              <a:t>Fate Sharing</a:t>
            </a:r>
          </a:p>
          <a:p>
            <a:pPr lvl="1"/>
            <a:r>
              <a:rPr lang="en-US" altLang="en-US" sz="2600"/>
              <a:t>Now the PEP is a critical component</a:t>
            </a:r>
          </a:p>
          <a:p>
            <a:r>
              <a:rPr lang="en-US" altLang="en-US" sz="3000">
                <a:ea typeface="ＭＳ Ｐゴシック" charset="-128"/>
              </a:rPr>
              <a:t>Failure diagnostics are difficult to interpret</a:t>
            </a:r>
          </a:p>
          <a:p>
            <a:pPr lvl="2"/>
            <a:endParaRPr lang="en-US" altLang="en-US" sz="2200"/>
          </a:p>
        </p:txBody>
      </p:sp>
    </p:spTree>
    <p:extLst>
      <p:ext uri="{BB962C8B-B14F-4D97-AF65-F5344CB8AC3E}">
        <p14:creationId xmlns:p14="http://schemas.microsoft.com/office/powerpoint/2010/main" val="34826098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altLang="en-US">
                <a:ea typeface="ＭＳ Ｐゴシック" charset="-128"/>
              </a:rPr>
              <a:t>Architecture Implications of PEPs [2]</a:t>
            </a:r>
          </a:p>
        </p:txBody>
      </p:sp>
      <p:sp>
        <p:nvSpPr>
          <p:cNvPr id="88066" name="Rectangle 3"/>
          <p:cNvSpPr>
            <a:spLocks noGrp="1" noChangeArrowheads="1"/>
          </p:cNvSpPr>
          <p:nvPr>
            <p:ph type="body" idx="1"/>
          </p:nvPr>
        </p:nvSpPr>
        <p:spPr/>
        <p:txBody>
          <a:bodyPr/>
          <a:lstStyle/>
          <a:p>
            <a:r>
              <a:rPr lang="en-US" altLang="en-US">
                <a:ea typeface="ＭＳ Ｐゴシック" charset="-128"/>
              </a:rPr>
              <a:t>Routing asymmetry</a:t>
            </a:r>
          </a:p>
          <a:p>
            <a:pPr lvl="1"/>
            <a:r>
              <a:rPr lang="en-US" altLang="en-US"/>
              <a:t>Stateful PEPs generally require symmetry</a:t>
            </a:r>
          </a:p>
          <a:p>
            <a:pPr lvl="1"/>
            <a:r>
              <a:rPr lang="en-US" altLang="en-US"/>
              <a:t>Spacers and ACK killers don’t</a:t>
            </a:r>
          </a:p>
          <a:p>
            <a:r>
              <a:rPr lang="en-US" altLang="en-US">
                <a:ea typeface="ＭＳ Ｐゴシック" charset="-128"/>
              </a:rPr>
              <a:t>Mobility</a:t>
            </a:r>
          </a:p>
          <a:p>
            <a:pPr lvl="1"/>
            <a:r>
              <a:rPr lang="en-US" altLang="en-US"/>
              <a:t>Correctness depends on type of state</a:t>
            </a:r>
          </a:p>
          <a:p>
            <a:pPr lvl="1"/>
            <a:r>
              <a:rPr lang="en-US" altLang="en-US"/>
              <a:t>(similar to routing asymmetry issue)</a:t>
            </a:r>
          </a:p>
          <a:p>
            <a:pPr lvl="2"/>
            <a:endParaRPr lang="en-US" altLang="en-US"/>
          </a:p>
        </p:txBody>
      </p:sp>
    </p:spTree>
    <p:extLst>
      <p:ext uri="{BB962C8B-B14F-4D97-AF65-F5344CB8AC3E}">
        <p14:creationId xmlns:p14="http://schemas.microsoft.com/office/powerpoint/2010/main" val="85981985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altLang="en-US">
                <a:ea typeface="ＭＳ Ｐゴシック" charset="-128"/>
              </a:rPr>
              <a:t>Delay-Tolerant Networking Architecture</a:t>
            </a:r>
          </a:p>
        </p:txBody>
      </p:sp>
      <p:sp>
        <p:nvSpPr>
          <p:cNvPr id="90114" name="Rectangle 3"/>
          <p:cNvSpPr>
            <a:spLocks noGrp="1" noChangeArrowheads="1"/>
          </p:cNvSpPr>
          <p:nvPr>
            <p:ph type="body" idx="1"/>
          </p:nvPr>
        </p:nvSpPr>
        <p:spPr/>
        <p:txBody>
          <a:bodyPr/>
          <a:lstStyle/>
          <a:p>
            <a:pPr>
              <a:lnSpc>
                <a:spcPct val="80000"/>
              </a:lnSpc>
            </a:pPr>
            <a:r>
              <a:rPr lang="en-US" altLang="en-US" sz="3000">
                <a:ea typeface="ＭＳ Ｐゴシック" charset="-128"/>
              </a:rPr>
              <a:t>Goals</a:t>
            </a:r>
          </a:p>
          <a:p>
            <a:pPr lvl="1">
              <a:lnSpc>
                <a:spcPct val="80000"/>
              </a:lnSpc>
            </a:pPr>
            <a:r>
              <a:rPr lang="en-US" altLang="en-US" sz="2600"/>
              <a:t>Support interoperability across ‘radically heterogeneous’ networks</a:t>
            </a:r>
          </a:p>
          <a:p>
            <a:pPr lvl="1">
              <a:lnSpc>
                <a:spcPct val="80000"/>
              </a:lnSpc>
            </a:pPr>
            <a:r>
              <a:rPr lang="en-US" altLang="en-US" sz="2600"/>
              <a:t>Tolerate delay and disruption</a:t>
            </a:r>
          </a:p>
          <a:p>
            <a:pPr lvl="2">
              <a:lnSpc>
                <a:spcPct val="80000"/>
              </a:lnSpc>
            </a:pPr>
            <a:r>
              <a:rPr lang="en-US" altLang="en-US" sz="2200"/>
              <a:t>Acceptable performance in high loss/delay/error/disconnected environments</a:t>
            </a:r>
          </a:p>
          <a:p>
            <a:pPr lvl="2">
              <a:lnSpc>
                <a:spcPct val="80000"/>
              </a:lnSpc>
            </a:pPr>
            <a:r>
              <a:rPr lang="en-US" altLang="en-US" sz="2200"/>
              <a:t>Decent performance for low loss/delay/errors</a:t>
            </a:r>
          </a:p>
          <a:p>
            <a:pPr>
              <a:lnSpc>
                <a:spcPct val="80000"/>
              </a:lnSpc>
            </a:pPr>
            <a:r>
              <a:rPr lang="en-US" altLang="en-US" sz="3000">
                <a:ea typeface="ＭＳ Ｐゴシック" charset="-128"/>
              </a:rPr>
              <a:t>Components</a:t>
            </a:r>
          </a:p>
          <a:p>
            <a:pPr lvl="1">
              <a:lnSpc>
                <a:spcPct val="80000"/>
              </a:lnSpc>
            </a:pPr>
            <a:r>
              <a:rPr lang="en-US" altLang="en-US" sz="2600"/>
              <a:t>Flexible naming scheme </a:t>
            </a:r>
          </a:p>
          <a:p>
            <a:pPr lvl="1">
              <a:lnSpc>
                <a:spcPct val="80000"/>
              </a:lnSpc>
            </a:pPr>
            <a:r>
              <a:rPr lang="en-US" altLang="en-US" sz="2600"/>
              <a:t>Message abstraction and API</a:t>
            </a:r>
          </a:p>
          <a:p>
            <a:pPr lvl="1">
              <a:lnSpc>
                <a:spcPct val="80000"/>
              </a:lnSpc>
            </a:pPr>
            <a:r>
              <a:rPr lang="en-US" altLang="en-US" sz="2600"/>
              <a:t>Extensible Store-and-Forward Overlay Routing</a:t>
            </a:r>
          </a:p>
          <a:p>
            <a:pPr lvl="1">
              <a:lnSpc>
                <a:spcPct val="80000"/>
              </a:lnSpc>
            </a:pPr>
            <a:r>
              <a:rPr lang="en-US" altLang="en-US" sz="2600"/>
              <a:t>Per-(overlay)-hop reliability and authentication</a:t>
            </a:r>
          </a:p>
        </p:txBody>
      </p:sp>
    </p:spTree>
    <p:extLst>
      <p:ext uri="{BB962C8B-B14F-4D97-AF65-F5344CB8AC3E}">
        <p14:creationId xmlns:p14="http://schemas.microsoft.com/office/powerpoint/2010/main" val="171098639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altLang="en-US">
                <a:ea typeface="ＭＳ Ｐゴシック" charset="-128"/>
              </a:rPr>
              <a:t>Disruption Tolerant Networks</a:t>
            </a:r>
          </a:p>
        </p:txBody>
      </p:sp>
      <p:graphicFrame>
        <p:nvGraphicFramePr>
          <p:cNvPr id="92162" name="Object 2"/>
          <p:cNvGraphicFramePr>
            <a:graphicFrameLocks noChangeAspect="1"/>
          </p:cNvGraphicFramePr>
          <p:nvPr/>
        </p:nvGraphicFramePr>
        <p:xfrm>
          <a:off x="457200" y="1219200"/>
          <a:ext cx="2743200" cy="1041400"/>
        </p:xfrm>
        <a:graphic>
          <a:graphicData uri="http://schemas.openxmlformats.org/presentationml/2006/ole">
            <mc:AlternateContent xmlns:mc="http://schemas.openxmlformats.org/markup-compatibility/2006">
              <mc:Choice xmlns:v="urn:schemas-microsoft-com:vml" Requires="v">
                <p:oleObj spid="_x0000_s290833" r:id="rId4" imgW="7306695" imgH="2771429" progId="">
                  <p:embed/>
                </p:oleObj>
              </mc:Choice>
              <mc:Fallback>
                <p:oleObj r:id="rId4" imgW="7306695" imgH="27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2743200" cy="10414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4915" name="Object 3"/>
          <p:cNvGraphicFramePr>
            <a:graphicFrameLocks noChangeAspect="1"/>
          </p:cNvGraphicFramePr>
          <p:nvPr/>
        </p:nvGraphicFramePr>
        <p:xfrm>
          <a:off x="1233488" y="2209800"/>
          <a:ext cx="7300912" cy="4046538"/>
        </p:xfrm>
        <a:graphic>
          <a:graphicData uri="http://schemas.openxmlformats.org/presentationml/2006/ole">
            <mc:AlternateContent xmlns:mc="http://schemas.openxmlformats.org/markup-compatibility/2006">
              <mc:Choice xmlns:v="urn:schemas-microsoft-com:vml" Requires="v">
                <p:oleObj spid="_x0000_s290834" r:id="rId6" imgW="7373379" imgH="4086795" progId="">
                  <p:embed/>
                </p:oleObj>
              </mc:Choice>
              <mc:Fallback>
                <p:oleObj r:id="rId6" imgW="7373379" imgH="408679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88" y="2209800"/>
                        <a:ext cx="7300912" cy="4046538"/>
                      </a:xfrm>
                      <a:prstGeom prst="rect">
                        <a:avLst/>
                      </a:prstGeom>
                      <a:solidFill>
                        <a:srgbClr val="F4FA0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4" name="AutoShape 6"/>
          <p:cNvSpPr>
            <a:spLocks noChangeArrowheads="1"/>
          </p:cNvSpPr>
          <p:nvPr/>
        </p:nvSpPr>
        <p:spPr bwMode="auto">
          <a:xfrm rot="3342462">
            <a:off x="3011488" y="1873250"/>
            <a:ext cx="609600" cy="603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4FA0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03950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fill="hold" nodeType="afterEffect">
                                  <p:stCondLst>
                                    <p:cond delay="0"/>
                                  </p:stCondLst>
                                  <p:childTnLst>
                                    <p:set>
                                      <p:cBhvr>
                                        <p:cTn id="6" dur="1" fill="hold">
                                          <p:stCondLst>
                                            <p:cond delay="0"/>
                                          </p:stCondLst>
                                        </p:cTn>
                                        <p:tgtEl>
                                          <p:spTgt spid="294915"/>
                                        </p:tgtEl>
                                        <p:attrNameLst>
                                          <p:attrName>style.visibility</p:attrName>
                                        </p:attrNameLst>
                                      </p:cBhvr>
                                      <p:to>
                                        <p:strVal val="visible"/>
                                      </p:to>
                                    </p:set>
                                    <p:anim calcmode="lin" valueType="num">
                                      <p:cBhvr>
                                        <p:cTn id="7" dur="1000" fill="hold"/>
                                        <p:tgtEl>
                                          <p:spTgt spid="294915"/>
                                        </p:tgtEl>
                                        <p:attrNameLst>
                                          <p:attrName>ppt_w</p:attrName>
                                        </p:attrNameLst>
                                      </p:cBhvr>
                                      <p:tavLst>
                                        <p:tav tm="100000">
                                          <p:val>
                                            <p:strVal val="#ppt_w*0.70"/>
                                          </p:val>
                                        </p:tav>
                                        <p:tav tm="100000">
                                          <p:val>
                                            <p:strVal val="#ppt_w"/>
                                          </p:val>
                                        </p:tav>
                                      </p:tavLst>
                                    </p:anim>
                                    <p:anim calcmode="lin" valueType="num">
                                      <p:cBhvr>
                                        <p:cTn id="8" dur="1000" fill="hold"/>
                                        <p:tgtEl>
                                          <p:spTgt spid="294915"/>
                                        </p:tgtEl>
                                        <p:attrNameLst>
                                          <p:attrName>ppt_h</p:attrName>
                                        </p:attrNameLst>
                                      </p:cBhvr>
                                      <p:tavLst>
                                        <p:tav tm="100000">
                                          <p:val>
                                            <p:strVal val="#ppt_h"/>
                                          </p:val>
                                        </p:tav>
                                        <p:tav tm="100000">
                                          <p:val>
                                            <p:strVal val="#ppt_h"/>
                                          </p:val>
                                        </p:tav>
                                      </p:tavLst>
                                    </p:anim>
                                    <p:animEffect transition="in" filter="fade">
                                      <p:cBhvr>
                                        <p:cTn id="9" dur="1000"/>
                                        <p:tgtEl>
                                          <p:spTgt spid="294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altLang="en-US">
                <a:ea typeface="ＭＳ Ｐゴシック" charset="-128"/>
              </a:rPr>
              <a:t>Disruption Tolerant Networks</a:t>
            </a:r>
          </a:p>
        </p:txBody>
      </p:sp>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C515920-7B17-5946-AE1D-6EBD28D343CB}" type="slidenum">
              <a:rPr lang="en-US" altLang="en-US" sz="1200">
                <a:solidFill>
                  <a:schemeClr val="tx2"/>
                </a:solidFill>
                <a:latin typeface="Arial Narrow" charset="0"/>
              </a:rPr>
              <a:pPr/>
              <a:t>66</a:t>
            </a:fld>
            <a:endParaRPr lang="en-US" altLang="en-US" sz="1200">
              <a:solidFill>
                <a:schemeClr val="tx2"/>
              </a:solidFill>
              <a:latin typeface="Arial Narrow" charset="0"/>
            </a:endParaRPr>
          </a:p>
        </p:txBody>
      </p:sp>
      <p:grpSp>
        <p:nvGrpSpPr>
          <p:cNvPr id="2" name="Group 6"/>
          <p:cNvGrpSpPr>
            <a:grpSpLocks/>
          </p:cNvGrpSpPr>
          <p:nvPr/>
        </p:nvGrpSpPr>
        <p:grpSpPr bwMode="auto">
          <a:xfrm>
            <a:off x="2908300" y="3548063"/>
            <a:ext cx="749300" cy="738187"/>
            <a:chOff x="3473" y="2829"/>
            <a:chExt cx="669" cy="765"/>
          </a:xfrm>
        </p:grpSpPr>
        <p:sp>
          <p:nvSpPr>
            <p:cNvPr id="94241"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2"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3"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94212" name="Picture 14" descr="j03984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3798888"/>
            <a:ext cx="79216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1" descr="C:\Users\srini\AppData\Local\Microsoft\Windows\Temporary Internet Files\Content.IE5\HU974ROF\MCj033330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86188"/>
            <a:ext cx="13716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2"/>
          <p:cNvGrpSpPr>
            <a:grpSpLocks/>
          </p:cNvGrpSpPr>
          <p:nvPr/>
        </p:nvGrpSpPr>
        <p:grpSpPr bwMode="auto">
          <a:xfrm rot="6300000">
            <a:off x="5953919" y="2907506"/>
            <a:ext cx="749300" cy="738188"/>
            <a:chOff x="3473" y="2829"/>
            <a:chExt cx="669" cy="765"/>
          </a:xfrm>
        </p:grpSpPr>
        <p:sp>
          <p:nvSpPr>
            <p:cNvPr id="94238"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39"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0"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94215" name="Picture 2" descr="C:\Users\srini\AppData\Local\Microsoft\Windows\Temporary Internet Files\Content.IE5\7YC22KDK\MCj0333330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657600"/>
            <a:ext cx="117633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3"/>
          <p:cNvGrpSpPr>
            <a:grpSpLocks/>
          </p:cNvGrpSpPr>
          <p:nvPr/>
        </p:nvGrpSpPr>
        <p:grpSpPr bwMode="auto">
          <a:xfrm>
            <a:off x="484188" y="5465763"/>
            <a:ext cx="963612" cy="477837"/>
            <a:chOff x="484188" y="5465762"/>
            <a:chExt cx="963612" cy="477838"/>
          </a:xfrm>
        </p:grpSpPr>
        <p:pic>
          <p:nvPicPr>
            <p:cNvPr id="94235"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484188" y="5465762"/>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6"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790575" y="5468937"/>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7"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1081088" y="5465762"/>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6"/>
          <p:cNvGrpSpPr>
            <a:grpSpLocks/>
          </p:cNvGrpSpPr>
          <p:nvPr/>
        </p:nvGrpSpPr>
        <p:grpSpPr bwMode="auto">
          <a:xfrm>
            <a:off x="1231900" y="3833813"/>
            <a:ext cx="749300" cy="738187"/>
            <a:chOff x="3473" y="2829"/>
            <a:chExt cx="669" cy="765"/>
          </a:xfrm>
        </p:grpSpPr>
        <p:sp>
          <p:nvSpPr>
            <p:cNvPr id="94232"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33"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34"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44"/>
          <p:cNvGrpSpPr>
            <a:grpSpLocks/>
          </p:cNvGrpSpPr>
          <p:nvPr/>
        </p:nvGrpSpPr>
        <p:grpSpPr bwMode="auto">
          <a:xfrm>
            <a:off x="2770188" y="4343400"/>
            <a:ext cx="963612" cy="477838"/>
            <a:chOff x="2770188" y="4343400"/>
            <a:chExt cx="963612" cy="477838"/>
          </a:xfrm>
        </p:grpSpPr>
        <p:pic>
          <p:nvPicPr>
            <p:cNvPr id="94229"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2770188" y="4343400"/>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0"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3048000" y="4343400"/>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1"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3367088" y="4343400"/>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5"/>
          <p:cNvGrpSpPr>
            <a:grpSpLocks/>
          </p:cNvGrpSpPr>
          <p:nvPr/>
        </p:nvGrpSpPr>
        <p:grpSpPr bwMode="auto">
          <a:xfrm>
            <a:off x="3351213" y="1901825"/>
            <a:ext cx="963612" cy="477838"/>
            <a:chOff x="3351213" y="1901825"/>
            <a:chExt cx="963612" cy="477838"/>
          </a:xfrm>
        </p:grpSpPr>
        <p:pic>
          <p:nvPicPr>
            <p:cNvPr id="94226"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3351213" y="1901825"/>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7"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3657600" y="1905000"/>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8"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3948113" y="1901825"/>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7"/>
          <p:cNvGrpSpPr>
            <a:grpSpLocks/>
          </p:cNvGrpSpPr>
          <p:nvPr/>
        </p:nvGrpSpPr>
        <p:grpSpPr bwMode="auto">
          <a:xfrm>
            <a:off x="7189788" y="5486400"/>
            <a:ext cx="963612" cy="477838"/>
            <a:chOff x="7875588" y="5562600"/>
            <a:chExt cx="963612" cy="477838"/>
          </a:xfrm>
        </p:grpSpPr>
        <p:pic>
          <p:nvPicPr>
            <p:cNvPr id="94223" name="Picture 28" descr="j0312566"/>
            <p:cNvPicPr>
              <a:picLocks noChangeAspect="1" noChangeArrowheads="1"/>
            </p:cNvPicPr>
            <p:nvPr/>
          </p:nvPicPr>
          <p:blipFill>
            <a:blip r:embed="rId5">
              <a:extLst>
                <a:ext uri="{28A0092B-C50C-407E-A947-70E740481C1C}">
                  <a14:useLocalDpi xmlns:a14="http://schemas.microsoft.com/office/drawing/2010/main" val="0"/>
                </a:ext>
              </a:extLst>
            </a:blip>
            <a:srcRect r="63377" b="-3951"/>
            <a:stretch>
              <a:fillRect/>
            </a:stretch>
          </p:blipFill>
          <p:spPr bwMode="auto">
            <a:xfrm>
              <a:off x="7875588" y="5562600"/>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4" name="Picture 29" descr="j0312566"/>
            <p:cNvPicPr>
              <a:picLocks noChangeAspect="1" noChangeArrowheads="1"/>
            </p:cNvPicPr>
            <p:nvPr/>
          </p:nvPicPr>
          <p:blipFill>
            <a:blip r:embed="rId5">
              <a:extLst>
                <a:ext uri="{28A0092B-C50C-407E-A947-70E740481C1C}">
                  <a14:useLocalDpi xmlns:a14="http://schemas.microsoft.com/office/drawing/2010/main" val="0"/>
                </a:ext>
              </a:extLst>
            </a:blip>
            <a:srcRect l="32027" r="33379" b="5927"/>
            <a:stretch>
              <a:fillRect/>
            </a:stretch>
          </p:blipFill>
          <p:spPr bwMode="auto">
            <a:xfrm>
              <a:off x="8181975" y="5565775"/>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5" name="Picture 30" descr="j0312566"/>
            <p:cNvPicPr>
              <a:picLocks noChangeAspect="1" noChangeArrowheads="1"/>
            </p:cNvPicPr>
            <p:nvPr/>
          </p:nvPicPr>
          <p:blipFill>
            <a:blip r:embed="rId5">
              <a:extLst>
                <a:ext uri="{28A0092B-C50C-407E-A947-70E740481C1C}">
                  <a14:useLocalDpi xmlns:a14="http://schemas.microsoft.com/office/drawing/2010/main" val="0"/>
                </a:ext>
              </a:extLst>
            </a:blip>
            <a:srcRect l="62161" b="-1976"/>
            <a:stretch>
              <a:fillRect/>
            </a:stretch>
          </p:blipFill>
          <p:spPr bwMode="auto">
            <a:xfrm>
              <a:off x="8472488" y="5562600"/>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50" descr="C:\Users\srini\AppData\Local\Microsoft\Windows\Temporary Internet Files\Content.IE5\CAWG1K26\MCj0409979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209800"/>
            <a:ext cx="1447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Explosion 1 38"/>
          <p:cNvSpPr/>
          <p:nvPr/>
        </p:nvSpPr>
        <p:spPr>
          <a:xfrm>
            <a:off x="2057400" y="3657600"/>
            <a:ext cx="1676400" cy="1143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EFED6"/>
              </a:solidFill>
            </a:endParaRPr>
          </a:p>
        </p:txBody>
      </p:sp>
    </p:spTree>
    <p:extLst>
      <p:ext uri="{BB962C8B-B14F-4D97-AF65-F5344CB8AC3E}">
        <p14:creationId xmlns:p14="http://schemas.microsoft.com/office/powerpoint/2010/main" val="1332679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par>
                          <p:cTn id="15" fill="hold" nodeType="afterGroup">
                            <p:stCondLst>
                              <p:cond delay="2000"/>
                            </p:stCondLst>
                            <p:childTnLst>
                              <p:par>
                                <p:cTn id="16" presetID="1" presetClass="exit" presetSubtype="0" fill="hold"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2000"/>
                                        <p:tgtEl>
                                          <p:spTgt spid="7"/>
                                        </p:tgtEl>
                                      </p:cBhvr>
                                    </p:animEffect>
                                  </p:childTnLst>
                                </p:cTn>
                              </p:par>
                            </p:childTnLst>
                          </p:cTn>
                        </p:par>
                        <p:par>
                          <p:cTn id="25" fill="hold" nodeType="afterGroup">
                            <p:stCondLst>
                              <p:cond delay="2000"/>
                            </p:stCondLst>
                            <p:childTnLst>
                              <p:par>
                                <p:cTn id="26" presetID="1" presetClass="exit" presetSubtype="0" fill="hold" nodeType="after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0 0  L 0.25 0  E" pathEditMode="relative" ptsTypes="">
                                      <p:cBhvr>
                                        <p:cTn id="35" dur="2000" fill="hold"/>
                                        <p:tgtEl>
                                          <p:spTgt spid="43"/>
                                        </p:tgtEl>
                                        <p:attrNameLst>
                                          <p:attrName>ppt_x</p:attrName>
                                          <p:attrName>ppt_y</p:attrName>
                                        </p:attrNameLst>
                                      </p:cBhvr>
                                    </p:animMotion>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9"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2000"/>
                                        <p:tgtEl>
                                          <p:spTgt spid="8"/>
                                        </p:tgtEl>
                                      </p:cBhvr>
                                    </p:animEffect>
                                  </p:childTnLst>
                                </p:cTn>
                              </p:par>
                            </p:childTnLst>
                          </p:cTn>
                        </p:par>
                        <p:par>
                          <p:cTn id="45" fill="hold" nodeType="afterGroup">
                            <p:stCondLst>
                              <p:cond delay="2000"/>
                            </p:stCondLst>
                            <p:childTnLst>
                              <p:par>
                                <p:cTn id="46" presetID="1" presetClass="exit" presetSubtype="0" fill="hold" nodeType="afterEffect">
                                  <p:stCondLst>
                                    <p:cond delay="0"/>
                                  </p:stCondLst>
                                  <p:childTnLst>
                                    <p:set>
                                      <p:cBhvr>
                                        <p:cTn id="4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tLang="en-US">
                <a:ea typeface="ＭＳ Ｐゴシック" charset="-128"/>
              </a:rPr>
              <a:t>Naming Data (DTN)</a:t>
            </a:r>
          </a:p>
        </p:txBody>
      </p:sp>
      <p:sp>
        <p:nvSpPr>
          <p:cNvPr id="95234" name="Rectangle 3"/>
          <p:cNvSpPr>
            <a:spLocks noGrp="1" noChangeArrowheads="1"/>
          </p:cNvSpPr>
          <p:nvPr>
            <p:ph type="body" idx="1"/>
          </p:nvPr>
        </p:nvSpPr>
        <p:spPr/>
        <p:txBody>
          <a:bodyPr/>
          <a:lstStyle/>
          <a:p>
            <a:pPr eaLnBrk="1" hangingPunct="1">
              <a:lnSpc>
                <a:spcPct val="90000"/>
              </a:lnSpc>
            </a:pPr>
            <a:r>
              <a:rPr lang="en-US" altLang="en-US">
                <a:ea typeface="ＭＳ Ｐゴシック" charset="-128"/>
              </a:rPr>
              <a:t>Endpoint IDs are processed as names</a:t>
            </a:r>
          </a:p>
          <a:p>
            <a:pPr lvl="1" eaLnBrk="1" hangingPunct="1">
              <a:lnSpc>
                <a:spcPct val="90000"/>
              </a:lnSpc>
            </a:pPr>
            <a:r>
              <a:rPr lang="en-US" altLang="en-US"/>
              <a:t>refer to one or more DTN nodes</a:t>
            </a:r>
          </a:p>
          <a:p>
            <a:pPr lvl="1" eaLnBrk="1" hangingPunct="1">
              <a:lnSpc>
                <a:spcPct val="90000"/>
              </a:lnSpc>
            </a:pPr>
            <a:r>
              <a:rPr lang="en-US" altLang="en-US"/>
              <a:t>expressed as Internet URI, matched as strings</a:t>
            </a:r>
          </a:p>
          <a:p>
            <a:pPr eaLnBrk="1" hangingPunct="1">
              <a:lnSpc>
                <a:spcPct val="90000"/>
              </a:lnSpc>
            </a:pPr>
            <a:r>
              <a:rPr lang="en-US" altLang="en-US">
                <a:ea typeface="ＭＳ Ｐゴシック" charset="-128"/>
              </a:rPr>
              <a:t>URIs</a:t>
            </a:r>
          </a:p>
          <a:p>
            <a:pPr lvl="1" eaLnBrk="1" hangingPunct="1">
              <a:lnSpc>
                <a:spcPct val="90000"/>
              </a:lnSpc>
            </a:pPr>
            <a:r>
              <a:rPr lang="en-US" altLang="en-US"/>
              <a:t>Internet standard naming scheme [RFC3986]</a:t>
            </a:r>
          </a:p>
          <a:p>
            <a:pPr lvl="1" eaLnBrk="1" hangingPunct="1">
              <a:lnSpc>
                <a:spcPct val="90000"/>
              </a:lnSpc>
            </a:pPr>
            <a:r>
              <a:rPr lang="en-US" altLang="en-US"/>
              <a:t>Format: &lt;scheme&gt; : &lt;SSP&gt;</a:t>
            </a:r>
          </a:p>
          <a:p>
            <a:pPr eaLnBrk="1" hangingPunct="1">
              <a:lnSpc>
                <a:spcPct val="90000"/>
              </a:lnSpc>
            </a:pPr>
            <a:r>
              <a:rPr lang="en-US" altLang="en-US">
                <a:ea typeface="ＭＳ Ｐゴシック" charset="-128"/>
              </a:rPr>
              <a:t>SSP can be arbitrary, based on (various) </a:t>
            </a:r>
            <a:r>
              <a:rPr lang="en-US" altLang="en-US" i="1">
                <a:ea typeface="ＭＳ Ｐゴシック" charset="-128"/>
              </a:rPr>
              <a:t>schemes</a:t>
            </a:r>
          </a:p>
          <a:p>
            <a:pPr eaLnBrk="1" hangingPunct="1">
              <a:lnSpc>
                <a:spcPct val="90000"/>
              </a:lnSpc>
            </a:pPr>
            <a:r>
              <a:rPr lang="en-US" altLang="en-US">
                <a:ea typeface="ＭＳ Ｐゴシック" charset="-128"/>
              </a:rPr>
              <a:t>More flexible than DOT/DONA design but less secure/scalable</a:t>
            </a:r>
          </a:p>
        </p:txBody>
      </p:sp>
    </p:spTree>
    <p:extLst>
      <p:ext uri="{BB962C8B-B14F-4D97-AF65-F5344CB8AC3E}">
        <p14:creationId xmlns:p14="http://schemas.microsoft.com/office/powerpoint/2010/main" val="9669151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altLang="en-US">
                <a:ea typeface="ＭＳ Ｐゴシック" charset="-128"/>
              </a:rPr>
              <a:t>Naming</a:t>
            </a:r>
          </a:p>
        </p:txBody>
      </p:sp>
      <p:sp>
        <p:nvSpPr>
          <p:cNvPr id="97282" name="Rectangle 3"/>
          <p:cNvSpPr>
            <a:spLocks noGrp="1" noChangeArrowheads="1"/>
          </p:cNvSpPr>
          <p:nvPr>
            <p:ph type="body" idx="1"/>
          </p:nvPr>
        </p:nvSpPr>
        <p:spPr/>
        <p:txBody>
          <a:bodyPr/>
          <a:lstStyle/>
          <a:p>
            <a:pPr>
              <a:lnSpc>
                <a:spcPct val="80000"/>
              </a:lnSpc>
            </a:pPr>
            <a:r>
              <a:rPr lang="en-US" altLang="en-US" sz="3000">
                <a:ea typeface="ＭＳ Ｐゴシック" charset="-128"/>
              </a:rPr>
              <a:t>Support ‘radical heterogeneity’ using URI’s:</a:t>
            </a:r>
          </a:p>
          <a:p>
            <a:pPr lvl="1">
              <a:lnSpc>
                <a:spcPct val="80000"/>
              </a:lnSpc>
            </a:pPr>
            <a:r>
              <a:rPr lang="en-US" altLang="en-US" sz="2600"/>
              <a:t>{scheme ID (allocated), scheme-specific-part}</a:t>
            </a:r>
          </a:p>
          <a:p>
            <a:pPr lvl="1">
              <a:lnSpc>
                <a:spcPct val="80000"/>
              </a:lnSpc>
            </a:pPr>
            <a:r>
              <a:rPr lang="en-US" altLang="en-US" sz="2600"/>
              <a:t>associative or location-based names/addresses optional</a:t>
            </a:r>
          </a:p>
          <a:p>
            <a:pPr lvl="1">
              <a:lnSpc>
                <a:spcPct val="80000"/>
              </a:lnSpc>
            </a:pPr>
            <a:r>
              <a:rPr lang="en-US" altLang="en-US" sz="2600"/>
              <a:t>Variable-length, can accommodate “any” net’s names/addresses</a:t>
            </a:r>
          </a:p>
          <a:p>
            <a:pPr>
              <a:lnSpc>
                <a:spcPct val="80000"/>
              </a:lnSpc>
            </a:pPr>
            <a:r>
              <a:rPr lang="en-US" altLang="en-US" sz="3000">
                <a:ea typeface="ＭＳ Ｐゴシック" charset="-128"/>
              </a:rPr>
              <a:t>Endpoint IDs:</a:t>
            </a:r>
          </a:p>
          <a:p>
            <a:pPr lvl="1">
              <a:lnSpc>
                <a:spcPct val="80000"/>
              </a:lnSpc>
            </a:pPr>
            <a:r>
              <a:rPr lang="en-US" altLang="en-US" sz="2600"/>
              <a:t>multicast, anycast, unicast</a:t>
            </a:r>
          </a:p>
          <a:p>
            <a:pPr>
              <a:lnSpc>
                <a:spcPct val="80000"/>
              </a:lnSpc>
            </a:pPr>
            <a:r>
              <a:rPr lang="en-US" altLang="en-US" sz="3000">
                <a:ea typeface="ＭＳ Ｐゴシック" charset="-128"/>
              </a:rPr>
              <a:t>Late binding of EID permits naming flexibility:</a:t>
            </a:r>
          </a:p>
          <a:p>
            <a:pPr lvl="1">
              <a:lnSpc>
                <a:spcPct val="80000"/>
              </a:lnSpc>
            </a:pPr>
            <a:r>
              <a:rPr lang="en-US" altLang="en-US" sz="2600"/>
              <a:t>EID “looked up” only when necessary during delivery</a:t>
            </a:r>
          </a:p>
          <a:p>
            <a:pPr lvl="1">
              <a:lnSpc>
                <a:spcPct val="80000"/>
              </a:lnSpc>
            </a:pPr>
            <a:r>
              <a:rPr lang="en-US" altLang="en-US" sz="2600"/>
              <a:t>contrast with Internet lookup-before-use DNS/IP</a:t>
            </a:r>
          </a:p>
          <a:p>
            <a:pPr>
              <a:lnSpc>
                <a:spcPct val="80000"/>
              </a:lnSpc>
            </a:pPr>
            <a:endParaRPr lang="en-US" altLang="en-US" sz="3000">
              <a:ea typeface="ＭＳ Ｐゴシック" charset="-128"/>
            </a:endParaRPr>
          </a:p>
        </p:txBody>
      </p:sp>
    </p:spTree>
    <p:extLst>
      <p:ext uri="{BB962C8B-B14F-4D97-AF65-F5344CB8AC3E}">
        <p14:creationId xmlns:p14="http://schemas.microsoft.com/office/powerpoint/2010/main" val="105046445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altLang="en-US">
                <a:ea typeface="ＭＳ Ｐゴシック" charset="-128"/>
              </a:rPr>
              <a:t>Message Abstraction</a:t>
            </a:r>
          </a:p>
        </p:txBody>
      </p:sp>
      <p:sp>
        <p:nvSpPr>
          <p:cNvPr id="99330" name="Rectangle 3"/>
          <p:cNvSpPr>
            <a:spLocks noGrp="1" noChangeArrowheads="1"/>
          </p:cNvSpPr>
          <p:nvPr>
            <p:ph type="body" idx="1"/>
          </p:nvPr>
        </p:nvSpPr>
        <p:spPr/>
        <p:txBody>
          <a:bodyPr/>
          <a:lstStyle/>
          <a:p>
            <a:pPr>
              <a:lnSpc>
                <a:spcPct val="80000"/>
              </a:lnSpc>
            </a:pPr>
            <a:r>
              <a:rPr lang="en-US" altLang="en-US" sz="2600">
                <a:ea typeface="ＭＳ Ｐゴシック" charset="-128"/>
              </a:rPr>
              <a:t>Network protocol data unit: </a:t>
            </a:r>
            <a:r>
              <a:rPr lang="en-US" altLang="en-US" sz="2600" u="sng">
                <a:ea typeface="ＭＳ Ｐゴシック" charset="-128"/>
              </a:rPr>
              <a:t>bundles</a:t>
            </a:r>
          </a:p>
          <a:p>
            <a:pPr lvl="1">
              <a:lnSpc>
                <a:spcPct val="80000"/>
              </a:lnSpc>
            </a:pPr>
            <a:r>
              <a:rPr lang="en-US" altLang="en-US" sz="2200"/>
              <a:t>“postal-like” message delivery</a:t>
            </a:r>
          </a:p>
          <a:p>
            <a:pPr lvl="1">
              <a:lnSpc>
                <a:spcPct val="80000"/>
              </a:lnSpc>
            </a:pPr>
            <a:r>
              <a:rPr lang="en-US" altLang="en-US" sz="2200"/>
              <a:t>coarse-grained CoS [4 classes]</a:t>
            </a:r>
          </a:p>
          <a:p>
            <a:pPr lvl="1">
              <a:lnSpc>
                <a:spcPct val="80000"/>
              </a:lnSpc>
            </a:pPr>
            <a:r>
              <a:rPr lang="en-US" altLang="en-US" sz="2200"/>
              <a:t>origination and useful life time [assumes sync’d clocks]</a:t>
            </a:r>
          </a:p>
          <a:p>
            <a:pPr lvl="1">
              <a:lnSpc>
                <a:spcPct val="80000"/>
              </a:lnSpc>
            </a:pPr>
            <a:r>
              <a:rPr lang="en-US" altLang="en-US" sz="2200"/>
              <a:t>source, destination, and respond-to EIDs</a:t>
            </a:r>
          </a:p>
          <a:p>
            <a:pPr lvl="1">
              <a:lnSpc>
                <a:spcPct val="80000"/>
              </a:lnSpc>
            </a:pPr>
            <a:r>
              <a:rPr lang="en-US" altLang="en-US" sz="2200" i="1"/>
              <a:t>Options</a:t>
            </a:r>
            <a:r>
              <a:rPr lang="en-US" altLang="en-US" sz="2200"/>
              <a:t>: return receipt, “traceroute”-like function, alternative reply-to field, custody transfer</a:t>
            </a:r>
          </a:p>
          <a:p>
            <a:pPr lvl="1">
              <a:lnSpc>
                <a:spcPct val="80000"/>
              </a:lnSpc>
            </a:pPr>
            <a:r>
              <a:rPr lang="en-US" altLang="en-US" sz="2200"/>
              <a:t>fragmentation capability</a:t>
            </a:r>
          </a:p>
          <a:p>
            <a:pPr lvl="1">
              <a:lnSpc>
                <a:spcPct val="80000"/>
              </a:lnSpc>
            </a:pPr>
            <a:r>
              <a:rPr lang="en-US" altLang="en-US" sz="2200"/>
              <a:t>overlay atop TCP/IP or other (link) layers [layer ‘agnostic’]</a:t>
            </a:r>
          </a:p>
          <a:p>
            <a:pPr lvl="1">
              <a:lnSpc>
                <a:spcPct val="80000"/>
              </a:lnSpc>
            </a:pPr>
            <a:endParaRPr lang="en-US" altLang="en-US" sz="2200"/>
          </a:p>
          <a:p>
            <a:pPr>
              <a:lnSpc>
                <a:spcPct val="80000"/>
              </a:lnSpc>
            </a:pPr>
            <a:r>
              <a:rPr lang="en-US" altLang="en-US" sz="2600">
                <a:ea typeface="ＭＳ Ｐゴシック" charset="-128"/>
              </a:rPr>
              <a:t>Applications send/receive </a:t>
            </a:r>
            <a:r>
              <a:rPr lang="en-US" altLang="en-US" sz="2600" u="sng">
                <a:ea typeface="ＭＳ Ｐゴシック" charset="-128"/>
              </a:rPr>
              <a:t>messages</a:t>
            </a:r>
          </a:p>
          <a:p>
            <a:pPr lvl="1">
              <a:lnSpc>
                <a:spcPct val="80000"/>
              </a:lnSpc>
            </a:pPr>
            <a:r>
              <a:rPr lang="en-US" altLang="en-US" sz="2200"/>
              <a:t>“Application data units” (</a:t>
            </a:r>
            <a:r>
              <a:rPr lang="en-US" altLang="en-US" sz="2200" b="1" u="sng"/>
              <a:t>ADUs</a:t>
            </a:r>
            <a:r>
              <a:rPr lang="en-US" altLang="en-US" sz="2200"/>
              <a:t>) of possibly-large size</a:t>
            </a:r>
          </a:p>
          <a:p>
            <a:pPr lvl="1">
              <a:lnSpc>
                <a:spcPct val="80000"/>
              </a:lnSpc>
            </a:pPr>
            <a:r>
              <a:rPr lang="en-US" altLang="en-US" sz="2200"/>
              <a:t>Adaptation to underlying protocols via ‘convergence layer’</a:t>
            </a:r>
          </a:p>
          <a:p>
            <a:pPr lvl="1">
              <a:lnSpc>
                <a:spcPct val="80000"/>
              </a:lnSpc>
            </a:pPr>
            <a:r>
              <a:rPr lang="en-US" altLang="en-US" sz="2200"/>
              <a:t>API includes persistent registrations</a:t>
            </a:r>
          </a:p>
        </p:txBody>
      </p:sp>
    </p:spTree>
    <p:extLst>
      <p:ext uri="{BB962C8B-B14F-4D97-AF65-F5344CB8AC3E}">
        <p14:creationId xmlns:p14="http://schemas.microsoft.com/office/powerpoint/2010/main" val="5927648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r>
              <a:rPr lang="en-US" altLang="en-US"/>
              <a:t>BitTorrent: Simultaneous Downloading</a:t>
            </a:r>
          </a:p>
        </p:txBody>
      </p:sp>
      <p:sp>
        <p:nvSpPr>
          <p:cNvPr id="38914" name="Rectangle 5"/>
          <p:cNvSpPr>
            <a:spLocks noGrp="1" noChangeArrowheads="1"/>
          </p:cNvSpPr>
          <p:nvPr>
            <p:ph type="body" idx="1"/>
          </p:nvPr>
        </p:nvSpPr>
        <p:spPr/>
        <p:txBody>
          <a:bodyPr/>
          <a:lstStyle/>
          <a:p>
            <a:r>
              <a:rPr lang="en-US" altLang="en-US"/>
              <a:t>Divide large file into many pieces</a:t>
            </a:r>
          </a:p>
          <a:p>
            <a:pPr lvl="1"/>
            <a:r>
              <a:rPr lang="en-US" altLang="en-US"/>
              <a:t>Replicate different pieces on different peers</a:t>
            </a:r>
          </a:p>
          <a:p>
            <a:pPr lvl="1"/>
            <a:r>
              <a:rPr lang="en-US" altLang="en-US"/>
              <a:t>A peer with a complete piece can trade with other peers</a:t>
            </a:r>
          </a:p>
          <a:p>
            <a:pPr lvl="1"/>
            <a:r>
              <a:rPr lang="en-US" altLang="en-US"/>
              <a:t>Peer can (hopefully) assemble the entire file</a:t>
            </a:r>
          </a:p>
          <a:p>
            <a:r>
              <a:rPr lang="en-US" altLang="en-US"/>
              <a:t>Allows simultaneous downloading</a:t>
            </a:r>
          </a:p>
          <a:p>
            <a:pPr lvl="1"/>
            <a:r>
              <a:rPr lang="en-US" altLang="en-US"/>
              <a:t>Retrieving different parts of the file from different peers at the same time</a:t>
            </a:r>
          </a:p>
          <a:p>
            <a:pPr lvl="1"/>
            <a:r>
              <a:rPr lang="en-US" altLang="en-US"/>
              <a:t>And uploading parts of the file to peers</a:t>
            </a:r>
          </a:p>
          <a:p>
            <a:pPr lvl="1"/>
            <a:r>
              <a:rPr lang="en-US" altLang="en-US"/>
              <a:t>Important for very large files</a:t>
            </a:r>
          </a:p>
        </p:txBody>
      </p:sp>
      <p:sp>
        <p:nvSpPr>
          <p:cNvPr id="38915"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85B34335-EE84-7E45-A29F-9F416C3BA0AA}" type="slidenum">
              <a:rPr lang="en-US" altLang="en-US" sz="1200">
                <a:solidFill>
                  <a:schemeClr val="tx2"/>
                </a:solidFill>
                <a:latin typeface="Arial Narrow" charset="0"/>
              </a:rPr>
              <a:pPr algn="ctr"/>
              <a:t>7</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46858792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altLang="en-US">
                <a:ea typeface="ＭＳ Ｐゴシック" charset="-128"/>
              </a:rPr>
              <a:t>DTN Routing</a:t>
            </a:r>
          </a:p>
        </p:txBody>
      </p:sp>
      <p:sp>
        <p:nvSpPr>
          <p:cNvPr id="101378" name="Rectangle 3"/>
          <p:cNvSpPr>
            <a:spLocks noGrp="1" noChangeArrowheads="1"/>
          </p:cNvSpPr>
          <p:nvPr>
            <p:ph type="body" idx="1"/>
          </p:nvPr>
        </p:nvSpPr>
        <p:spPr/>
        <p:txBody>
          <a:bodyPr/>
          <a:lstStyle/>
          <a:p>
            <a:pPr>
              <a:lnSpc>
                <a:spcPct val="80000"/>
              </a:lnSpc>
            </a:pPr>
            <a:r>
              <a:rPr lang="en-US" altLang="en-US" sz="2500">
                <a:ea typeface="ＭＳ Ｐゴシック" charset="-128"/>
              </a:rPr>
              <a:t>DTN Routers form an overlay network</a:t>
            </a:r>
          </a:p>
          <a:p>
            <a:pPr lvl="1">
              <a:lnSpc>
                <a:spcPct val="80000"/>
              </a:lnSpc>
            </a:pPr>
            <a:r>
              <a:rPr lang="en-US" altLang="en-US" sz="2200"/>
              <a:t>only selected/configured nodes participate</a:t>
            </a:r>
          </a:p>
          <a:p>
            <a:pPr lvl="1">
              <a:lnSpc>
                <a:spcPct val="80000"/>
              </a:lnSpc>
            </a:pPr>
            <a:r>
              <a:rPr lang="en-US" altLang="en-US" sz="2200"/>
              <a:t>nodes have persistent storage</a:t>
            </a:r>
          </a:p>
          <a:p>
            <a:pPr lvl="1">
              <a:lnSpc>
                <a:spcPct val="80000"/>
              </a:lnSpc>
            </a:pPr>
            <a:endParaRPr lang="en-US" altLang="en-US" sz="2200"/>
          </a:p>
          <a:p>
            <a:pPr>
              <a:lnSpc>
                <a:spcPct val="80000"/>
              </a:lnSpc>
            </a:pPr>
            <a:r>
              <a:rPr lang="en-US" altLang="en-US" sz="2500">
                <a:ea typeface="ＭＳ Ｐゴシック" charset="-128"/>
              </a:rPr>
              <a:t>DTN routing topology is a </a:t>
            </a:r>
            <a:r>
              <a:rPr lang="en-US" altLang="en-US" sz="2500" b="1" u="sng">
                <a:ea typeface="ＭＳ Ｐゴシック" charset="-128"/>
              </a:rPr>
              <a:t>time-varying</a:t>
            </a:r>
            <a:r>
              <a:rPr lang="en-US" altLang="en-US" sz="2500">
                <a:ea typeface="ＭＳ Ｐゴシック" charset="-128"/>
              </a:rPr>
              <a:t> multigraph</a:t>
            </a:r>
          </a:p>
          <a:p>
            <a:pPr lvl="1">
              <a:lnSpc>
                <a:spcPct val="80000"/>
              </a:lnSpc>
            </a:pPr>
            <a:r>
              <a:rPr lang="en-US" altLang="en-US" sz="2200"/>
              <a:t>Links come and go, sometimes predictably</a:t>
            </a:r>
          </a:p>
          <a:p>
            <a:pPr lvl="1">
              <a:lnSpc>
                <a:spcPct val="80000"/>
              </a:lnSpc>
            </a:pPr>
            <a:r>
              <a:rPr lang="en-US" altLang="en-US" sz="2200"/>
              <a:t>Use any/all links that can possibly help (multi)</a:t>
            </a:r>
          </a:p>
          <a:p>
            <a:pPr lvl="1">
              <a:lnSpc>
                <a:spcPct val="80000"/>
              </a:lnSpc>
            </a:pPr>
            <a:r>
              <a:rPr lang="en-US" altLang="en-US" sz="2200"/>
              <a:t>Scheduled, Predicted, or Unscheduled Links</a:t>
            </a:r>
          </a:p>
          <a:p>
            <a:pPr lvl="2">
              <a:lnSpc>
                <a:spcPct val="80000"/>
              </a:lnSpc>
            </a:pPr>
            <a:r>
              <a:rPr lang="en-US" altLang="en-US" sz="1900"/>
              <a:t>May be direction specific [e.g. ISP dialup]</a:t>
            </a:r>
          </a:p>
          <a:p>
            <a:pPr lvl="2">
              <a:lnSpc>
                <a:spcPct val="80000"/>
              </a:lnSpc>
            </a:pPr>
            <a:r>
              <a:rPr lang="en-US" altLang="en-US" sz="1900"/>
              <a:t>May learn from history to predict schedule</a:t>
            </a:r>
          </a:p>
          <a:p>
            <a:pPr lvl="2">
              <a:lnSpc>
                <a:spcPct val="80000"/>
              </a:lnSpc>
            </a:pPr>
            <a:endParaRPr lang="en-US" altLang="en-US" sz="1900"/>
          </a:p>
          <a:p>
            <a:pPr>
              <a:lnSpc>
                <a:spcPct val="80000"/>
              </a:lnSpc>
            </a:pPr>
            <a:r>
              <a:rPr lang="en-US" altLang="en-US" sz="2500">
                <a:ea typeface="ＭＳ Ｐゴシック" charset="-128"/>
              </a:rPr>
              <a:t>Messages fragmented based on dynamics</a:t>
            </a:r>
          </a:p>
          <a:p>
            <a:pPr lvl="1">
              <a:lnSpc>
                <a:spcPct val="80000"/>
              </a:lnSpc>
            </a:pPr>
            <a:r>
              <a:rPr lang="en-US" altLang="en-US" sz="2200"/>
              <a:t>Proactive fragmentation: optimize contact volume</a:t>
            </a:r>
          </a:p>
          <a:p>
            <a:pPr lvl="1">
              <a:lnSpc>
                <a:spcPct val="80000"/>
              </a:lnSpc>
            </a:pPr>
            <a:r>
              <a:rPr lang="en-US" altLang="en-US" sz="2200"/>
              <a:t>Reactive fragmentation: resume where you failed</a:t>
            </a:r>
          </a:p>
        </p:txBody>
      </p:sp>
    </p:spTree>
    <p:extLst>
      <p:ext uri="{BB962C8B-B14F-4D97-AF65-F5344CB8AC3E}">
        <p14:creationId xmlns:p14="http://schemas.microsoft.com/office/powerpoint/2010/main" val="123135337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Title 176"/>
          <p:cNvSpPr>
            <a:spLocks noGrp="1"/>
          </p:cNvSpPr>
          <p:nvPr>
            <p:ph type="title"/>
          </p:nvPr>
        </p:nvSpPr>
        <p:spPr/>
        <p:txBody>
          <a:bodyPr/>
          <a:lstStyle/>
          <a:p>
            <a:r>
              <a:rPr lang="en-US" altLang="en-US">
                <a:ea typeface="ＭＳ Ｐゴシック" charset="-128"/>
              </a:rPr>
              <a:t>Example Routing Problem</a:t>
            </a:r>
            <a:br>
              <a:rPr lang="en-US" altLang="en-US">
                <a:ea typeface="ＭＳ Ｐゴシック" charset="-128"/>
              </a:rPr>
            </a:br>
            <a:endParaRPr lang="en-US" altLang="en-US">
              <a:ea typeface="ＭＳ Ｐゴシック" charset="-128"/>
            </a:endParaRPr>
          </a:p>
        </p:txBody>
      </p:sp>
      <p:sp>
        <p:nvSpPr>
          <p:cNvPr id="103426" name="Cloud"/>
          <p:cNvSpPr>
            <a:spLocks noChangeAspect="1" noEditPoints="1" noChangeArrowheads="1"/>
          </p:cNvSpPr>
          <p:nvPr/>
        </p:nvSpPr>
        <p:spPr bwMode="auto">
          <a:xfrm>
            <a:off x="244475" y="2790825"/>
            <a:ext cx="3462338" cy="2424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3427" name="Group 3"/>
          <p:cNvGrpSpPr>
            <a:grpSpLocks/>
          </p:cNvGrpSpPr>
          <p:nvPr/>
        </p:nvGrpSpPr>
        <p:grpSpPr bwMode="auto">
          <a:xfrm>
            <a:off x="866775" y="3589338"/>
            <a:ext cx="1371600" cy="1363662"/>
            <a:chOff x="236" y="150"/>
            <a:chExt cx="864" cy="859"/>
          </a:xfrm>
        </p:grpSpPr>
        <p:sp>
          <p:nvSpPr>
            <p:cNvPr id="103558" name="AutoShape 4"/>
            <p:cNvSpPr>
              <a:spLocks noChangeAspect="1" noChangeArrowheads="1" noTextEdit="1"/>
            </p:cNvSpPr>
            <p:nvPr/>
          </p:nvSpPr>
          <p:spPr bwMode="auto">
            <a:xfrm>
              <a:off x="236" y="150"/>
              <a:ext cx="864"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59" name="Freeform 5"/>
            <p:cNvSpPr>
              <a:spLocks/>
            </p:cNvSpPr>
            <p:nvPr/>
          </p:nvSpPr>
          <p:spPr bwMode="auto">
            <a:xfrm>
              <a:off x="451" y="280"/>
              <a:ext cx="474" cy="496"/>
            </a:xfrm>
            <a:custGeom>
              <a:avLst/>
              <a:gdLst>
                <a:gd name="T0" fmla="*/ 1 w 1421"/>
                <a:gd name="T1" fmla="*/ 0 h 1487"/>
                <a:gd name="T2" fmla="*/ 1 w 1421"/>
                <a:gd name="T3" fmla="*/ 0 h 1487"/>
                <a:gd name="T4" fmla="*/ 1 w 1421"/>
                <a:gd name="T5" fmla="*/ 0 h 1487"/>
                <a:gd name="T6" fmla="*/ 1 w 1421"/>
                <a:gd name="T7" fmla="*/ 0 h 1487"/>
                <a:gd name="T8" fmla="*/ 1 w 1421"/>
                <a:gd name="T9" fmla="*/ 0 h 1487"/>
                <a:gd name="T10" fmla="*/ 1 w 1421"/>
                <a:gd name="T11" fmla="*/ 0 h 1487"/>
                <a:gd name="T12" fmla="*/ 1 w 1421"/>
                <a:gd name="T13" fmla="*/ 0 h 1487"/>
                <a:gd name="T14" fmla="*/ 0 w 1421"/>
                <a:gd name="T15" fmla="*/ 0 h 1487"/>
                <a:gd name="T16" fmla="*/ 0 w 1421"/>
                <a:gd name="T17" fmla="*/ 0 h 1487"/>
                <a:gd name="T18" fmla="*/ 0 w 1421"/>
                <a:gd name="T19" fmla="*/ 0 h 1487"/>
                <a:gd name="T20" fmla="*/ 0 w 1421"/>
                <a:gd name="T21" fmla="*/ 0 h 1487"/>
                <a:gd name="T22" fmla="*/ 0 w 1421"/>
                <a:gd name="T23" fmla="*/ 0 h 1487"/>
                <a:gd name="T24" fmla="*/ 0 w 1421"/>
                <a:gd name="T25" fmla="*/ 0 h 1487"/>
                <a:gd name="T26" fmla="*/ 0 w 1421"/>
                <a:gd name="T27" fmla="*/ 0 h 1487"/>
                <a:gd name="T28" fmla="*/ 0 w 1421"/>
                <a:gd name="T29" fmla="*/ 0 h 1487"/>
                <a:gd name="T30" fmla="*/ 0 w 1421"/>
                <a:gd name="T31" fmla="*/ 0 h 1487"/>
                <a:gd name="T32" fmla="*/ 0 w 1421"/>
                <a:gd name="T33" fmla="*/ 0 h 1487"/>
                <a:gd name="T34" fmla="*/ 0 w 1421"/>
                <a:gd name="T35" fmla="*/ 0 h 1487"/>
                <a:gd name="T36" fmla="*/ 0 w 1421"/>
                <a:gd name="T37" fmla="*/ 0 h 1487"/>
                <a:gd name="T38" fmla="*/ 0 w 1421"/>
                <a:gd name="T39" fmla="*/ 0 h 1487"/>
                <a:gd name="T40" fmla="*/ 0 w 1421"/>
                <a:gd name="T41" fmla="*/ 0 h 1487"/>
                <a:gd name="T42" fmla="*/ 0 w 1421"/>
                <a:gd name="T43" fmla="*/ 0 h 1487"/>
                <a:gd name="T44" fmla="*/ 0 w 1421"/>
                <a:gd name="T45" fmla="*/ 0 h 1487"/>
                <a:gd name="T46" fmla="*/ 0 w 1421"/>
                <a:gd name="T47" fmla="*/ 0 h 1487"/>
                <a:gd name="T48" fmla="*/ 0 w 1421"/>
                <a:gd name="T49" fmla="*/ 0 h 1487"/>
                <a:gd name="T50" fmla="*/ 0 w 1421"/>
                <a:gd name="T51" fmla="*/ 0 h 1487"/>
                <a:gd name="T52" fmla="*/ 0 w 1421"/>
                <a:gd name="T53" fmla="*/ 0 h 1487"/>
                <a:gd name="T54" fmla="*/ 0 w 1421"/>
                <a:gd name="T55" fmla="*/ 0 h 1487"/>
                <a:gd name="T56" fmla="*/ 0 w 1421"/>
                <a:gd name="T57" fmla="*/ 0 h 1487"/>
                <a:gd name="T58" fmla="*/ 0 w 1421"/>
                <a:gd name="T59" fmla="*/ 0 h 1487"/>
                <a:gd name="T60" fmla="*/ 0 w 1421"/>
                <a:gd name="T61" fmla="*/ 0 h 1487"/>
                <a:gd name="T62" fmla="*/ 0 w 1421"/>
                <a:gd name="T63" fmla="*/ 0 h 1487"/>
                <a:gd name="T64" fmla="*/ 0 w 1421"/>
                <a:gd name="T65" fmla="*/ 0 h 1487"/>
                <a:gd name="T66" fmla="*/ 0 w 1421"/>
                <a:gd name="T67" fmla="*/ 0 h 1487"/>
                <a:gd name="T68" fmla="*/ 0 w 1421"/>
                <a:gd name="T69" fmla="*/ 0 h 1487"/>
                <a:gd name="T70" fmla="*/ 0 w 1421"/>
                <a:gd name="T71" fmla="*/ 1 h 1487"/>
                <a:gd name="T72" fmla="*/ 0 w 1421"/>
                <a:gd name="T73" fmla="*/ 1 h 1487"/>
                <a:gd name="T74" fmla="*/ 0 w 1421"/>
                <a:gd name="T75" fmla="*/ 1 h 1487"/>
                <a:gd name="T76" fmla="*/ 0 w 1421"/>
                <a:gd name="T77" fmla="*/ 1 h 1487"/>
                <a:gd name="T78" fmla="*/ 0 w 1421"/>
                <a:gd name="T79" fmla="*/ 1 h 1487"/>
                <a:gd name="T80" fmla="*/ 0 w 1421"/>
                <a:gd name="T81" fmla="*/ 1 h 1487"/>
                <a:gd name="T82" fmla="*/ 0 w 1421"/>
                <a:gd name="T83" fmla="*/ 1 h 1487"/>
                <a:gd name="T84" fmla="*/ 0 w 1421"/>
                <a:gd name="T85" fmla="*/ 1 h 1487"/>
                <a:gd name="T86" fmla="*/ 0 w 1421"/>
                <a:gd name="T87" fmla="*/ 1 h 1487"/>
                <a:gd name="T88" fmla="*/ 1 w 1421"/>
                <a:gd name="T89" fmla="*/ 1 h 1487"/>
                <a:gd name="T90" fmla="*/ 1 w 1421"/>
                <a:gd name="T91" fmla="*/ 1 h 1487"/>
                <a:gd name="T92" fmla="*/ 1 w 1421"/>
                <a:gd name="T93" fmla="*/ 1 h 1487"/>
                <a:gd name="T94" fmla="*/ 1 w 1421"/>
                <a:gd name="T95" fmla="*/ 1 h 1487"/>
                <a:gd name="T96" fmla="*/ 1 w 1421"/>
                <a:gd name="T97" fmla="*/ 0 h 14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1"/>
                <a:gd name="T148" fmla="*/ 0 h 1487"/>
                <a:gd name="T149" fmla="*/ 1421 w 1421"/>
                <a:gd name="T150" fmla="*/ 1487 h 14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1" h="1487">
                  <a:moveTo>
                    <a:pt x="1414" y="759"/>
                  </a:moveTo>
                  <a:lnTo>
                    <a:pt x="1396" y="746"/>
                  </a:lnTo>
                  <a:lnTo>
                    <a:pt x="1378" y="733"/>
                  </a:lnTo>
                  <a:lnTo>
                    <a:pt x="1360" y="720"/>
                  </a:lnTo>
                  <a:lnTo>
                    <a:pt x="1341" y="707"/>
                  </a:lnTo>
                  <a:lnTo>
                    <a:pt x="1324" y="694"/>
                  </a:lnTo>
                  <a:lnTo>
                    <a:pt x="1306" y="681"/>
                  </a:lnTo>
                  <a:lnTo>
                    <a:pt x="1288" y="668"/>
                  </a:lnTo>
                  <a:lnTo>
                    <a:pt x="1271" y="656"/>
                  </a:lnTo>
                  <a:lnTo>
                    <a:pt x="1253" y="643"/>
                  </a:lnTo>
                  <a:lnTo>
                    <a:pt x="1236" y="630"/>
                  </a:lnTo>
                  <a:lnTo>
                    <a:pt x="1218" y="617"/>
                  </a:lnTo>
                  <a:lnTo>
                    <a:pt x="1199" y="604"/>
                  </a:lnTo>
                  <a:lnTo>
                    <a:pt x="1182" y="592"/>
                  </a:lnTo>
                  <a:lnTo>
                    <a:pt x="1164" y="579"/>
                  </a:lnTo>
                  <a:lnTo>
                    <a:pt x="1147" y="566"/>
                  </a:lnTo>
                  <a:lnTo>
                    <a:pt x="1129" y="553"/>
                  </a:lnTo>
                  <a:lnTo>
                    <a:pt x="1128" y="552"/>
                  </a:lnTo>
                  <a:lnTo>
                    <a:pt x="1126" y="552"/>
                  </a:lnTo>
                  <a:lnTo>
                    <a:pt x="1103" y="556"/>
                  </a:lnTo>
                  <a:lnTo>
                    <a:pt x="1079" y="561"/>
                  </a:lnTo>
                  <a:lnTo>
                    <a:pt x="1057" y="565"/>
                  </a:lnTo>
                  <a:lnTo>
                    <a:pt x="1034" y="570"/>
                  </a:lnTo>
                  <a:lnTo>
                    <a:pt x="1010" y="574"/>
                  </a:lnTo>
                  <a:lnTo>
                    <a:pt x="988" y="579"/>
                  </a:lnTo>
                  <a:lnTo>
                    <a:pt x="965" y="584"/>
                  </a:lnTo>
                  <a:lnTo>
                    <a:pt x="941" y="590"/>
                  </a:lnTo>
                  <a:lnTo>
                    <a:pt x="935" y="505"/>
                  </a:lnTo>
                  <a:lnTo>
                    <a:pt x="927" y="422"/>
                  </a:lnTo>
                  <a:lnTo>
                    <a:pt x="918" y="338"/>
                  </a:lnTo>
                  <a:lnTo>
                    <a:pt x="907" y="254"/>
                  </a:lnTo>
                  <a:lnTo>
                    <a:pt x="892" y="238"/>
                  </a:lnTo>
                  <a:lnTo>
                    <a:pt x="875" y="221"/>
                  </a:lnTo>
                  <a:lnTo>
                    <a:pt x="859" y="205"/>
                  </a:lnTo>
                  <a:lnTo>
                    <a:pt x="844" y="190"/>
                  </a:lnTo>
                  <a:lnTo>
                    <a:pt x="828" y="174"/>
                  </a:lnTo>
                  <a:lnTo>
                    <a:pt x="812" y="159"/>
                  </a:lnTo>
                  <a:lnTo>
                    <a:pt x="798" y="143"/>
                  </a:lnTo>
                  <a:lnTo>
                    <a:pt x="782" y="127"/>
                  </a:lnTo>
                  <a:lnTo>
                    <a:pt x="767" y="113"/>
                  </a:lnTo>
                  <a:lnTo>
                    <a:pt x="751" y="97"/>
                  </a:lnTo>
                  <a:lnTo>
                    <a:pt x="735" y="82"/>
                  </a:lnTo>
                  <a:lnTo>
                    <a:pt x="721" y="66"/>
                  </a:lnTo>
                  <a:lnTo>
                    <a:pt x="705" y="50"/>
                  </a:lnTo>
                  <a:lnTo>
                    <a:pt x="690" y="36"/>
                  </a:lnTo>
                  <a:lnTo>
                    <a:pt x="674" y="20"/>
                  </a:lnTo>
                  <a:lnTo>
                    <a:pt x="658" y="5"/>
                  </a:lnTo>
                  <a:lnTo>
                    <a:pt x="657" y="4"/>
                  </a:lnTo>
                  <a:lnTo>
                    <a:pt x="656" y="2"/>
                  </a:lnTo>
                  <a:lnTo>
                    <a:pt x="655" y="1"/>
                  </a:lnTo>
                  <a:lnTo>
                    <a:pt x="653" y="0"/>
                  </a:lnTo>
                  <a:lnTo>
                    <a:pt x="628" y="17"/>
                  </a:lnTo>
                  <a:lnTo>
                    <a:pt x="602" y="35"/>
                  </a:lnTo>
                  <a:lnTo>
                    <a:pt x="578" y="53"/>
                  </a:lnTo>
                  <a:lnTo>
                    <a:pt x="552" y="71"/>
                  </a:lnTo>
                  <a:lnTo>
                    <a:pt x="527" y="90"/>
                  </a:lnTo>
                  <a:lnTo>
                    <a:pt x="501" y="108"/>
                  </a:lnTo>
                  <a:lnTo>
                    <a:pt x="476" y="126"/>
                  </a:lnTo>
                  <a:lnTo>
                    <a:pt x="451" y="145"/>
                  </a:lnTo>
                  <a:lnTo>
                    <a:pt x="425" y="164"/>
                  </a:lnTo>
                  <a:lnTo>
                    <a:pt x="400" y="183"/>
                  </a:lnTo>
                  <a:lnTo>
                    <a:pt x="374" y="203"/>
                  </a:lnTo>
                  <a:lnTo>
                    <a:pt x="350" y="222"/>
                  </a:lnTo>
                  <a:lnTo>
                    <a:pt x="324" y="242"/>
                  </a:lnTo>
                  <a:lnTo>
                    <a:pt x="299" y="263"/>
                  </a:lnTo>
                  <a:lnTo>
                    <a:pt x="273" y="282"/>
                  </a:lnTo>
                  <a:lnTo>
                    <a:pt x="248" y="303"/>
                  </a:lnTo>
                  <a:lnTo>
                    <a:pt x="257" y="398"/>
                  </a:lnTo>
                  <a:lnTo>
                    <a:pt x="265" y="493"/>
                  </a:lnTo>
                  <a:lnTo>
                    <a:pt x="273" y="588"/>
                  </a:lnTo>
                  <a:lnTo>
                    <a:pt x="278" y="683"/>
                  </a:lnTo>
                  <a:lnTo>
                    <a:pt x="271" y="681"/>
                  </a:lnTo>
                  <a:lnTo>
                    <a:pt x="265" y="678"/>
                  </a:lnTo>
                  <a:lnTo>
                    <a:pt x="257" y="675"/>
                  </a:lnTo>
                  <a:lnTo>
                    <a:pt x="251" y="673"/>
                  </a:lnTo>
                  <a:lnTo>
                    <a:pt x="244" y="672"/>
                  </a:lnTo>
                  <a:lnTo>
                    <a:pt x="238" y="669"/>
                  </a:lnTo>
                  <a:lnTo>
                    <a:pt x="230" y="666"/>
                  </a:lnTo>
                  <a:lnTo>
                    <a:pt x="223" y="664"/>
                  </a:lnTo>
                  <a:lnTo>
                    <a:pt x="223" y="665"/>
                  </a:lnTo>
                  <a:lnTo>
                    <a:pt x="209" y="673"/>
                  </a:lnTo>
                  <a:lnTo>
                    <a:pt x="196" y="679"/>
                  </a:lnTo>
                  <a:lnTo>
                    <a:pt x="182" y="687"/>
                  </a:lnTo>
                  <a:lnTo>
                    <a:pt x="168" y="694"/>
                  </a:lnTo>
                  <a:lnTo>
                    <a:pt x="155" y="702"/>
                  </a:lnTo>
                  <a:lnTo>
                    <a:pt x="141" y="708"/>
                  </a:lnTo>
                  <a:lnTo>
                    <a:pt x="128" y="716"/>
                  </a:lnTo>
                  <a:lnTo>
                    <a:pt x="115" y="724"/>
                  </a:lnTo>
                  <a:lnTo>
                    <a:pt x="102" y="730"/>
                  </a:lnTo>
                  <a:lnTo>
                    <a:pt x="88" y="738"/>
                  </a:lnTo>
                  <a:lnTo>
                    <a:pt x="75" y="744"/>
                  </a:lnTo>
                  <a:lnTo>
                    <a:pt x="62" y="752"/>
                  </a:lnTo>
                  <a:lnTo>
                    <a:pt x="49" y="760"/>
                  </a:lnTo>
                  <a:lnTo>
                    <a:pt x="36" y="767"/>
                  </a:lnTo>
                  <a:lnTo>
                    <a:pt x="21" y="774"/>
                  </a:lnTo>
                  <a:lnTo>
                    <a:pt x="8" y="782"/>
                  </a:lnTo>
                  <a:lnTo>
                    <a:pt x="15" y="948"/>
                  </a:lnTo>
                  <a:lnTo>
                    <a:pt x="15" y="1110"/>
                  </a:lnTo>
                  <a:lnTo>
                    <a:pt x="11" y="1272"/>
                  </a:lnTo>
                  <a:lnTo>
                    <a:pt x="0" y="1431"/>
                  </a:lnTo>
                  <a:lnTo>
                    <a:pt x="38" y="1422"/>
                  </a:lnTo>
                  <a:lnTo>
                    <a:pt x="77" y="1414"/>
                  </a:lnTo>
                  <a:lnTo>
                    <a:pt x="115" y="1406"/>
                  </a:lnTo>
                  <a:lnTo>
                    <a:pt x="154" y="1398"/>
                  </a:lnTo>
                  <a:lnTo>
                    <a:pt x="192" y="1392"/>
                  </a:lnTo>
                  <a:lnTo>
                    <a:pt x="231" y="1386"/>
                  </a:lnTo>
                  <a:lnTo>
                    <a:pt x="269" y="1380"/>
                  </a:lnTo>
                  <a:lnTo>
                    <a:pt x="308" y="1375"/>
                  </a:lnTo>
                  <a:lnTo>
                    <a:pt x="346" y="1371"/>
                  </a:lnTo>
                  <a:lnTo>
                    <a:pt x="385" y="1367"/>
                  </a:lnTo>
                  <a:lnTo>
                    <a:pt x="424" y="1363"/>
                  </a:lnTo>
                  <a:lnTo>
                    <a:pt x="462" y="1360"/>
                  </a:lnTo>
                  <a:lnTo>
                    <a:pt x="501" y="1359"/>
                  </a:lnTo>
                  <a:lnTo>
                    <a:pt x="540" y="1357"/>
                  </a:lnTo>
                  <a:lnTo>
                    <a:pt x="578" y="1355"/>
                  </a:lnTo>
                  <a:lnTo>
                    <a:pt x="617" y="1355"/>
                  </a:lnTo>
                  <a:lnTo>
                    <a:pt x="669" y="1355"/>
                  </a:lnTo>
                  <a:lnTo>
                    <a:pt x="721" y="1358"/>
                  </a:lnTo>
                  <a:lnTo>
                    <a:pt x="773" y="1360"/>
                  </a:lnTo>
                  <a:lnTo>
                    <a:pt x="824" y="1364"/>
                  </a:lnTo>
                  <a:lnTo>
                    <a:pt x="873" y="1368"/>
                  </a:lnTo>
                  <a:lnTo>
                    <a:pt x="922" y="1375"/>
                  </a:lnTo>
                  <a:lnTo>
                    <a:pt x="971" y="1381"/>
                  </a:lnTo>
                  <a:lnTo>
                    <a:pt x="1018" y="1389"/>
                  </a:lnTo>
                  <a:lnTo>
                    <a:pt x="1065" y="1398"/>
                  </a:lnTo>
                  <a:lnTo>
                    <a:pt x="1111" y="1407"/>
                  </a:lnTo>
                  <a:lnTo>
                    <a:pt x="1156" y="1419"/>
                  </a:lnTo>
                  <a:lnTo>
                    <a:pt x="1201" y="1431"/>
                  </a:lnTo>
                  <a:lnTo>
                    <a:pt x="1245" y="1444"/>
                  </a:lnTo>
                  <a:lnTo>
                    <a:pt x="1287" y="1457"/>
                  </a:lnTo>
                  <a:lnTo>
                    <a:pt x="1330" y="1471"/>
                  </a:lnTo>
                  <a:lnTo>
                    <a:pt x="1370" y="1487"/>
                  </a:lnTo>
                  <a:lnTo>
                    <a:pt x="1387" y="1398"/>
                  </a:lnTo>
                  <a:lnTo>
                    <a:pt x="1400" y="1310"/>
                  </a:lnTo>
                  <a:lnTo>
                    <a:pt x="1409" y="1220"/>
                  </a:lnTo>
                  <a:lnTo>
                    <a:pt x="1417" y="1129"/>
                  </a:lnTo>
                  <a:lnTo>
                    <a:pt x="1421" y="1037"/>
                  </a:lnTo>
                  <a:lnTo>
                    <a:pt x="1421" y="945"/>
                  </a:lnTo>
                  <a:lnTo>
                    <a:pt x="1420" y="853"/>
                  </a:lnTo>
                  <a:lnTo>
                    <a:pt x="1414" y="759"/>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0" name="Freeform 6"/>
            <p:cNvSpPr>
              <a:spLocks/>
            </p:cNvSpPr>
            <p:nvPr/>
          </p:nvSpPr>
          <p:spPr bwMode="auto">
            <a:xfrm>
              <a:off x="421" y="530"/>
              <a:ext cx="78" cy="235"/>
            </a:xfrm>
            <a:custGeom>
              <a:avLst/>
              <a:gdLst>
                <a:gd name="T0" fmla="*/ 0 w 235"/>
                <a:gd name="T1" fmla="*/ 0 h 703"/>
                <a:gd name="T2" fmla="*/ 0 w 235"/>
                <a:gd name="T3" fmla="*/ 0 h 703"/>
                <a:gd name="T4" fmla="*/ 0 w 235"/>
                <a:gd name="T5" fmla="*/ 0 h 703"/>
                <a:gd name="T6" fmla="*/ 0 w 235"/>
                <a:gd name="T7" fmla="*/ 0 h 703"/>
                <a:gd name="T8" fmla="*/ 0 w 235"/>
                <a:gd name="T9" fmla="*/ 0 h 703"/>
                <a:gd name="T10" fmla="*/ 0 w 235"/>
                <a:gd name="T11" fmla="*/ 0 h 703"/>
                <a:gd name="T12" fmla="*/ 0 w 235"/>
                <a:gd name="T13" fmla="*/ 0 h 703"/>
                <a:gd name="T14" fmla="*/ 0 w 235"/>
                <a:gd name="T15" fmla="*/ 0 h 703"/>
                <a:gd name="T16" fmla="*/ 0 w 235"/>
                <a:gd name="T17" fmla="*/ 0 h 703"/>
                <a:gd name="T18" fmla="*/ 0 w 235"/>
                <a:gd name="T19" fmla="*/ 0 h 703"/>
                <a:gd name="T20" fmla="*/ 0 w 235"/>
                <a:gd name="T21" fmla="*/ 0 h 703"/>
                <a:gd name="T22" fmla="*/ 0 w 235"/>
                <a:gd name="T23" fmla="*/ 0 h 703"/>
                <a:gd name="T24" fmla="*/ 0 w 235"/>
                <a:gd name="T25" fmla="*/ 0 h 703"/>
                <a:gd name="T26" fmla="*/ 0 w 235"/>
                <a:gd name="T27" fmla="*/ 0 h 703"/>
                <a:gd name="T28" fmla="*/ 0 w 235"/>
                <a:gd name="T29" fmla="*/ 0 h 703"/>
                <a:gd name="T30" fmla="*/ 0 w 235"/>
                <a:gd name="T31" fmla="*/ 0 h 703"/>
                <a:gd name="T32" fmla="*/ 0 w 235"/>
                <a:gd name="T33" fmla="*/ 0 h 703"/>
                <a:gd name="T34" fmla="*/ 0 w 235"/>
                <a:gd name="T35" fmla="*/ 0 h 703"/>
                <a:gd name="T36" fmla="*/ 0 w 235"/>
                <a:gd name="T37" fmla="*/ 0 h 703"/>
                <a:gd name="T38" fmla="*/ 0 w 235"/>
                <a:gd name="T39" fmla="*/ 0 h 703"/>
                <a:gd name="T40" fmla="*/ 0 w 235"/>
                <a:gd name="T41" fmla="*/ 0 h 703"/>
                <a:gd name="T42" fmla="*/ 0 w 235"/>
                <a:gd name="T43" fmla="*/ 0 h 703"/>
                <a:gd name="T44" fmla="*/ 0 w 235"/>
                <a:gd name="T45" fmla="*/ 0 h 703"/>
                <a:gd name="T46" fmla="*/ 0 w 235"/>
                <a:gd name="T47" fmla="*/ 0 h 703"/>
                <a:gd name="T48" fmla="*/ 0 w 235"/>
                <a:gd name="T49" fmla="*/ 0 h 703"/>
                <a:gd name="T50" fmla="*/ 0 w 235"/>
                <a:gd name="T51" fmla="*/ 0 h 703"/>
                <a:gd name="T52" fmla="*/ 0 w 235"/>
                <a:gd name="T53" fmla="*/ 0 h 703"/>
                <a:gd name="T54" fmla="*/ 0 w 235"/>
                <a:gd name="T55" fmla="*/ 0 h 703"/>
                <a:gd name="T56" fmla="*/ 0 w 235"/>
                <a:gd name="T57" fmla="*/ 0 h 703"/>
                <a:gd name="T58" fmla="*/ 0 w 235"/>
                <a:gd name="T59" fmla="*/ 0 h 703"/>
                <a:gd name="T60" fmla="*/ 0 w 235"/>
                <a:gd name="T61" fmla="*/ 0 h 703"/>
                <a:gd name="T62" fmla="*/ 0 w 235"/>
                <a:gd name="T63" fmla="*/ 0 h 703"/>
                <a:gd name="T64" fmla="*/ 0 w 235"/>
                <a:gd name="T65" fmla="*/ 0 h 703"/>
                <a:gd name="T66" fmla="*/ 0 w 235"/>
                <a:gd name="T67" fmla="*/ 0 h 703"/>
                <a:gd name="T68" fmla="*/ 0 w 235"/>
                <a:gd name="T69" fmla="*/ 0 h 703"/>
                <a:gd name="T70" fmla="*/ 0 w 235"/>
                <a:gd name="T71" fmla="*/ 0 h 703"/>
                <a:gd name="T72" fmla="*/ 0 w 235"/>
                <a:gd name="T73" fmla="*/ 0 h 703"/>
                <a:gd name="T74" fmla="*/ 0 w 235"/>
                <a:gd name="T75" fmla="*/ 0 h 703"/>
                <a:gd name="T76" fmla="*/ 0 w 235"/>
                <a:gd name="T77" fmla="*/ 0 h 703"/>
                <a:gd name="T78" fmla="*/ 0 w 235"/>
                <a:gd name="T79" fmla="*/ 0 h 703"/>
                <a:gd name="T80" fmla="*/ 0 w 235"/>
                <a:gd name="T81" fmla="*/ 0 h 7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
                <a:gd name="T124" fmla="*/ 0 h 703"/>
                <a:gd name="T125" fmla="*/ 235 w 235"/>
                <a:gd name="T126" fmla="*/ 703 h 7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 h="703">
                  <a:moveTo>
                    <a:pt x="223" y="0"/>
                  </a:moveTo>
                  <a:lnTo>
                    <a:pt x="209" y="6"/>
                  </a:lnTo>
                  <a:lnTo>
                    <a:pt x="196" y="13"/>
                  </a:lnTo>
                  <a:lnTo>
                    <a:pt x="181" y="21"/>
                  </a:lnTo>
                  <a:lnTo>
                    <a:pt x="168" y="27"/>
                  </a:lnTo>
                  <a:lnTo>
                    <a:pt x="155" y="34"/>
                  </a:lnTo>
                  <a:lnTo>
                    <a:pt x="141" y="40"/>
                  </a:lnTo>
                  <a:lnTo>
                    <a:pt x="128" y="47"/>
                  </a:lnTo>
                  <a:lnTo>
                    <a:pt x="115" y="54"/>
                  </a:lnTo>
                  <a:lnTo>
                    <a:pt x="102" y="61"/>
                  </a:lnTo>
                  <a:lnTo>
                    <a:pt x="87" y="67"/>
                  </a:lnTo>
                  <a:lnTo>
                    <a:pt x="74" y="74"/>
                  </a:lnTo>
                  <a:lnTo>
                    <a:pt x="61" y="82"/>
                  </a:lnTo>
                  <a:lnTo>
                    <a:pt x="48" y="88"/>
                  </a:lnTo>
                  <a:lnTo>
                    <a:pt x="35" y="95"/>
                  </a:lnTo>
                  <a:lnTo>
                    <a:pt x="21" y="103"/>
                  </a:lnTo>
                  <a:lnTo>
                    <a:pt x="8" y="109"/>
                  </a:lnTo>
                  <a:lnTo>
                    <a:pt x="14" y="261"/>
                  </a:lnTo>
                  <a:lnTo>
                    <a:pt x="14" y="410"/>
                  </a:lnTo>
                  <a:lnTo>
                    <a:pt x="11" y="557"/>
                  </a:lnTo>
                  <a:lnTo>
                    <a:pt x="0" y="703"/>
                  </a:lnTo>
                  <a:lnTo>
                    <a:pt x="14" y="699"/>
                  </a:lnTo>
                  <a:lnTo>
                    <a:pt x="29" y="696"/>
                  </a:lnTo>
                  <a:lnTo>
                    <a:pt x="43" y="692"/>
                  </a:lnTo>
                  <a:lnTo>
                    <a:pt x="57" y="690"/>
                  </a:lnTo>
                  <a:lnTo>
                    <a:pt x="71" y="686"/>
                  </a:lnTo>
                  <a:lnTo>
                    <a:pt x="85" y="683"/>
                  </a:lnTo>
                  <a:lnTo>
                    <a:pt x="99" y="681"/>
                  </a:lnTo>
                  <a:lnTo>
                    <a:pt x="114" y="677"/>
                  </a:lnTo>
                  <a:lnTo>
                    <a:pt x="128" y="674"/>
                  </a:lnTo>
                  <a:lnTo>
                    <a:pt x="142" y="672"/>
                  </a:lnTo>
                  <a:lnTo>
                    <a:pt x="157" y="669"/>
                  </a:lnTo>
                  <a:lnTo>
                    <a:pt x="171" y="666"/>
                  </a:lnTo>
                  <a:lnTo>
                    <a:pt x="185" y="664"/>
                  </a:lnTo>
                  <a:lnTo>
                    <a:pt x="200" y="661"/>
                  </a:lnTo>
                  <a:lnTo>
                    <a:pt x="214" y="659"/>
                  </a:lnTo>
                  <a:lnTo>
                    <a:pt x="228" y="656"/>
                  </a:lnTo>
                  <a:lnTo>
                    <a:pt x="233" y="495"/>
                  </a:lnTo>
                  <a:lnTo>
                    <a:pt x="235" y="332"/>
                  </a:lnTo>
                  <a:lnTo>
                    <a:pt x="231" y="168"/>
                  </a:lnTo>
                  <a:lnTo>
                    <a:pt x="223"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1" name="Freeform 7"/>
            <p:cNvSpPr>
              <a:spLocks/>
            </p:cNvSpPr>
            <p:nvPr/>
          </p:nvSpPr>
          <p:spPr bwMode="auto">
            <a:xfrm>
              <a:off x="677" y="494"/>
              <a:ext cx="128" cy="253"/>
            </a:xfrm>
            <a:custGeom>
              <a:avLst/>
              <a:gdLst>
                <a:gd name="T0" fmla="*/ 0 w 385"/>
                <a:gd name="T1" fmla="*/ 0 h 757"/>
                <a:gd name="T2" fmla="*/ 0 w 385"/>
                <a:gd name="T3" fmla="*/ 0 h 757"/>
                <a:gd name="T4" fmla="*/ 0 w 385"/>
                <a:gd name="T5" fmla="*/ 0 h 757"/>
                <a:gd name="T6" fmla="*/ 0 w 385"/>
                <a:gd name="T7" fmla="*/ 0 h 757"/>
                <a:gd name="T8" fmla="*/ 0 w 385"/>
                <a:gd name="T9" fmla="*/ 0 h 757"/>
                <a:gd name="T10" fmla="*/ 0 w 385"/>
                <a:gd name="T11" fmla="*/ 0 h 757"/>
                <a:gd name="T12" fmla="*/ 0 w 385"/>
                <a:gd name="T13" fmla="*/ 0 h 757"/>
                <a:gd name="T14" fmla="*/ 0 w 385"/>
                <a:gd name="T15" fmla="*/ 0 h 757"/>
                <a:gd name="T16" fmla="*/ 0 w 385"/>
                <a:gd name="T17" fmla="*/ 0 h 757"/>
                <a:gd name="T18" fmla="*/ 0 w 385"/>
                <a:gd name="T19" fmla="*/ 0 h 757"/>
                <a:gd name="T20" fmla="*/ 0 w 385"/>
                <a:gd name="T21" fmla="*/ 0 h 757"/>
                <a:gd name="T22" fmla="*/ 0 w 385"/>
                <a:gd name="T23" fmla="*/ 0 h 757"/>
                <a:gd name="T24" fmla="*/ 0 w 385"/>
                <a:gd name="T25" fmla="*/ 0 h 757"/>
                <a:gd name="T26" fmla="*/ 0 w 385"/>
                <a:gd name="T27" fmla="*/ 0 h 757"/>
                <a:gd name="T28" fmla="*/ 0 w 385"/>
                <a:gd name="T29" fmla="*/ 0 h 757"/>
                <a:gd name="T30" fmla="*/ 0 w 385"/>
                <a:gd name="T31" fmla="*/ 0 h 757"/>
                <a:gd name="T32" fmla="*/ 0 w 385"/>
                <a:gd name="T33" fmla="*/ 0 h 757"/>
                <a:gd name="T34" fmla="*/ 0 w 385"/>
                <a:gd name="T35" fmla="*/ 0 h 757"/>
                <a:gd name="T36" fmla="*/ 0 w 385"/>
                <a:gd name="T37" fmla="*/ 0 h 757"/>
                <a:gd name="T38" fmla="*/ 0 w 385"/>
                <a:gd name="T39" fmla="*/ 0 h 757"/>
                <a:gd name="T40" fmla="*/ 0 w 385"/>
                <a:gd name="T41" fmla="*/ 0 h 757"/>
                <a:gd name="T42" fmla="*/ 0 w 385"/>
                <a:gd name="T43" fmla="*/ 0 h 757"/>
                <a:gd name="T44" fmla="*/ 0 w 385"/>
                <a:gd name="T45" fmla="*/ 0 h 757"/>
                <a:gd name="T46" fmla="*/ 0 w 385"/>
                <a:gd name="T47" fmla="*/ 0 h 757"/>
                <a:gd name="T48" fmla="*/ 0 w 385"/>
                <a:gd name="T49" fmla="*/ 0 h 757"/>
                <a:gd name="T50" fmla="*/ 0 w 385"/>
                <a:gd name="T51" fmla="*/ 0 h 757"/>
                <a:gd name="T52" fmla="*/ 0 w 385"/>
                <a:gd name="T53" fmla="*/ 0 h 757"/>
                <a:gd name="T54" fmla="*/ 0 w 385"/>
                <a:gd name="T55" fmla="*/ 0 h 757"/>
                <a:gd name="T56" fmla="*/ 0 w 385"/>
                <a:gd name="T57" fmla="*/ 0 h 757"/>
                <a:gd name="T58" fmla="*/ 0 w 385"/>
                <a:gd name="T59" fmla="*/ 0 h 757"/>
                <a:gd name="T60" fmla="*/ 0 w 385"/>
                <a:gd name="T61" fmla="*/ 0 h 757"/>
                <a:gd name="T62" fmla="*/ 0 w 385"/>
                <a:gd name="T63" fmla="*/ 0 h 757"/>
                <a:gd name="T64" fmla="*/ 0 w 385"/>
                <a:gd name="T65" fmla="*/ 0 h 757"/>
                <a:gd name="T66" fmla="*/ 0 w 385"/>
                <a:gd name="T67" fmla="*/ 0 h 757"/>
                <a:gd name="T68" fmla="*/ 0 w 385"/>
                <a:gd name="T69" fmla="*/ 0 h 757"/>
                <a:gd name="T70" fmla="*/ 0 w 385"/>
                <a:gd name="T71" fmla="*/ 0 h 757"/>
                <a:gd name="T72" fmla="*/ 0 w 385"/>
                <a:gd name="T73" fmla="*/ 0 h 757"/>
                <a:gd name="T74" fmla="*/ 0 w 385"/>
                <a:gd name="T75" fmla="*/ 0 h 757"/>
                <a:gd name="T76" fmla="*/ 0 w 385"/>
                <a:gd name="T77" fmla="*/ 0 h 757"/>
                <a:gd name="T78" fmla="*/ 0 w 385"/>
                <a:gd name="T79" fmla="*/ 0 h 757"/>
                <a:gd name="T80" fmla="*/ 0 w 385"/>
                <a:gd name="T81" fmla="*/ 0 h 757"/>
                <a:gd name="T82" fmla="*/ 0 w 385"/>
                <a:gd name="T83" fmla="*/ 0 h 757"/>
                <a:gd name="T84" fmla="*/ 0 w 385"/>
                <a:gd name="T85" fmla="*/ 0 h 757"/>
                <a:gd name="T86" fmla="*/ 0 w 385"/>
                <a:gd name="T87" fmla="*/ 0 h 757"/>
                <a:gd name="T88" fmla="*/ 0 w 385"/>
                <a:gd name="T89" fmla="*/ 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757"/>
                <a:gd name="T137" fmla="*/ 385 w 385"/>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757">
                  <a:moveTo>
                    <a:pt x="11" y="721"/>
                  </a:moveTo>
                  <a:lnTo>
                    <a:pt x="35" y="722"/>
                  </a:lnTo>
                  <a:lnTo>
                    <a:pt x="58" y="722"/>
                  </a:lnTo>
                  <a:lnTo>
                    <a:pt x="82" y="724"/>
                  </a:lnTo>
                  <a:lnTo>
                    <a:pt x="104" y="725"/>
                  </a:lnTo>
                  <a:lnTo>
                    <a:pt x="127" y="728"/>
                  </a:lnTo>
                  <a:lnTo>
                    <a:pt x="150" y="729"/>
                  </a:lnTo>
                  <a:lnTo>
                    <a:pt x="173" y="730"/>
                  </a:lnTo>
                  <a:lnTo>
                    <a:pt x="195" y="733"/>
                  </a:lnTo>
                  <a:lnTo>
                    <a:pt x="217" y="735"/>
                  </a:lnTo>
                  <a:lnTo>
                    <a:pt x="239" y="738"/>
                  </a:lnTo>
                  <a:lnTo>
                    <a:pt x="262" y="741"/>
                  </a:lnTo>
                  <a:lnTo>
                    <a:pt x="284" y="743"/>
                  </a:lnTo>
                  <a:lnTo>
                    <a:pt x="306" y="747"/>
                  </a:lnTo>
                  <a:lnTo>
                    <a:pt x="327" y="750"/>
                  </a:lnTo>
                  <a:lnTo>
                    <a:pt x="349" y="754"/>
                  </a:lnTo>
                  <a:lnTo>
                    <a:pt x="370" y="757"/>
                  </a:lnTo>
                  <a:lnTo>
                    <a:pt x="383" y="571"/>
                  </a:lnTo>
                  <a:lnTo>
                    <a:pt x="385" y="384"/>
                  </a:lnTo>
                  <a:lnTo>
                    <a:pt x="378" y="194"/>
                  </a:lnTo>
                  <a:lnTo>
                    <a:pt x="361" y="1"/>
                  </a:lnTo>
                  <a:lnTo>
                    <a:pt x="359" y="1"/>
                  </a:lnTo>
                  <a:lnTo>
                    <a:pt x="359" y="0"/>
                  </a:lnTo>
                  <a:lnTo>
                    <a:pt x="358" y="0"/>
                  </a:lnTo>
                  <a:lnTo>
                    <a:pt x="335" y="4"/>
                  </a:lnTo>
                  <a:lnTo>
                    <a:pt x="311" y="7"/>
                  </a:lnTo>
                  <a:lnTo>
                    <a:pt x="288" y="11"/>
                  </a:lnTo>
                  <a:lnTo>
                    <a:pt x="264" y="17"/>
                  </a:lnTo>
                  <a:lnTo>
                    <a:pt x="242" y="20"/>
                  </a:lnTo>
                  <a:lnTo>
                    <a:pt x="219" y="26"/>
                  </a:lnTo>
                  <a:lnTo>
                    <a:pt x="196" y="31"/>
                  </a:lnTo>
                  <a:lnTo>
                    <a:pt x="173" y="36"/>
                  </a:lnTo>
                  <a:lnTo>
                    <a:pt x="151" y="41"/>
                  </a:lnTo>
                  <a:lnTo>
                    <a:pt x="129" y="47"/>
                  </a:lnTo>
                  <a:lnTo>
                    <a:pt x="108" y="52"/>
                  </a:lnTo>
                  <a:lnTo>
                    <a:pt x="86" y="57"/>
                  </a:lnTo>
                  <a:lnTo>
                    <a:pt x="65" y="62"/>
                  </a:lnTo>
                  <a:lnTo>
                    <a:pt x="43" y="67"/>
                  </a:lnTo>
                  <a:lnTo>
                    <a:pt x="22" y="74"/>
                  </a:lnTo>
                  <a:lnTo>
                    <a:pt x="0" y="79"/>
                  </a:lnTo>
                  <a:lnTo>
                    <a:pt x="9" y="243"/>
                  </a:lnTo>
                  <a:lnTo>
                    <a:pt x="14" y="405"/>
                  </a:lnTo>
                  <a:lnTo>
                    <a:pt x="14" y="563"/>
                  </a:lnTo>
                  <a:lnTo>
                    <a:pt x="11" y="72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2" name="Freeform 8"/>
            <p:cNvSpPr>
              <a:spLocks/>
            </p:cNvSpPr>
            <p:nvPr/>
          </p:nvSpPr>
          <p:spPr bwMode="auto">
            <a:xfrm>
              <a:off x="502" y="324"/>
              <a:ext cx="164" cy="422"/>
            </a:xfrm>
            <a:custGeom>
              <a:avLst/>
              <a:gdLst>
                <a:gd name="T0" fmla="*/ 0 w 492"/>
                <a:gd name="T1" fmla="*/ 1 h 1265"/>
                <a:gd name="T2" fmla="*/ 0 w 492"/>
                <a:gd name="T3" fmla="*/ 1 h 1265"/>
                <a:gd name="T4" fmla="*/ 0 w 492"/>
                <a:gd name="T5" fmla="*/ 1 h 1265"/>
                <a:gd name="T6" fmla="*/ 0 w 492"/>
                <a:gd name="T7" fmla="*/ 1 h 1265"/>
                <a:gd name="T8" fmla="*/ 0 w 492"/>
                <a:gd name="T9" fmla="*/ 1 h 1265"/>
                <a:gd name="T10" fmla="*/ 0 w 492"/>
                <a:gd name="T11" fmla="*/ 1 h 1265"/>
                <a:gd name="T12" fmla="*/ 0 w 492"/>
                <a:gd name="T13" fmla="*/ 1 h 1265"/>
                <a:gd name="T14" fmla="*/ 0 w 492"/>
                <a:gd name="T15" fmla="*/ 1 h 1265"/>
                <a:gd name="T16" fmla="*/ 0 w 492"/>
                <a:gd name="T17" fmla="*/ 1 h 1265"/>
                <a:gd name="T18" fmla="*/ 0 w 492"/>
                <a:gd name="T19" fmla="*/ 1 h 1265"/>
                <a:gd name="T20" fmla="*/ 0 w 492"/>
                <a:gd name="T21" fmla="*/ 0 h 1265"/>
                <a:gd name="T22" fmla="*/ 0 w 492"/>
                <a:gd name="T23" fmla="*/ 0 h 1265"/>
                <a:gd name="T24" fmla="*/ 0 w 492"/>
                <a:gd name="T25" fmla="*/ 0 h 1265"/>
                <a:gd name="T26" fmla="*/ 0 w 492"/>
                <a:gd name="T27" fmla="*/ 0 h 1265"/>
                <a:gd name="T28" fmla="*/ 0 w 492"/>
                <a:gd name="T29" fmla="*/ 0 h 1265"/>
                <a:gd name="T30" fmla="*/ 0 w 492"/>
                <a:gd name="T31" fmla="*/ 0 h 1265"/>
                <a:gd name="T32" fmla="*/ 0 w 492"/>
                <a:gd name="T33" fmla="*/ 0 h 1265"/>
                <a:gd name="T34" fmla="*/ 0 w 492"/>
                <a:gd name="T35" fmla="*/ 0 h 1265"/>
                <a:gd name="T36" fmla="*/ 0 w 492"/>
                <a:gd name="T37" fmla="*/ 0 h 1265"/>
                <a:gd name="T38" fmla="*/ 0 w 492"/>
                <a:gd name="T39" fmla="*/ 0 h 1265"/>
                <a:gd name="T40" fmla="*/ 0 w 492"/>
                <a:gd name="T41" fmla="*/ 0 h 1265"/>
                <a:gd name="T42" fmla="*/ 0 w 492"/>
                <a:gd name="T43" fmla="*/ 0 h 1265"/>
                <a:gd name="T44" fmla="*/ 0 w 492"/>
                <a:gd name="T45" fmla="*/ 0 h 1265"/>
                <a:gd name="T46" fmla="*/ 0 w 492"/>
                <a:gd name="T47" fmla="*/ 0 h 1265"/>
                <a:gd name="T48" fmla="*/ 0 w 492"/>
                <a:gd name="T49" fmla="*/ 0 h 1265"/>
                <a:gd name="T50" fmla="*/ 0 w 492"/>
                <a:gd name="T51" fmla="*/ 0 h 1265"/>
                <a:gd name="T52" fmla="*/ 0 w 492"/>
                <a:gd name="T53" fmla="*/ 0 h 1265"/>
                <a:gd name="T54" fmla="*/ 0 w 492"/>
                <a:gd name="T55" fmla="*/ 0 h 1265"/>
                <a:gd name="T56" fmla="*/ 0 w 492"/>
                <a:gd name="T57" fmla="*/ 0 h 1265"/>
                <a:gd name="T58" fmla="*/ 0 w 492"/>
                <a:gd name="T59" fmla="*/ 0 h 1265"/>
                <a:gd name="T60" fmla="*/ 0 w 492"/>
                <a:gd name="T61" fmla="*/ 0 h 1265"/>
                <a:gd name="T62" fmla="*/ 0 w 492"/>
                <a:gd name="T63" fmla="*/ 1 h 12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2"/>
                <a:gd name="T97" fmla="*/ 0 h 1265"/>
                <a:gd name="T98" fmla="*/ 492 w 492"/>
                <a:gd name="T99" fmla="*/ 1265 h 12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2" h="1265">
                  <a:moveTo>
                    <a:pt x="41" y="1265"/>
                  </a:moveTo>
                  <a:lnTo>
                    <a:pt x="67" y="1261"/>
                  </a:lnTo>
                  <a:lnTo>
                    <a:pt x="92" y="1257"/>
                  </a:lnTo>
                  <a:lnTo>
                    <a:pt x="118" y="1254"/>
                  </a:lnTo>
                  <a:lnTo>
                    <a:pt x="144" y="1251"/>
                  </a:lnTo>
                  <a:lnTo>
                    <a:pt x="169" y="1248"/>
                  </a:lnTo>
                  <a:lnTo>
                    <a:pt x="195" y="1245"/>
                  </a:lnTo>
                  <a:lnTo>
                    <a:pt x="221" y="1243"/>
                  </a:lnTo>
                  <a:lnTo>
                    <a:pt x="247" y="1240"/>
                  </a:lnTo>
                  <a:lnTo>
                    <a:pt x="272" y="1239"/>
                  </a:lnTo>
                  <a:lnTo>
                    <a:pt x="298" y="1238"/>
                  </a:lnTo>
                  <a:lnTo>
                    <a:pt x="324" y="1236"/>
                  </a:lnTo>
                  <a:lnTo>
                    <a:pt x="350" y="1235"/>
                  </a:lnTo>
                  <a:lnTo>
                    <a:pt x="375" y="1234"/>
                  </a:lnTo>
                  <a:lnTo>
                    <a:pt x="401" y="1232"/>
                  </a:lnTo>
                  <a:lnTo>
                    <a:pt x="427" y="1232"/>
                  </a:lnTo>
                  <a:lnTo>
                    <a:pt x="453" y="1232"/>
                  </a:lnTo>
                  <a:lnTo>
                    <a:pt x="462" y="1232"/>
                  </a:lnTo>
                  <a:lnTo>
                    <a:pt x="471" y="1232"/>
                  </a:lnTo>
                  <a:lnTo>
                    <a:pt x="480" y="1232"/>
                  </a:lnTo>
                  <a:lnTo>
                    <a:pt x="490" y="1232"/>
                  </a:lnTo>
                  <a:lnTo>
                    <a:pt x="492" y="1083"/>
                  </a:lnTo>
                  <a:lnTo>
                    <a:pt x="492" y="932"/>
                  </a:lnTo>
                  <a:lnTo>
                    <a:pt x="488" y="780"/>
                  </a:lnTo>
                  <a:lnTo>
                    <a:pt x="480" y="628"/>
                  </a:lnTo>
                  <a:lnTo>
                    <a:pt x="469" y="474"/>
                  </a:lnTo>
                  <a:lnTo>
                    <a:pt x="454" y="320"/>
                  </a:lnTo>
                  <a:lnTo>
                    <a:pt x="436" y="163"/>
                  </a:lnTo>
                  <a:lnTo>
                    <a:pt x="414" y="6"/>
                  </a:lnTo>
                  <a:lnTo>
                    <a:pt x="413" y="4"/>
                  </a:lnTo>
                  <a:lnTo>
                    <a:pt x="411" y="3"/>
                  </a:lnTo>
                  <a:lnTo>
                    <a:pt x="410" y="2"/>
                  </a:lnTo>
                  <a:lnTo>
                    <a:pt x="409" y="0"/>
                  </a:lnTo>
                  <a:lnTo>
                    <a:pt x="384" y="17"/>
                  </a:lnTo>
                  <a:lnTo>
                    <a:pt x="358" y="33"/>
                  </a:lnTo>
                  <a:lnTo>
                    <a:pt x="333" y="50"/>
                  </a:lnTo>
                  <a:lnTo>
                    <a:pt x="307" y="67"/>
                  </a:lnTo>
                  <a:lnTo>
                    <a:pt x="282" y="84"/>
                  </a:lnTo>
                  <a:lnTo>
                    <a:pt x="258" y="101"/>
                  </a:lnTo>
                  <a:lnTo>
                    <a:pt x="232" y="119"/>
                  </a:lnTo>
                  <a:lnTo>
                    <a:pt x="207" y="136"/>
                  </a:lnTo>
                  <a:lnTo>
                    <a:pt x="182" y="154"/>
                  </a:lnTo>
                  <a:lnTo>
                    <a:pt x="156" y="171"/>
                  </a:lnTo>
                  <a:lnTo>
                    <a:pt x="131" y="189"/>
                  </a:lnTo>
                  <a:lnTo>
                    <a:pt x="105" y="208"/>
                  </a:lnTo>
                  <a:lnTo>
                    <a:pt x="80" y="226"/>
                  </a:lnTo>
                  <a:lnTo>
                    <a:pt x="54" y="244"/>
                  </a:lnTo>
                  <a:lnTo>
                    <a:pt x="30" y="264"/>
                  </a:lnTo>
                  <a:lnTo>
                    <a:pt x="3" y="282"/>
                  </a:lnTo>
                  <a:lnTo>
                    <a:pt x="14" y="370"/>
                  </a:lnTo>
                  <a:lnTo>
                    <a:pt x="22" y="459"/>
                  </a:lnTo>
                  <a:lnTo>
                    <a:pt x="28" y="546"/>
                  </a:lnTo>
                  <a:lnTo>
                    <a:pt x="35" y="635"/>
                  </a:lnTo>
                  <a:lnTo>
                    <a:pt x="26" y="632"/>
                  </a:lnTo>
                  <a:lnTo>
                    <a:pt x="18" y="629"/>
                  </a:lnTo>
                  <a:lnTo>
                    <a:pt x="9" y="627"/>
                  </a:lnTo>
                  <a:lnTo>
                    <a:pt x="0" y="624"/>
                  </a:lnTo>
                  <a:lnTo>
                    <a:pt x="9" y="627"/>
                  </a:lnTo>
                  <a:lnTo>
                    <a:pt x="16" y="629"/>
                  </a:lnTo>
                  <a:lnTo>
                    <a:pt x="24" y="633"/>
                  </a:lnTo>
                  <a:lnTo>
                    <a:pt x="33" y="636"/>
                  </a:lnTo>
                  <a:lnTo>
                    <a:pt x="41" y="796"/>
                  </a:lnTo>
                  <a:lnTo>
                    <a:pt x="45" y="954"/>
                  </a:lnTo>
                  <a:lnTo>
                    <a:pt x="45" y="1110"/>
                  </a:lnTo>
                  <a:lnTo>
                    <a:pt x="41" y="126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3" name="Freeform 9"/>
            <p:cNvSpPr>
              <a:spLocks/>
            </p:cNvSpPr>
            <p:nvPr/>
          </p:nvSpPr>
          <p:spPr bwMode="auto">
            <a:xfrm>
              <a:off x="798" y="494"/>
              <a:ext cx="97" cy="272"/>
            </a:xfrm>
            <a:custGeom>
              <a:avLst/>
              <a:gdLst>
                <a:gd name="T0" fmla="*/ 0 w 292"/>
                <a:gd name="T1" fmla="*/ 0 h 816"/>
                <a:gd name="T2" fmla="*/ 0 w 292"/>
                <a:gd name="T3" fmla="*/ 0 h 816"/>
                <a:gd name="T4" fmla="*/ 0 w 292"/>
                <a:gd name="T5" fmla="*/ 0 h 816"/>
                <a:gd name="T6" fmla="*/ 0 w 292"/>
                <a:gd name="T7" fmla="*/ 0 h 816"/>
                <a:gd name="T8" fmla="*/ 0 w 292"/>
                <a:gd name="T9" fmla="*/ 0 h 816"/>
                <a:gd name="T10" fmla="*/ 0 w 292"/>
                <a:gd name="T11" fmla="*/ 0 h 816"/>
                <a:gd name="T12" fmla="*/ 0 w 292"/>
                <a:gd name="T13" fmla="*/ 0 h 816"/>
                <a:gd name="T14" fmla="*/ 0 w 292"/>
                <a:gd name="T15" fmla="*/ 0 h 816"/>
                <a:gd name="T16" fmla="*/ 0 w 292"/>
                <a:gd name="T17" fmla="*/ 0 h 816"/>
                <a:gd name="T18" fmla="*/ 0 w 292"/>
                <a:gd name="T19" fmla="*/ 0 h 816"/>
                <a:gd name="T20" fmla="*/ 0 w 292"/>
                <a:gd name="T21" fmla="*/ 0 h 816"/>
                <a:gd name="T22" fmla="*/ 0 w 292"/>
                <a:gd name="T23" fmla="*/ 0 h 816"/>
                <a:gd name="T24" fmla="*/ 0 w 292"/>
                <a:gd name="T25" fmla="*/ 0 h 816"/>
                <a:gd name="T26" fmla="*/ 0 w 292"/>
                <a:gd name="T27" fmla="*/ 0 h 816"/>
                <a:gd name="T28" fmla="*/ 0 w 292"/>
                <a:gd name="T29" fmla="*/ 0 h 816"/>
                <a:gd name="T30" fmla="*/ 0 w 292"/>
                <a:gd name="T31" fmla="*/ 0 h 816"/>
                <a:gd name="T32" fmla="*/ 0 w 292"/>
                <a:gd name="T33" fmla="*/ 0 h 816"/>
                <a:gd name="T34" fmla="*/ 0 w 292"/>
                <a:gd name="T35" fmla="*/ 0 h 816"/>
                <a:gd name="T36" fmla="*/ 0 w 292"/>
                <a:gd name="T37" fmla="*/ 0 h 816"/>
                <a:gd name="T38" fmla="*/ 0 w 292"/>
                <a:gd name="T39" fmla="*/ 0 h 816"/>
                <a:gd name="T40" fmla="*/ 0 w 292"/>
                <a:gd name="T41" fmla="*/ 0 h 816"/>
                <a:gd name="T42" fmla="*/ 0 w 292"/>
                <a:gd name="T43" fmla="*/ 0 h 816"/>
                <a:gd name="T44" fmla="*/ 0 w 292"/>
                <a:gd name="T45" fmla="*/ 0 h 816"/>
                <a:gd name="T46" fmla="*/ 0 w 292"/>
                <a:gd name="T47" fmla="*/ 0 h 816"/>
                <a:gd name="T48" fmla="*/ 0 w 292"/>
                <a:gd name="T49" fmla="*/ 0 h 816"/>
                <a:gd name="T50" fmla="*/ 0 w 292"/>
                <a:gd name="T51" fmla="*/ 0 h 816"/>
                <a:gd name="T52" fmla="*/ 0 w 292"/>
                <a:gd name="T53" fmla="*/ 0 h 816"/>
                <a:gd name="T54" fmla="*/ 0 w 292"/>
                <a:gd name="T55" fmla="*/ 0 h 816"/>
                <a:gd name="T56" fmla="*/ 0 w 292"/>
                <a:gd name="T57" fmla="*/ 0 h 816"/>
                <a:gd name="T58" fmla="*/ 0 w 292"/>
                <a:gd name="T59" fmla="*/ 0 h 816"/>
                <a:gd name="T60" fmla="*/ 0 w 292"/>
                <a:gd name="T61" fmla="*/ 0 h 816"/>
                <a:gd name="T62" fmla="*/ 0 w 292"/>
                <a:gd name="T63" fmla="*/ 0 h 816"/>
                <a:gd name="T64" fmla="*/ 0 w 292"/>
                <a:gd name="T65" fmla="*/ 0 h 816"/>
                <a:gd name="T66" fmla="*/ 0 w 292"/>
                <a:gd name="T67" fmla="*/ 0 h 816"/>
                <a:gd name="T68" fmla="*/ 0 w 292"/>
                <a:gd name="T69" fmla="*/ 0 h 816"/>
                <a:gd name="T70" fmla="*/ 0 w 292"/>
                <a:gd name="T71" fmla="*/ 0 h 816"/>
                <a:gd name="T72" fmla="*/ 0 w 292"/>
                <a:gd name="T73" fmla="*/ 0 h 816"/>
                <a:gd name="T74" fmla="*/ 0 w 292"/>
                <a:gd name="T75" fmla="*/ 0 h 816"/>
                <a:gd name="T76" fmla="*/ 0 w 292"/>
                <a:gd name="T77" fmla="*/ 0 h 816"/>
                <a:gd name="T78" fmla="*/ 0 w 292"/>
                <a:gd name="T79" fmla="*/ 0 h 816"/>
                <a:gd name="T80" fmla="*/ 0 w 292"/>
                <a:gd name="T81" fmla="*/ 0 h 816"/>
                <a:gd name="T82" fmla="*/ 0 w 292"/>
                <a:gd name="T83" fmla="*/ 0 h 816"/>
                <a:gd name="T84" fmla="*/ 0 w 292"/>
                <a:gd name="T85" fmla="*/ 0 h 816"/>
                <a:gd name="T86" fmla="*/ 0 w 292"/>
                <a:gd name="T87" fmla="*/ 0 h 816"/>
                <a:gd name="T88" fmla="*/ 0 w 292"/>
                <a:gd name="T89" fmla="*/ 0 h 8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2"/>
                <a:gd name="T136" fmla="*/ 0 h 816"/>
                <a:gd name="T137" fmla="*/ 292 w 292"/>
                <a:gd name="T138" fmla="*/ 816 h 8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2" h="816">
                  <a:moveTo>
                    <a:pt x="284" y="188"/>
                  </a:moveTo>
                  <a:lnTo>
                    <a:pt x="266" y="177"/>
                  </a:lnTo>
                  <a:lnTo>
                    <a:pt x="248" y="165"/>
                  </a:lnTo>
                  <a:lnTo>
                    <a:pt x="231" y="153"/>
                  </a:lnTo>
                  <a:lnTo>
                    <a:pt x="212" y="142"/>
                  </a:lnTo>
                  <a:lnTo>
                    <a:pt x="194" y="130"/>
                  </a:lnTo>
                  <a:lnTo>
                    <a:pt x="177" y="118"/>
                  </a:lnTo>
                  <a:lnTo>
                    <a:pt x="159" y="106"/>
                  </a:lnTo>
                  <a:lnTo>
                    <a:pt x="142" y="93"/>
                  </a:lnTo>
                  <a:lnTo>
                    <a:pt x="124" y="82"/>
                  </a:lnTo>
                  <a:lnTo>
                    <a:pt x="107" y="70"/>
                  </a:lnTo>
                  <a:lnTo>
                    <a:pt x="89" y="58"/>
                  </a:lnTo>
                  <a:lnTo>
                    <a:pt x="70" y="47"/>
                  </a:lnTo>
                  <a:lnTo>
                    <a:pt x="53" y="35"/>
                  </a:lnTo>
                  <a:lnTo>
                    <a:pt x="35" y="23"/>
                  </a:lnTo>
                  <a:lnTo>
                    <a:pt x="18" y="11"/>
                  </a:lnTo>
                  <a:lnTo>
                    <a:pt x="0" y="0"/>
                  </a:lnTo>
                  <a:lnTo>
                    <a:pt x="17" y="192"/>
                  </a:lnTo>
                  <a:lnTo>
                    <a:pt x="25" y="382"/>
                  </a:lnTo>
                  <a:lnTo>
                    <a:pt x="22" y="570"/>
                  </a:lnTo>
                  <a:lnTo>
                    <a:pt x="9" y="756"/>
                  </a:lnTo>
                  <a:lnTo>
                    <a:pt x="25" y="759"/>
                  </a:lnTo>
                  <a:lnTo>
                    <a:pt x="40" y="763"/>
                  </a:lnTo>
                  <a:lnTo>
                    <a:pt x="56" y="765"/>
                  </a:lnTo>
                  <a:lnTo>
                    <a:pt x="72" y="769"/>
                  </a:lnTo>
                  <a:lnTo>
                    <a:pt x="87" y="772"/>
                  </a:lnTo>
                  <a:lnTo>
                    <a:pt x="103" y="776"/>
                  </a:lnTo>
                  <a:lnTo>
                    <a:pt x="119" y="780"/>
                  </a:lnTo>
                  <a:lnTo>
                    <a:pt x="133" y="782"/>
                  </a:lnTo>
                  <a:lnTo>
                    <a:pt x="149" y="786"/>
                  </a:lnTo>
                  <a:lnTo>
                    <a:pt x="163" y="790"/>
                  </a:lnTo>
                  <a:lnTo>
                    <a:pt x="177" y="794"/>
                  </a:lnTo>
                  <a:lnTo>
                    <a:pt x="193" y="798"/>
                  </a:lnTo>
                  <a:lnTo>
                    <a:pt x="207" y="803"/>
                  </a:lnTo>
                  <a:lnTo>
                    <a:pt x="222" y="807"/>
                  </a:lnTo>
                  <a:lnTo>
                    <a:pt x="236" y="811"/>
                  </a:lnTo>
                  <a:lnTo>
                    <a:pt x="250" y="816"/>
                  </a:lnTo>
                  <a:lnTo>
                    <a:pt x="265" y="739"/>
                  </a:lnTo>
                  <a:lnTo>
                    <a:pt x="275" y="662"/>
                  </a:lnTo>
                  <a:lnTo>
                    <a:pt x="283" y="586"/>
                  </a:lnTo>
                  <a:lnTo>
                    <a:pt x="289" y="507"/>
                  </a:lnTo>
                  <a:lnTo>
                    <a:pt x="292" y="428"/>
                  </a:lnTo>
                  <a:lnTo>
                    <a:pt x="292" y="349"/>
                  </a:lnTo>
                  <a:lnTo>
                    <a:pt x="289" y="269"/>
                  </a:lnTo>
                  <a:lnTo>
                    <a:pt x="284" y="18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4" name="Freeform 10"/>
            <p:cNvSpPr>
              <a:spLocks/>
            </p:cNvSpPr>
            <p:nvPr/>
          </p:nvSpPr>
          <p:spPr bwMode="auto">
            <a:xfrm>
              <a:off x="495" y="530"/>
              <a:ext cx="7" cy="2"/>
            </a:xfrm>
            <a:custGeom>
              <a:avLst/>
              <a:gdLst>
                <a:gd name="T0" fmla="*/ 0 w 20"/>
                <a:gd name="T1" fmla="*/ 0 h 7"/>
                <a:gd name="T2" fmla="*/ 0 w 20"/>
                <a:gd name="T3" fmla="*/ 0 h 7"/>
                <a:gd name="T4" fmla="*/ 0 w 20"/>
                <a:gd name="T5" fmla="*/ 0 h 7"/>
                <a:gd name="T6" fmla="*/ 0 w 20"/>
                <a:gd name="T7" fmla="*/ 0 h 7"/>
                <a:gd name="T8" fmla="*/ 0 w 20"/>
                <a:gd name="T9" fmla="*/ 0 h 7"/>
                <a:gd name="T10" fmla="*/ 0 w 20"/>
                <a:gd name="T11" fmla="*/ 0 h 7"/>
                <a:gd name="T12" fmla="*/ 0 w 20"/>
                <a:gd name="T13" fmla="*/ 0 h 7"/>
                <a:gd name="T14" fmla="*/ 0 w 20"/>
                <a:gd name="T15" fmla="*/ 0 h 7"/>
                <a:gd name="T16" fmla="*/ 0 w 20"/>
                <a:gd name="T17" fmla="*/ 0 h 7"/>
                <a:gd name="T18" fmla="*/ 0 w 20"/>
                <a:gd name="T19" fmla="*/ 0 h 7"/>
                <a:gd name="T20" fmla="*/ 0 w 20"/>
                <a:gd name="T21" fmla="*/ 0 h 7"/>
                <a:gd name="T22" fmla="*/ 0 w 20"/>
                <a:gd name="T23" fmla="*/ 0 h 7"/>
                <a:gd name="T24" fmla="*/ 0 w 20"/>
                <a:gd name="T25" fmla="*/ 0 h 7"/>
                <a:gd name="T26" fmla="*/ 0 w 20"/>
                <a:gd name="T27" fmla="*/ 0 h 7"/>
                <a:gd name="T28" fmla="*/ 0 w 20"/>
                <a:gd name="T29" fmla="*/ 0 h 7"/>
                <a:gd name="T30" fmla="*/ 0 w 20"/>
                <a:gd name="T31" fmla="*/ 0 h 7"/>
                <a:gd name="T32" fmla="*/ 0 w 20"/>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7"/>
                <a:gd name="T53" fmla="*/ 20 w 20"/>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7">
                  <a:moveTo>
                    <a:pt x="20" y="7"/>
                  </a:moveTo>
                  <a:lnTo>
                    <a:pt x="14" y="6"/>
                  </a:lnTo>
                  <a:lnTo>
                    <a:pt x="10" y="3"/>
                  </a:lnTo>
                  <a:lnTo>
                    <a:pt x="5" y="2"/>
                  </a:lnTo>
                  <a:lnTo>
                    <a:pt x="0" y="0"/>
                  </a:lnTo>
                  <a:lnTo>
                    <a:pt x="5" y="2"/>
                  </a:lnTo>
                  <a:lnTo>
                    <a:pt x="10" y="3"/>
                  </a:lnTo>
                  <a:lnTo>
                    <a:pt x="14" y="6"/>
                  </a:lnTo>
                  <a:lnTo>
                    <a:pt x="2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5" name="Freeform 11"/>
            <p:cNvSpPr>
              <a:spLocks/>
            </p:cNvSpPr>
            <p:nvPr/>
          </p:nvSpPr>
          <p:spPr bwMode="auto">
            <a:xfrm>
              <a:off x="495" y="530"/>
              <a:ext cx="22" cy="219"/>
            </a:xfrm>
            <a:custGeom>
              <a:avLst/>
              <a:gdLst>
                <a:gd name="T0" fmla="*/ 0 w 65"/>
                <a:gd name="T1" fmla="*/ 0 h 657"/>
                <a:gd name="T2" fmla="*/ 0 w 65"/>
                <a:gd name="T3" fmla="*/ 0 h 657"/>
                <a:gd name="T4" fmla="*/ 0 w 65"/>
                <a:gd name="T5" fmla="*/ 0 h 657"/>
                <a:gd name="T6" fmla="*/ 0 w 65"/>
                <a:gd name="T7" fmla="*/ 0 h 657"/>
                <a:gd name="T8" fmla="*/ 0 w 65"/>
                <a:gd name="T9" fmla="*/ 0 h 657"/>
                <a:gd name="T10" fmla="*/ 0 w 65"/>
                <a:gd name="T11" fmla="*/ 0 h 657"/>
                <a:gd name="T12" fmla="*/ 0 w 65"/>
                <a:gd name="T13" fmla="*/ 0 h 657"/>
                <a:gd name="T14" fmla="*/ 0 w 65"/>
                <a:gd name="T15" fmla="*/ 0 h 657"/>
                <a:gd name="T16" fmla="*/ 0 w 65"/>
                <a:gd name="T17" fmla="*/ 0 h 657"/>
                <a:gd name="T18" fmla="*/ 0 w 65"/>
                <a:gd name="T19" fmla="*/ 0 h 657"/>
                <a:gd name="T20" fmla="*/ 0 w 65"/>
                <a:gd name="T21" fmla="*/ 0 h 657"/>
                <a:gd name="T22" fmla="*/ 0 w 65"/>
                <a:gd name="T23" fmla="*/ 0 h 657"/>
                <a:gd name="T24" fmla="*/ 0 w 65"/>
                <a:gd name="T25" fmla="*/ 0 h 657"/>
                <a:gd name="T26" fmla="*/ 0 w 65"/>
                <a:gd name="T27" fmla="*/ 0 h 657"/>
                <a:gd name="T28" fmla="*/ 0 w 65"/>
                <a:gd name="T29" fmla="*/ 0 h 657"/>
                <a:gd name="T30" fmla="*/ 0 w 65"/>
                <a:gd name="T31" fmla="*/ 0 h 657"/>
                <a:gd name="T32" fmla="*/ 0 w 65"/>
                <a:gd name="T33" fmla="*/ 0 h 657"/>
                <a:gd name="T34" fmla="*/ 0 w 65"/>
                <a:gd name="T35" fmla="*/ 0 h 657"/>
                <a:gd name="T36" fmla="*/ 0 w 65"/>
                <a:gd name="T37" fmla="*/ 0 h 657"/>
                <a:gd name="T38" fmla="*/ 0 w 65"/>
                <a:gd name="T39" fmla="*/ 0 h 657"/>
                <a:gd name="T40" fmla="*/ 0 w 65"/>
                <a:gd name="T41" fmla="*/ 0 h 657"/>
                <a:gd name="T42" fmla="*/ 0 w 65"/>
                <a:gd name="T43" fmla="*/ 0 h 657"/>
                <a:gd name="T44" fmla="*/ 0 w 65"/>
                <a:gd name="T45" fmla="*/ 0 h 657"/>
                <a:gd name="T46" fmla="*/ 0 w 65"/>
                <a:gd name="T47" fmla="*/ 0 h 657"/>
                <a:gd name="T48" fmla="*/ 0 w 65"/>
                <a:gd name="T49" fmla="*/ 0 h 657"/>
                <a:gd name="T50" fmla="*/ 0 w 65"/>
                <a:gd name="T51" fmla="*/ 0 h 657"/>
                <a:gd name="T52" fmla="*/ 0 w 65"/>
                <a:gd name="T53" fmla="*/ 0 h 657"/>
                <a:gd name="T54" fmla="*/ 0 w 65"/>
                <a:gd name="T55" fmla="*/ 0 h 657"/>
                <a:gd name="T56" fmla="*/ 0 w 65"/>
                <a:gd name="T57" fmla="*/ 0 h 6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657"/>
                <a:gd name="T89" fmla="*/ 65 w 65"/>
                <a:gd name="T90" fmla="*/ 657 h 6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657">
                  <a:moveTo>
                    <a:pt x="5" y="657"/>
                  </a:moveTo>
                  <a:lnTo>
                    <a:pt x="12" y="655"/>
                  </a:lnTo>
                  <a:lnTo>
                    <a:pt x="20" y="654"/>
                  </a:lnTo>
                  <a:lnTo>
                    <a:pt x="26" y="653"/>
                  </a:lnTo>
                  <a:lnTo>
                    <a:pt x="33" y="651"/>
                  </a:lnTo>
                  <a:lnTo>
                    <a:pt x="39" y="650"/>
                  </a:lnTo>
                  <a:lnTo>
                    <a:pt x="47" y="650"/>
                  </a:lnTo>
                  <a:lnTo>
                    <a:pt x="53" y="649"/>
                  </a:lnTo>
                  <a:lnTo>
                    <a:pt x="61" y="648"/>
                  </a:lnTo>
                  <a:lnTo>
                    <a:pt x="65" y="493"/>
                  </a:lnTo>
                  <a:lnTo>
                    <a:pt x="65" y="336"/>
                  </a:lnTo>
                  <a:lnTo>
                    <a:pt x="61" y="179"/>
                  </a:lnTo>
                  <a:lnTo>
                    <a:pt x="53" y="19"/>
                  </a:lnTo>
                  <a:lnTo>
                    <a:pt x="47" y="16"/>
                  </a:lnTo>
                  <a:lnTo>
                    <a:pt x="40" y="13"/>
                  </a:lnTo>
                  <a:lnTo>
                    <a:pt x="34" y="11"/>
                  </a:lnTo>
                  <a:lnTo>
                    <a:pt x="27" y="10"/>
                  </a:lnTo>
                  <a:lnTo>
                    <a:pt x="20" y="7"/>
                  </a:lnTo>
                  <a:lnTo>
                    <a:pt x="13" y="4"/>
                  </a:lnTo>
                  <a:lnTo>
                    <a:pt x="7" y="3"/>
                  </a:lnTo>
                  <a:lnTo>
                    <a:pt x="0" y="0"/>
                  </a:lnTo>
                  <a:lnTo>
                    <a:pt x="8" y="168"/>
                  </a:lnTo>
                  <a:lnTo>
                    <a:pt x="12" y="332"/>
                  </a:lnTo>
                  <a:lnTo>
                    <a:pt x="10" y="495"/>
                  </a:lnTo>
                  <a:lnTo>
                    <a:pt x="5" y="65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6" name="Freeform 12"/>
            <p:cNvSpPr>
              <a:spLocks/>
            </p:cNvSpPr>
            <p:nvPr/>
          </p:nvSpPr>
          <p:spPr bwMode="auto">
            <a:xfrm>
              <a:off x="640" y="326"/>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w 4"/>
                <a:gd name="T13" fmla="*/ 0 h 4"/>
                <a:gd name="T14" fmla="*/ 0 w 4"/>
                <a:gd name="T15" fmla="*/ 0 h 4"/>
                <a:gd name="T16" fmla="*/ 0 w 4"/>
                <a:gd name="T17" fmla="*/ 0 h 4"/>
                <a:gd name="T18" fmla="*/ 0 w 4"/>
                <a:gd name="T19" fmla="*/ 0 h 4"/>
                <a:gd name="T20" fmla="*/ 0 w 4"/>
                <a:gd name="T21" fmla="*/ 0 h 4"/>
                <a:gd name="T22" fmla="*/ 0 w 4"/>
                <a:gd name="T23" fmla="*/ 0 h 4"/>
                <a:gd name="T24" fmla="*/ 0 w 4"/>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0"/>
                  </a:moveTo>
                  <a:lnTo>
                    <a:pt x="0" y="0"/>
                  </a:lnTo>
                  <a:lnTo>
                    <a:pt x="1" y="2"/>
                  </a:lnTo>
                  <a:lnTo>
                    <a:pt x="3" y="2"/>
                  </a:lnTo>
                  <a:lnTo>
                    <a:pt x="3" y="3"/>
                  </a:lnTo>
                  <a:lnTo>
                    <a:pt x="4" y="4"/>
                  </a:lnTo>
                  <a:lnTo>
                    <a:pt x="3" y="3"/>
                  </a:lnTo>
                  <a:lnTo>
                    <a:pt x="3" y="2"/>
                  </a:lnTo>
                  <a:lnTo>
                    <a:pt x="1" y="2"/>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7" name="Freeform 13"/>
            <p:cNvSpPr>
              <a:spLocks/>
            </p:cNvSpPr>
            <p:nvPr/>
          </p:nvSpPr>
          <p:spPr bwMode="auto">
            <a:xfrm>
              <a:off x="640" y="326"/>
              <a:ext cx="95" cy="409"/>
            </a:xfrm>
            <a:custGeom>
              <a:avLst/>
              <a:gdLst>
                <a:gd name="T0" fmla="*/ 0 w 284"/>
                <a:gd name="T1" fmla="*/ 1 h 1227"/>
                <a:gd name="T2" fmla="*/ 0 w 284"/>
                <a:gd name="T3" fmla="*/ 1 h 1227"/>
                <a:gd name="T4" fmla="*/ 0 w 284"/>
                <a:gd name="T5" fmla="*/ 1 h 1227"/>
                <a:gd name="T6" fmla="*/ 0 w 284"/>
                <a:gd name="T7" fmla="*/ 1 h 1227"/>
                <a:gd name="T8" fmla="*/ 0 w 284"/>
                <a:gd name="T9" fmla="*/ 1 h 1227"/>
                <a:gd name="T10" fmla="*/ 0 w 284"/>
                <a:gd name="T11" fmla="*/ 1 h 1227"/>
                <a:gd name="T12" fmla="*/ 0 w 284"/>
                <a:gd name="T13" fmla="*/ 1 h 1227"/>
                <a:gd name="T14" fmla="*/ 0 w 284"/>
                <a:gd name="T15" fmla="*/ 1 h 1227"/>
                <a:gd name="T16" fmla="*/ 0 w 284"/>
                <a:gd name="T17" fmla="*/ 1 h 1227"/>
                <a:gd name="T18" fmla="*/ 0 w 284"/>
                <a:gd name="T19" fmla="*/ 0 h 1227"/>
                <a:gd name="T20" fmla="*/ 0 w 284"/>
                <a:gd name="T21" fmla="*/ 0 h 1227"/>
                <a:gd name="T22" fmla="*/ 0 w 284"/>
                <a:gd name="T23" fmla="*/ 0 h 1227"/>
                <a:gd name="T24" fmla="*/ 0 w 284"/>
                <a:gd name="T25" fmla="*/ 0 h 1227"/>
                <a:gd name="T26" fmla="*/ 0 w 284"/>
                <a:gd name="T27" fmla="*/ 0 h 1227"/>
                <a:gd name="T28" fmla="*/ 0 w 284"/>
                <a:gd name="T29" fmla="*/ 0 h 1227"/>
                <a:gd name="T30" fmla="*/ 0 w 284"/>
                <a:gd name="T31" fmla="*/ 0 h 1227"/>
                <a:gd name="T32" fmla="*/ 0 w 284"/>
                <a:gd name="T33" fmla="*/ 0 h 1227"/>
                <a:gd name="T34" fmla="*/ 0 w 284"/>
                <a:gd name="T35" fmla="*/ 0 h 1227"/>
                <a:gd name="T36" fmla="*/ 0 w 284"/>
                <a:gd name="T37" fmla="*/ 0 h 1227"/>
                <a:gd name="T38" fmla="*/ 0 w 284"/>
                <a:gd name="T39" fmla="*/ 0 h 1227"/>
                <a:gd name="T40" fmla="*/ 0 w 284"/>
                <a:gd name="T41" fmla="*/ 0 h 1227"/>
                <a:gd name="T42" fmla="*/ 0 w 284"/>
                <a:gd name="T43" fmla="*/ 0 h 1227"/>
                <a:gd name="T44" fmla="*/ 0 w 284"/>
                <a:gd name="T45" fmla="*/ 0 h 1227"/>
                <a:gd name="T46" fmla="*/ 0 w 284"/>
                <a:gd name="T47" fmla="*/ 0 h 1227"/>
                <a:gd name="T48" fmla="*/ 0 w 284"/>
                <a:gd name="T49" fmla="*/ 0 h 1227"/>
                <a:gd name="T50" fmla="*/ 0 w 284"/>
                <a:gd name="T51" fmla="*/ 0 h 1227"/>
                <a:gd name="T52" fmla="*/ 0 w 284"/>
                <a:gd name="T53" fmla="*/ 0 h 1227"/>
                <a:gd name="T54" fmla="*/ 0 w 284"/>
                <a:gd name="T55" fmla="*/ 0 h 1227"/>
                <a:gd name="T56" fmla="*/ 0 w 284"/>
                <a:gd name="T57" fmla="*/ 0 h 1227"/>
                <a:gd name="T58" fmla="*/ 0 w 284"/>
                <a:gd name="T59" fmla="*/ 0 h 1227"/>
                <a:gd name="T60" fmla="*/ 0 w 284"/>
                <a:gd name="T61" fmla="*/ 0 h 1227"/>
                <a:gd name="T62" fmla="*/ 0 w 284"/>
                <a:gd name="T63" fmla="*/ 0 h 1227"/>
                <a:gd name="T64" fmla="*/ 0 w 284"/>
                <a:gd name="T65" fmla="*/ 0 h 1227"/>
                <a:gd name="T66" fmla="*/ 0 w 284"/>
                <a:gd name="T67" fmla="*/ 0 h 1227"/>
                <a:gd name="T68" fmla="*/ 0 w 284"/>
                <a:gd name="T69" fmla="*/ 0 h 1227"/>
                <a:gd name="T70" fmla="*/ 0 w 284"/>
                <a:gd name="T71" fmla="*/ 0 h 1227"/>
                <a:gd name="T72" fmla="*/ 0 w 284"/>
                <a:gd name="T73" fmla="*/ 0 h 1227"/>
                <a:gd name="T74" fmla="*/ 0 w 284"/>
                <a:gd name="T75" fmla="*/ 0 h 1227"/>
                <a:gd name="T76" fmla="*/ 0 w 284"/>
                <a:gd name="T77" fmla="*/ 0 h 1227"/>
                <a:gd name="T78" fmla="*/ 0 w 284"/>
                <a:gd name="T79" fmla="*/ 0 h 1227"/>
                <a:gd name="T80" fmla="*/ 0 w 284"/>
                <a:gd name="T81" fmla="*/ 0 h 1227"/>
                <a:gd name="T82" fmla="*/ 0 w 284"/>
                <a:gd name="T83" fmla="*/ 0 h 1227"/>
                <a:gd name="T84" fmla="*/ 0 w 284"/>
                <a:gd name="T85" fmla="*/ 0 h 1227"/>
                <a:gd name="T86" fmla="*/ 0 w 284"/>
                <a:gd name="T87" fmla="*/ 0 h 1227"/>
                <a:gd name="T88" fmla="*/ 0 w 284"/>
                <a:gd name="T89" fmla="*/ 0 h 1227"/>
                <a:gd name="T90" fmla="*/ 0 w 284"/>
                <a:gd name="T91" fmla="*/ 0 h 1227"/>
                <a:gd name="T92" fmla="*/ 0 w 284"/>
                <a:gd name="T93" fmla="*/ 0 h 1227"/>
                <a:gd name="T94" fmla="*/ 0 w 284"/>
                <a:gd name="T95" fmla="*/ 0 h 1227"/>
                <a:gd name="T96" fmla="*/ 0 w 284"/>
                <a:gd name="T97" fmla="*/ 1 h 12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4"/>
                <a:gd name="T148" fmla="*/ 0 h 1227"/>
                <a:gd name="T149" fmla="*/ 284 w 284"/>
                <a:gd name="T150" fmla="*/ 1227 h 12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4" h="1227">
                  <a:moveTo>
                    <a:pt x="76" y="1227"/>
                  </a:moveTo>
                  <a:lnTo>
                    <a:pt x="82" y="1227"/>
                  </a:lnTo>
                  <a:lnTo>
                    <a:pt x="87" y="1227"/>
                  </a:lnTo>
                  <a:lnTo>
                    <a:pt x="94" y="1227"/>
                  </a:lnTo>
                  <a:lnTo>
                    <a:pt x="99" y="1227"/>
                  </a:lnTo>
                  <a:lnTo>
                    <a:pt x="106" y="1227"/>
                  </a:lnTo>
                  <a:lnTo>
                    <a:pt x="111" y="1227"/>
                  </a:lnTo>
                  <a:lnTo>
                    <a:pt x="117" y="1227"/>
                  </a:lnTo>
                  <a:lnTo>
                    <a:pt x="122" y="1227"/>
                  </a:lnTo>
                  <a:lnTo>
                    <a:pt x="125" y="1069"/>
                  </a:lnTo>
                  <a:lnTo>
                    <a:pt x="125" y="911"/>
                  </a:lnTo>
                  <a:lnTo>
                    <a:pt x="120" y="749"/>
                  </a:lnTo>
                  <a:lnTo>
                    <a:pt x="111" y="585"/>
                  </a:lnTo>
                  <a:lnTo>
                    <a:pt x="133" y="580"/>
                  </a:lnTo>
                  <a:lnTo>
                    <a:pt x="154" y="573"/>
                  </a:lnTo>
                  <a:lnTo>
                    <a:pt x="176" y="568"/>
                  </a:lnTo>
                  <a:lnTo>
                    <a:pt x="197" y="563"/>
                  </a:lnTo>
                  <a:lnTo>
                    <a:pt x="219" y="558"/>
                  </a:lnTo>
                  <a:lnTo>
                    <a:pt x="240" y="553"/>
                  </a:lnTo>
                  <a:lnTo>
                    <a:pt x="262" y="547"/>
                  </a:lnTo>
                  <a:lnTo>
                    <a:pt x="284" y="542"/>
                  </a:lnTo>
                  <a:lnTo>
                    <a:pt x="276" y="463"/>
                  </a:lnTo>
                  <a:lnTo>
                    <a:pt x="268" y="385"/>
                  </a:lnTo>
                  <a:lnTo>
                    <a:pt x="258" y="308"/>
                  </a:lnTo>
                  <a:lnTo>
                    <a:pt x="248" y="228"/>
                  </a:lnTo>
                  <a:lnTo>
                    <a:pt x="232" y="214"/>
                  </a:lnTo>
                  <a:lnTo>
                    <a:pt x="216" y="200"/>
                  </a:lnTo>
                  <a:lnTo>
                    <a:pt x="201" y="185"/>
                  </a:lnTo>
                  <a:lnTo>
                    <a:pt x="185" y="170"/>
                  </a:lnTo>
                  <a:lnTo>
                    <a:pt x="169" y="157"/>
                  </a:lnTo>
                  <a:lnTo>
                    <a:pt x="155" y="142"/>
                  </a:lnTo>
                  <a:lnTo>
                    <a:pt x="139" y="128"/>
                  </a:lnTo>
                  <a:lnTo>
                    <a:pt x="124" y="114"/>
                  </a:lnTo>
                  <a:lnTo>
                    <a:pt x="108" y="99"/>
                  </a:lnTo>
                  <a:lnTo>
                    <a:pt x="92" y="85"/>
                  </a:lnTo>
                  <a:lnTo>
                    <a:pt x="78" y="71"/>
                  </a:lnTo>
                  <a:lnTo>
                    <a:pt x="62" y="56"/>
                  </a:lnTo>
                  <a:lnTo>
                    <a:pt x="47" y="43"/>
                  </a:lnTo>
                  <a:lnTo>
                    <a:pt x="31" y="29"/>
                  </a:lnTo>
                  <a:lnTo>
                    <a:pt x="16" y="15"/>
                  </a:lnTo>
                  <a:lnTo>
                    <a:pt x="0" y="0"/>
                  </a:lnTo>
                  <a:lnTo>
                    <a:pt x="22" y="158"/>
                  </a:lnTo>
                  <a:lnTo>
                    <a:pt x="40" y="314"/>
                  </a:lnTo>
                  <a:lnTo>
                    <a:pt x="55" y="469"/>
                  </a:lnTo>
                  <a:lnTo>
                    <a:pt x="66" y="623"/>
                  </a:lnTo>
                  <a:lnTo>
                    <a:pt x="74" y="775"/>
                  </a:lnTo>
                  <a:lnTo>
                    <a:pt x="78" y="926"/>
                  </a:lnTo>
                  <a:lnTo>
                    <a:pt x="78" y="1077"/>
                  </a:lnTo>
                  <a:lnTo>
                    <a:pt x="76" y="122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8" name="Freeform 14"/>
            <p:cNvSpPr>
              <a:spLocks/>
            </p:cNvSpPr>
            <p:nvPr/>
          </p:nvSpPr>
          <p:spPr bwMode="auto">
            <a:xfrm>
              <a:off x="532" y="560"/>
              <a:ext cx="23" cy="38"/>
            </a:xfrm>
            <a:custGeom>
              <a:avLst/>
              <a:gdLst>
                <a:gd name="T0" fmla="*/ 0 w 68"/>
                <a:gd name="T1" fmla="*/ 0 h 113"/>
                <a:gd name="T2" fmla="*/ 0 w 68"/>
                <a:gd name="T3" fmla="*/ 0 h 113"/>
                <a:gd name="T4" fmla="*/ 0 w 68"/>
                <a:gd name="T5" fmla="*/ 0 h 113"/>
                <a:gd name="T6" fmla="*/ 0 w 68"/>
                <a:gd name="T7" fmla="*/ 0 h 113"/>
                <a:gd name="T8" fmla="*/ 0 w 68"/>
                <a:gd name="T9" fmla="*/ 0 h 113"/>
                <a:gd name="T10" fmla="*/ 0 w 68"/>
                <a:gd name="T11" fmla="*/ 0 h 113"/>
                <a:gd name="T12" fmla="*/ 0 w 68"/>
                <a:gd name="T13" fmla="*/ 0 h 113"/>
                <a:gd name="T14" fmla="*/ 0 w 68"/>
                <a:gd name="T15" fmla="*/ 0 h 113"/>
                <a:gd name="T16" fmla="*/ 0 w 68"/>
                <a:gd name="T17" fmla="*/ 0 h 113"/>
                <a:gd name="T18" fmla="*/ 0 w 68"/>
                <a:gd name="T19" fmla="*/ 0 h 113"/>
                <a:gd name="T20" fmla="*/ 0 w 68"/>
                <a:gd name="T21" fmla="*/ 0 h 113"/>
                <a:gd name="T22" fmla="*/ 0 w 68"/>
                <a:gd name="T23" fmla="*/ 0 h 113"/>
                <a:gd name="T24" fmla="*/ 0 w 68"/>
                <a:gd name="T25" fmla="*/ 0 h 113"/>
                <a:gd name="T26" fmla="*/ 0 w 68"/>
                <a:gd name="T27" fmla="*/ 0 h 113"/>
                <a:gd name="T28" fmla="*/ 0 w 68"/>
                <a:gd name="T29" fmla="*/ 0 h 113"/>
                <a:gd name="T30" fmla="*/ 0 w 68"/>
                <a:gd name="T31" fmla="*/ 0 h 113"/>
                <a:gd name="T32" fmla="*/ 0 w 68"/>
                <a:gd name="T33" fmla="*/ 0 h 113"/>
                <a:gd name="T34" fmla="*/ 0 w 68"/>
                <a:gd name="T35" fmla="*/ 0 h 113"/>
                <a:gd name="T36" fmla="*/ 0 w 68"/>
                <a:gd name="T37" fmla="*/ 0 h 113"/>
                <a:gd name="T38" fmla="*/ 0 w 68"/>
                <a:gd name="T39" fmla="*/ 0 h 113"/>
                <a:gd name="T40" fmla="*/ 0 w 68"/>
                <a:gd name="T41" fmla="*/ 0 h 113"/>
                <a:gd name="T42" fmla="*/ 0 w 68"/>
                <a:gd name="T43" fmla="*/ 0 h 113"/>
                <a:gd name="T44" fmla="*/ 0 w 68"/>
                <a:gd name="T45" fmla="*/ 0 h 113"/>
                <a:gd name="T46" fmla="*/ 0 w 68"/>
                <a:gd name="T47" fmla="*/ 0 h 113"/>
                <a:gd name="T48" fmla="*/ 0 w 68"/>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13"/>
                <a:gd name="T77" fmla="*/ 68 w 68"/>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13">
                  <a:moveTo>
                    <a:pt x="64" y="0"/>
                  </a:moveTo>
                  <a:lnTo>
                    <a:pt x="56" y="2"/>
                  </a:lnTo>
                  <a:lnTo>
                    <a:pt x="47" y="5"/>
                  </a:lnTo>
                  <a:lnTo>
                    <a:pt x="39" y="7"/>
                  </a:lnTo>
                  <a:lnTo>
                    <a:pt x="31" y="10"/>
                  </a:lnTo>
                  <a:lnTo>
                    <a:pt x="23" y="14"/>
                  </a:lnTo>
                  <a:lnTo>
                    <a:pt x="15" y="16"/>
                  </a:lnTo>
                  <a:lnTo>
                    <a:pt x="8" y="19"/>
                  </a:lnTo>
                  <a:lnTo>
                    <a:pt x="0" y="22"/>
                  </a:lnTo>
                  <a:lnTo>
                    <a:pt x="1" y="45"/>
                  </a:lnTo>
                  <a:lnTo>
                    <a:pt x="1" y="67"/>
                  </a:lnTo>
                  <a:lnTo>
                    <a:pt x="2" y="91"/>
                  </a:lnTo>
                  <a:lnTo>
                    <a:pt x="2" y="113"/>
                  </a:lnTo>
                  <a:lnTo>
                    <a:pt x="10" y="110"/>
                  </a:lnTo>
                  <a:lnTo>
                    <a:pt x="19" y="108"/>
                  </a:lnTo>
                  <a:lnTo>
                    <a:pt x="27" y="106"/>
                  </a:lnTo>
                  <a:lnTo>
                    <a:pt x="35" y="104"/>
                  </a:lnTo>
                  <a:lnTo>
                    <a:pt x="43" y="101"/>
                  </a:lnTo>
                  <a:lnTo>
                    <a:pt x="51" y="100"/>
                  </a:lnTo>
                  <a:lnTo>
                    <a:pt x="60" y="97"/>
                  </a:lnTo>
                  <a:lnTo>
                    <a:pt x="68" y="95"/>
                  </a:lnTo>
                  <a:lnTo>
                    <a:pt x="66" y="71"/>
                  </a:lnTo>
                  <a:lnTo>
                    <a:pt x="66" y="46"/>
                  </a:lnTo>
                  <a:lnTo>
                    <a:pt x="65" y="23"/>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9" name="Freeform 15"/>
            <p:cNvSpPr>
              <a:spLocks/>
            </p:cNvSpPr>
            <p:nvPr/>
          </p:nvSpPr>
          <p:spPr bwMode="auto">
            <a:xfrm>
              <a:off x="534" y="683"/>
              <a:ext cx="22" cy="30"/>
            </a:xfrm>
            <a:custGeom>
              <a:avLst/>
              <a:gdLst>
                <a:gd name="T0" fmla="*/ 0 w 66"/>
                <a:gd name="T1" fmla="*/ 0 h 91"/>
                <a:gd name="T2" fmla="*/ 0 w 66"/>
                <a:gd name="T3" fmla="*/ 0 h 91"/>
                <a:gd name="T4" fmla="*/ 0 w 66"/>
                <a:gd name="T5" fmla="*/ 0 h 91"/>
                <a:gd name="T6" fmla="*/ 0 w 66"/>
                <a:gd name="T7" fmla="*/ 0 h 91"/>
                <a:gd name="T8" fmla="*/ 0 w 66"/>
                <a:gd name="T9" fmla="*/ 0 h 91"/>
                <a:gd name="T10" fmla="*/ 0 w 66"/>
                <a:gd name="T11" fmla="*/ 0 h 91"/>
                <a:gd name="T12" fmla="*/ 0 w 66"/>
                <a:gd name="T13" fmla="*/ 0 h 91"/>
                <a:gd name="T14" fmla="*/ 0 w 66"/>
                <a:gd name="T15" fmla="*/ 0 h 91"/>
                <a:gd name="T16" fmla="*/ 0 w 66"/>
                <a:gd name="T17" fmla="*/ 0 h 91"/>
                <a:gd name="T18" fmla="*/ 0 w 66"/>
                <a:gd name="T19" fmla="*/ 0 h 91"/>
                <a:gd name="T20" fmla="*/ 0 w 66"/>
                <a:gd name="T21" fmla="*/ 0 h 91"/>
                <a:gd name="T22" fmla="*/ 0 w 66"/>
                <a:gd name="T23" fmla="*/ 0 h 91"/>
                <a:gd name="T24" fmla="*/ 0 w 66"/>
                <a:gd name="T25" fmla="*/ 0 h 91"/>
                <a:gd name="T26" fmla="*/ 0 w 66"/>
                <a:gd name="T27" fmla="*/ 0 h 91"/>
                <a:gd name="T28" fmla="*/ 0 w 66"/>
                <a:gd name="T29" fmla="*/ 0 h 91"/>
                <a:gd name="T30" fmla="*/ 0 w 66"/>
                <a:gd name="T31" fmla="*/ 0 h 91"/>
                <a:gd name="T32" fmla="*/ 0 w 66"/>
                <a:gd name="T33" fmla="*/ 0 h 91"/>
                <a:gd name="T34" fmla="*/ 0 w 66"/>
                <a:gd name="T35" fmla="*/ 0 h 91"/>
                <a:gd name="T36" fmla="*/ 0 w 66"/>
                <a:gd name="T37" fmla="*/ 0 h 91"/>
                <a:gd name="T38" fmla="*/ 0 w 66"/>
                <a:gd name="T39" fmla="*/ 0 h 91"/>
                <a:gd name="T40" fmla="*/ 0 w 66"/>
                <a:gd name="T41" fmla="*/ 0 h 91"/>
                <a:gd name="T42" fmla="*/ 0 w 66"/>
                <a:gd name="T43" fmla="*/ 0 h 91"/>
                <a:gd name="T44" fmla="*/ 0 w 66"/>
                <a:gd name="T45" fmla="*/ 0 h 91"/>
                <a:gd name="T46" fmla="*/ 0 w 66"/>
                <a:gd name="T47" fmla="*/ 0 h 91"/>
                <a:gd name="T48" fmla="*/ 0 w 66"/>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91"/>
                <a:gd name="T77" fmla="*/ 66 w 66"/>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91">
                  <a:moveTo>
                    <a:pt x="1" y="9"/>
                  </a:moveTo>
                  <a:lnTo>
                    <a:pt x="1" y="30"/>
                  </a:lnTo>
                  <a:lnTo>
                    <a:pt x="1" y="49"/>
                  </a:lnTo>
                  <a:lnTo>
                    <a:pt x="0" y="70"/>
                  </a:lnTo>
                  <a:lnTo>
                    <a:pt x="0" y="91"/>
                  </a:lnTo>
                  <a:lnTo>
                    <a:pt x="8" y="91"/>
                  </a:lnTo>
                  <a:lnTo>
                    <a:pt x="17" y="90"/>
                  </a:lnTo>
                  <a:lnTo>
                    <a:pt x="25" y="90"/>
                  </a:lnTo>
                  <a:lnTo>
                    <a:pt x="33" y="88"/>
                  </a:lnTo>
                  <a:lnTo>
                    <a:pt x="40" y="88"/>
                  </a:lnTo>
                  <a:lnTo>
                    <a:pt x="48" y="88"/>
                  </a:lnTo>
                  <a:lnTo>
                    <a:pt x="57" y="87"/>
                  </a:lnTo>
                  <a:lnTo>
                    <a:pt x="65" y="87"/>
                  </a:lnTo>
                  <a:lnTo>
                    <a:pt x="66" y="65"/>
                  </a:lnTo>
                  <a:lnTo>
                    <a:pt x="66" y="43"/>
                  </a:lnTo>
                  <a:lnTo>
                    <a:pt x="66" y="22"/>
                  </a:lnTo>
                  <a:lnTo>
                    <a:pt x="66" y="0"/>
                  </a:lnTo>
                  <a:lnTo>
                    <a:pt x="59" y="1"/>
                  </a:lnTo>
                  <a:lnTo>
                    <a:pt x="49" y="2"/>
                  </a:lnTo>
                  <a:lnTo>
                    <a:pt x="42" y="2"/>
                  </a:lnTo>
                  <a:lnTo>
                    <a:pt x="34" y="4"/>
                  </a:lnTo>
                  <a:lnTo>
                    <a:pt x="26" y="5"/>
                  </a:lnTo>
                  <a:lnTo>
                    <a:pt x="18" y="6"/>
                  </a:lnTo>
                  <a:lnTo>
                    <a:pt x="9" y="8"/>
                  </a:lnTo>
                  <a:lnTo>
                    <a:pt x="1" y="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0" name="Freeform 16"/>
            <p:cNvSpPr>
              <a:spLocks/>
            </p:cNvSpPr>
            <p:nvPr/>
          </p:nvSpPr>
          <p:spPr bwMode="auto">
            <a:xfrm>
              <a:off x="528" y="495"/>
              <a:ext cx="24" cy="42"/>
            </a:xfrm>
            <a:custGeom>
              <a:avLst/>
              <a:gdLst>
                <a:gd name="T0" fmla="*/ 0 w 70"/>
                <a:gd name="T1" fmla="*/ 0 h 126"/>
                <a:gd name="T2" fmla="*/ 0 w 70"/>
                <a:gd name="T3" fmla="*/ 0 h 126"/>
                <a:gd name="T4" fmla="*/ 0 w 70"/>
                <a:gd name="T5" fmla="*/ 0 h 126"/>
                <a:gd name="T6" fmla="*/ 0 w 70"/>
                <a:gd name="T7" fmla="*/ 0 h 126"/>
                <a:gd name="T8" fmla="*/ 0 w 70"/>
                <a:gd name="T9" fmla="*/ 0 h 126"/>
                <a:gd name="T10" fmla="*/ 0 w 70"/>
                <a:gd name="T11" fmla="*/ 0 h 126"/>
                <a:gd name="T12" fmla="*/ 0 w 70"/>
                <a:gd name="T13" fmla="*/ 0 h 126"/>
                <a:gd name="T14" fmla="*/ 0 w 70"/>
                <a:gd name="T15" fmla="*/ 0 h 126"/>
                <a:gd name="T16" fmla="*/ 0 w 70"/>
                <a:gd name="T17" fmla="*/ 0 h 126"/>
                <a:gd name="T18" fmla="*/ 0 w 70"/>
                <a:gd name="T19" fmla="*/ 0 h 126"/>
                <a:gd name="T20" fmla="*/ 0 w 70"/>
                <a:gd name="T21" fmla="*/ 0 h 126"/>
                <a:gd name="T22" fmla="*/ 0 w 70"/>
                <a:gd name="T23" fmla="*/ 0 h 126"/>
                <a:gd name="T24" fmla="*/ 0 w 70"/>
                <a:gd name="T25" fmla="*/ 0 h 126"/>
                <a:gd name="T26" fmla="*/ 0 w 70"/>
                <a:gd name="T27" fmla="*/ 0 h 126"/>
                <a:gd name="T28" fmla="*/ 0 w 70"/>
                <a:gd name="T29" fmla="*/ 0 h 126"/>
                <a:gd name="T30" fmla="*/ 0 w 70"/>
                <a:gd name="T31" fmla="*/ 0 h 126"/>
                <a:gd name="T32" fmla="*/ 0 w 70"/>
                <a:gd name="T33" fmla="*/ 0 h 126"/>
                <a:gd name="T34" fmla="*/ 0 w 70"/>
                <a:gd name="T35" fmla="*/ 0 h 126"/>
                <a:gd name="T36" fmla="*/ 0 w 70"/>
                <a:gd name="T37" fmla="*/ 0 h 126"/>
                <a:gd name="T38" fmla="*/ 0 w 70"/>
                <a:gd name="T39" fmla="*/ 0 h 126"/>
                <a:gd name="T40" fmla="*/ 0 w 70"/>
                <a:gd name="T41" fmla="*/ 0 h 126"/>
                <a:gd name="T42" fmla="*/ 0 w 70"/>
                <a:gd name="T43" fmla="*/ 0 h 126"/>
                <a:gd name="T44" fmla="*/ 0 w 70"/>
                <a:gd name="T45" fmla="*/ 0 h 126"/>
                <a:gd name="T46" fmla="*/ 0 w 70"/>
                <a:gd name="T47" fmla="*/ 0 h 126"/>
                <a:gd name="T48" fmla="*/ 0 w 70"/>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6"/>
                <a:gd name="T77" fmla="*/ 70 w 70"/>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6">
                  <a:moveTo>
                    <a:pt x="64" y="0"/>
                  </a:moveTo>
                  <a:lnTo>
                    <a:pt x="56" y="4"/>
                  </a:lnTo>
                  <a:lnTo>
                    <a:pt x="48" y="8"/>
                  </a:lnTo>
                  <a:lnTo>
                    <a:pt x="40" y="12"/>
                  </a:lnTo>
                  <a:lnTo>
                    <a:pt x="33" y="14"/>
                  </a:lnTo>
                  <a:lnTo>
                    <a:pt x="23" y="18"/>
                  </a:lnTo>
                  <a:lnTo>
                    <a:pt x="16" y="22"/>
                  </a:lnTo>
                  <a:lnTo>
                    <a:pt x="8" y="26"/>
                  </a:lnTo>
                  <a:lnTo>
                    <a:pt x="0" y="30"/>
                  </a:lnTo>
                  <a:lnTo>
                    <a:pt x="1" y="55"/>
                  </a:lnTo>
                  <a:lnTo>
                    <a:pt x="4" y="78"/>
                  </a:lnTo>
                  <a:lnTo>
                    <a:pt x="5" y="101"/>
                  </a:lnTo>
                  <a:lnTo>
                    <a:pt x="7" y="126"/>
                  </a:lnTo>
                  <a:lnTo>
                    <a:pt x="14" y="122"/>
                  </a:lnTo>
                  <a:lnTo>
                    <a:pt x="22" y="120"/>
                  </a:lnTo>
                  <a:lnTo>
                    <a:pt x="30" y="116"/>
                  </a:lnTo>
                  <a:lnTo>
                    <a:pt x="38" y="112"/>
                  </a:lnTo>
                  <a:lnTo>
                    <a:pt x="46" y="109"/>
                  </a:lnTo>
                  <a:lnTo>
                    <a:pt x="53" y="105"/>
                  </a:lnTo>
                  <a:lnTo>
                    <a:pt x="63" y="103"/>
                  </a:lnTo>
                  <a:lnTo>
                    <a:pt x="70" y="99"/>
                  </a:lnTo>
                  <a:lnTo>
                    <a:pt x="69" y="74"/>
                  </a:lnTo>
                  <a:lnTo>
                    <a:pt x="68" y="49"/>
                  </a:lnTo>
                  <a:lnTo>
                    <a:pt x="65" y="25"/>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1" name="Freeform 17"/>
            <p:cNvSpPr>
              <a:spLocks/>
            </p:cNvSpPr>
            <p:nvPr/>
          </p:nvSpPr>
          <p:spPr bwMode="auto">
            <a:xfrm>
              <a:off x="534" y="623"/>
              <a:ext cx="22" cy="34"/>
            </a:xfrm>
            <a:custGeom>
              <a:avLst/>
              <a:gdLst>
                <a:gd name="T0" fmla="*/ 0 w 66"/>
                <a:gd name="T1" fmla="*/ 0 h 103"/>
                <a:gd name="T2" fmla="*/ 0 w 66"/>
                <a:gd name="T3" fmla="*/ 0 h 103"/>
                <a:gd name="T4" fmla="*/ 0 w 66"/>
                <a:gd name="T5" fmla="*/ 0 h 103"/>
                <a:gd name="T6" fmla="*/ 0 w 66"/>
                <a:gd name="T7" fmla="*/ 0 h 103"/>
                <a:gd name="T8" fmla="*/ 0 w 66"/>
                <a:gd name="T9" fmla="*/ 0 h 103"/>
                <a:gd name="T10" fmla="*/ 0 w 66"/>
                <a:gd name="T11" fmla="*/ 0 h 103"/>
                <a:gd name="T12" fmla="*/ 0 w 66"/>
                <a:gd name="T13" fmla="*/ 0 h 103"/>
                <a:gd name="T14" fmla="*/ 0 w 66"/>
                <a:gd name="T15" fmla="*/ 0 h 103"/>
                <a:gd name="T16" fmla="*/ 0 w 66"/>
                <a:gd name="T17" fmla="*/ 0 h 103"/>
                <a:gd name="T18" fmla="*/ 0 w 66"/>
                <a:gd name="T19" fmla="*/ 0 h 103"/>
                <a:gd name="T20" fmla="*/ 0 w 66"/>
                <a:gd name="T21" fmla="*/ 0 h 103"/>
                <a:gd name="T22" fmla="*/ 0 w 66"/>
                <a:gd name="T23" fmla="*/ 0 h 103"/>
                <a:gd name="T24" fmla="*/ 0 w 66"/>
                <a:gd name="T25" fmla="*/ 0 h 103"/>
                <a:gd name="T26" fmla="*/ 0 w 66"/>
                <a:gd name="T27" fmla="*/ 0 h 103"/>
                <a:gd name="T28" fmla="*/ 0 w 66"/>
                <a:gd name="T29" fmla="*/ 0 h 103"/>
                <a:gd name="T30" fmla="*/ 0 w 66"/>
                <a:gd name="T31" fmla="*/ 0 h 103"/>
                <a:gd name="T32" fmla="*/ 0 w 66"/>
                <a:gd name="T33" fmla="*/ 0 h 103"/>
                <a:gd name="T34" fmla="*/ 0 w 66"/>
                <a:gd name="T35" fmla="*/ 0 h 103"/>
                <a:gd name="T36" fmla="*/ 0 w 66"/>
                <a:gd name="T37" fmla="*/ 0 h 103"/>
                <a:gd name="T38" fmla="*/ 0 w 66"/>
                <a:gd name="T39" fmla="*/ 0 h 103"/>
                <a:gd name="T40" fmla="*/ 0 w 66"/>
                <a:gd name="T41" fmla="*/ 0 h 103"/>
                <a:gd name="T42" fmla="*/ 0 w 66"/>
                <a:gd name="T43" fmla="*/ 0 h 103"/>
                <a:gd name="T44" fmla="*/ 0 w 66"/>
                <a:gd name="T45" fmla="*/ 0 h 103"/>
                <a:gd name="T46" fmla="*/ 0 w 66"/>
                <a:gd name="T47" fmla="*/ 0 h 103"/>
                <a:gd name="T48" fmla="*/ 0 w 66"/>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03"/>
                <a:gd name="T77" fmla="*/ 66 w 66"/>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03">
                  <a:moveTo>
                    <a:pt x="65" y="0"/>
                  </a:moveTo>
                  <a:lnTo>
                    <a:pt x="57" y="1"/>
                  </a:lnTo>
                  <a:lnTo>
                    <a:pt x="48" y="4"/>
                  </a:lnTo>
                  <a:lnTo>
                    <a:pt x="40" y="5"/>
                  </a:lnTo>
                  <a:lnTo>
                    <a:pt x="33" y="8"/>
                  </a:lnTo>
                  <a:lnTo>
                    <a:pt x="25" y="9"/>
                  </a:lnTo>
                  <a:lnTo>
                    <a:pt x="17" y="12"/>
                  </a:lnTo>
                  <a:lnTo>
                    <a:pt x="8" y="13"/>
                  </a:lnTo>
                  <a:lnTo>
                    <a:pt x="0" y="16"/>
                  </a:lnTo>
                  <a:lnTo>
                    <a:pt x="1" y="38"/>
                  </a:lnTo>
                  <a:lnTo>
                    <a:pt x="1" y="59"/>
                  </a:lnTo>
                  <a:lnTo>
                    <a:pt x="1" y="81"/>
                  </a:lnTo>
                  <a:lnTo>
                    <a:pt x="1" y="103"/>
                  </a:lnTo>
                  <a:lnTo>
                    <a:pt x="9" y="102"/>
                  </a:lnTo>
                  <a:lnTo>
                    <a:pt x="18" y="100"/>
                  </a:lnTo>
                  <a:lnTo>
                    <a:pt x="26" y="99"/>
                  </a:lnTo>
                  <a:lnTo>
                    <a:pt x="34" y="96"/>
                  </a:lnTo>
                  <a:lnTo>
                    <a:pt x="42" y="95"/>
                  </a:lnTo>
                  <a:lnTo>
                    <a:pt x="49" y="94"/>
                  </a:lnTo>
                  <a:lnTo>
                    <a:pt x="59" y="93"/>
                  </a:lnTo>
                  <a:lnTo>
                    <a:pt x="66" y="91"/>
                  </a:lnTo>
                  <a:lnTo>
                    <a:pt x="66" y="68"/>
                  </a:lnTo>
                  <a:lnTo>
                    <a:pt x="66" y="46"/>
                  </a:lnTo>
                  <a:lnTo>
                    <a:pt x="65" y="24"/>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2" name="Freeform 18"/>
            <p:cNvSpPr>
              <a:spLocks/>
            </p:cNvSpPr>
            <p:nvPr/>
          </p:nvSpPr>
          <p:spPr bwMode="auto">
            <a:xfrm>
              <a:off x="523" y="426"/>
              <a:ext cx="24" cy="46"/>
            </a:xfrm>
            <a:custGeom>
              <a:avLst/>
              <a:gdLst>
                <a:gd name="T0" fmla="*/ 0 w 72"/>
                <a:gd name="T1" fmla="*/ 0 h 138"/>
                <a:gd name="T2" fmla="*/ 0 w 72"/>
                <a:gd name="T3" fmla="*/ 0 h 138"/>
                <a:gd name="T4" fmla="*/ 0 w 72"/>
                <a:gd name="T5" fmla="*/ 0 h 138"/>
                <a:gd name="T6" fmla="*/ 0 w 72"/>
                <a:gd name="T7" fmla="*/ 0 h 138"/>
                <a:gd name="T8" fmla="*/ 0 w 72"/>
                <a:gd name="T9" fmla="*/ 0 h 138"/>
                <a:gd name="T10" fmla="*/ 0 w 72"/>
                <a:gd name="T11" fmla="*/ 0 h 138"/>
                <a:gd name="T12" fmla="*/ 0 w 72"/>
                <a:gd name="T13" fmla="*/ 0 h 138"/>
                <a:gd name="T14" fmla="*/ 0 w 72"/>
                <a:gd name="T15" fmla="*/ 0 h 138"/>
                <a:gd name="T16" fmla="*/ 0 w 72"/>
                <a:gd name="T17" fmla="*/ 0 h 138"/>
                <a:gd name="T18" fmla="*/ 0 w 72"/>
                <a:gd name="T19" fmla="*/ 0 h 138"/>
                <a:gd name="T20" fmla="*/ 0 w 72"/>
                <a:gd name="T21" fmla="*/ 0 h 138"/>
                <a:gd name="T22" fmla="*/ 0 w 72"/>
                <a:gd name="T23" fmla="*/ 0 h 138"/>
                <a:gd name="T24" fmla="*/ 0 w 72"/>
                <a:gd name="T25" fmla="*/ 0 h 138"/>
                <a:gd name="T26" fmla="*/ 0 w 72"/>
                <a:gd name="T27" fmla="*/ 0 h 138"/>
                <a:gd name="T28" fmla="*/ 0 w 72"/>
                <a:gd name="T29" fmla="*/ 0 h 138"/>
                <a:gd name="T30" fmla="*/ 0 w 72"/>
                <a:gd name="T31" fmla="*/ 0 h 138"/>
                <a:gd name="T32" fmla="*/ 0 w 72"/>
                <a:gd name="T33" fmla="*/ 0 h 138"/>
                <a:gd name="T34" fmla="*/ 0 w 72"/>
                <a:gd name="T35" fmla="*/ 0 h 138"/>
                <a:gd name="T36" fmla="*/ 0 w 72"/>
                <a:gd name="T37" fmla="*/ 0 h 138"/>
                <a:gd name="T38" fmla="*/ 0 w 72"/>
                <a:gd name="T39" fmla="*/ 0 h 138"/>
                <a:gd name="T40" fmla="*/ 0 w 72"/>
                <a:gd name="T41" fmla="*/ 0 h 138"/>
                <a:gd name="T42" fmla="*/ 0 w 72"/>
                <a:gd name="T43" fmla="*/ 0 h 138"/>
                <a:gd name="T44" fmla="*/ 0 w 72"/>
                <a:gd name="T45" fmla="*/ 0 h 138"/>
                <a:gd name="T46" fmla="*/ 0 w 72"/>
                <a:gd name="T47" fmla="*/ 0 h 138"/>
                <a:gd name="T48" fmla="*/ 0 w 72"/>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138"/>
                <a:gd name="T77" fmla="*/ 72 w 72"/>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138">
                  <a:moveTo>
                    <a:pt x="63" y="0"/>
                  </a:moveTo>
                  <a:lnTo>
                    <a:pt x="55" y="5"/>
                  </a:lnTo>
                  <a:lnTo>
                    <a:pt x="47" y="9"/>
                  </a:lnTo>
                  <a:lnTo>
                    <a:pt x="39" y="15"/>
                  </a:lnTo>
                  <a:lnTo>
                    <a:pt x="31" y="18"/>
                  </a:lnTo>
                  <a:lnTo>
                    <a:pt x="24" y="24"/>
                  </a:lnTo>
                  <a:lnTo>
                    <a:pt x="16" y="29"/>
                  </a:lnTo>
                  <a:lnTo>
                    <a:pt x="8" y="33"/>
                  </a:lnTo>
                  <a:lnTo>
                    <a:pt x="0" y="38"/>
                  </a:lnTo>
                  <a:lnTo>
                    <a:pt x="3" y="63"/>
                  </a:lnTo>
                  <a:lnTo>
                    <a:pt x="5" y="87"/>
                  </a:lnTo>
                  <a:lnTo>
                    <a:pt x="8" y="113"/>
                  </a:lnTo>
                  <a:lnTo>
                    <a:pt x="11" y="138"/>
                  </a:lnTo>
                  <a:lnTo>
                    <a:pt x="18" y="134"/>
                  </a:lnTo>
                  <a:lnTo>
                    <a:pt x="26" y="129"/>
                  </a:lnTo>
                  <a:lnTo>
                    <a:pt x="34" y="125"/>
                  </a:lnTo>
                  <a:lnTo>
                    <a:pt x="42" y="121"/>
                  </a:lnTo>
                  <a:lnTo>
                    <a:pt x="48" y="117"/>
                  </a:lnTo>
                  <a:lnTo>
                    <a:pt x="56" y="113"/>
                  </a:lnTo>
                  <a:lnTo>
                    <a:pt x="64" y="108"/>
                  </a:lnTo>
                  <a:lnTo>
                    <a:pt x="72" y="104"/>
                  </a:lnTo>
                  <a:lnTo>
                    <a:pt x="69" y="78"/>
                  </a:lnTo>
                  <a:lnTo>
                    <a:pt x="68" y="52"/>
                  </a:lnTo>
                  <a:lnTo>
                    <a:pt x="65" y="26"/>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3" name="Freeform 19"/>
            <p:cNvSpPr>
              <a:spLocks/>
            </p:cNvSpPr>
            <p:nvPr/>
          </p:nvSpPr>
          <p:spPr bwMode="auto">
            <a:xfrm>
              <a:off x="569" y="476"/>
              <a:ext cx="24" cy="44"/>
            </a:xfrm>
            <a:custGeom>
              <a:avLst/>
              <a:gdLst>
                <a:gd name="T0" fmla="*/ 0 w 71"/>
                <a:gd name="T1" fmla="*/ 0 h 132"/>
                <a:gd name="T2" fmla="*/ 0 w 71"/>
                <a:gd name="T3" fmla="*/ 0 h 132"/>
                <a:gd name="T4" fmla="*/ 0 w 71"/>
                <a:gd name="T5" fmla="*/ 0 h 132"/>
                <a:gd name="T6" fmla="*/ 0 w 71"/>
                <a:gd name="T7" fmla="*/ 0 h 132"/>
                <a:gd name="T8" fmla="*/ 0 w 71"/>
                <a:gd name="T9" fmla="*/ 0 h 132"/>
                <a:gd name="T10" fmla="*/ 0 w 71"/>
                <a:gd name="T11" fmla="*/ 0 h 132"/>
                <a:gd name="T12" fmla="*/ 0 w 71"/>
                <a:gd name="T13" fmla="*/ 0 h 132"/>
                <a:gd name="T14" fmla="*/ 0 w 71"/>
                <a:gd name="T15" fmla="*/ 0 h 132"/>
                <a:gd name="T16" fmla="*/ 0 w 71"/>
                <a:gd name="T17" fmla="*/ 0 h 132"/>
                <a:gd name="T18" fmla="*/ 0 w 71"/>
                <a:gd name="T19" fmla="*/ 0 h 132"/>
                <a:gd name="T20" fmla="*/ 0 w 71"/>
                <a:gd name="T21" fmla="*/ 0 h 132"/>
                <a:gd name="T22" fmla="*/ 0 w 71"/>
                <a:gd name="T23" fmla="*/ 0 h 132"/>
                <a:gd name="T24" fmla="*/ 0 w 71"/>
                <a:gd name="T25" fmla="*/ 0 h 132"/>
                <a:gd name="T26" fmla="*/ 0 w 71"/>
                <a:gd name="T27" fmla="*/ 0 h 132"/>
                <a:gd name="T28" fmla="*/ 0 w 71"/>
                <a:gd name="T29" fmla="*/ 0 h 132"/>
                <a:gd name="T30" fmla="*/ 0 w 71"/>
                <a:gd name="T31" fmla="*/ 0 h 132"/>
                <a:gd name="T32" fmla="*/ 0 w 71"/>
                <a:gd name="T33" fmla="*/ 0 h 132"/>
                <a:gd name="T34" fmla="*/ 0 w 71"/>
                <a:gd name="T35" fmla="*/ 0 h 132"/>
                <a:gd name="T36" fmla="*/ 0 w 71"/>
                <a:gd name="T37" fmla="*/ 0 h 132"/>
                <a:gd name="T38" fmla="*/ 0 w 71"/>
                <a:gd name="T39" fmla="*/ 0 h 132"/>
                <a:gd name="T40" fmla="*/ 0 w 71"/>
                <a:gd name="T41" fmla="*/ 0 h 132"/>
                <a:gd name="T42" fmla="*/ 0 w 71"/>
                <a:gd name="T43" fmla="*/ 0 h 132"/>
                <a:gd name="T44" fmla="*/ 0 w 71"/>
                <a:gd name="T45" fmla="*/ 0 h 132"/>
                <a:gd name="T46" fmla="*/ 0 w 71"/>
                <a:gd name="T47" fmla="*/ 0 h 132"/>
                <a:gd name="T48" fmla="*/ 0 w 71"/>
                <a:gd name="T49" fmla="*/ 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32"/>
                <a:gd name="T77" fmla="*/ 71 w 71"/>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32">
                  <a:moveTo>
                    <a:pt x="63" y="0"/>
                  </a:moveTo>
                  <a:lnTo>
                    <a:pt x="56" y="4"/>
                  </a:lnTo>
                  <a:lnTo>
                    <a:pt x="48" y="6"/>
                  </a:lnTo>
                  <a:lnTo>
                    <a:pt x="40" y="10"/>
                  </a:lnTo>
                  <a:lnTo>
                    <a:pt x="32" y="14"/>
                  </a:lnTo>
                  <a:lnTo>
                    <a:pt x="24" y="18"/>
                  </a:lnTo>
                  <a:lnTo>
                    <a:pt x="16" y="22"/>
                  </a:lnTo>
                  <a:lnTo>
                    <a:pt x="7" y="24"/>
                  </a:lnTo>
                  <a:lnTo>
                    <a:pt x="0" y="28"/>
                  </a:lnTo>
                  <a:lnTo>
                    <a:pt x="2" y="54"/>
                  </a:lnTo>
                  <a:lnTo>
                    <a:pt x="3" y="80"/>
                  </a:lnTo>
                  <a:lnTo>
                    <a:pt x="6" y="106"/>
                  </a:lnTo>
                  <a:lnTo>
                    <a:pt x="7" y="132"/>
                  </a:lnTo>
                  <a:lnTo>
                    <a:pt x="15" y="129"/>
                  </a:lnTo>
                  <a:lnTo>
                    <a:pt x="23" y="126"/>
                  </a:lnTo>
                  <a:lnTo>
                    <a:pt x="31" y="122"/>
                  </a:lnTo>
                  <a:lnTo>
                    <a:pt x="39" y="119"/>
                  </a:lnTo>
                  <a:lnTo>
                    <a:pt x="46" y="117"/>
                  </a:lnTo>
                  <a:lnTo>
                    <a:pt x="54" y="113"/>
                  </a:lnTo>
                  <a:lnTo>
                    <a:pt x="63" y="110"/>
                  </a:lnTo>
                  <a:lnTo>
                    <a:pt x="71" y="106"/>
                  </a:lnTo>
                  <a:lnTo>
                    <a:pt x="70" y="79"/>
                  </a:lnTo>
                  <a:lnTo>
                    <a:pt x="69" y="53"/>
                  </a:lnTo>
                  <a:lnTo>
                    <a:pt x="66" y="27"/>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4" name="Freeform 20"/>
            <p:cNvSpPr>
              <a:spLocks/>
            </p:cNvSpPr>
            <p:nvPr/>
          </p:nvSpPr>
          <p:spPr bwMode="auto">
            <a:xfrm>
              <a:off x="576" y="614"/>
              <a:ext cx="23" cy="36"/>
            </a:xfrm>
            <a:custGeom>
              <a:avLst/>
              <a:gdLst>
                <a:gd name="T0" fmla="*/ 0 w 68"/>
                <a:gd name="T1" fmla="*/ 0 h 108"/>
                <a:gd name="T2" fmla="*/ 0 w 68"/>
                <a:gd name="T3" fmla="*/ 0 h 108"/>
                <a:gd name="T4" fmla="*/ 0 w 68"/>
                <a:gd name="T5" fmla="*/ 0 h 108"/>
                <a:gd name="T6" fmla="*/ 0 w 68"/>
                <a:gd name="T7" fmla="*/ 0 h 108"/>
                <a:gd name="T8" fmla="*/ 0 w 68"/>
                <a:gd name="T9" fmla="*/ 0 h 108"/>
                <a:gd name="T10" fmla="*/ 0 w 68"/>
                <a:gd name="T11" fmla="*/ 0 h 108"/>
                <a:gd name="T12" fmla="*/ 0 w 68"/>
                <a:gd name="T13" fmla="*/ 0 h 108"/>
                <a:gd name="T14" fmla="*/ 0 w 68"/>
                <a:gd name="T15" fmla="*/ 0 h 108"/>
                <a:gd name="T16" fmla="*/ 0 w 68"/>
                <a:gd name="T17" fmla="*/ 0 h 108"/>
                <a:gd name="T18" fmla="*/ 0 w 68"/>
                <a:gd name="T19" fmla="*/ 0 h 108"/>
                <a:gd name="T20" fmla="*/ 0 w 68"/>
                <a:gd name="T21" fmla="*/ 0 h 108"/>
                <a:gd name="T22" fmla="*/ 0 w 68"/>
                <a:gd name="T23" fmla="*/ 0 h 108"/>
                <a:gd name="T24" fmla="*/ 0 w 68"/>
                <a:gd name="T25" fmla="*/ 0 h 108"/>
                <a:gd name="T26" fmla="*/ 0 w 68"/>
                <a:gd name="T27" fmla="*/ 0 h 108"/>
                <a:gd name="T28" fmla="*/ 0 w 68"/>
                <a:gd name="T29" fmla="*/ 0 h 108"/>
                <a:gd name="T30" fmla="*/ 0 w 68"/>
                <a:gd name="T31" fmla="*/ 0 h 108"/>
                <a:gd name="T32" fmla="*/ 0 w 68"/>
                <a:gd name="T33" fmla="*/ 0 h 108"/>
                <a:gd name="T34" fmla="*/ 0 w 68"/>
                <a:gd name="T35" fmla="*/ 0 h 108"/>
                <a:gd name="T36" fmla="*/ 0 w 68"/>
                <a:gd name="T37" fmla="*/ 0 h 108"/>
                <a:gd name="T38" fmla="*/ 0 w 68"/>
                <a:gd name="T39" fmla="*/ 0 h 108"/>
                <a:gd name="T40" fmla="*/ 0 w 68"/>
                <a:gd name="T41" fmla="*/ 0 h 108"/>
                <a:gd name="T42" fmla="*/ 0 w 68"/>
                <a:gd name="T43" fmla="*/ 0 h 108"/>
                <a:gd name="T44" fmla="*/ 0 w 68"/>
                <a:gd name="T45" fmla="*/ 0 h 108"/>
                <a:gd name="T46" fmla="*/ 0 w 68"/>
                <a:gd name="T47" fmla="*/ 0 h 108"/>
                <a:gd name="T48" fmla="*/ 0 w 68"/>
                <a:gd name="T49" fmla="*/ 0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08"/>
                <a:gd name="T77" fmla="*/ 68 w 68"/>
                <a:gd name="T78" fmla="*/ 108 h 1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08">
                  <a:moveTo>
                    <a:pt x="0" y="14"/>
                  </a:moveTo>
                  <a:lnTo>
                    <a:pt x="0" y="37"/>
                  </a:lnTo>
                  <a:lnTo>
                    <a:pt x="2" y="61"/>
                  </a:lnTo>
                  <a:lnTo>
                    <a:pt x="2" y="84"/>
                  </a:lnTo>
                  <a:lnTo>
                    <a:pt x="2" y="108"/>
                  </a:lnTo>
                  <a:lnTo>
                    <a:pt x="10" y="106"/>
                  </a:lnTo>
                  <a:lnTo>
                    <a:pt x="19" y="105"/>
                  </a:lnTo>
                  <a:lnTo>
                    <a:pt x="26" y="104"/>
                  </a:lnTo>
                  <a:lnTo>
                    <a:pt x="34" y="103"/>
                  </a:lnTo>
                  <a:lnTo>
                    <a:pt x="42" y="101"/>
                  </a:lnTo>
                  <a:lnTo>
                    <a:pt x="51" y="100"/>
                  </a:lnTo>
                  <a:lnTo>
                    <a:pt x="59" y="99"/>
                  </a:lnTo>
                  <a:lnTo>
                    <a:pt x="68" y="97"/>
                  </a:lnTo>
                  <a:lnTo>
                    <a:pt x="68" y="73"/>
                  </a:lnTo>
                  <a:lnTo>
                    <a:pt x="67" y="48"/>
                  </a:lnTo>
                  <a:lnTo>
                    <a:pt x="67" y="24"/>
                  </a:lnTo>
                  <a:lnTo>
                    <a:pt x="66" y="0"/>
                  </a:lnTo>
                  <a:lnTo>
                    <a:pt x="58" y="1"/>
                  </a:lnTo>
                  <a:lnTo>
                    <a:pt x="49" y="2"/>
                  </a:lnTo>
                  <a:lnTo>
                    <a:pt x="41" y="5"/>
                  </a:lnTo>
                  <a:lnTo>
                    <a:pt x="33" y="6"/>
                  </a:lnTo>
                  <a:lnTo>
                    <a:pt x="25" y="9"/>
                  </a:lnTo>
                  <a:lnTo>
                    <a:pt x="17" y="10"/>
                  </a:lnTo>
                  <a:lnTo>
                    <a:pt x="8" y="13"/>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5" name="Freeform 21"/>
            <p:cNvSpPr>
              <a:spLocks/>
            </p:cNvSpPr>
            <p:nvPr/>
          </p:nvSpPr>
          <p:spPr bwMode="auto">
            <a:xfrm>
              <a:off x="574" y="546"/>
              <a:ext cx="23" cy="40"/>
            </a:xfrm>
            <a:custGeom>
              <a:avLst/>
              <a:gdLst>
                <a:gd name="T0" fmla="*/ 0 w 70"/>
                <a:gd name="T1" fmla="*/ 0 h 121"/>
                <a:gd name="T2" fmla="*/ 0 w 70"/>
                <a:gd name="T3" fmla="*/ 0 h 121"/>
                <a:gd name="T4" fmla="*/ 0 w 70"/>
                <a:gd name="T5" fmla="*/ 0 h 121"/>
                <a:gd name="T6" fmla="*/ 0 w 70"/>
                <a:gd name="T7" fmla="*/ 0 h 121"/>
                <a:gd name="T8" fmla="*/ 0 w 70"/>
                <a:gd name="T9" fmla="*/ 0 h 121"/>
                <a:gd name="T10" fmla="*/ 0 w 70"/>
                <a:gd name="T11" fmla="*/ 0 h 121"/>
                <a:gd name="T12" fmla="*/ 0 w 70"/>
                <a:gd name="T13" fmla="*/ 0 h 121"/>
                <a:gd name="T14" fmla="*/ 0 w 70"/>
                <a:gd name="T15" fmla="*/ 0 h 121"/>
                <a:gd name="T16" fmla="*/ 0 w 70"/>
                <a:gd name="T17" fmla="*/ 0 h 121"/>
                <a:gd name="T18" fmla="*/ 0 w 70"/>
                <a:gd name="T19" fmla="*/ 0 h 121"/>
                <a:gd name="T20" fmla="*/ 0 w 70"/>
                <a:gd name="T21" fmla="*/ 0 h 121"/>
                <a:gd name="T22" fmla="*/ 0 w 70"/>
                <a:gd name="T23" fmla="*/ 0 h 121"/>
                <a:gd name="T24" fmla="*/ 0 w 70"/>
                <a:gd name="T25" fmla="*/ 0 h 121"/>
                <a:gd name="T26" fmla="*/ 0 w 70"/>
                <a:gd name="T27" fmla="*/ 0 h 121"/>
                <a:gd name="T28" fmla="*/ 0 w 70"/>
                <a:gd name="T29" fmla="*/ 0 h 121"/>
                <a:gd name="T30" fmla="*/ 0 w 70"/>
                <a:gd name="T31" fmla="*/ 0 h 121"/>
                <a:gd name="T32" fmla="*/ 0 w 70"/>
                <a:gd name="T33" fmla="*/ 0 h 121"/>
                <a:gd name="T34" fmla="*/ 0 w 70"/>
                <a:gd name="T35" fmla="*/ 0 h 121"/>
                <a:gd name="T36" fmla="*/ 0 w 70"/>
                <a:gd name="T37" fmla="*/ 0 h 121"/>
                <a:gd name="T38" fmla="*/ 0 w 70"/>
                <a:gd name="T39" fmla="*/ 0 h 121"/>
                <a:gd name="T40" fmla="*/ 0 w 70"/>
                <a:gd name="T41" fmla="*/ 0 h 121"/>
                <a:gd name="T42" fmla="*/ 0 w 70"/>
                <a:gd name="T43" fmla="*/ 0 h 121"/>
                <a:gd name="T44" fmla="*/ 0 w 70"/>
                <a:gd name="T45" fmla="*/ 0 h 121"/>
                <a:gd name="T46" fmla="*/ 0 w 70"/>
                <a:gd name="T47" fmla="*/ 0 h 121"/>
                <a:gd name="T48" fmla="*/ 0 w 70"/>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21"/>
                <a:gd name="T77" fmla="*/ 70 w 70"/>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21">
                  <a:moveTo>
                    <a:pt x="65" y="0"/>
                  </a:moveTo>
                  <a:lnTo>
                    <a:pt x="57" y="2"/>
                  </a:lnTo>
                  <a:lnTo>
                    <a:pt x="48" y="5"/>
                  </a:lnTo>
                  <a:lnTo>
                    <a:pt x="40" y="7"/>
                  </a:lnTo>
                  <a:lnTo>
                    <a:pt x="32" y="10"/>
                  </a:lnTo>
                  <a:lnTo>
                    <a:pt x="24" y="14"/>
                  </a:lnTo>
                  <a:lnTo>
                    <a:pt x="17" y="17"/>
                  </a:lnTo>
                  <a:lnTo>
                    <a:pt x="7" y="19"/>
                  </a:lnTo>
                  <a:lnTo>
                    <a:pt x="0" y="22"/>
                  </a:lnTo>
                  <a:lnTo>
                    <a:pt x="1" y="46"/>
                  </a:lnTo>
                  <a:lnTo>
                    <a:pt x="2" y="71"/>
                  </a:lnTo>
                  <a:lnTo>
                    <a:pt x="2" y="96"/>
                  </a:lnTo>
                  <a:lnTo>
                    <a:pt x="3" y="121"/>
                  </a:lnTo>
                  <a:lnTo>
                    <a:pt x="11" y="118"/>
                  </a:lnTo>
                  <a:lnTo>
                    <a:pt x="20" y="115"/>
                  </a:lnTo>
                  <a:lnTo>
                    <a:pt x="28" y="114"/>
                  </a:lnTo>
                  <a:lnTo>
                    <a:pt x="37" y="112"/>
                  </a:lnTo>
                  <a:lnTo>
                    <a:pt x="45" y="109"/>
                  </a:lnTo>
                  <a:lnTo>
                    <a:pt x="53" y="108"/>
                  </a:lnTo>
                  <a:lnTo>
                    <a:pt x="62" y="105"/>
                  </a:lnTo>
                  <a:lnTo>
                    <a:pt x="70" y="102"/>
                  </a:lnTo>
                  <a:lnTo>
                    <a:pt x="69" y="76"/>
                  </a:lnTo>
                  <a:lnTo>
                    <a:pt x="67" y="50"/>
                  </a:lnTo>
                  <a:lnTo>
                    <a:pt x="66" y="26"/>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6" name="Freeform 22"/>
            <p:cNvSpPr>
              <a:spLocks/>
            </p:cNvSpPr>
            <p:nvPr/>
          </p:nvSpPr>
          <p:spPr bwMode="auto">
            <a:xfrm>
              <a:off x="577" y="678"/>
              <a:ext cx="22" cy="32"/>
            </a:xfrm>
            <a:custGeom>
              <a:avLst/>
              <a:gdLst>
                <a:gd name="T0" fmla="*/ 0 w 66"/>
                <a:gd name="T1" fmla="*/ 0 h 98"/>
                <a:gd name="T2" fmla="*/ 0 w 66"/>
                <a:gd name="T3" fmla="*/ 0 h 98"/>
                <a:gd name="T4" fmla="*/ 0 w 66"/>
                <a:gd name="T5" fmla="*/ 0 h 98"/>
                <a:gd name="T6" fmla="*/ 0 w 66"/>
                <a:gd name="T7" fmla="*/ 0 h 98"/>
                <a:gd name="T8" fmla="*/ 0 w 66"/>
                <a:gd name="T9" fmla="*/ 0 h 98"/>
                <a:gd name="T10" fmla="*/ 0 w 66"/>
                <a:gd name="T11" fmla="*/ 0 h 98"/>
                <a:gd name="T12" fmla="*/ 0 w 66"/>
                <a:gd name="T13" fmla="*/ 0 h 98"/>
                <a:gd name="T14" fmla="*/ 0 w 66"/>
                <a:gd name="T15" fmla="*/ 0 h 98"/>
                <a:gd name="T16" fmla="*/ 0 w 66"/>
                <a:gd name="T17" fmla="*/ 0 h 98"/>
                <a:gd name="T18" fmla="*/ 0 w 66"/>
                <a:gd name="T19" fmla="*/ 0 h 98"/>
                <a:gd name="T20" fmla="*/ 0 w 66"/>
                <a:gd name="T21" fmla="*/ 0 h 98"/>
                <a:gd name="T22" fmla="*/ 0 w 66"/>
                <a:gd name="T23" fmla="*/ 0 h 98"/>
                <a:gd name="T24" fmla="*/ 0 w 66"/>
                <a:gd name="T25" fmla="*/ 0 h 98"/>
                <a:gd name="T26" fmla="*/ 0 w 66"/>
                <a:gd name="T27" fmla="*/ 0 h 98"/>
                <a:gd name="T28" fmla="*/ 0 w 66"/>
                <a:gd name="T29" fmla="*/ 0 h 98"/>
                <a:gd name="T30" fmla="*/ 0 w 66"/>
                <a:gd name="T31" fmla="*/ 0 h 98"/>
                <a:gd name="T32" fmla="*/ 0 w 66"/>
                <a:gd name="T33" fmla="*/ 0 h 98"/>
                <a:gd name="T34" fmla="*/ 0 w 66"/>
                <a:gd name="T35" fmla="*/ 0 h 98"/>
                <a:gd name="T36" fmla="*/ 0 w 66"/>
                <a:gd name="T37" fmla="*/ 0 h 98"/>
                <a:gd name="T38" fmla="*/ 0 w 66"/>
                <a:gd name="T39" fmla="*/ 0 h 98"/>
                <a:gd name="T40" fmla="*/ 0 w 66"/>
                <a:gd name="T41" fmla="*/ 0 h 98"/>
                <a:gd name="T42" fmla="*/ 0 w 66"/>
                <a:gd name="T43" fmla="*/ 0 h 98"/>
                <a:gd name="T44" fmla="*/ 0 w 66"/>
                <a:gd name="T45" fmla="*/ 0 h 98"/>
                <a:gd name="T46" fmla="*/ 0 w 66"/>
                <a:gd name="T47" fmla="*/ 0 h 98"/>
                <a:gd name="T48" fmla="*/ 0 w 66"/>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98"/>
                <a:gd name="T77" fmla="*/ 66 w 66"/>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98">
                  <a:moveTo>
                    <a:pt x="0" y="8"/>
                  </a:moveTo>
                  <a:lnTo>
                    <a:pt x="0" y="30"/>
                  </a:lnTo>
                  <a:lnTo>
                    <a:pt x="0" y="53"/>
                  </a:lnTo>
                  <a:lnTo>
                    <a:pt x="0" y="75"/>
                  </a:lnTo>
                  <a:lnTo>
                    <a:pt x="0" y="98"/>
                  </a:lnTo>
                  <a:lnTo>
                    <a:pt x="8" y="97"/>
                  </a:lnTo>
                  <a:lnTo>
                    <a:pt x="17" y="97"/>
                  </a:lnTo>
                  <a:lnTo>
                    <a:pt x="24" y="96"/>
                  </a:lnTo>
                  <a:lnTo>
                    <a:pt x="32" y="96"/>
                  </a:lnTo>
                  <a:lnTo>
                    <a:pt x="40" y="94"/>
                  </a:lnTo>
                  <a:lnTo>
                    <a:pt x="49" y="94"/>
                  </a:lnTo>
                  <a:lnTo>
                    <a:pt x="57" y="93"/>
                  </a:lnTo>
                  <a:lnTo>
                    <a:pt x="66" y="93"/>
                  </a:lnTo>
                  <a:lnTo>
                    <a:pt x="66" y="69"/>
                  </a:lnTo>
                  <a:lnTo>
                    <a:pt x="66" y="46"/>
                  </a:lnTo>
                  <a:lnTo>
                    <a:pt x="66" y="24"/>
                  </a:lnTo>
                  <a:lnTo>
                    <a:pt x="66" y="0"/>
                  </a:lnTo>
                  <a:lnTo>
                    <a:pt x="58" y="2"/>
                  </a:lnTo>
                  <a:lnTo>
                    <a:pt x="49" y="2"/>
                  </a:lnTo>
                  <a:lnTo>
                    <a:pt x="41" y="3"/>
                  </a:lnTo>
                  <a:lnTo>
                    <a:pt x="34" y="4"/>
                  </a:lnTo>
                  <a:lnTo>
                    <a:pt x="24" y="6"/>
                  </a:lnTo>
                  <a:lnTo>
                    <a:pt x="17" y="6"/>
                  </a:lnTo>
                  <a:lnTo>
                    <a:pt x="8" y="7"/>
                  </a:lnTo>
                  <a:lnTo>
                    <a:pt x="0"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7" name="Freeform 23"/>
            <p:cNvSpPr>
              <a:spLocks/>
            </p:cNvSpPr>
            <p:nvPr/>
          </p:nvSpPr>
          <p:spPr bwMode="auto">
            <a:xfrm>
              <a:off x="563" y="402"/>
              <a:ext cx="24" cy="48"/>
            </a:xfrm>
            <a:custGeom>
              <a:avLst/>
              <a:gdLst>
                <a:gd name="T0" fmla="*/ 0 w 74"/>
                <a:gd name="T1" fmla="*/ 0 h 145"/>
                <a:gd name="T2" fmla="*/ 0 w 74"/>
                <a:gd name="T3" fmla="*/ 0 h 145"/>
                <a:gd name="T4" fmla="*/ 0 w 74"/>
                <a:gd name="T5" fmla="*/ 0 h 145"/>
                <a:gd name="T6" fmla="*/ 0 w 74"/>
                <a:gd name="T7" fmla="*/ 0 h 145"/>
                <a:gd name="T8" fmla="*/ 0 w 74"/>
                <a:gd name="T9" fmla="*/ 0 h 145"/>
                <a:gd name="T10" fmla="*/ 0 w 74"/>
                <a:gd name="T11" fmla="*/ 0 h 145"/>
                <a:gd name="T12" fmla="*/ 0 w 74"/>
                <a:gd name="T13" fmla="*/ 0 h 145"/>
                <a:gd name="T14" fmla="*/ 0 w 74"/>
                <a:gd name="T15" fmla="*/ 0 h 145"/>
                <a:gd name="T16" fmla="*/ 0 w 74"/>
                <a:gd name="T17" fmla="*/ 0 h 145"/>
                <a:gd name="T18" fmla="*/ 0 w 74"/>
                <a:gd name="T19" fmla="*/ 0 h 145"/>
                <a:gd name="T20" fmla="*/ 0 w 74"/>
                <a:gd name="T21" fmla="*/ 0 h 145"/>
                <a:gd name="T22" fmla="*/ 0 w 74"/>
                <a:gd name="T23" fmla="*/ 0 h 145"/>
                <a:gd name="T24" fmla="*/ 0 w 74"/>
                <a:gd name="T25" fmla="*/ 0 h 145"/>
                <a:gd name="T26" fmla="*/ 0 w 74"/>
                <a:gd name="T27" fmla="*/ 0 h 145"/>
                <a:gd name="T28" fmla="*/ 0 w 74"/>
                <a:gd name="T29" fmla="*/ 0 h 145"/>
                <a:gd name="T30" fmla="*/ 0 w 74"/>
                <a:gd name="T31" fmla="*/ 0 h 145"/>
                <a:gd name="T32" fmla="*/ 0 w 74"/>
                <a:gd name="T33" fmla="*/ 0 h 145"/>
                <a:gd name="T34" fmla="*/ 0 w 74"/>
                <a:gd name="T35" fmla="*/ 0 h 145"/>
                <a:gd name="T36" fmla="*/ 0 w 74"/>
                <a:gd name="T37" fmla="*/ 0 h 145"/>
                <a:gd name="T38" fmla="*/ 0 w 74"/>
                <a:gd name="T39" fmla="*/ 0 h 145"/>
                <a:gd name="T40" fmla="*/ 0 w 74"/>
                <a:gd name="T41" fmla="*/ 0 h 145"/>
                <a:gd name="T42" fmla="*/ 0 w 74"/>
                <a:gd name="T43" fmla="*/ 0 h 145"/>
                <a:gd name="T44" fmla="*/ 0 w 74"/>
                <a:gd name="T45" fmla="*/ 0 h 145"/>
                <a:gd name="T46" fmla="*/ 0 w 74"/>
                <a:gd name="T47" fmla="*/ 0 h 145"/>
                <a:gd name="T48" fmla="*/ 0 w 74"/>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45"/>
                <a:gd name="T77" fmla="*/ 74 w 74"/>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45">
                  <a:moveTo>
                    <a:pt x="74" y="112"/>
                  </a:moveTo>
                  <a:lnTo>
                    <a:pt x="72" y="84"/>
                  </a:lnTo>
                  <a:lnTo>
                    <a:pt x="69" y="56"/>
                  </a:lnTo>
                  <a:lnTo>
                    <a:pt x="65" y="29"/>
                  </a:lnTo>
                  <a:lnTo>
                    <a:pt x="63" y="0"/>
                  </a:lnTo>
                  <a:lnTo>
                    <a:pt x="55" y="4"/>
                  </a:lnTo>
                  <a:lnTo>
                    <a:pt x="47" y="9"/>
                  </a:lnTo>
                  <a:lnTo>
                    <a:pt x="39" y="13"/>
                  </a:lnTo>
                  <a:lnTo>
                    <a:pt x="31" y="18"/>
                  </a:lnTo>
                  <a:lnTo>
                    <a:pt x="23" y="24"/>
                  </a:lnTo>
                  <a:lnTo>
                    <a:pt x="16" y="28"/>
                  </a:lnTo>
                  <a:lnTo>
                    <a:pt x="8" y="33"/>
                  </a:lnTo>
                  <a:lnTo>
                    <a:pt x="0" y="37"/>
                  </a:lnTo>
                  <a:lnTo>
                    <a:pt x="3" y="64"/>
                  </a:lnTo>
                  <a:lnTo>
                    <a:pt x="5" y="91"/>
                  </a:lnTo>
                  <a:lnTo>
                    <a:pt x="8" y="117"/>
                  </a:lnTo>
                  <a:lnTo>
                    <a:pt x="10" y="145"/>
                  </a:lnTo>
                  <a:lnTo>
                    <a:pt x="18" y="141"/>
                  </a:lnTo>
                  <a:lnTo>
                    <a:pt x="27" y="137"/>
                  </a:lnTo>
                  <a:lnTo>
                    <a:pt x="35" y="133"/>
                  </a:lnTo>
                  <a:lnTo>
                    <a:pt x="43" y="128"/>
                  </a:lnTo>
                  <a:lnTo>
                    <a:pt x="51" y="124"/>
                  </a:lnTo>
                  <a:lnTo>
                    <a:pt x="59" y="120"/>
                  </a:lnTo>
                  <a:lnTo>
                    <a:pt x="66" y="116"/>
                  </a:lnTo>
                  <a:lnTo>
                    <a:pt x="7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8" name="Freeform 24"/>
            <p:cNvSpPr>
              <a:spLocks/>
            </p:cNvSpPr>
            <p:nvPr/>
          </p:nvSpPr>
          <p:spPr bwMode="auto">
            <a:xfrm>
              <a:off x="610" y="457"/>
              <a:ext cx="26" cy="46"/>
            </a:xfrm>
            <a:custGeom>
              <a:avLst/>
              <a:gdLst>
                <a:gd name="T0" fmla="*/ 0 w 76"/>
                <a:gd name="T1" fmla="*/ 0 h 138"/>
                <a:gd name="T2" fmla="*/ 0 w 76"/>
                <a:gd name="T3" fmla="*/ 0 h 138"/>
                <a:gd name="T4" fmla="*/ 0 w 76"/>
                <a:gd name="T5" fmla="*/ 0 h 138"/>
                <a:gd name="T6" fmla="*/ 0 w 76"/>
                <a:gd name="T7" fmla="*/ 0 h 138"/>
                <a:gd name="T8" fmla="*/ 0 w 76"/>
                <a:gd name="T9" fmla="*/ 0 h 138"/>
                <a:gd name="T10" fmla="*/ 0 w 76"/>
                <a:gd name="T11" fmla="*/ 0 h 138"/>
                <a:gd name="T12" fmla="*/ 0 w 76"/>
                <a:gd name="T13" fmla="*/ 0 h 138"/>
                <a:gd name="T14" fmla="*/ 0 w 76"/>
                <a:gd name="T15" fmla="*/ 0 h 138"/>
                <a:gd name="T16" fmla="*/ 0 w 76"/>
                <a:gd name="T17" fmla="*/ 0 h 138"/>
                <a:gd name="T18" fmla="*/ 0 w 76"/>
                <a:gd name="T19" fmla="*/ 0 h 138"/>
                <a:gd name="T20" fmla="*/ 0 w 76"/>
                <a:gd name="T21" fmla="*/ 0 h 138"/>
                <a:gd name="T22" fmla="*/ 0 w 76"/>
                <a:gd name="T23" fmla="*/ 0 h 138"/>
                <a:gd name="T24" fmla="*/ 0 w 76"/>
                <a:gd name="T25" fmla="*/ 0 h 138"/>
                <a:gd name="T26" fmla="*/ 0 w 76"/>
                <a:gd name="T27" fmla="*/ 0 h 138"/>
                <a:gd name="T28" fmla="*/ 0 w 76"/>
                <a:gd name="T29" fmla="*/ 0 h 138"/>
                <a:gd name="T30" fmla="*/ 0 w 76"/>
                <a:gd name="T31" fmla="*/ 0 h 138"/>
                <a:gd name="T32" fmla="*/ 0 w 76"/>
                <a:gd name="T33" fmla="*/ 0 h 138"/>
                <a:gd name="T34" fmla="*/ 0 w 76"/>
                <a:gd name="T35" fmla="*/ 0 h 138"/>
                <a:gd name="T36" fmla="*/ 0 w 76"/>
                <a:gd name="T37" fmla="*/ 0 h 138"/>
                <a:gd name="T38" fmla="*/ 0 w 76"/>
                <a:gd name="T39" fmla="*/ 0 h 138"/>
                <a:gd name="T40" fmla="*/ 0 w 76"/>
                <a:gd name="T41" fmla="*/ 0 h 138"/>
                <a:gd name="T42" fmla="*/ 0 w 76"/>
                <a:gd name="T43" fmla="*/ 0 h 138"/>
                <a:gd name="T44" fmla="*/ 0 w 76"/>
                <a:gd name="T45" fmla="*/ 0 h 138"/>
                <a:gd name="T46" fmla="*/ 0 w 76"/>
                <a:gd name="T47" fmla="*/ 0 h 138"/>
                <a:gd name="T48" fmla="*/ 0 w 76"/>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38"/>
                <a:gd name="T77" fmla="*/ 76 w 76"/>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38">
                  <a:moveTo>
                    <a:pt x="9" y="138"/>
                  </a:moveTo>
                  <a:lnTo>
                    <a:pt x="17" y="135"/>
                  </a:lnTo>
                  <a:lnTo>
                    <a:pt x="26" y="131"/>
                  </a:lnTo>
                  <a:lnTo>
                    <a:pt x="34" y="129"/>
                  </a:lnTo>
                  <a:lnTo>
                    <a:pt x="42" y="126"/>
                  </a:lnTo>
                  <a:lnTo>
                    <a:pt x="50" y="124"/>
                  </a:lnTo>
                  <a:lnTo>
                    <a:pt x="59" y="120"/>
                  </a:lnTo>
                  <a:lnTo>
                    <a:pt x="67" y="117"/>
                  </a:lnTo>
                  <a:lnTo>
                    <a:pt x="76" y="115"/>
                  </a:lnTo>
                  <a:lnTo>
                    <a:pt x="73" y="86"/>
                  </a:lnTo>
                  <a:lnTo>
                    <a:pt x="71" y="57"/>
                  </a:lnTo>
                  <a:lnTo>
                    <a:pt x="68" y="29"/>
                  </a:lnTo>
                  <a:lnTo>
                    <a:pt x="65" y="0"/>
                  </a:lnTo>
                  <a:lnTo>
                    <a:pt x="58" y="4"/>
                  </a:lnTo>
                  <a:lnTo>
                    <a:pt x="49" y="6"/>
                  </a:lnTo>
                  <a:lnTo>
                    <a:pt x="41" y="10"/>
                  </a:lnTo>
                  <a:lnTo>
                    <a:pt x="33" y="13"/>
                  </a:lnTo>
                  <a:lnTo>
                    <a:pt x="25" y="17"/>
                  </a:lnTo>
                  <a:lnTo>
                    <a:pt x="17" y="21"/>
                  </a:lnTo>
                  <a:lnTo>
                    <a:pt x="8" y="23"/>
                  </a:lnTo>
                  <a:lnTo>
                    <a:pt x="0" y="27"/>
                  </a:lnTo>
                  <a:lnTo>
                    <a:pt x="3" y="56"/>
                  </a:lnTo>
                  <a:lnTo>
                    <a:pt x="6" y="83"/>
                  </a:lnTo>
                  <a:lnTo>
                    <a:pt x="7" y="111"/>
                  </a:lnTo>
                  <a:lnTo>
                    <a:pt x="9"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79" name="Freeform 25"/>
            <p:cNvSpPr>
              <a:spLocks/>
            </p:cNvSpPr>
            <p:nvPr/>
          </p:nvSpPr>
          <p:spPr bwMode="auto">
            <a:xfrm>
              <a:off x="603" y="379"/>
              <a:ext cx="26" cy="50"/>
            </a:xfrm>
            <a:custGeom>
              <a:avLst/>
              <a:gdLst>
                <a:gd name="T0" fmla="*/ 0 w 77"/>
                <a:gd name="T1" fmla="*/ 0 h 151"/>
                <a:gd name="T2" fmla="*/ 0 w 77"/>
                <a:gd name="T3" fmla="*/ 0 h 151"/>
                <a:gd name="T4" fmla="*/ 0 w 77"/>
                <a:gd name="T5" fmla="*/ 0 h 151"/>
                <a:gd name="T6" fmla="*/ 0 w 77"/>
                <a:gd name="T7" fmla="*/ 0 h 151"/>
                <a:gd name="T8" fmla="*/ 0 w 77"/>
                <a:gd name="T9" fmla="*/ 0 h 151"/>
                <a:gd name="T10" fmla="*/ 0 w 77"/>
                <a:gd name="T11" fmla="*/ 0 h 151"/>
                <a:gd name="T12" fmla="*/ 0 w 77"/>
                <a:gd name="T13" fmla="*/ 0 h 151"/>
                <a:gd name="T14" fmla="*/ 0 w 77"/>
                <a:gd name="T15" fmla="*/ 0 h 151"/>
                <a:gd name="T16" fmla="*/ 0 w 77"/>
                <a:gd name="T17" fmla="*/ 0 h 151"/>
                <a:gd name="T18" fmla="*/ 0 w 77"/>
                <a:gd name="T19" fmla="*/ 0 h 151"/>
                <a:gd name="T20" fmla="*/ 0 w 77"/>
                <a:gd name="T21" fmla="*/ 0 h 151"/>
                <a:gd name="T22" fmla="*/ 0 w 77"/>
                <a:gd name="T23" fmla="*/ 0 h 151"/>
                <a:gd name="T24" fmla="*/ 0 w 77"/>
                <a:gd name="T25" fmla="*/ 0 h 151"/>
                <a:gd name="T26" fmla="*/ 0 w 77"/>
                <a:gd name="T27" fmla="*/ 0 h 151"/>
                <a:gd name="T28" fmla="*/ 0 w 77"/>
                <a:gd name="T29" fmla="*/ 0 h 151"/>
                <a:gd name="T30" fmla="*/ 0 w 77"/>
                <a:gd name="T31" fmla="*/ 0 h 151"/>
                <a:gd name="T32" fmla="*/ 0 w 77"/>
                <a:gd name="T33" fmla="*/ 0 h 151"/>
                <a:gd name="T34" fmla="*/ 0 w 77"/>
                <a:gd name="T35" fmla="*/ 0 h 151"/>
                <a:gd name="T36" fmla="*/ 0 w 77"/>
                <a:gd name="T37" fmla="*/ 0 h 151"/>
                <a:gd name="T38" fmla="*/ 0 w 77"/>
                <a:gd name="T39" fmla="*/ 0 h 151"/>
                <a:gd name="T40" fmla="*/ 0 w 77"/>
                <a:gd name="T41" fmla="*/ 0 h 151"/>
                <a:gd name="T42" fmla="*/ 0 w 77"/>
                <a:gd name="T43" fmla="*/ 0 h 151"/>
                <a:gd name="T44" fmla="*/ 0 w 77"/>
                <a:gd name="T45" fmla="*/ 0 h 151"/>
                <a:gd name="T46" fmla="*/ 0 w 77"/>
                <a:gd name="T47" fmla="*/ 0 h 151"/>
                <a:gd name="T48" fmla="*/ 0 w 77"/>
                <a:gd name="T49" fmla="*/ 0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51"/>
                <a:gd name="T77" fmla="*/ 77 w 77"/>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51">
                  <a:moveTo>
                    <a:pt x="77" y="119"/>
                  </a:moveTo>
                  <a:lnTo>
                    <a:pt x="73" y="89"/>
                  </a:lnTo>
                  <a:lnTo>
                    <a:pt x="71" y="59"/>
                  </a:lnTo>
                  <a:lnTo>
                    <a:pt x="67" y="30"/>
                  </a:lnTo>
                  <a:lnTo>
                    <a:pt x="63" y="0"/>
                  </a:lnTo>
                  <a:lnTo>
                    <a:pt x="55" y="4"/>
                  </a:lnTo>
                  <a:lnTo>
                    <a:pt x="47" y="9"/>
                  </a:lnTo>
                  <a:lnTo>
                    <a:pt x="39" y="13"/>
                  </a:lnTo>
                  <a:lnTo>
                    <a:pt x="31" y="17"/>
                  </a:lnTo>
                  <a:lnTo>
                    <a:pt x="24" y="21"/>
                  </a:lnTo>
                  <a:lnTo>
                    <a:pt x="16" y="26"/>
                  </a:lnTo>
                  <a:lnTo>
                    <a:pt x="8" y="30"/>
                  </a:lnTo>
                  <a:lnTo>
                    <a:pt x="0" y="35"/>
                  </a:lnTo>
                  <a:lnTo>
                    <a:pt x="3" y="64"/>
                  </a:lnTo>
                  <a:lnTo>
                    <a:pt x="7" y="93"/>
                  </a:lnTo>
                  <a:lnTo>
                    <a:pt x="9" y="123"/>
                  </a:lnTo>
                  <a:lnTo>
                    <a:pt x="12" y="151"/>
                  </a:lnTo>
                  <a:lnTo>
                    <a:pt x="20" y="147"/>
                  </a:lnTo>
                  <a:lnTo>
                    <a:pt x="29" y="142"/>
                  </a:lnTo>
                  <a:lnTo>
                    <a:pt x="37" y="138"/>
                  </a:lnTo>
                  <a:lnTo>
                    <a:pt x="44" y="134"/>
                  </a:lnTo>
                  <a:lnTo>
                    <a:pt x="52" y="130"/>
                  </a:lnTo>
                  <a:lnTo>
                    <a:pt x="60" y="127"/>
                  </a:lnTo>
                  <a:lnTo>
                    <a:pt x="69" y="123"/>
                  </a:lnTo>
                  <a:lnTo>
                    <a:pt x="77"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0" name="Freeform 26"/>
            <p:cNvSpPr>
              <a:spLocks/>
            </p:cNvSpPr>
            <p:nvPr/>
          </p:nvSpPr>
          <p:spPr bwMode="auto">
            <a:xfrm>
              <a:off x="619" y="605"/>
              <a:ext cx="23" cy="38"/>
            </a:xfrm>
            <a:custGeom>
              <a:avLst/>
              <a:gdLst>
                <a:gd name="T0" fmla="*/ 0 w 70"/>
                <a:gd name="T1" fmla="*/ 0 h 113"/>
                <a:gd name="T2" fmla="*/ 0 w 70"/>
                <a:gd name="T3" fmla="*/ 0 h 113"/>
                <a:gd name="T4" fmla="*/ 0 w 70"/>
                <a:gd name="T5" fmla="*/ 0 h 113"/>
                <a:gd name="T6" fmla="*/ 0 w 70"/>
                <a:gd name="T7" fmla="*/ 0 h 113"/>
                <a:gd name="T8" fmla="*/ 0 w 70"/>
                <a:gd name="T9" fmla="*/ 0 h 113"/>
                <a:gd name="T10" fmla="*/ 0 w 70"/>
                <a:gd name="T11" fmla="*/ 0 h 113"/>
                <a:gd name="T12" fmla="*/ 0 w 70"/>
                <a:gd name="T13" fmla="*/ 0 h 113"/>
                <a:gd name="T14" fmla="*/ 0 w 70"/>
                <a:gd name="T15" fmla="*/ 0 h 113"/>
                <a:gd name="T16" fmla="*/ 0 w 70"/>
                <a:gd name="T17" fmla="*/ 0 h 113"/>
                <a:gd name="T18" fmla="*/ 0 w 70"/>
                <a:gd name="T19" fmla="*/ 0 h 113"/>
                <a:gd name="T20" fmla="*/ 0 w 70"/>
                <a:gd name="T21" fmla="*/ 0 h 113"/>
                <a:gd name="T22" fmla="*/ 0 w 70"/>
                <a:gd name="T23" fmla="*/ 0 h 113"/>
                <a:gd name="T24" fmla="*/ 0 w 70"/>
                <a:gd name="T25" fmla="*/ 0 h 113"/>
                <a:gd name="T26" fmla="*/ 0 w 70"/>
                <a:gd name="T27" fmla="*/ 0 h 113"/>
                <a:gd name="T28" fmla="*/ 0 w 70"/>
                <a:gd name="T29" fmla="*/ 0 h 113"/>
                <a:gd name="T30" fmla="*/ 0 w 70"/>
                <a:gd name="T31" fmla="*/ 0 h 113"/>
                <a:gd name="T32" fmla="*/ 0 w 70"/>
                <a:gd name="T33" fmla="*/ 0 h 113"/>
                <a:gd name="T34" fmla="*/ 0 w 70"/>
                <a:gd name="T35" fmla="*/ 0 h 113"/>
                <a:gd name="T36" fmla="*/ 0 w 70"/>
                <a:gd name="T37" fmla="*/ 0 h 113"/>
                <a:gd name="T38" fmla="*/ 0 w 70"/>
                <a:gd name="T39" fmla="*/ 0 h 113"/>
                <a:gd name="T40" fmla="*/ 0 w 70"/>
                <a:gd name="T41" fmla="*/ 0 h 113"/>
                <a:gd name="T42" fmla="*/ 0 w 70"/>
                <a:gd name="T43" fmla="*/ 0 h 113"/>
                <a:gd name="T44" fmla="*/ 0 w 70"/>
                <a:gd name="T45" fmla="*/ 0 h 113"/>
                <a:gd name="T46" fmla="*/ 0 w 70"/>
                <a:gd name="T47" fmla="*/ 0 h 113"/>
                <a:gd name="T48" fmla="*/ 0 w 70"/>
                <a:gd name="T49" fmla="*/ 0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13"/>
                <a:gd name="T77" fmla="*/ 70 w 70"/>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13">
                  <a:moveTo>
                    <a:pt x="3" y="113"/>
                  </a:moveTo>
                  <a:lnTo>
                    <a:pt x="11" y="112"/>
                  </a:lnTo>
                  <a:lnTo>
                    <a:pt x="20" y="110"/>
                  </a:lnTo>
                  <a:lnTo>
                    <a:pt x="27" y="109"/>
                  </a:lnTo>
                  <a:lnTo>
                    <a:pt x="37" y="108"/>
                  </a:lnTo>
                  <a:lnTo>
                    <a:pt x="44" y="108"/>
                  </a:lnTo>
                  <a:lnTo>
                    <a:pt x="54" y="106"/>
                  </a:lnTo>
                  <a:lnTo>
                    <a:pt x="61" y="105"/>
                  </a:lnTo>
                  <a:lnTo>
                    <a:pt x="70" y="104"/>
                  </a:lnTo>
                  <a:lnTo>
                    <a:pt x="69" y="78"/>
                  </a:lnTo>
                  <a:lnTo>
                    <a:pt x="69" y="52"/>
                  </a:lnTo>
                  <a:lnTo>
                    <a:pt x="69" y="26"/>
                  </a:lnTo>
                  <a:lnTo>
                    <a:pt x="68" y="0"/>
                  </a:lnTo>
                  <a:lnTo>
                    <a:pt x="59" y="1"/>
                  </a:lnTo>
                  <a:lnTo>
                    <a:pt x="51" y="2"/>
                  </a:lnTo>
                  <a:lnTo>
                    <a:pt x="42" y="4"/>
                  </a:lnTo>
                  <a:lnTo>
                    <a:pt x="34" y="6"/>
                  </a:lnTo>
                  <a:lnTo>
                    <a:pt x="26" y="7"/>
                  </a:lnTo>
                  <a:lnTo>
                    <a:pt x="17" y="9"/>
                  </a:lnTo>
                  <a:lnTo>
                    <a:pt x="9" y="11"/>
                  </a:lnTo>
                  <a:lnTo>
                    <a:pt x="0" y="13"/>
                  </a:lnTo>
                  <a:lnTo>
                    <a:pt x="1" y="37"/>
                  </a:lnTo>
                  <a:lnTo>
                    <a:pt x="1" y="62"/>
                  </a:lnTo>
                  <a:lnTo>
                    <a:pt x="1" y="88"/>
                  </a:lnTo>
                  <a:lnTo>
                    <a:pt x="3" y="11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1" name="Freeform 27"/>
            <p:cNvSpPr>
              <a:spLocks/>
            </p:cNvSpPr>
            <p:nvPr/>
          </p:nvSpPr>
          <p:spPr bwMode="auto">
            <a:xfrm>
              <a:off x="616" y="533"/>
              <a:ext cx="24" cy="42"/>
            </a:xfrm>
            <a:custGeom>
              <a:avLst/>
              <a:gdLst>
                <a:gd name="T0" fmla="*/ 0 w 73"/>
                <a:gd name="T1" fmla="*/ 0 h 126"/>
                <a:gd name="T2" fmla="*/ 0 w 73"/>
                <a:gd name="T3" fmla="*/ 0 h 126"/>
                <a:gd name="T4" fmla="*/ 0 w 73"/>
                <a:gd name="T5" fmla="*/ 0 h 126"/>
                <a:gd name="T6" fmla="*/ 0 w 73"/>
                <a:gd name="T7" fmla="*/ 0 h 126"/>
                <a:gd name="T8" fmla="*/ 0 w 73"/>
                <a:gd name="T9" fmla="*/ 0 h 126"/>
                <a:gd name="T10" fmla="*/ 0 w 73"/>
                <a:gd name="T11" fmla="*/ 0 h 126"/>
                <a:gd name="T12" fmla="*/ 0 w 73"/>
                <a:gd name="T13" fmla="*/ 0 h 126"/>
                <a:gd name="T14" fmla="*/ 0 w 73"/>
                <a:gd name="T15" fmla="*/ 0 h 126"/>
                <a:gd name="T16" fmla="*/ 0 w 73"/>
                <a:gd name="T17" fmla="*/ 0 h 126"/>
                <a:gd name="T18" fmla="*/ 0 w 73"/>
                <a:gd name="T19" fmla="*/ 0 h 126"/>
                <a:gd name="T20" fmla="*/ 0 w 73"/>
                <a:gd name="T21" fmla="*/ 0 h 126"/>
                <a:gd name="T22" fmla="*/ 0 w 73"/>
                <a:gd name="T23" fmla="*/ 0 h 126"/>
                <a:gd name="T24" fmla="*/ 0 w 73"/>
                <a:gd name="T25" fmla="*/ 0 h 126"/>
                <a:gd name="T26" fmla="*/ 0 w 73"/>
                <a:gd name="T27" fmla="*/ 0 h 126"/>
                <a:gd name="T28" fmla="*/ 0 w 73"/>
                <a:gd name="T29" fmla="*/ 0 h 126"/>
                <a:gd name="T30" fmla="*/ 0 w 73"/>
                <a:gd name="T31" fmla="*/ 0 h 126"/>
                <a:gd name="T32" fmla="*/ 0 w 73"/>
                <a:gd name="T33" fmla="*/ 0 h 126"/>
                <a:gd name="T34" fmla="*/ 0 w 73"/>
                <a:gd name="T35" fmla="*/ 0 h 126"/>
                <a:gd name="T36" fmla="*/ 0 w 73"/>
                <a:gd name="T37" fmla="*/ 0 h 126"/>
                <a:gd name="T38" fmla="*/ 0 w 73"/>
                <a:gd name="T39" fmla="*/ 0 h 126"/>
                <a:gd name="T40" fmla="*/ 0 w 73"/>
                <a:gd name="T41" fmla="*/ 0 h 126"/>
                <a:gd name="T42" fmla="*/ 0 w 73"/>
                <a:gd name="T43" fmla="*/ 0 h 126"/>
                <a:gd name="T44" fmla="*/ 0 w 73"/>
                <a:gd name="T45" fmla="*/ 0 h 126"/>
                <a:gd name="T46" fmla="*/ 0 w 73"/>
                <a:gd name="T47" fmla="*/ 0 h 126"/>
                <a:gd name="T48" fmla="*/ 0 w 7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126"/>
                <a:gd name="T77" fmla="*/ 73 w 7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126">
                  <a:moveTo>
                    <a:pt x="5" y="126"/>
                  </a:moveTo>
                  <a:lnTo>
                    <a:pt x="14" y="123"/>
                  </a:lnTo>
                  <a:lnTo>
                    <a:pt x="22" y="121"/>
                  </a:lnTo>
                  <a:lnTo>
                    <a:pt x="31" y="119"/>
                  </a:lnTo>
                  <a:lnTo>
                    <a:pt x="39" y="117"/>
                  </a:lnTo>
                  <a:lnTo>
                    <a:pt x="47" y="115"/>
                  </a:lnTo>
                  <a:lnTo>
                    <a:pt x="56" y="113"/>
                  </a:lnTo>
                  <a:lnTo>
                    <a:pt x="64" y="112"/>
                  </a:lnTo>
                  <a:lnTo>
                    <a:pt x="73" y="109"/>
                  </a:lnTo>
                  <a:lnTo>
                    <a:pt x="72" y="82"/>
                  </a:lnTo>
                  <a:lnTo>
                    <a:pt x="70" y="54"/>
                  </a:lnTo>
                  <a:lnTo>
                    <a:pt x="68" y="27"/>
                  </a:lnTo>
                  <a:lnTo>
                    <a:pt x="66" y="0"/>
                  </a:lnTo>
                  <a:lnTo>
                    <a:pt x="59" y="2"/>
                  </a:lnTo>
                  <a:lnTo>
                    <a:pt x="49" y="5"/>
                  </a:lnTo>
                  <a:lnTo>
                    <a:pt x="42" y="7"/>
                  </a:lnTo>
                  <a:lnTo>
                    <a:pt x="34" y="9"/>
                  </a:lnTo>
                  <a:lnTo>
                    <a:pt x="26" y="11"/>
                  </a:lnTo>
                  <a:lnTo>
                    <a:pt x="17" y="14"/>
                  </a:lnTo>
                  <a:lnTo>
                    <a:pt x="9" y="16"/>
                  </a:lnTo>
                  <a:lnTo>
                    <a:pt x="0" y="19"/>
                  </a:lnTo>
                  <a:lnTo>
                    <a:pt x="1" y="46"/>
                  </a:lnTo>
                  <a:lnTo>
                    <a:pt x="3" y="72"/>
                  </a:lnTo>
                  <a:lnTo>
                    <a:pt x="4" y="98"/>
                  </a:lnTo>
                  <a:lnTo>
                    <a:pt x="5"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2" name="Freeform 28"/>
            <p:cNvSpPr>
              <a:spLocks/>
            </p:cNvSpPr>
            <p:nvPr/>
          </p:nvSpPr>
          <p:spPr bwMode="auto">
            <a:xfrm>
              <a:off x="620" y="673"/>
              <a:ext cx="23" cy="35"/>
            </a:xfrm>
            <a:custGeom>
              <a:avLst/>
              <a:gdLst>
                <a:gd name="T0" fmla="*/ 0 w 69"/>
                <a:gd name="T1" fmla="*/ 0 h 103"/>
                <a:gd name="T2" fmla="*/ 0 w 69"/>
                <a:gd name="T3" fmla="*/ 0 h 103"/>
                <a:gd name="T4" fmla="*/ 0 w 69"/>
                <a:gd name="T5" fmla="*/ 0 h 103"/>
                <a:gd name="T6" fmla="*/ 0 w 69"/>
                <a:gd name="T7" fmla="*/ 0 h 103"/>
                <a:gd name="T8" fmla="*/ 0 w 69"/>
                <a:gd name="T9" fmla="*/ 0 h 103"/>
                <a:gd name="T10" fmla="*/ 0 w 69"/>
                <a:gd name="T11" fmla="*/ 0 h 103"/>
                <a:gd name="T12" fmla="*/ 0 w 69"/>
                <a:gd name="T13" fmla="*/ 0 h 103"/>
                <a:gd name="T14" fmla="*/ 0 w 69"/>
                <a:gd name="T15" fmla="*/ 0 h 103"/>
                <a:gd name="T16" fmla="*/ 0 w 69"/>
                <a:gd name="T17" fmla="*/ 0 h 103"/>
                <a:gd name="T18" fmla="*/ 0 w 69"/>
                <a:gd name="T19" fmla="*/ 0 h 103"/>
                <a:gd name="T20" fmla="*/ 0 w 69"/>
                <a:gd name="T21" fmla="*/ 0 h 103"/>
                <a:gd name="T22" fmla="*/ 0 w 69"/>
                <a:gd name="T23" fmla="*/ 0 h 103"/>
                <a:gd name="T24" fmla="*/ 0 w 69"/>
                <a:gd name="T25" fmla="*/ 0 h 103"/>
                <a:gd name="T26" fmla="*/ 0 w 69"/>
                <a:gd name="T27" fmla="*/ 0 h 103"/>
                <a:gd name="T28" fmla="*/ 0 w 69"/>
                <a:gd name="T29" fmla="*/ 0 h 103"/>
                <a:gd name="T30" fmla="*/ 0 w 69"/>
                <a:gd name="T31" fmla="*/ 0 h 103"/>
                <a:gd name="T32" fmla="*/ 0 w 69"/>
                <a:gd name="T33" fmla="*/ 0 h 103"/>
                <a:gd name="T34" fmla="*/ 0 w 69"/>
                <a:gd name="T35" fmla="*/ 0 h 103"/>
                <a:gd name="T36" fmla="*/ 0 w 69"/>
                <a:gd name="T37" fmla="*/ 0 h 103"/>
                <a:gd name="T38" fmla="*/ 0 w 69"/>
                <a:gd name="T39" fmla="*/ 0 h 103"/>
                <a:gd name="T40" fmla="*/ 0 w 69"/>
                <a:gd name="T41" fmla="*/ 0 h 103"/>
                <a:gd name="T42" fmla="*/ 0 w 69"/>
                <a:gd name="T43" fmla="*/ 0 h 103"/>
                <a:gd name="T44" fmla="*/ 0 w 69"/>
                <a:gd name="T45" fmla="*/ 0 h 103"/>
                <a:gd name="T46" fmla="*/ 0 w 69"/>
                <a:gd name="T47" fmla="*/ 0 h 103"/>
                <a:gd name="T48" fmla="*/ 0 w 69"/>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03"/>
                <a:gd name="T77" fmla="*/ 69 w 69"/>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03">
                  <a:moveTo>
                    <a:pt x="69" y="0"/>
                  </a:moveTo>
                  <a:lnTo>
                    <a:pt x="60" y="0"/>
                  </a:lnTo>
                  <a:lnTo>
                    <a:pt x="52" y="2"/>
                  </a:lnTo>
                  <a:lnTo>
                    <a:pt x="43" y="2"/>
                  </a:lnTo>
                  <a:lnTo>
                    <a:pt x="35" y="3"/>
                  </a:lnTo>
                  <a:lnTo>
                    <a:pt x="26" y="4"/>
                  </a:lnTo>
                  <a:lnTo>
                    <a:pt x="17" y="6"/>
                  </a:lnTo>
                  <a:lnTo>
                    <a:pt x="9" y="6"/>
                  </a:lnTo>
                  <a:lnTo>
                    <a:pt x="0" y="7"/>
                  </a:lnTo>
                  <a:lnTo>
                    <a:pt x="0" y="32"/>
                  </a:lnTo>
                  <a:lnTo>
                    <a:pt x="0" y="55"/>
                  </a:lnTo>
                  <a:lnTo>
                    <a:pt x="0" y="79"/>
                  </a:lnTo>
                  <a:lnTo>
                    <a:pt x="0" y="103"/>
                  </a:lnTo>
                  <a:lnTo>
                    <a:pt x="8" y="103"/>
                  </a:lnTo>
                  <a:lnTo>
                    <a:pt x="17" y="102"/>
                  </a:lnTo>
                  <a:lnTo>
                    <a:pt x="24" y="102"/>
                  </a:lnTo>
                  <a:lnTo>
                    <a:pt x="34" y="101"/>
                  </a:lnTo>
                  <a:lnTo>
                    <a:pt x="41" y="101"/>
                  </a:lnTo>
                  <a:lnTo>
                    <a:pt x="51" y="101"/>
                  </a:lnTo>
                  <a:lnTo>
                    <a:pt x="58" y="99"/>
                  </a:lnTo>
                  <a:lnTo>
                    <a:pt x="67" y="99"/>
                  </a:lnTo>
                  <a:lnTo>
                    <a:pt x="67" y="75"/>
                  </a:lnTo>
                  <a:lnTo>
                    <a:pt x="69" y="50"/>
                  </a:lnTo>
                  <a:lnTo>
                    <a:pt x="69" y="25"/>
                  </a:lnTo>
                  <a:lnTo>
                    <a:pt x="6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3" name="Freeform 29"/>
            <p:cNvSpPr>
              <a:spLocks/>
            </p:cNvSpPr>
            <p:nvPr/>
          </p:nvSpPr>
          <p:spPr bwMode="auto">
            <a:xfrm>
              <a:off x="701" y="547"/>
              <a:ext cx="24" cy="39"/>
            </a:xfrm>
            <a:custGeom>
              <a:avLst/>
              <a:gdLst>
                <a:gd name="T0" fmla="*/ 0 w 73"/>
                <a:gd name="T1" fmla="*/ 0 h 118"/>
                <a:gd name="T2" fmla="*/ 0 w 73"/>
                <a:gd name="T3" fmla="*/ 0 h 118"/>
                <a:gd name="T4" fmla="*/ 0 w 73"/>
                <a:gd name="T5" fmla="*/ 0 h 118"/>
                <a:gd name="T6" fmla="*/ 0 w 73"/>
                <a:gd name="T7" fmla="*/ 0 h 118"/>
                <a:gd name="T8" fmla="*/ 0 w 73"/>
                <a:gd name="T9" fmla="*/ 0 h 118"/>
                <a:gd name="T10" fmla="*/ 0 w 73"/>
                <a:gd name="T11" fmla="*/ 0 h 118"/>
                <a:gd name="T12" fmla="*/ 0 w 73"/>
                <a:gd name="T13" fmla="*/ 0 h 118"/>
                <a:gd name="T14" fmla="*/ 0 w 73"/>
                <a:gd name="T15" fmla="*/ 0 h 118"/>
                <a:gd name="T16" fmla="*/ 0 w 73"/>
                <a:gd name="T17" fmla="*/ 0 h 118"/>
                <a:gd name="T18" fmla="*/ 0 w 73"/>
                <a:gd name="T19" fmla="*/ 0 h 118"/>
                <a:gd name="T20" fmla="*/ 0 w 73"/>
                <a:gd name="T21" fmla="*/ 0 h 118"/>
                <a:gd name="T22" fmla="*/ 0 w 73"/>
                <a:gd name="T23" fmla="*/ 0 h 118"/>
                <a:gd name="T24" fmla="*/ 0 w 73"/>
                <a:gd name="T25" fmla="*/ 0 h 118"/>
                <a:gd name="T26" fmla="*/ 0 w 73"/>
                <a:gd name="T27" fmla="*/ 0 h 118"/>
                <a:gd name="T28" fmla="*/ 0 w 73"/>
                <a:gd name="T29" fmla="*/ 0 h 118"/>
                <a:gd name="T30" fmla="*/ 0 w 73"/>
                <a:gd name="T31" fmla="*/ 0 h 118"/>
                <a:gd name="T32" fmla="*/ 0 w 73"/>
                <a:gd name="T33" fmla="*/ 0 h 118"/>
                <a:gd name="T34" fmla="*/ 0 w 73"/>
                <a:gd name="T35" fmla="*/ 0 h 118"/>
                <a:gd name="T36" fmla="*/ 0 w 73"/>
                <a:gd name="T37" fmla="*/ 0 h 118"/>
                <a:gd name="T38" fmla="*/ 0 w 73"/>
                <a:gd name="T39" fmla="*/ 0 h 118"/>
                <a:gd name="T40" fmla="*/ 0 w 73"/>
                <a:gd name="T41" fmla="*/ 0 h 118"/>
                <a:gd name="T42" fmla="*/ 0 w 73"/>
                <a:gd name="T43" fmla="*/ 0 h 118"/>
                <a:gd name="T44" fmla="*/ 0 w 73"/>
                <a:gd name="T45" fmla="*/ 0 h 118"/>
                <a:gd name="T46" fmla="*/ 0 w 73"/>
                <a:gd name="T47" fmla="*/ 0 h 118"/>
                <a:gd name="T48" fmla="*/ 0 w 7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118"/>
                <a:gd name="T77" fmla="*/ 73 w 73"/>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118">
                  <a:moveTo>
                    <a:pt x="68" y="0"/>
                  </a:moveTo>
                  <a:lnTo>
                    <a:pt x="59" y="2"/>
                  </a:lnTo>
                  <a:lnTo>
                    <a:pt x="51" y="4"/>
                  </a:lnTo>
                  <a:lnTo>
                    <a:pt x="42" y="6"/>
                  </a:lnTo>
                  <a:lnTo>
                    <a:pt x="34" y="7"/>
                  </a:lnTo>
                  <a:lnTo>
                    <a:pt x="25" y="10"/>
                  </a:lnTo>
                  <a:lnTo>
                    <a:pt x="17" y="11"/>
                  </a:lnTo>
                  <a:lnTo>
                    <a:pt x="8" y="14"/>
                  </a:lnTo>
                  <a:lnTo>
                    <a:pt x="0" y="15"/>
                  </a:lnTo>
                  <a:lnTo>
                    <a:pt x="2" y="41"/>
                  </a:lnTo>
                  <a:lnTo>
                    <a:pt x="3" y="66"/>
                  </a:lnTo>
                  <a:lnTo>
                    <a:pt x="4" y="92"/>
                  </a:lnTo>
                  <a:lnTo>
                    <a:pt x="6" y="118"/>
                  </a:lnTo>
                  <a:lnTo>
                    <a:pt x="13" y="116"/>
                  </a:lnTo>
                  <a:lnTo>
                    <a:pt x="23" y="115"/>
                  </a:lnTo>
                  <a:lnTo>
                    <a:pt x="30" y="114"/>
                  </a:lnTo>
                  <a:lnTo>
                    <a:pt x="39" y="112"/>
                  </a:lnTo>
                  <a:lnTo>
                    <a:pt x="47" y="111"/>
                  </a:lnTo>
                  <a:lnTo>
                    <a:pt x="56" y="110"/>
                  </a:lnTo>
                  <a:lnTo>
                    <a:pt x="64" y="109"/>
                  </a:lnTo>
                  <a:lnTo>
                    <a:pt x="73" y="107"/>
                  </a:lnTo>
                  <a:lnTo>
                    <a:pt x="72" y="80"/>
                  </a:lnTo>
                  <a:lnTo>
                    <a:pt x="71" y="54"/>
                  </a:lnTo>
                  <a:lnTo>
                    <a:pt x="69" y="28"/>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4" name="Freeform 30"/>
            <p:cNvSpPr>
              <a:spLocks/>
            </p:cNvSpPr>
            <p:nvPr/>
          </p:nvSpPr>
          <p:spPr bwMode="auto">
            <a:xfrm>
              <a:off x="703" y="618"/>
              <a:ext cx="24" cy="37"/>
            </a:xfrm>
            <a:custGeom>
              <a:avLst/>
              <a:gdLst>
                <a:gd name="T0" fmla="*/ 0 w 71"/>
                <a:gd name="T1" fmla="*/ 0 h 110"/>
                <a:gd name="T2" fmla="*/ 0 w 71"/>
                <a:gd name="T3" fmla="*/ 0 h 110"/>
                <a:gd name="T4" fmla="*/ 0 w 71"/>
                <a:gd name="T5" fmla="*/ 0 h 110"/>
                <a:gd name="T6" fmla="*/ 0 w 71"/>
                <a:gd name="T7" fmla="*/ 0 h 110"/>
                <a:gd name="T8" fmla="*/ 0 w 71"/>
                <a:gd name="T9" fmla="*/ 0 h 110"/>
                <a:gd name="T10" fmla="*/ 0 w 71"/>
                <a:gd name="T11" fmla="*/ 0 h 110"/>
                <a:gd name="T12" fmla="*/ 0 w 71"/>
                <a:gd name="T13" fmla="*/ 0 h 110"/>
                <a:gd name="T14" fmla="*/ 0 w 71"/>
                <a:gd name="T15" fmla="*/ 0 h 110"/>
                <a:gd name="T16" fmla="*/ 0 w 71"/>
                <a:gd name="T17" fmla="*/ 0 h 110"/>
                <a:gd name="T18" fmla="*/ 0 w 71"/>
                <a:gd name="T19" fmla="*/ 0 h 110"/>
                <a:gd name="T20" fmla="*/ 0 w 71"/>
                <a:gd name="T21" fmla="*/ 0 h 110"/>
                <a:gd name="T22" fmla="*/ 0 w 71"/>
                <a:gd name="T23" fmla="*/ 0 h 110"/>
                <a:gd name="T24" fmla="*/ 0 w 71"/>
                <a:gd name="T25" fmla="*/ 0 h 110"/>
                <a:gd name="T26" fmla="*/ 0 w 71"/>
                <a:gd name="T27" fmla="*/ 0 h 110"/>
                <a:gd name="T28" fmla="*/ 0 w 71"/>
                <a:gd name="T29" fmla="*/ 0 h 110"/>
                <a:gd name="T30" fmla="*/ 0 w 71"/>
                <a:gd name="T31" fmla="*/ 0 h 110"/>
                <a:gd name="T32" fmla="*/ 0 w 71"/>
                <a:gd name="T33" fmla="*/ 0 h 110"/>
                <a:gd name="T34" fmla="*/ 0 w 71"/>
                <a:gd name="T35" fmla="*/ 0 h 110"/>
                <a:gd name="T36" fmla="*/ 0 w 71"/>
                <a:gd name="T37" fmla="*/ 0 h 110"/>
                <a:gd name="T38" fmla="*/ 0 w 71"/>
                <a:gd name="T39" fmla="*/ 0 h 110"/>
                <a:gd name="T40" fmla="*/ 0 w 71"/>
                <a:gd name="T41" fmla="*/ 0 h 110"/>
                <a:gd name="T42" fmla="*/ 0 w 71"/>
                <a:gd name="T43" fmla="*/ 0 h 110"/>
                <a:gd name="T44" fmla="*/ 0 w 71"/>
                <a:gd name="T45" fmla="*/ 0 h 110"/>
                <a:gd name="T46" fmla="*/ 0 w 71"/>
                <a:gd name="T47" fmla="*/ 0 h 110"/>
                <a:gd name="T48" fmla="*/ 0 w 71"/>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10"/>
                <a:gd name="T77" fmla="*/ 71 w 71"/>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10">
                  <a:moveTo>
                    <a:pt x="69" y="0"/>
                  </a:moveTo>
                  <a:lnTo>
                    <a:pt x="60" y="1"/>
                  </a:lnTo>
                  <a:lnTo>
                    <a:pt x="51" y="1"/>
                  </a:lnTo>
                  <a:lnTo>
                    <a:pt x="42" y="2"/>
                  </a:lnTo>
                  <a:lnTo>
                    <a:pt x="34" y="4"/>
                  </a:lnTo>
                  <a:lnTo>
                    <a:pt x="25" y="5"/>
                  </a:lnTo>
                  <a:lnTo>
                    <a:pt x="17" y="5"/>
                  </a:lnTo>
                  <a:lnTo>
                    <a:pt x="8" y="6"/>
                  </a:lnTo>
                  <a:lnTo>
                    <a:pt x="0" y="8"/>
                  </a:lnTo>
                  <a:lnTo>
                    <a:pt x="2" y="34"/>
                  </a:lnTo>
                  <a:lnTo>
                    <a:pt x="2" y="58"/>
                  </a:lnTo>
                  <a:lnTo>
                    <a:pt x="2" y="84"/>
                  </a:lnTo>
                  <a:lnTo>
                    <a:pt x="2" y="110"/>
                  </a:lnTo>
                  <a:lnTo>
                    <a:pt x="9" y="109"/>
                  </a:lnTo>
                  <a:lnTo>
                    <a:pt x="18" y="109"/>
                  </a:lnTo>
                  <a:lnTo>
                    <a:pt x="26" y="108"/>
                  </a:lnTo>
                  <a:lnTo>
                    <a:pt x="35" y="107"/>
                  </a:lnTo>
                  <a:lnTo>
                    <a:pt x="43" y="107"/>
                  </a:lnTo>
                  <a:lnTo>
                    <a:pt x="52" y="105"/>
                  </a:lnTo>
                  <a:lnTo>
                    <a:pt x="61" y="105"/>
                  </a:lnTo>
                  <a:lnTo>
                    <a:pt x="71" y="104"/>
                  </a:lnTo>
                  <a:lnTo>
                    <a:pt x="71" y="78"/>
                  </a:lnTo>
                  <a:lnTo>
                    <a:pt x="71" y="52"/>
                  </a:lnTo>
                  <a:lnTo>
                    <a:pt x="69" y="26"/>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5" name="Freeform 31"/>
            <p:cNvSpPr>
              <a:spLocks/>
            </p:cNvSpPr>
            <p:nvPr/>
          </p:nvSpPr>
          <p:spPr bwMode="auto">
            <a:xfrm>
              <a:off x="703" y="688"/>
              <a:ext cx="23" cy="34"/>
            </a:xfrm>
            <a:custGeom>
              <a:avLst/>
              <a:gdLst>
                <a:gd name="T0" fmla="*/ 0 w 70"/>
                <a:gd name="T1" fmla="*/ 0 h 103"/>
                <a:gd name="T2" fmla="*/ 0 w 70"/>
                <a:gd name="T3" fmla="*/ 0 h 103"/>
                <a:gd name="T4" fmla="*/ 0 w 70"/>
                <a:gd name="T5" fmla="*/ 0 h 103"/>
                <a:gd name="T6" fmla="*/ 0 w 70"/>
                <a:gd name="T7" fmla="*/ 0 h 103"/>
                <a:gd name="T8" fmla="*/ 0 w 70"/>
                <a:gd name="T9" fmla="*/ 0 h 103"/>
                <a:gd name="T10" fmla="*/ 0 w 70"/>
                <a:gd name="T11" fmla="*/ 0 h 103"/>
                <a:gd name="T12" fmla="*/ 0 w 70"/>
                <a:gd name="T13" fmla="*/ 0 h 103"/>
                <a:gd name="T14" fmla="*/ 0 w 70"/>
                <a:gd name="T15" fmla="*/ 0 h 103"/>
                <a:gd name="T16" fmla="*/ 0 w 70"/>
                <a:gd name="T17" fmla="*/ 0 h 103"/>
                <a:gd name="T18" fmla="*/ 0 w 70"/>
                <a:gd name="T19" fmla="*/ 0 h 103"/>
                <a:gd name="T20" fmla="*/ 0 w 70"/>
                <a:gd name="T21" fmla="*/ 0 h 103"/>
                <a:gd name="T22" fmla="*/ 0 w 70"/>
                <a:gd name="T23" fmla="*/ 0 h 103"/>
                <a:gd name="T24" fmla="*/ 0 w 70"/>
                <a:gd name="T25" fmla="*/ 0 h 103"/>
                <a:gd name="T26" fmla="*/ 0 w 70"/>
                <a:gd name="T27" fmla="*/ 0 h 103"/>
                <a:gd name="T28" fmla="*/ 0 w 70"/>
                <a:gd name="T29" fmla="*/ 0 h 103"/>
                <a:gd name="T30" fmla="*/ 0 w 70"/>
                <a:gd name="T31" fmla="*/ 0 h 103"/>
                <a:gd name="T32" fmla="*/ 0 w 70"/>
                <a:gd name="T33" fmla="*/ 0 h 103"/>
                <a:gd name="T34" fmla="*/ 0 w 70"/>
                <a:gd name="T35" fmla="*/ 0 h 103"/>
                <a:gd name="T36" fmla="*/ 0 w 70"/>
                <a:gd name="T37" fmla="*/ 0 h 103"/>
                <a:gd name="T38" fmla="*/ 0 w 70"/>
                <a:gd name="T39" fmla="*/ 0 h 103"/>
                <a:gd name="T40" fmla="*/ 0 w 70"/>
                <a:gd name="T41" fmla="*/ 0 h 103"/>
                <a:gd name="T42" fmla="*/ 0 w 70"/>
                <a:gd name="T43" fmla="*/ 0 h 103"/>
                <a:gd name="T44" fmla="*/ 0 w 70"/>
                <a:gd name="T45" fmla="*/ 0 h 103"/>
                <a:gd name="T46" fmla="*/ 0 w 70"/>
                <a:gd name="T47" fmla="*/ 0 h 103"/>
                <a:gd name="T48" fmla="*/ 0 w 70"/>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03"/>
                <a:gd name="T77" fmla="*/ 70 w 70"/>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03">
                  <a:moveTo>
                    <a:pt x="3" y="3"/>
                  </a:moveTo>
                  <a:lnTo>
                    <a:pt x="3" y="28"/>
                  </a:lnTo>
                  <a:lnTo>
                    <a:pt x="1" y="52"/>
                  </a:lnTo>
                  <a:lnTo>
                    <a:pt x="1" y="79"/>
                  </a:lnTo>
                  <a:lnTo>
                    <a:pt x="0" y="103"/>
                  </a:lnTo>
                  <a:lnTo>
                    <a:pt x="8" y="103"/>
                  </a:lnTo>
                  <a:lnTo>
                    <a:pt x="17" y="103"/>
                  </a:lnTo>
                  <a:lnTo>
                    <a:pt x="25" y="103"/>
                  </a:lnTo>
                  <a:lnTo>
                    <a:pt x="34" y="103"/>
                  </a:lnTo>
                  <a:lnTo>
                    <a:pt x="42" y="103"/>
                  </a:lnTo>
                  <a:lnTo>
                    <a:pt x="51" y="103"/>
                  </a:lnTo>
                  <a:lnTo>
                    <a:pt x="59" y="103"/>
                  </a:lnTo>
                  <a:lnTo>
                    <a:pt x="68" y="103"/>
                  </a:lnTo>
                  <a:lnTo>
                    <a:pt x="69" y="77"/>
                  </a:lnTo>
                  <a:lnTo>
                    <a:pt x="69" y="51"/>
                  </a:lnTo>
                  <a:lnTo>
                    <a:pt x="70" y="26"/>
                  </a:lnTo>
                  <a:lnTo>
                    <a:pt x="70" y="0"/>
                  </a:lnTo>
                  <a:lnTo>
                    <a:pt x="61" y="0"/>
                  </a:lnTo>
                  <a:lnTo>
                    <a:pt x="53" y="0"/>
                  </a:lnTo>
                  <a:lnTo>
                    <a:pt x="44" y="0"/>
                  </a:lnTo>
                  <a:lnTo>
                    <a:pt x="36" y="2"/>
                  </a:lnTo>
                  <a:lnTo>
                    <a:pt x="27" y="2"/>
                  </a:lnTo>
                  <a:lnTo>
                    <a:pt x="19" y="2"/>
                  </a:lnTo>
                  <a:lnTo>
                    <a:pt x="10" y="3"/>
                  </a:lnTo>
                  <a:lnTo>
                    <a:pt x="3" y="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6" name="Freeform 32"/>
            <p:cNvSpPr>
              <a:spLocks/>
            </p:cNvSpPr>
            <p:nvPr/>
          </p:nvSpPr>
          <p:spPr bwMode="auto">
            <a:xfrm>
              <a:off x="750" y="686"/>
              <a:ext cx="24" cy="37"/>
            </a:xfrm>
            <a:custGeom>
              <a:avLst/>
              <a:gdLst>
                <a:gd name="T0" fmla="*/ 0 w 73"/>
                <a:gd name="T1" fmla="*/ 0 h 110"/>
                <a:gd name="T2" fmla="*/ 0 w 73"/>
                <a:gd name="T3" fmla="*/ 0 h 110"/>
                <a:gd name="T4" fmla="*/ 0 w 73"/>
                <a:gd name="T5" fmla="*/ 0 h 110"/>
                <a:gd name="T6" fmla="*/ 0 w 73"/>
                <a:gd name="T7" fmla="*/ 0 h 110"/>
                <a:gd name="T8" fmla="*/ 0 w 73"/>
                <a:gd name="T9" fmla="*/ 0 h 110"/>
                <a:gd name="T10" fmla="*/ 0 w 73"/>
                <a:gd name="T11" fmla="*/ 0 h 110"/>
                <a:gd name="T12" fmla="*/ 0 w 73"/>
                <a:gd name="T13" fmla="*/ 0 h 110"/>
                <a:gd name="T14" fmla="*/ 0 w 73"/>
                <a:gd name="T15" fmla="*/ 0 h 110"/>
                <a:gd name="T16" fmla="*/ 0 w 73"/>
                <a:gd name="T17" fmla="*/ 0 h 110"/>
                <a:gd name="T18" fmla="*/ 0 w 73"/>
                <a:gd name="T19" fmla="*/ 0 h 110"/>
                <a:gd name="T20" fmla="*/ 0 w 73"/>
                <a:gd name="T21" fmla="*/ 0 h 110"/>
                <a:gd name="T22" fmla="*/ 0 w 73"/>
                <a:gd name="T23" fmla="*/ 0 h 110"/>
                <a:gd name="T24" fmla="*/ 0 w 73"/>
                <a:gd name="T25" fmla="*/ 0 h 110"/>
                <a:gd name="T26" fmla="*/ 0 w 73"/>
                <a:gd name="T27" fmla="*/ 0 h 110"/>
                <a:gd name="T28" fmla="*/ 0 w 73"/>
                <a:gd name="T29" fmla="*/ 0 h 110"/>
                <a:gd name="T30" fmla="*/ 0 w 73"/>
                <a:gd name="T31" fmla="*/ 0 h 110"/>
                <a:gd name="T32" fmla="*/ 0 w 73"/>
                <a:gd name="T33" fmla="*/ 0 h 110"/>
                <a:gd name="T34" fmla="*/ 0 w 73"/>
                <a:gd name="T35" fmla="*/ 0 h 110"/>
                <a:gd name="T36" fmla="*/ 0 w 73"/>
                <a:gd name="T37" fmla="*/ 0 h 110"/>
                <a:gd name="T38" fmla="*/ 0 w 73"/>
                <a:gd name="T39" fmla="*/ 0 h 110"/>
                <a:gd name="T40" fmla="*/ 0 w 73"/>
                <a:gd name="T41" fmla="*/ 0 h 110"/>
                <a:gd name="T42" fmla="*/ 0 w 73"/>
                <a:gd name="T43" fmla="*/ 0 h 110"/>
                <a:gd name="T44" fmla="*/ 0 w 73"/>
                <a:gd name="T45" fmla="*/ 0 h 110"/>
                <a:gd name="T46" fmla="*/ 0 w 73"/>
                <a:gd name="T47" fmla="*/ 0 h 110"/>
                <a:gd name="T48" fmla="*/ 0 w 73"/>
                <a:gd name="T49" fmla="*/ 0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110"/>
                <a:gd name="T77" fmla="*/ 73 w 73"/>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110">
                  <a:moveTo>
                    <a:pt x="73" y="0"/>
                  </a:moveTo>
                  <a:lnTo>
                    <a:pt x="64" y="0"/>
                  </a:lnTo>
                  <a:lnTo>
                    <a:pt x="56" y="1"/>
                  </a:lnTo>
                  <a:lnTo>
                    <a:pt x="47" y="1"/>
                  </a:lnTo>
                  <a:lnTo>
                    <a:pt x="37" y="1"/>
                  </a:lnTo>
                  <a:lnTo>
                    <a:pt x="30" y="1"/>
                  </a:lnTo>
                  <a:lnTo>
                    <a:pt x="20" y="1"/>
                  </a:lnTo>
                  <a:lnTo>
                    <a:pt x="11" y="3"/>
                  </a:lnTo>
                  <a:lnTo>
                    <a:pt x="2" y="3"/>
                  </a:lnTo>
                  <a:lnTo>
                    <a:pt x="2" y="29"/>
                  </a:lnTo>
                  <a:lnTo>
                    <a:pt x="1" y="56"/>
                  </a:lnTo>
                  <a:lnTo>
                    <a:pt x="1" y="82"/>
                  </a:lnTo>
                  <a:lnTo>
                    <a:pt x="0" y="110"/>
                  </a:lnTo>
                  <a:lnTo>
                    <a:pt x="9" y="110"/>
                  </a:lnTo>
                  <a:lnTo>
                    <a:pt x="17" y="110"/>
                  </a:lnTo>
                  <a:lnTo>
                    <a:pt x="26" y="110"/>
                  </a:lnTo>
                  <a:lnTo>
                    <a:pt x="35" y="110"/>
                  </a:lnTo>
                  <a:lnTo>
                    <a:pt x="43" y="110"/>
                  </a:lnTo>
                  <a:lnTo>
                    <a:pt x="52" y="110"/>
                  </a:lnTo>
                  <a:lnTo>
                    <a:pt x="60" y="110"/>
                  </a:lnTo>
                  <a:lnTo>
                    <a:pt x="69" y="110"/>
                  </a:lnTo>
                  <a:lnTo>
                    <a:pt x="70" y="82"/>
                  </a:lnTo>
                  <a:lnTo>
                    <a:pt x="71" y="55"/>
                  </a:lnTo>
                  <a:lnTo>
                    <a:pt x="73" y="28"/>
                  </a:lnTo>
                  <a:lnTo>
                    <a:pt x="73"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7" name="Freeform 33"/>
            <p:cNvSpPr>
              <a:spLocks/>
            </p:cNvSpPr>
            <p:nvPr/>
          </p:nvSpPr>
          <p:spPr bwMode="auto">
            <a:xfrm>
              <a:off x="751" y="613"/>
              <a:ext cx="24" cy="38"/>
            </a:xfrm>
            <a:custGeom>
              <a:avLst/>
              <a:gdLst>
                <a:gd name="T0" fmla="*/ 0 w 71"/>
                <a:gd name="T1" fmla="*/ 0 h 115"/>
                <a:gd name="T2" fmla="*/ 0 w 71"/>
                <a:gd name="T3" fmla="*/ 0 h 115"/>
                <a:gd name="T4" fmla="*/ 0 w 71"/>
                <a:gd name="T5" fmla="*/ 0 h 115"/>
                <a:gd name="T6" fmla="*/ 0 w 71"/>
                <a:gd name="T7" fmla="*/ 0 h 115"/>
                <a:gd name="T8" fmla="*/ 0 w 71"/>
                <a:gd name="T9" fmla="*/ 0 h 115"/>
                <a:gd name="T10" fmla="*/ 0 w 71"/>
                <a:gd name="T11" fmla="*/ 0 h 115"/>
                <a:gd name="T12" fmla="*/ 0 w 71"/>
                <a:gd name="T13" fmla="*/ 0 h 115"/>
                <a:gd name="T14" fmla="*/ 0 w 71"/>
                <a:gd name="T15" fmla="*/ 0 h 115"/>
                <a:gd name="T16" fmla="*/ 0 w 71"/>
                <a:gd name="T17" fmla="*/ 0 h 115"/>
                <a:gd name="T18" fmla="*/ 0 w 71"/>
                <a:gd name="T19" fmla="*/ 0 h 115"/>
                <a:gd name="T20" fmla="*/ 0 w 71"/>
                <a:gd name="T21" fmla="*/ 0 h 115"/>
                <a:gd name="T22" fmla="*/ 0 w 71"/>
                <a:gd name="T23" fmla="*/ 0 h 115"/>
                <a:gd name="T24" fmla="*/ 0 w 71"/>
                <a:gd name="T25" fmla="*/ 0 h 115"/>
                <a:gd name="T26" fmla="*/ 0 w 71"/>
                <a:gd name="T27" fmla="*/ 0 h 115"/>
                <a:gd name="T28" fmla="*/ 0 w 71"/>
                <a:gd name="T29" fmla="*/ 0 h 115"/>
                <a:gd name="T30" fmla="*/ 0 w 71"/>
                <a:gd name="T31" fmla="*/ 0 h 115"/>
                <a:gd name="T32" fmla="*/ 0 w 71"/>
                <a:gd name="T33" fmla="*/ 0 h 115"/>
                <a:gd name="T34" fmla="*/ 0 w 71"/>
                <a:gd name="T35" fmla="*/ 0 h 115"/>
                <a:gd name="T36" fmla="*/ 0 w 71"/>
                <a:gd name="T37" fmla="*/ 0 h 115"/>
                <a:gd name="T38" fmla="*/ 0 w 71"/>
                <a:gd name="T39" fmla="*/ 0 h 115"/>
                <a:gd name="T40" fmla="*/ 0 w 71"/>
                <a:gd name="T41" fmla="*/ 0 h 115"/>
                <a:gd name="T42" fmla="*/ 0 w 71"/>
                <a:gd name="T43" fmla="*/ 0 h 115"/>
                <a:gd name="T44" fmla="*/ 0 w 71"/>
                <a:gd name="T45" fmla="*/ 0 h 115"/>
                <a:gd name="T46" fmla="*/ 0 w 71"/>
                <a:gd name="T47" fmla="*/ 0 h 115"/>
                <a:gd name="T48" fmla="*/ 0 w 71"/>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15"/>
                <a:gd name="T77" fmla="*/ 71 w 71"/>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15">
                  <a:moveTo>
                    <a:pt x="0" y="115"/>
                  </a:moveTo>
                  <a:lnTo>
                    <a:pt x="9" y="115"/>
                  </a:lnTo>
                  <a:lnTo>
                    <a:pt x="18" y="113"/>
                  </a:lnTo>
                  <a:lnTo>
                    <a:pt x="27" y="113"/>
                  </a:lnTo>
                  <a:lnTo>
                    <a:pt x="36" y="112"/>
                  </a:lnTo>
                  <a:lnTo>
                    <a:pt x="44" y="112"/>
                  </a:lnTo>
                  <a:lnTo>
                    <a:pt x="53" y="112"/>
                  </a:lnTo>
                  <a:lnTo>
                    <a:pt x="62" y="111"/>
                  </a:lnTo>
                  <a:lnTo>
                    <a:pt x="71" y="111"/>
                  </a:lnTo>
                  <a:lnTo>
                    <a:pt x="71" y="82"/>
                  </a:lnTo>
                  <a:lnTo>
                    <a:pt x="71" y="55"/>
                  </a:lnTo>
                  <a:lnTo>
                    <a:pt x="71" y="27"/>
                  </a:lnTo>
                  <a:lnTo>
                    <a:pt x="70" y="0"/>
                  </a:lnTo>
                  <a:lnTo>
                    <a:pt x="61" y="0"/>
                  </a:lnTo>
                  <a:lnTo>
                    <a:pt x="53" y="1"/>
                  </a:lnTo>
                  <a:lnTo>
                    <a:pt x="44" y="1"/>
                  </a:lnTo>
                  <a:lnTo>
                    <a:pt x="35" y="3"/>
                  </a:lnTo>
                  <a:lnTo>
                    <a:pt x="26" y="4"/>
                  </a:lnTo>
                  <a:lnTo>
                    <a:pt x="18" y="5"/>
                  </a:lnTo>
                  <a:lnTo>
                    <a:pt x="9" y="5"/>
                  </a:lnTo>
                  <a:lnTo>
                    <a:pt x="0" y="7"/>
                  </a:lnTo>
                  <a:lnTo>
                    <a:pt x="0" y="34"/>
                  </a:lnTo>
                  <a:lnTo>
                    <a:pt x="0" y="60"/>
                  </a:lnTo>
                  <a:lnTo>
                    <a:pt x="0" y="87"/>
                  </a:lnTo>
                  <a:lnTo>
                    <a:pt x="0" y="115"/>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8" name="Freeform 34"/>
            <p:cNvSpPr>
              <a:spLocks/>
            </p:cNvSpPr>
            <p:nvPr/>
          </p:nvSpPr>
          <p:spPr bwMode="auto">
            <a:xfrm>
              <a:off x="748" y="538"/>
              <a:ext cx="25" cy="41"/>
            </a:xfrm>
            <a:custGeom>
              <a:avLst/>
              <a:gdLst>
                <a:gd name="T0" fmla="*/ 0 w 77"/>
                <a:gd name="T1" fmla="*/ 0 h 122"/>
                <a:gd name="T2" fmla="*/ 0 w 77"/>
                <a:gd name="T3" fmla="*/ 0 h 122"/>
                <a:gd name="T4" fmla="*/ 0 w 77"/>
                <a:gd name="T5" fmla="*/ 0 h 122"/>
                <a:gd name="T6" fmla="*/ 0 w 77"/>
                <a:gd name="T7" fmla="*/ 0 h 122"/>
                <a:gd name="T8" fmla="*/ 0 w 77"/>
                <a:gd name="T9" fmla="*/ 0 h 122"/>
                <a:gd name="T10" fmla="*/ 0 w 77"/>
                <a:gd name="T11" fmla="*/ 0 h 122"/>
                <a:gd name="T12" fmla="*/ 0 w 77"/>
                <a:gd name="T13" fmla="*/ 0 h 122"/>
                <a:gd name="T14" fmla="*/ 0 w 77"/>
                <a:gd name="T15" fmla="*/ 0 h 122"/>
                <a:gd name="T16" fmla="*/ 0 w 77"/>
                <a:gd name="T17" fmla="*/ 0 h 122"/>
                <a:gd name="T18" fmla="*/ 0 w 77"/>
                <a:gd name="T19" fmla="*/ 0 h 122"/>
                <a:gd name="T20" fmla="*/ 0 w 77"/>
                <a:gd name="T21" fmla="*/ 0 h 122"/>
                <a:gd name="T22" fmla="*/ 0 w 77"/>
                <a:gd name="T23" fmla="*/ 0 h 122"/>
                <a:gd name="T24" fmla="*/ 0 w 77"/>
                <a:gd name="T25" fmla="*/ 0 h 122"/>
                <a:gd name="T26" fmla="*/ 0 w 77"/>
                <a:gd name="T27" fmla="*/ 0 h 122"/>
                <a:gd name="T28" fmla="*/ 0 w 77"/>
                <a:gd name="T29" fmla="*/ 0 h 122"/>
                <a:gd name="T30" fmla="*/ 0 w 77"/>
                <a:gd name="T31" fmla="*/ 0 h 122"/>
                <a:gd name="T32" fmla="*/ 0 w 77"/>
                <a:gd name="T33" fmla="*/ 0 h 122"/>
                <a:gd name="T34" fmla="*/ 0 w 77"/>
                <a:gd name="T35" fmla="*/ 0 h 122"/>
                <a:gd name="T36" fmla="*/ 0 w 77"/>
                <a:gd name="T37" fmla="*/ 0 h 122"/>
                <a:gd name="T38" fmla="*/ 0 w 77"/>
                <a:gd name="T39" fmla="*/ 0 h 122"/>
                <a:gd name="T40" fmla="*/ 0 w 77"/>
                <a:gd name="T41" fmla="*/ 0 h 122"/>
                <a:gd name="T42" fmla="*/ 0 w 77"/>
                <a:gd name="T43" fmla="*/ 0 h 122"/>
                <a:gd name="T44" fmla="*/ 0 w 77"/>
                <a:gd name="T45" fmla="*/ 0 h 122"/>
                <a:gd name="T46" fmla="*/ 0 w 77"/>
                <a:gd name="T47" fmla="*/ 0 h 122"/>
                <a:gd name="T48" fmla="*/ 0 w 77"/>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22"/>
                <a:gd name="T77" fmla="*/ 77 w 77"/>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22">
                  <a:moveTo>
                    <a:pt x="77" y="111"/>
                  </a:moveTo>
                  <a:lnTo>
                    <a:pt x="76" y="84"/>
                  </a:lnTo>
                  <a:lnTo>
                    <a:pt x="74" y="55"/>
                  </a:lnTo>
                  <a:lnTo>
                    <a:pt x="72" y="28"/>
                  </a:lnTo>
                  <a:lnTo>
                    <a:pt x="71" y="0"/>
                  </a:lnTo>
                  <a:lnTo>
                    <a:pt x="61" y="2"/>
                  </a:lnTo>
                  <a:lnTo>
                    <a:pt x="54" y="3"/>
                  </a:lnTo>
                  <a:lnTo>
                    <a:pt x="44" y="4"/>
                  </a:lnTo>
                  <a:lnTo>
                    <a:pt x="35" y="6"/>
                  </a:lnTo>
                  <a:lnTo>
                    <a:pt x="26" y="8"/>
                  </a:lnTo>
                  <a:lnTo>
                    <a:pt x="18" y="10"/>
                  </a:lnTo>
                  <a:lnTo>
                    <a:pt x="9" y="11"/>
                  </a:lnTo>
                  <a:lnTo>
                    <a:pt x="0" y="12"/>
                  </a:lnTo>
                  <a:lnTo>
                    <a:pt x="1" y="40"/>
                  </a:lnTo>
                  <a:lnTo>
                    <a:pt x="4" y="67"/>
                  </a:lnTo>
                  <a:lnTo>
                    <a:pt x="5" y="94"/>
                  </a:lnTo>
                  <a:lnTo>
                    <a:pt x="7" y="122"/>
                  </a:lnTo>
                  <a:lnTo>
                    <a:pt x="16" y="120"/>
                  </a:lnTo>
                  <a:lnTo>
                    <a:pt x="25" y="119"/>
                  </a:lnTo>
                  <a:lnTo>
                    <a:pt x="33" y="118"/>
                  </a:lnTo>
                  <a:lnTo>
                    <a:pt x="42" y="116"/>
                  </a:lnTo>
                  <a:lnTo>
                    <a:pt x="51" y="115"/>
                  </a:lnTo>
                  <a:lnTo>
                    <a:pt x="60" y="114"/>
                  </a:lnTo>
                  <a:lnTo>
                    <a:pt x="68" y="112"/>
                  </a:lnTo>
                  <a:lnTo>
                    <a:pt x="77"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9" name="Freeform 35"/>
            <p:cNvSpPr>
              <a:spLocks/>
            </p:cNvSpPr>
            <p:nvPr/>
          </p:nvSpPr>
          <p:spPr bwMode="auto">
            <a:xfrm>
              <a:off x="438" y="670"/>
              <a:ext cx="16" cy="25"/>
            </a:xfrm>
            <a:custGeom>
              <a:avLst/>
              <a:gdLst>
                <a:gd name="T0" fmla="*/ 0 w 50"/>
                <a:gd name="T1" fmla="*/ 0 h 75"/>
                <a:gd name="T2" fmla="*/ 0 w 50"/>
                <a:gd name="T3" fmla="*/ 0 h 75"/>
                <a:gd name="T4" fmla="*/ 0 w 50"/>
                <a:gd name="T5" fmla="*/ 0 h 75"/>
                <a:gd name="T6" fmla="*/ 0 w 50"/>
                <a:gd name="T7" fmla="*/ 0 h 75"/>
                <a:gd name="T8" fmla="*/ 0 w 50"/>
                <a:gd name="T9" fmla="*/ 0 h 75"/>
                <a:gd name="T10" fmla="*/ 0 w 50"/>
                <a:gd name="T11" fmla="*/ 0 h 75"/>
                <a:gd name="T12" fmla="*/ 0 w 50"/>
                <a:gd name="T13" fmla="*/ 0 h 75"/>
                <a:gd name="T14" fmla="*/ 0 w 50"/>
                <a:gd name="T15" fmla="*/ 0 h 75"/>
                <a:gd name="T16" fmla="*/ 0 w 50"/>
                <a:gd name="T17" fmla="*/ 0 h 75"/>
                <a:gd name="T18" fmla="*/ 0 w 50"/>
                <a:gd name="T19" fmla="*/ 0 h 75"/>
                <a:gd name="T20" fmla="*/ 0 w 50"/>
                <a:gd name="T21" fmla="*/ 0 h 75"/>
                <a:gd name="T22" fmla="*/ 0 w 50"/>
                <a:gd name="T23" fmla="*/ 0 h 75"/>
                <a:gd name="T24" fmla="*/ 0 w 50"/>
                <a:gd name="T25" fmla="*/ 0 h 75"/>
                <a:gd name="T26" fmla="*/ 0 w 50"/>
                <a:gd name="T27" fmla="*/ 0 h 75"/>
                <a:gd name="T28" fmla="*/ 0 w 50"/>
                <a:gd name="T29" fmla="*/ 0 h 75"/>
                <a:gd name="T30" fmla="*/ 0 w 50"/>
                <a:gd name="T31" fmla="*/ 0 h 75"/>
                <a:gd name="T32" fmla="*/ 0 w 50"/>
                <a:gd name="T33" fmla="*/ 0 h 75"/>
                <a:gd name="T34" fmla="*/ 0 w 50"/>
                <a:gd name="T35" fmla="*/ 0 h 75"/>
                <a:gd name="T36" fmla="*/ 0 w 50"/>
                <a:gd name="T37" fmla="*/ 0 h 75"/>
                <a:gd name="T38" fmla="*/ 0 w 50"/>
                <a:gd name="T39" fmla="*/ 0 h 75"/>
                <a:gd name="T40" fmla="*/ 0 w 50"/>
                <a:gd name="T41" fmla="*/ 0 h 75"/>
                <a:gd name="T42" fmla="*/ 0 w 50"/>
                <a:gd name="T43" fmla="*/ 0 h 75"/>
                <a:gd name="T44" fmla="*/ 0 w 50"/>
                <a:gd name="T45" fmla="*/ 0 h 75"/>
                <a:gd name="T46" fmla="*/ 0 w 50"/>
                <a:gd name="T47" fmla="*/ 0 h 75"/>
                <a:gd name="T48" fmla="*/ 0 w 50"/>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75"/>
                <a:gd name="T77" fmla="*/ 50 w 50"/>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75">
                  <a:moveTo>
                    <a:pt x="50" y="0"/>
                  </a:moveTo>
                  <a:lnTo>
                    <a:pt x="44" y="2"/>
                  </a:lnTo>
                  <a:lnTo>
                    <a:pt x="37" y="3"/>
                  </a:lnTo>
                  <a:lnTo>
                    <a:pt x="32" y="4"/>
                  </a:lnTo>
                  <a:lnTo>
                    <a:pt x="26" y="6"/>
                  </a:lnTo>
                  <a:lnTo>
                    <a:pt x="19" y="8"/>
                  </a:lnTo>
                  <a:lnTo>
                    <a:pt x="14" y="9"/>
                  </a:lnTo>
                  <a:lnTo>
                    <a:pt x="7" y="11"/>
                  </a:lnTo>
                  <a:lnTo>
                    <a:pt x="1" y="12"/>
                  </a:lnTo>
                  <a:lnTo>
                    <a:pt x="1" y="28"/>
                  </a:lnTo>
                  <a:lnTo>
                    <a:pt x="1" y="43"/>
                  </a:lnTo>
                  <a:lnTo>
                    <a:pt x="0" y="59"/>
                  </a:lnTo>
                  <a:lnTo>
                    <a:pt x="0" y="75"/>
                  </a:lnTo>
                  <a:lnTo>
                    <a:pt x="6" y="73"/>
                  </a:lnTo>
                  <a:lnTo>
                    <a:pt x="13" y="72"/>
                  </a:lnTo>
                  <a:lnTo>
                    <a:pt x="18" y="72"/>
                  </a:lnTo>
                  <a:lnTo>
                    <a:pt x="24" y="71"/>
                  </a:lnTo>
                  <a:lnTo>
                    <a:pt x="31" y="69"/>
                  </a:lnTo>
                  <a:lnTo>
                    <a:pt x="36" y="68"/>
                  </a:lnTo>
                  <a:lnTo>
                    <a:pt x="43" y="68"/>
                  </a:lnTo>
                  <a:lnTo>
                    <a:pt x="49" y="67"/>
                  </a:lnTo>
                  <a:lnTo>
                    <a:pt x="50" y="50"/>
                  </a:lnTo>
                  <a:lnTo>
                    <a:pt x="50" y="33"/>
                  </a:lnTo>
                  <a:lnTo>
                    <a:pt x="50" y="17"/>
                  </a:lnTo>
                  <a:lnTo>
                    <a:pt x="5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0" name="Freeform 36"/>
            <p:cNvSpPr>
              <a:spLocks/>
            </p:cNvSpPr>
            <p:nvPr/>
          </p:nvSpPr>
          <p:spPr bwMode="auto">
            <a:xfrm>
              <a:off x="436" y="714"/>
              <a:ext cx="18" cy="22"/>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5"/>
                <a:gd name="T77" fmla="*/ 54 w 54"/>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5">
                  <a:moveTo>
                    <a:pt x="3" y="6"/>
                  </a:moveTo>
                  <a:lnTo>
                    <a:pt x="3" y="20"/>
                  </a:lnTo>
                  <a:lnTo>
                    <a:pt x="2" y="35"/>
                  </a:lnTo>
                  <a:lnTo>
                    <a:pt x="2" y="49"/>
                  </a:lnTo>
                  <a:lnTo>
                    <a:pt x="0" y="65"/>
                  </a:lnTo>
                  <a:lnTo>
                    <a:pt x="7" y="65"/>
                  </a:lnTo>
                  <a:lnTo>
                    <a:pt x="13" y="63"/>
                  </a:lnTo>
                  <a:lnTo>
                    <a:pt x="19" y="63"/>
                  </a:lnTo>
                  <a:lnTo>
                    <a:pt x="25" y="62"/>
                  </a:lnTo>
                  <a:lnTo>
                    <a:pt x="32" y="62"/>
                  </a:lnTo>
                  <a:lnTo>
                    <a:pt x="38" y="62"/>
                  </a:lnTo>
                  <a:lnTo>
                    <a:pt x="45" y="61"/>
                  </a:lnTo>
                  <a:lnTo>
                    <a:pt x="51" y="61"/>
                  </a:lnTo>
                  <a:lnTo>
                    <a:pt x="51" y="45"/>
                  </a:lnTo>
                  <a:lnTo>
                    <a:pt x="53" y="29"/>
                  </a:lnTo>
                  <a:lnTo>
                    <a:pt x="53" y="15"/>
                  </a:lnTo>
                  <a:lnTo>
                    <a:pt x="54" y="0"/>
                  </a:lnTo>
                  <a:lnTo>
                    <a:pt x="47" y="1"/>
                  </a:lnTo>
                  <a:lnTo>
                    <a:pt x="41" y="1"/>
                  </a:lnTo>
                  <a:lnTo>
                    <a:pt x="34" y="2"/>
                  </a:lnTo>
                  <a:lnTo>
                    <a:pt x="29" y="2"/>
                  </a:lnTo>
                  <a:lnTo>
                    <a:pt x="23" y="3"/>
                  </a:lnTo>
                  <a:lnTo>
                    <a:pt x="16" y="5"/>
                  </a:lnTo>
                  <a:lnTo>
                    <a:pt x="10" y="5"/>
                  </a:lnTo>
                  <a:lnTo>
                    <a:pt x="3" y="6"/>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1" name="Freeform 37"/>
            <p:cNvSpPr>
              <a:spLocks/>
            </p:cNvSpPr>
            <p:nvPr/>
          </p:nvSpPr>
          <p:spPr bwMode="auto">
            <a:xfrm>
              <a:off x="438" y="625"/>
              <a:ext cx="16" cy="28"/>
            </a:xfrm>
            <a:custGeom>
              <a:avLst/>
              <a:gdLst>
                <a:gd name="T0" fmla="*/ 0 w 49"/>
                <a:gd name="T1" fmla="*/ 0 h 82"/>
                <a:gd name="T2" fmla="*/ 0 w 49"/>
                <a:gd name="T3" fmla="*/ 0 h 82"/>
                <a:gd name="T4" fmla="*/ 0 w 49"/>
                <a:gd name="T5" fmla="*/ 0 h 82"/>
                <a:gd name="T6" fmla="*/ 0 w 49"/>
                <a:gd name="T7" fmla="*/ 0 h 82"/>
                <a:gd name="T8" fmla="*/ 0 w 49"/>
                <a:gd name="T9" fmla="*/ 0 h 82"/>
                <a:gd name="T10" fmla="*/ 0 w 49"/>
                <a:gd name="T11" fmla="*/ 0 h 82"/>
                <a:gd name="T12" fmla="*/ 0 w 49"/>
                <a:gd name="T13" fmla="*/ 0 h 82"/>
                <a:gd name="T14" fmla="*/ 0 w 49"/>
                <a:gd name="T15" fmla="*/ 0 h 82"/>
                <a:gd name="T16" fmla="*/ 0 w 49"/>
                <a:gd name="T17" fmla="*/ 0 h 82"/>
                <a:gd name="T18" fmla="*/ 0 w 49"/>
                <a:gd name="T19" fmla="*/ 0 h 82"/>
                <a:gd name="T20" fmla="*/ 0 w 49"/>
                <a:gd name="T21" fmla="*/ 0 h 82"/>
                <a:gd name="T22" fmla="*/ 0 w 49"/>
                <a:gd name="T23" fmla="*/ 0 h 82"/>
                <a:gd name="T24" fmla="*/ 0 w 49"/>
                <a:gd name="T25" fmla="*/ 0 h 82"/>
                <a:gd name="T26" fmla="*/ 0 w 49"/>
                <a:gd name="T27" fmla="*/ 0 h 82"/>
                <a:gd name="T28" fmla="*/ 0 w 49"/>
                <a:gd name="T29" fmla="*/ 0 h 82"/>
                <a:gd name="T30" fmla="*/ 0 w 49"/>
                <a:gd name="T31" fmla="*/ 0 h 82"/>
                <a:gd name="T32" fmla="*/ 0 w 49"/>
                <a:gd name="T33" fmla="*/ 0 h 82"/>
                <a:gd name="T34" fmla="*/ 0 w 49"/>
                <a:gd name="T35" fmla="*/ 0 h 82"/>
                <a:gd name="T36" fmla="*/ 0 w 49"/>
                <a:gd name="T37" fmla="*/ 0 h 82"/>
                <a:gd name="T38" fmla="*/ 0 w 49"/>
                <a:gd name="T39" fmla="*/ 0 h 82"/>
                <a:gd name="T40" fmla="*/ 0 w 49"/>
                <a:gd name="T41" fmla="*/ 0 h 82"/>
                <a:gd name="T42" fmla="*/ 0 w 49"/>
                <a:gd name="T43" fmla="*/ 0 h 82"/>
                <a:gd name="T44" fmla="*/ 0 w 49"/>
                <a:gd name="T45" fmla="*/ 0 h 82"/>
                <a:gd name="T46" fmla="*/ 0 w 49"/>
                <a:gd name="T47" fmla="*/ 0 h 82"/>
                <a:gd name="T48" fmla="*/ 0 w 49"/>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82"/>
                <a:gd name="T77" fmla="*/ 49 w 49"/>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82">
                  <a:moveTo>
                    <a:pt x="49" y="0"/>
                  </a:moveTo>
                  <a:lnTo>
                    <a:pt x="43" y="2"/>
                  </a:lnTo>
                  <a:lnTo>
                    <a:pt x="36" y="4"/>
                  </a:lnTo>
                  <a:lnTo>
                    <a:pt x="31" y="6"/>
                  </a:lnTo>
                  <a:lnTo>
                    <a:pt x="25" y="8"/>
                  </a:lnTo>
                  <a:lnTo>
                    <a:pt x="18" y="10"/>
                  </a:lnTo>
                  <a:lnTo>
                    <a:pt x="13" y="12"/>
                  </a:lnTo>
                  <a:lnTo>
                    <a:pt x="6" y="14"/>
                  </a:lnTo>
                  <a:lnTo>
                    <a:pt x="0" y="17"/>
                  </a:lnTo>
                  <a:lnTo>
                    <a:pt x="0" y="34"/>
                  </a:lnTo>
                  <a:lnTo>
                    <a:pt x="0" y="49"/>
                  </a:lnTo>
                  <a:lnTo>
                    <a:pt x="0" y="65"/>
                  </a:lnTo>
                  <a:lnTo>
                    <a:pt x="0" y="82"/>
                  </a:lnTo>
                  <a:lnTo>
                    <a:pt x="6" y="81"/>
                  </a:lnTo>
                  <a:lnTo>
                    <a:pt x="13" y="79"/>
                  </a:lnTo>
                  <a:lnTo>
                    <a:pt x="18" y="77"/>
                  </a:lnTo>
                  <a:lnTo>
                    <a:pt x="25" y="75"/>
                  </a:lnTo>
                  <a:lnTo>
                    <a:pt x="31" y="74"/>
                  </a:lnTo>
                  <a:lnTo>
                    <a:pt x="36" y="71"/>
                  </a:lnTo>
                  <a:lnTo>
                    <a:pt x="43" y="70"/>
                  </a:lnTo>
                  <a:lnTo>
                    <a:pt x="49" y="69"/>
                  </a:lnTo>
                  <a:lnTo>
                    <a:pt x="49" y="52"/>
                  </a:lnTo>
                  <a:lnTo>
                    <a:pt x="49" y="34"/>
                  </a:lnTo>
                  <a:lnTo>
                    <a:pt x="49" y="17"/>
                  </a:lnTo>
                  <a:lnTo>
                    <a:pt x="4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2" name="Freeform 38"/>
            <p:cNvSpPr>
              <a:spLocks/>
            </p:cNvSpPr>
            <p:nvPr/>
          </p:nvSpPr>
          <p:spPr bwMode="auto">
            <a:xfrm>
              <a:off x="437" y="578"/>
              <a:ext cx="17" cy="30"/>
            </a:xfrm>
            <a:custGeom>
              <a:avLst/>
              <a:gdLst>
                <a:gd name="T0" fmla="*/ 0 w 52"/>
                <a:gd name="T1" fmla="*/ 0 h 91"/>
                <a:gd name="T2" fmla="*/ 0 w 52"/>
                <a:gd name="T3" fmla="*/ 0 h 91"/>
                <a:gd name="T4" fmla="*/ 0 w 52"/>
                <a:gd name="T5" fmla="*/ 0 h 91"/>
                <a:gd name="T6" fmla="*/ 0 w 52"/>
                <a:gd name="T7" fmla="*/ 0 h 91"/>
                <a:gd name="T8" fmla="*/ 0 w 52"/>
                <a:gd name="T9" fmla="*/ 0 h 91"/>
                <a:gd name="T10" fmla="*/ 0 w 52"/>
                <a:gd name="T11" fmla="*/ 0 h 91"/>
                <a:gd name="T12" fmla="*/ 0 w 52"/>
                <a:gd name="T13" fmla="*/ 0 h 91"/>
                <a:gd name="T14" fmla="*/ 0 w 52"/>
                <a:gd name="T15" fmla="*/ 0 h 91"/>
                <a:gd name="T16" fmla="*/ 0 w 52"/>
                <a:gd name="T17" fmla="*/ 0 h 91"/>
                <a:gd name="T18" fmla="*/ 0 w 52"/>
                <a:gd name="T19" fmla="*/ 0 h 91"/>
                <a:gd name="T20" fmla="*/ 0 w 52"/>
                <a:gd name="T21" fmla="*/ 0 h 91"/>
                <a:gd name="T22" fmla="*/ 0 w 52"/>
                <a:gd name="T23" fmla="*/ 0 h 91"/>
                <a:gd name="T24" fmla="*/ 0 w 52"/>
                <a:gd name="T25" fmla="*/ 0 h 91"/>
                <a:gd name="T26" fmla="*/ 0 w 52"/>
                <a:gd name="T27" fmla="*/ 0 h 91"/>
                <a:gd name="T28" fmla="*/ 0 w 52"/>
                <a:gd name="T29" fmla="*/ 0 h 91"/>
                <a:gd name="T30" fmla="*/ 0 w 52"/>
                <a:gd name="T31" fmla="*/ 0 h 91"/>
                <a:gd name="T32" fmla="*/ 0 w 52"/>
                <a:gd name="T33" fmla="*/ 0 h 91"/>
                <a:gd name="T34" fmla="*/ 0 w 52"/>
                <a:gd name="T35" fmla="*/ 0 h 91"/>
                <a:gd name="T36" fmla="*/ 0 w 52"/>
                <a:gd name="T37" fmla="*/ 0 h 91"/>
                <a:gd name="T38" fmla="*/ 0 w 52"/>
                <a:gd name="T39" fmla="*/ 0 h 91"/>
                <a:gd name="T40" fmla="*/ 0 w 52"/>
                <a:gd name="T41" fmla="*/ 0 h 91"/>
                <a:gd name="T42" fmla="*/ 0 w 52"/>
                <a:gd name="T43" fmla="*/ 0 h 91"/>
                <a:gd name="T44" fmla="*/ 0 w 52"/>
                <a:gd name="T45" fmla="*/ 0 h 91"/>
                <a:gd name="T46" fmla="*/ 0 w 52"/>
                <a:gd name="T47" fmla="*/ 0 h 91"/>
                <a:gd name="T48" fmla="*/ 0 w 52"/>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91"/>
                <a:gd name="T77" fmla="*/ 52 w 52"/>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91">
                  <a:moveTo>
                    <a:pt x="48" y="0"/>
                  </a:moveTo>
                  <a:lnTo>
                    <a:pt x="42" y="3"/>
                  </a:lnTo>
                  <a:lnTo>
                    <a:pt x="37" y="5"/>
                  </a:lnTo>
                  <a:lnTo>
                    <a:pt x="30" y="8"/>
                  </a:lnTo>
                  <a:lnTo>
                    <a:pt x="25" y="10"/>
                  </a:lnTo>
                  <a:lnTo>
                    <a:pt x="18" y="14"/>
                  </a:lnTo>
                  <a:lnTo>
                    <a:pt x="13" y="17"/>
                  </a:lnTo>
                  <a:lnTo>
                    <a:pt x="7" y="19"/>
                  </a:lnTo>
                  <a:lnTo>
                    <a:pt x="0" y="22"/>
                  </a:lnTo>
                  <a:lnTo>
                    <a:pt x="1" y="39"/>
                  </a:lnTo>
                  <a:lnTo>
                    <a:pt x="1" y="56"/>
                  </a:lnTo>
                  <a:lnTo>
                    <a:pt x="3" y="74"/>
                  </a:lnTo>
                  <a:lnTo>
                    <a:pt x="3" y="91"/>
                  </a:lnTo>
                  <a:lnTo>
                    <a:pt x="9" y="88"/>
                  </a:lnTo>
                  <a:lnTo>
                    <a:pt x="16" y="86"/>
                  </a:lnTo>
                  <a:lnTo>
                    <a:pt x="21" y="83"/>
                  </a:lnTo>
                  <a:lnTo>
                    <a:pt x="27" y="81"/>
                  </a:lnTo>
                  <a:lnTo>
                    <a:pt x="34" y="79"/>
                  </a:lnTo>
                  <a:lnTo>
                    <a:pt x="39" y="77"/>
                  </a:lnTo>
                  <a:lnTo>
                    <a:pt x="46" y="74"/>
                  </a:lnTo>
                  <a:lnTo>
                    <a:pt x="52" y="72"/>
                  </a:lnTo>
                  <a:lnTo>
                    <a:pt x="51" y="53"/>
                  </a:lnTo>
                  <a:lnTo>
                    <a:pt x="51" y="36"/>
                  </a:lnTo>
                  <a:lnTo>
                    <a:pt x="50" y="18"/>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3" name="Freeform 39"/>
            <p:cNvSpPr>
              <a:spLocks/>
            </p:cNvSpPr>
            <p:nvPr/>
          </p:nvSpPr>
          <p:spPr bwMode="auto">
            <a:xfrm>
              <a:off x="464" y="566"/>
              <a:ext cx="18" cy="32"/>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w 53"/>
                <a:gd name="T15" fmla="*/ 0 h 96"/>
                <a:gd name="T16" fmla="*/ 0 w 53"/>
                <a:gd name="T17" fmla="*/ 0 h 96"/>
                <a:gd name="T18" fmla="*/ 0 w 53"/>
                <a:gd name="T19" fmla="*/ 0 h 96"/>
                <a:gd name="T20" fmla="*/ 0 w 53"/>
                <a:gd name="T21" fmla="*/ 0 h 96"/>
                <a:gd name="T22" fmla="*/ 0 w 53"/>
                <a:gd name="T23" fmla="*/ 0 h 96"/>
                <a:gd name="T24" fmla="*/ 0 w 53"/>
                <a:gd name="T25" fmla="*/ 0 h 96"/>
                <a:gd name="T26" fmla="*/ 0 w 53"/>
                <a:gd name="T27" fmla="*/ 0 h 96"/>
                <a:gd name="T28" fmla="*/ 0 w 53"/>
                <a:gd name="T29" fmla="*/ 0 h 96"/>
                <a:gd name="T30" fmla="*/ 0 w 53"/>
                <a:gd name="T31" fmla="*/ 0 h 96"/>
                <a:gd name="T32" fmla="*/ 0 w 53"/>
                <a:gd name="T33" fmla="*/ 0 h 96"/>
                <a:gd name="T34" fmla="*/ 0 w 53"/>
                <a:gd name="T35" fmla="*/ 0 h 96"/>
                <a:gd name="T36" fmla="*/ 0 w 53"/>
                <a:gd name="T37" fmla="*/ 0 h 96"/>
                <a:gd name="T38" fmla="*/ 0 w 53"/>
                <a:gd name="T39" fmla="*/ 0 h 96"/>
                <a:gd name="T40" fmla="*/ 0 w 53"/>
                <a:gd name="T41" fmla="*/ 0 h 96"/>
                <a:gd name="T42" fmla="*/ 0 w 53"/>
                <a:gd name="T43" fmla="*/ 0 h 96"/>
                <a:gd name="T44" fmla="*/ 0 w 53"/>
                <a:gd name="T45" fmla="*/ 0 h 96"/>
                <a:gd name="T46" fmla="*/ 0 w 53"/>
                <a:gd name="T47" fmla="*/ 0 h 96"/>
                <a:gd name="T48" fmla="*/ 0 w 53"/>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96"/>
                <a:gd name="T77" fmla="*/ 53 w 53"/>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96">
                  <a:moveTo>
                    <a:pt x="53" y="76"/>
                  </a:moveTo>
                  <a:lnTo>
                    <a:pt x="53" y="56"/>
                  </a:lnTo>
                  <a:lnTo>
                    <a:pt x="51" y="38"/>
                  </a:lnTo>
                  <a:lnTo>
                    <a:pt x="51" y="19"/>
                  </a:lnTo>
                  <a:lnTo>
                    <a:pt x="50" y="0"/>
                  </a:lnTo>
                  <a:lnTo>
                    <a:pt x="43" y="3"/>
                  </a:lnTo>
                  <a:lnTo>
                    <a:pt x="37" y="6"/>
                  </a:lnTo>
                  <a:lnTo>
                    <a:pt x="32" y="8"/>
                  </a:lnTo>
                  <a:lnTo>
                    <a:pt x="25" y="11"/>
                  </a:lnTo>
                  <a:lnTo>
                    <a:pt x="19" y="14"/>
                  </a:lnTo>
                  <a:lnTo>
                    <a:pt x="13" y="16"/>
                  </a:lnTo>
                  <a:lnTo>
                    <a:pt x="7" y="19"/>
                  </a:lnTo>
                  <a:lnTo>
                    <a:pt x="0" y="21"/>
                  </a:lnTo>
                  <a:lnTo>
                    <a:pt x="2" y="40"/>
                  </a:lnTo>
                  <a:lnTo>
                    <a:pt x="2" y="58"/>
                  </a:lnTo>
                  <a:lnTo>
                    <a:pt x="3" y="77"/>
                  </a:lnTo>
                  <a:lnTo>
                    <a:pt x="3" y="96"/>
                  </a:lnTo>
                  <a:lnTo>
                    <a:pt x="10" y="93"/>
                  </a:lnTo>
                  <a:lnTo>
                    <a:pt x="16" y="90"/>
                  </a:lnTo>
                  <a:lnTo>
                    <a:pt x="23" y="88"/>
                  </a:lnTo>
                  <a:lnTo>
                    <a:pt x="28" y="85"/>
                  </a:lnTo>
                  <a:lnTo>
                    <a:pt x="34" y="84"/>
                  </a:lnTo>
                  <a:lnTo>
                    <a:pt x="41" y="81"/>
                  </a:lnTo>
                  <a:lnTo>
                    <a:pt x="46" y="79"/>
                  </a:lnTo>
                  <a:lnTo>
                    <a:pt x="5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4" name="Freeform 40"/>
            <p:cNvSpPr>
              <a:spLocks/>
            </p:cNvSpPr>
            <p:nvPr/>
          </p:nvSpPr>
          <p:spPr bwMode="auto">
            <a:xfrm>
              <a:off x="466" y="616"/>
              <a:ext cx="17" cy="29"/>
            </a:xfrm>
            <a:custGeom>
              <a:avLst/>
              <a:gdLst>
                <a:gd name="T0" fmla="*/ 0 w 51"/>
                <a:gd name="T1" fmla="*/ 0 h 85"/>
                <a:gd name="T2" fmla="*/ 0 w 51"/>
                <a:gd name="T3" fmla="*/ 0 h 85"/>
                <a:gd name="T4" fmla="*/ 0 w 51"/>
                <a:gd name="T5" fmla="*/ 0 h 85"/>
                <a:gd name="T6" fmla="*/ 0 w 51"/>
                <a:gd name="T7" fmla="*/ 0 h 85"/>
                <a:gd name="T8" fmla="*/ 0 w 51"/>
                <a:gd name="T9" fmla="*/ 0 h 85"/>
                <a:gd name="T10" fmla="*/ 0 w 51"/>
                <a:gd name="T11" fmla="*/ 0 h 85"/>
                <a:gd name="T12" fmla="*/ 0 w 51"/>
                <a:gd name="T13" fmla="*/ 0 h 85"/>
                <a:gd name="T14" fmla="*/ 0 w 51"/>
                <a:gd name="T15" fmla="*/ 0 h 85"/>
                <a:gd name="T16" fmla="*/ 0 w 51"/>
                <a:gd name="T17" fmla="*/ 0 h 85"/>
                <a:gd name="T18" fmla="*/ 0 w 51"/>
                <a:gd name="T19" fmla="*/ 0 h 85"/>
                <a:gd name="T20" fmla="*/ 0 w 51"/>
                <a:gd name="T21" fmla="*/ 0 h 85"/>
                <a:gd name="T22" fmla="*/ 0 w 51"/>
                <a:gd name="T23" fmla="*/ 0 h 85"/>
                <a:gd name="T24" fmla="*/ 0 w 51"/>
                <a:gd name="T25" fmla="*/ 0 h 85"/>
                <a:gd name="T26" fmla="*/ 0 w 51"/>
                <a:gd name="T27" fmla="*/ 0 h 85"/>
                <a:gd name="T28" fmla="*/ 0 w 51"/>
                <a:gd name="T29" fmla="*/ 0 h 85"/>
                <a:gd name="T30" fmla="*/ 0 w 51"/>
                <a:gd name="T31" fmla="*/ 0 h 85"/>
                <a:gd name="T32" fmla="*/ 0 w 51"/>
                <a:gd name="T33" fmla="*/ 0 h 85"/>
                <a:gd name="T34" fmla="*/ 0 w 51"/>
                <a:gd name="T35" fmla="*/ 0 h 85"/>
                <a:gd name="T36" fmla="*/ 0 w 51"/>
                <a:gd name="T37" fmla="*/ 0 h 85"/>
                <a:gd name="T38" fmla="*/ 0 w 51"/>
                <a:gd name="T39" fmla="*/ 0 h 85"/>
                <a:gd name="T40" fmla="*/ 0 w 51"/>
                <a:gd name="T41" fmla="*/ 0 h 85"/>
                <a:gd name="T42" fmla="*/ 0 w 51"/>
                <a:gd name="T43" fmla="*/ 0 h 85"/>
                <a:gd name="T44" fmla="*/ 0 w 51"/>
                <a:gd name="T45" fmla="*/ 0 h 85"/>
                <a:gd name="T46" fmla="*/ 0 w 51"/>
                <a:gd name="T47" fmla="*/ 0 h 85"/>
                <a:gd name="T48" fmla="*/ 0 w 51"/>
                <a:gd name="T49" fmla="*/ 0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85"/>
                <a:gd name="T77" fmla="*/ 51 w 51"/>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85">
                  <a:moveTo>
                    <a:pt x="1" y="85"/>
                  </a:moveTo>
                  <a:lnTo>
                    <a:pt x="7" y="84"/>
                  </a:lnTo>
                  <a:lnTo>
                    <a:pt x="13" y="83"/>
                  </a:lnTo>
                  <a:lnTo>
                    <a:pt x="19" y="82"/>
                  </a:lnTo>
                  <a:lnTo>
                    <a:pt x="26" y="79"/>
                  </a:lnTo>
                  <a:lnTo>
                    <a:pt x="31" y="78"/>
                  </a:lnTo>
                  <a:lnTo>
                    <a:pt x="37" y="76"/>
                  </a:lnTo>
                  <a:lnTo>
                    <a:pt x="44" y="74"/>
                  </a:lnTo>
                  <a:lnTo>
                    <a:pt x="51" y="72"/>
                  </a:lnTo>
                  <a:lnTo>
                    <a:pt x="51" y="54"/>
                  </a:lnTo>
                  <a:lnTo>
                    <a:pt x="51" y="36"/>
                  </a:lnTo>
                  <a:lnTo>
                    <a:pt x="51" y="18"/>
                  </a:lnTo>
                  <a:lnTo>
                    <a:pt x="49" y="0"/>
                  </a:lnTo>
                  <a:lnTo>
                    <a:pt x="43" y="1"/>
                  </a:lnTo>
                  <a:lnTo>
                    <a:pt x="36" y="3"/>
                  </a:lnTo>
                  <a:lnTo>
                    <a:pt x="31" y="5"/>
                  </a:lnTo>
                  <a:lnTo>
                    <a:pt x="24" y="7"/>
                  </a:lnTo>
                  <a:lnTo>
                    <a:pt x="18" y="9"/>
                  </a:lnTo>
                  <a:lnTo>
                    <a:pt x="13" y="11"/>
                  </a:lnTo>
                  <a:lnTo>
                    <a:pt x="6" y="13"/>
                  </a:lnTo>
                  <a:lnTo>
                    <a:pt x="0" y="15"/>
                  </a:lnTo>
                  <a:lnTo>
                    <a:pt x="0" y="32"/>
                  </a:lnTo>
                  <a:lnTo>
                    <a:pt x="0" y="50"/>
                  </a:lnTo>
                  <a:lnTo>
                    <a:pt x="0" y="67"/>
                  </a:lnTo>
                  <a:lnTo>
                    <a:pt x="1"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5" name="Freeform 41"/>
            <p:cNvSpPr>
              <a:spLocks/>
            </p:cNvSpPr>
            <p:nvPr/>
          </p:nvSpPr>
          <p:spPr bwMode="auto">
            <a:xfrm>
              <a:off x="464" y="711"/>
              <a:ext cx="19" cy="23"/>
            </a:xfrm>
            <a:custGeom>
              <a:avLst/>
              <a:gdLst>
                <a:gd name="T0" fmla="*/ 0 w 55"/>
                <a:gd name="T1" fmla="*/ 0 h 69"/>
                <a:gd name="T2" fmla="*/ 0 w 55"/>
                <a:gd name="T3" fmla="*/ 0 h 69"/>
                <a:gd name="T4" fmla="*/ 0 w 55"/>
                <a:gd name="T5" fmla="*/ 0 h 69"/>
                <a:gd name="T6" fmla="*/ 0 w 55"/>
                <a:gd name="T7" fmla="*/ 0 h 69"/>
                <a:gd name="T8" fmla="*/ 0 w 55"/>
                <a:gd name="T9" fmla="*/ 0 h 69"/>
                <a:gd name="T10" fmla="*/ 0 w 55"/>
                <a:gd name="T11" fmla="*/ 0 h 69"/>
                <a:gd name="T12" fmla="*/ 0 w 55"/>
                <a:gd name="T13" fmla="*/ 0 h 69"/>
                <a:gd name="T14" fmla="*/ 0 w 55"/>
                <a:gd name="T15" fmla="*/ 0 h 69"/>
                <a:gd name="T16" fmla="*/ 0 w 55"/>
                <a:gd name="T17" fmla="*/ 0 h 69"/>
                <a:gd name="T18" fmla="*/ 0 w 55"/>
                <a:gd name="T19" fmla="*/ 0 h 69"/>
                <a:gd name="T20" fmla="*/ 0 w 55"/>
                <a:gd name="T21" fmla="*/ 0 h 69"/>
                <a:gd name="T22" fmla="*/ 0 w 55"/>
                <a:gd name="T23" fmla="*/ 0 h 69"/>
                <a:gd name="T24" fmla="*/ 0 w 55"/>
                <a:gd name="T25" fmla="*/ 0 h 69"/>
                <a:gd name="T26" fmla="*/ 0 w 55"/>
                <a:gd name="T27" fmla="*/ 0 h 69"/>
                <a:gd name="T28" fmla="*/ 0 w 55"/>
                <a:gd name="T29" fmla="*/ 0 h 69"/>
                <a:gd name="T30" fmla="*/ 0 w 55"/>
                <a:gd name="T31" fmla="*/ 0 h 69"/>
                <a:gd name="T32" fmla="*/ 0 w 55"/>
                <a:gd name="T33" fmla="*/ 0 h 69"/>
                <a:gd name="T34" fmla="*/ 0 w 55"/>
                <a:gd name="T35" fmla="*/ 0 h 69"/>
                <a:gd name="T36" fmla="*/ 0 w 55"/>
                <a:gd name="T37" fmla="*/ 0 h 69"/>
                <a:gd name="T38" fmla="*/ 0 w 55"/>
                <a:gd name="T39" fmla="*/ 0 h 69"/>
                <a:gd name="T40" fmla="*/ 0 w 55"/>
                <a:gd name="T41" fmla="*/ 0 h 69"/>
                <a:gd name="T42" fmla="*/ 0 w 55"/>
                <a:gd name="T43" fmla="*/ 0 h 69"/>
                <a:gd name="T44" fmla="*/ 0 w 55"/>
                <a:gd name="T45" fmla="*/ 0 h 69"/>
                <a:gd name="T46" fmla="*/ 0 w 55"/>
                <a:gd name="T47" fmla="*/ 0 h 69"/>
                <a:gd name="T48" fmla="*/ 0 w 55"/>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69"/>
                <a:gd name="T77" fmla="*/ 55 w 55"/>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69">
                  <a:moveTo>
                    <a:pt x="55" y="0"/>
                  </a:moveTo>
                  <a:lnTo>
                    <a:pt x="49" y="0"/>
                  </a:lnTo>
                  <a:lnTo>
                    <a:pt x="42" y="2"/>
                  </a:lnTo>
                  <a:lnTo>
                    <a:pt x="36" y="2"/>
                  </a:lnTo>
                  <a:lnTo>
                    <a:pt x="29" y="3"/>
                  </a:lnTo>
                  <a:lnTo>
                    <a:pt x="23" y="3"/>
                  </a:lnTo>
                  <a:lnTo>
                    <a:pt x="16" y="4"/>
                  </a:lnTo>
                  <a:lnTo>
                    <a:pt x="10" y="4"/>
                  </a:lnTo>
                  <a:lnTo>
                    <a:pt x="3" y="6"/>
                  </a:lnTo>
                  <a:lnTo>
                    <a:pt x="3" y="21"/>
                  </a:lnTo>
                  <a:lnTo>
                    <a:pt x="2" y="37"/>
                  </a:lnTo>
                  <a:lnTo>
                    <a:pt x="2" y="54"/>
                  </a:lnTo>
                  <a:lnTo>
                    <a:pt x="0" y="69"/>
                  </a:lnTo>
                  <a:lnTo>
                    <a:pt x="7" y="69"/>
                  </a:lnTo>
                  <a:lnTo>
                    <a:pt x="13" y="68"/>
                  </a:lnTo>
                  <a:lnTo>
                    <a:pt x="20" y="68"/>
                  </a:lnTo>
                  <a:lnTo>
                    <a:pt x="27" y="67"/>
                  </a:lnTo>
                  <a:lnTo>
                    <a:pt x="33" y="67"/>
                  </a:lnTo>
                  <a:lnTo>
                    <a:pt x="40" y="67"/>
                  </a:lnTo>
                  <a:lnTo>
                    <a:pt x="46" y="66"/>
                  </a:lnTo>
                  <a:lnTo>
                    <a:pt x="53" y="66"/>
                  </a:lnTo>
                  <a:lnTo>
                    <a:pt x="53" y="49"/>
                  </a:lnTo>
                  <a:lnTo>
                    <a:pt x="54" y="33"/>
                  </a:lnTo>
                  <a:lnTo>
                    <a:pt x="54" y="17"/>
                  </a:lnTo>
                  <a:lnTo>
                    <a:pt x="5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96" name="Freeform 42"/>
            <p:cNvSpPr>
              <a:spLocks/>
            </p:cNvSpPr>
            <p:nvPr/>
          </p:nvSpPr>
          <p:spPr bwMode="auto">
            <a:xfrm>
              <a:off x="466" y="664"/>
              <a:ext cx="17" cy="26"/>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w 51"/>
                <a:gd name="T11" fmla="*/ 0 h 78"/>
                <a:gd name="T12" fmla="*/ 0 w 51"/>
                <a:gd name="T13" fmla="*/ 0 h 78"/>
                <a:gd name="T14" fmla="*/ 0 w 51"/>
                <a:gd name="T15" fmla="*/ 0 h 78"/>
                <a:gd name="T16" fmla="*/ 0 w 51"/>
                <a:gd name="T17" fmla="*/ 0 h 78"/>
                <a:gd name="T18" fmla="*/ 0 w 51"/>
                <a:gd name="T19" fmla="*/ 0 h 78"/>
                <a:gd name="T20" fmla="*/ 0 w 51"/>
                <a:gd name="T21" fmla="*/ 0 h 78"/>
                <a:gd name="T22" fmla="*/ 0 w 51"/>
                <a:gd name="T23" fmla="*/ 0 h 78"/>
                <a:gd name="T24" fmla="*/ 0 w 51"/>
                <a:gd name="T25" fmla="*/ 0 h 78"/>
                <a:gd name="T26" fmla="*/ 0 w 51"/>
                <a:gd name="T27" fmla="*/ 0 h 78"/>
                <a:gd name="T28" fmla="*/ 0 w 51"/>
                <a:gd name="T29" fmla="*/ 0 h 78"/>
                <a:gd name="T30" fmla="*/ 0 w 51"/>
                <a:gd name="T31" fmla="*/ 0 h 78"/>
                <a:gd name="T32" fmla="*/ 0 w 51"/>
                <a:gd name="T33" fmla="*/ 0 h 78"/>
                <a:gd name="T34" fmla="*/ 0 w 51"/>
                <a:gd name="T35" fmla="*/ 0 h 78"/>
                <a:gd name="T36" fmla="*/ 0 w 51"/>
                <a:gd name="T37" fmla="*/ 0 h 78"/>
                <a:gd name="T38" fmla="*/ 0 w 51"/>
                <a:gd name="T39" fmla="*/ 0 h 78"/>
                <a:gd name="T40" fmla="*/ 0 w 51"/>
                <a:gd name="T41" fmla="*/ 0 h 78"/>
                <a:gd name="T42" fmla="*/ 0 w 51"/>
                <a:gd name="T43" fmla="*/ 0 h 78"/>
                <a:gd name="T44" fmla="*/ 0 w 51"/>
                <a:gd name="T45" fmla="*/ 0 h 78"/>
                <a:gd name="T46" fmla="*/ 0 w 51"/>
                <a:gd name="T47" fmla="*/ 0 h 78"/>
                <a:gd name="T48" fmla="*/ 0 w 51"/>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78"/>
                <a:gd name="T77" fmla="*/ 51 w 51"/>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78">
                  <a:moveTo>
                    <a:pt x="0" y="78"/>
                  </a:moveTo>
                  <a:lnTo>
                    <a:pt x="6" y="77"/>
                  </a:lnTo>
                  <a:lnTo>
                    <a:pt x="13" y="76"/>
                  </a:lnTo>
                  <a:lnTo>
                    <a:pt x="18" y="76"/>
                  </a:lnTo>
                  <a:lnTo>
                    <a:pt x="24" y="74"/>
                  </a:lnTo>
                  <a:lnTo>
                    <a:pt x="31" y="73"/>
                  </a:lnTo>
                  <a:lnTo>
                    <a:pt x="37" y="72"/>
                  </a:lnTo>
                  <a:lnTo>
                    <a:pt x="44" y="72"/>
                  </a:lnTo>
                  <a:lnTo>
                    <a:pt x="51" y="70"/>
                  </a:lnTo>
                  <a:lnTo>
                    <a:pt x="51" y="52"/>
                  </a:lnTo>
                  <a:lnTo>
                    <a:pt x="51" y="35"/>
                  </a:lnTo>
                  <a:lnTo>
                    <a:pt x="51" y="17"/>
                  </a:lnTo>
                  <a:lnTo>
                    <a:pt x="51" y="0"/>
                  </a:lnTo>
                  <a:lnTo>
                    <a:pt x="44" y="1"/>
                  </a:lnTo>
                  <a:lnTo>
                    <a:pt x="37" y="3"/>
                  </a:lnTo>
                  <a:lnTo>
                    <a:pt x="32" y="4"/>
                  </a:lnTo>
                  <a:lnTo>
                    <a:pt x="26" y="5"/>
                  </a:lnTo>
                  <a:lnTo>
                    <a:pt x="19" y="7"/>
                  </a:lnTo>
                  <a:lnTo>
                    <a:pt x="14" y="8"/>
                  </a:lnTo>
                  <a:lnTo>
                    <a:pt x="7" y="9"/>
                  </a:lnTo>
                  <a:lnTo>
                    <a:pt x="1" y="10"/>
                  </a:lnTo>
                  <a:lnTo>
                    <a:pt x="0" y="27"/>
                  </a:lnTo>
                  <a:lnTo>
                    <a:pt x="0" y="44"/>
                  </a:lnTo>
                  <a:lnTo>
                    <a:pt x="0" y="61"/>
                  </a:lnTo>
                  <a:lnTo>
                    <a:pt x="0" y="7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28" name="Freeform 43"/>
          <p:cNvSpPr>
            <a:spLocks/>
          </p:cNvSpPr>
          <p:nvPr/>
        </p:nvSpPr>
        <p:spPr bwMode="auto">
          <a:xfrm>
            <a:off x="536575" y="3824288"/>
            <a:ext cx="2908300" cy="838200"/>
          </a:xfrm>
          <a:custGeom>
            <a:avLst/>
            <a:gdLst>
              <a:gd name="T0" fmla="*/ 2147483647 w 1832"/>
              <a:gd name="T1" fmla="*/ 2147483647 h 528"/>
              <a:gd name="T2" fmla="*/ 2147483647 w 1832"/>
              <a:gd name="T3" fmla="*/ 2147483647 h 528"/>
              <a:gd name="T4" fmla="*/ 2147483647 w 1832"/>
              <a:gd name="T5" fmla="*/ 2147483647 h 528"/>
              <a:gd name="T6" fmla="*/ 2147483647 w 1832"/>
              <a:gd name="T7" fmla="*/ 0 h 528"/>
              <a:gd name="T8" fmla="*/ 2147483647 w 1832"/>
              <a:gd name="T9" fmla="*/ 2147483647 h 528"/>
              <a:gd name="T10" fmla="*/ 2147483647 w 1832"/>
              <a:gd name="T11" fmla="*/ 2147483647 h 528"/>
              <a:gd name="T12" fmla="*/ 2147483647 w 1832"/>
              <a:gd name="T13" fmla="*/ 2147483647 h 528"/>
              <a:gd name="T14" fmla="*/ 0 60000 65536"/>
              <a:gd name="T15" fmla="*/ 0 60000 65536"/>
              <a:gd name="T16" fmla="*/ 0 60000 65536"/>
              <a:gd name="T17" fmla="*/ 0 60000 65536"/>
              <a:gd name="T18" fmla="*/ 0 60000 65536"/>
              <a:gd name="T19" fmla="*/ 0 60000 65536"/>
              <a:gd name="T20" fmla="*/ 0 60000 65536"/>
              <a:gd name="T21" fmla="*/ 0 w 1832"/>
              <a:gd name="T22" fmla="*/ 0 h 528"/>
              <a:gd name="T23" fmla="*/ 1832 w 1832"/>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2" h="528">
                <a:moveTo>
                  <a:pt x="1832" y="144"/>
                </a:moveTo>
                <a:cubicBezTo>
                  <a:pt x="1724" y="148"/>
                  <a:pt x="1616" y="152"/>
                  <a:pt x="1496" y="144"/>
                </a:cubicBezTo>
                <a:cubicBezTo>
                  <a:pt x="1376" y="136"/>
                  <a:pt x="1248" y="120"/>
                  <a:pt x="1112" y="96"/>
                </a:cubicBezTo>
                <a:cubicBezTo>
                  <a:pt x="976" y="72"/>
                  <a:pt x="840" y="0"/>
                  <a:pt x="680" y="0"/>
                </a:cubicBezTo>
                <a:cubicBezTo>
                  <a:pt x="520" y="0"/>
                  <a:pt x="264" y="32"/>
                  <a:pt x="152" y="96"/>
                </a:cubicBezTo>
                <a:cubicBezTo>
                  <a:pt x="40" y="160"/>
                  <a:pt x="0" y="312"/>
                  <a:pt x="8" y="384"/>
                </a:cubicBezTo>
                <a:cubicBezTo>
                  <a:pt x="16" y="456"/>
                  <a:pt x="108" y="492"/>
                  <a:pt x="200" y="528"/>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29" name="Oval 44"/>
          <p:cNvSpPr>
            <a:spLocks noChangeArrowheads="1"/>
          </p:cNvSpPr>
          <p:nvPr/>
        </p:nvSpPr>
        <p:spPr bwMode="auto">
          <a:xfrm>
            <a:off x="7243763" y="1676400"/>
            <a:ext cx="1143000" cy="11430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430" name="Oval 45"/>
          <p:cNvSpPr>
            <a:spLocks noChangeArrowheads="1"/>
          </p:cNvSpPr>
          <p:nvPr/>
        </p:nvSpPr>
        <p:spPr bwMode="auto">
          <a:xfrm>
            <a:off x="5578475" y="3138488"/>
            <a:ext cx="2819400" cy="220980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431" name="Freeform 46"/>
          <p:cNvSpPr>
            <a:spLocks/>
          </p:cNvSpPr>
          <p:nvPr/>
        </p:nvSpPr>
        <p:spPr bwMode="auto">
          <a:xfrm>
            <a:off x="3368675" y="2579688"/>
            <a:ext cx="5283200" cy="2311400"/>
          </a:xfrm>
          <a:custGeom>
            <a:avLst/>
            <a:gdLst>
              <a:gd name="T0" fmla="*/ 2147483647 w 3328"/>
              <a:gd name="T1" fmla="*/ 2147483647 h 1456"/>
              <a:gd name="T2" fmla="*/ 2147483647 w 3328"/>
              <a:gd name="T3" fmla="*/ 2147483647 h 1456"/>
              <a:gd name="T4" fmla="*/ 2147483647 w 3328"/>
              <a:gd name="T5" fmla="*/ 2147483647 h 1456"/>
              <a:gd name="T6" fmla="*/ 2147483647 w 3328"/>
              <a:gd name="T7" fmla="*/ 2147483647 h 1456"/>
              <a:gd name="T8" fmla="*/ 2147483647 w 3328"/>
              <a:gd name="T9" fmla="*/ 2147483647 h 1456"/>
              <a:gd name="T10" fmla="*/ 2147483647 w 3328"/>
              <a:gd name="T11" fmla="*/ 2147483647 h 1456"/>
              <a:gd name="T12" fmla="*/ 2147483647 w 3328"/>
              <a:gd name="T13" fmla="*/ 2147483647 h 1456"/>
              <a:gd name="T14" fmla="*/ 0 w 3328"/>
              <a:gd name="T15" fmla="*/ 2147483647 h 1456"/>
              <a:gd name="T16" fmla="*/ 0 60000 65536"/>
              <a:gd name="T17" fmla="*/ 0 60000 65536"/>
              <a:gd name="T18" fmla="*/ 0 60000 65536"/>
              <a:gd name="T19" fmla="*/ 0 60000 65536"/>
              <a:gd name="T20" fmla="*/ 0 60000 65536"/>
              <a:gd name="T21" fmla="*/ 0 60000 65536"/>
              <a:gd name="T22" fmla="*/ 0 60000 65536"/>
              <a:gd name="T23" fmla="*/ 0 60000 65536"/>
              <a:gd name="T24" fmla="*/ 0 w 3328"/>
              <a:gd name="T25" fmla="*/ 0 h 1456"/>
              <a:gd name="T26" fmla="*/ 3328 w 3328"/>
              <a:gd name="T27" fmla="*/ 1456 h 1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8" h="1456">
                <a:moveTo>
                  <a:pt x="2256" y="1456"/>
                </a:moveTo>
                <a:cubicBezTo>
                  <a:pt x="2396" y="1444"/>
                  <a:pt x="2536" y="1432"/>
                  <a:pt x="2688" y="1360"/>
                </a:cubicBezTo>
                <a:cubicBezTo>
                  <a:pt x="2840" y="1288"/>
                  <a:pt x="3072" y="1192"/>
                  <a:pt x="3168" y="1024"/>
                </a:cubicBezTo>
                <a:cubicBezTo>
                  <a:pt x="3264" y="856"/>
                  <a:pt x="3328" y="520"/>
                  <a:pt x="3264" y="352"/>
                </a:cubicBezTo>
                <a:cubicBezTo>
                  <a:pt x="3200" y="184"/>
                  <a:pt x="3064" y="32"/>
                  <a:pt x="2784" y="16"/>
                </a:cubicBezTo>
                <a:cubicBezTo>
                  <a:pt x="2504" y="0"/>
                  <a:pt x="1920" y="128"/>
                  <a:pt x="1584" y="256"/>
                </a:cubicBezTo>
                <a:cubicBezTo>
                  <a:pt x="1248" y="384"/>
                  <a:pt x="1032" y="672"/>
                  <a:pt x="768" y="784"/>
                </a:cubicBezTo>
                <a:cubicBezTo>
                  <a:pt x="504" y="896"/>
                  <a:pt x="252" y="912"/>
                  <a:pt x="0" y="928"/>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Text Box 47"/>
          <p:cNvSpPr txBox="1">
            <a:spLocks noChangeArrowheads="1"/>
          </p:cNvSpPr>
          <p:nvPr/>
        </p:nvSpPr>
        <p:spPr bwMode="auto">
          <a:xfrm>
            <a:off x="7162800" y="55006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Village</a:t>
            </a:r>
          </a:p>
        </p:txBody>
      </p:sp>
      <p:pic>
        <p:nvPicPr>
          <p:cNvPr id="103433" name="Picture 4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7275" y="3062288"/>
            <a:ext cx="7620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4" name="Group 49"/>
          <p:cNvGrpSpPr>
            <a:grpSpLocks/>
          </p:cNvGrpSpPr>
          <p:nvPr/>
        </p:nvGrpSpPr>
        <p:grpSpPr bwMode="auto">
          <a:xfrm rot="-796314">
            <a:off x="6035675" y="1995488"/>
            <a:ext cx="1285875" cy="1325562"/>
            <a:chOff x="3971" y="1941"/>
            <a:chExt cx="810" cy="835"/>
          </a:xfrm>
        </p:grpSpPr>
        <p:sp>
          <p:nvSpPr>
            <p:cNvPr id="103555" name="Arc 50"/>
            <p:cNvSpPr>
              <a:spLocks/>
            </p:cNvSpPr>
            <p:nvPr/>
          </p:nvSpPr>
          <p:spPr bwMode="auto">
            <a:xfrm rot="-5773391">
              <a:off x="4396" y="2214"/>
              <a:ext cx="268" cy="480"/>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6" name="Arc 51"/>
            <p:cNvSpPr>
              <a:spLocks/>
            </p:cNvSpPr>
            <p:nvPr/>
          </p:nvSpPr>
          <p:spPr bwMode="auto">
            <a:xfrm rot="-6064037">
              <a:off x="4117" y="1795"/>
              <a:ext cx="432" cy="723"/>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7" name="Arc 52"/>
            <p:cNvSpPr>
              <a:spLocks/>
            </p:cNvSpPr>
            <p:nvPr/>
          </p:nvSpPr>
          <p:spPr bwMode="auto">
            <a:xfrm rot="-6734136">
              <a:off x="4651" y="2645"/>
              <a:ext cx="88" cy="173"/>
            </a:xfrm>
            <a:custGeom>
              <a:avLst/>
              <a:gdLst>
                <a:gd name="T0" fmla="*/ 0 w 21600"/>
                <a:gd name="T1" fmla="*/ 0 h 38349"/>
                <a:gd name="T2" fmla="*/ 0 w 21600"/>
                <a:gd name="T3" fmla="*/ 0 h 38349"/>
                <a:gd name="T4" fmla="*/ 0 w 21600"/>
                <a:gd name="T5" fmla="*/ 0 h 38349"/>
                <a:gd name="T6" fmla="*/ 0 60000 65536"/>
                <a:gd name="T7" fmla="*/ 0 60000 65536"/>
                <a:gd name="T8" fmla="*/ 0 60000 65536"/>
                <a:gd name="T9" fmla="*/ 0 w 21600"/>
                <a:gd name="T10" fmla="*/ 0 h 38349"/>
                <a:gd name="T11" fmla="*/ 21600 w 21600"/>
                <a:gd name="T12" fmla="*/ 38349 h 38349"/>
              </a:gdLst>
              <a:ahLst/>
              <a:cxnLst>
                <a:cxn ang="T6">
                  <a:pos x="T0" y="T1"/>
                </a:cxn>
                <a:cxn ang="T7">
                  <a:pos x="T2" y="T3"/>
                </a:cxn>
                <a:cxn ang="T8">
                  <a:pos x="T4" y="T5"/>
                </a:cxn>
              </a:cxnLst>
              <a:rect l="T9" t="T10" r="T11" b="T12"/>
              <a:pathLst>
                <a:path w="21600" h="38349" fill="none" extrusionOk="0">
                  <a:moveTo>
                    <a:pt x="5663" y="-1"/>
                  </a:moveTo>
                  <a:cubicBezTo>
                    <a:pt x="15070" y="2555"/>
                    <a:pt x="21600" y="11095"/>
                    <a:pt x="21600" y="20844"/>
                  </a:cubicBezTo>
                  <a:cubicBezTo>
                    <a:pt x="21600" y="27776"/>
                    <a:pt x="18272" y="34287"/>
                    <a:pt x="12654" y="38348"/>
                  </a:cubicBezTo>
                </a:path>
                <a:path w="21600" h="38349" stroke="0" extrusionOk="0">
                  <a:moveTo>
                    <a:pt x="5663" y="-1"/>
                  </a:moveTo>
                  <a:cubicBezTo>
                    <a:pt x="15070" y="2555"/>
                    <a:pt x="21600" y="11095"/>
                    <a:pt x="21600" y="20844"/>
                  </a:cubicBezTo>
                  <a:cubicBezTo>
                    <a:pt x="21600" y="27776"/>
                    <a:pt x="18272" y="34287"/>
                    <a:pt x="12654" y="38348"/>
                  </a:cubicBezTo>
                  <a:lnTo>
                    <a:pt x="0" y="20844"/>
                  </a:lnTo>
                  <a:lnTo>
                    <a:pt x="566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3435" name="Group 53"/>
          <p:cNvGrpSpPr>
            <a:grpSpLocks/>
          </p:cNvGrpSpPr>
          <p:nvPr/>
        </p:nvGrpSpPr>
        <p:grpSpPr bwMode="auto">
          <a:xfrm rot="5713156">
            <a:off x="3657600" y="1981200"/>
            <a:ext cx="914400" cy="1066800"/>
            <a:chOff x="3971" y="1941"/>
            <a:chExt cx="810" cy="835"/>
          </a:xfrm>
        </p:grpSpPr>
        <p:sp>
          <p:nvSpPr>
            <p:cNvPr id="103552" name="Arc 54"/>
            <p:cNvSpPr>
              <a:spLocks/>
            </p:cNvSpPr>
            <p:nvPr/>
          </p:nvSpPr>
          <p:spPr bwMode="auto">
            <a:xfrm rot="-5773391">
              <a:off x="4396" y="2214"/>
              <a:ext cx="268" cy="480"/>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3" name="Arc 55"/>
            <p:cNvSpPr>
              <a:spLocks/>
            </p:cNvSpPr>
            <p:nvPr/>
          </p:nvSpPr>
          <p:spPr bwMode="auto">
            <a:xfrm rot="-6064037">
              <a:off x="4117" y="1795"/>
              <a:ext cx="432" cy="723"/>
            </a:xfrm>
            <a:custGeom>
              <a:avLst/>
              <a:gdLst>
                <a:gd name="T0" fmla="*/ 0 w 21600"/>
                <a:gd name="T1" fmla="*/ 0 h 35560"/>
                <a:gd name="T2" fmla="*/ 0 w 21600"/>
                <a:gd name="T3" fmla="*/ 0 h 35560"/>
                <a:gd name="T4" fmla="*/ 0 w 21600"/>
                <a:gd name="T5" fmla="*/ 0 h 35560"/>
                <a:gd name="T6" fmla="*/ 0 60000 65536"/>
                <a:gd name="T7" fmla="*/ 0 60000 65536"/>
                <a:gd name="T8" fmla="*/ 0 60000 65536"/>
                <a:gd name="T9" fmla="*/ 0 w 21600"/>
                <a:gd name="T10" fmla="*/ 0 h 35560"/>
                <a:gd name="T11" fmla="*/ 21600 w 21600"/>
                <a:gd name="T12" fmla="*/ 35560 h 35560"/>
              </a:gdLst>
              <a:ahLst/>
              <a:cxnLst>
                <a:cxn ang="T6">
                  <a:pos x="T0" y="T1"/>
                </a:cxn>
                <a:cxn ang="T7">
                  <a:pos x="T2" y="T3"/>
                </a:cxn>
                <a:cxn ang="T8">
                  <a:pos x="T4" y="T5"/>
                </a:cxn>
              </a:cxnLst>
              <a:rect l="T9" t="T10" r="T11" b="T12"/>
              <a:pathLst>
                <a:path w="21600" h="35560" fill="none" extrusionOk="0">
                  <a:moveTo>
                    <a:pt x="0" y="-1"/>
                  </a:moveTo>
                  <a:cubicBezTo>
                    <a:pt x="11929" y="0"/>
                    <a:pt x="21600" y="9670"/>
                    <a:pt x="21600" y="21600"/>
                  </a:cubicBezTo>
                  <a:cubicBezTo>
                    <a:pt x="21600" y="26712"/>
                    <a:pt x="19786" y="31658"/>
                    <a:pt x="16482" y="35559"/>
                  </a:cubicBezTo>
                </a:path>
                <a:path w="21600" h="35560" stroke="0" extrusionOk="0">
                  <a:moveTo>
                    <a:pt x="0" y="-1"/>
                  </a:moveTo>
                  <a:cubicBezTo>
                    <a:pt x="11929" y="0"/>
                    <a:pt x="21600" y="9670"/>
                    <a:pt x="21600" y="21600"/>
                  </a:cubicBezTo>
                  <a:cubicBezTo>
                    <a:pt x="21600" y="26712"/>
                    <a:pt x="19786" y="31658"/>
                    <a:pt x="16482" y="35559"/>
                  </a:cubicBezTo>
                  <a:lnTo>
                    <a:pt x="0" y="21600"/>
                  </a:lnTo>
                  <a:lnTo>
                    <a:pt x="0"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54" name="Arc 56"/>
            <p:cNvSpPr>
              <a:spLocks/>
            </p:cNvSpPr>
            <p:nvPr/>
          </p:nvSpPr>
          <p:spPr bwMode="auto">
            <a:xfrm rot="-6734136">
              <a:off x="4651" y="2645"/>
              <a:ext cx="88" cy="173"/>
            </a:xfrm>
            <a:custGeom>
              <a:avLst/>
              <a:gdLst>
                <a:gd name="T0" fmla="*/ 0 w 21600"/>
                <a:gd name="T1" fmla="*/ 0 h 38349"/>
                <a:gd name="T2" fmla="*/ 0 w 21600"/>
                <a:gd name="T3" fmla="*/ 0 h 38349"/>
                <a:gd name="T4" fmla="*/ 0 w 21600"/>
                <a:gd name="T5" fmla="*/ 0 h 38349"/>
                <a:gd name="T6" fmla="*/ 0 60000 65536"/>
                <a:gd name="T7" fmla="*/ 0 60000 65536"/>
                <a:gd name="T8" fmla="*/ 0 60000 65536"/>
                <a:gd name="T9" fmla="*/ 0 w 21600"/>
                <a:gd name="T10" fmla="*/ 0 h 38349"/>
                <a:gd name="T11" fmla="*/ 21600 w 21600"/>
                <a:gd name="T12" fmla="*/ 38349 h 38349"/>
              </a:gdLst>
              <a:ahLst/>
              <a:cxnLst>
                <a:cxn ang="T6">
                  <a:pos x="T0" y="T1"/>
                </a:cxn>
                <a:cxn ang="T7">
                  <a:pos x="T2" y="T3"/>
                </a:cxn>
                <a:cxn ang="T8">
                  <a:pos x="T4" y="T5"/>
                </a:cxn>
              </a:cxnLst>
              <a:rect l="T9" t="T10" r="T11" b="T12"/>
              <a:pathLst>
                <a:path w="21600" h="38349" fill="none" extrusionOk="0">
                  <a:moveTo>
                    <a:pt x="5663" y="-1"/>
                  </a:moveTo>
                  <a:cubicBezTo>
                    <a:pt x="15070" y="2555"/>
                    <a:pt x="21600" y="11095"/>
                    <a:pt x="21600" y="20844"/>
                  </a:cubicBezTo>
                  <a:cubicBezTo>
                    <a:pt x="21600" y="27776"/>
                    <a:pt x="18272" y="34287"/>
                    <a:pt x="12654" y="38348"/>
                  </a:cubicBezTo>
                </a:path>
                <a:path w="21600" h="38349" stroke="0" extrusionOk="0">
                  <a:moveTo>
                    <a:pt x="5663" y="-1"/>
                  </a:moveTo>
                  <a:cubicBezTo>
                    <a:pt x="15070" y="2555"/>
                    <a:pt x="21600" y="11095"/>
                    <a:pt x="21600" y="20844"/>
                  </a:cubicBezTo>
                  <a:cubicBezTo>
                    <a:pt x="21600" y="27776"/>
                    <a:pt x="18272" y="34287"/>
                    <a:pt x="12654" y="38348"/>
                  </a:cubicBezTo>
                  <a:lnTo>
                    <a:pt x="0" y="20844"/>
                  </a:lnTo>
                  <a:lnTo>
                    <a:pt x="566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3436" name="Text Box 57"/>
          <p:cNvSpPr txBox="1">
            <a:spLocks noChangeArrowheads="1"/>
          </p:cNvSpPr>
          <p:nvPr/>
        </p:nvSpPr>
        <p:spPr bwMode="auto">
          <a:xfrm>
            <a:off x="806450" y="22098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Internet</a:t>
            </a:r>
            <a:endParaRPr lang="en-US" altLang="en-US" sz="1800">
              <a:latin typeface="Arial" charset="0"/>
            </a:endParaRPr>
          </a:p>
        </p:txBody>
      </p:sp>
      <p:pic>
        <p:nvPicPr>
          <p:cNvPr id="103437" name="Picture 5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909888"/>
            <a:ext cx="8556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8" name="Group 59"/>
          <p:cNvGrpSpPr>
            <a:grpSpLocks/>
          </p:cNvGrpSpPr>
          <p:nvPr/>
        </p:nvGrpSpPr>
        <p:grpSpPr bwMode="auto">
          <a:xfrm>
            <a:off x="7472363" y="1981200"/>
            <a:ext cx="685800" cy="533400"/>
            <a:chOff x="3840" y="3216"/>
            <a:chExt cx="768" cy="528"/>
          </a:xfrm>
        </p:grpSpPr>
        <p:grpSp>
          <p:nvGrpSpPr>
            <p:cNvPr id="103540" name="Group 60"/>
            <p:cNvGrpSpPr>
              <a:grpSpLocks/>
            </p:cNvGrpSpPr>
            <p:nvPr/>
          </p:nvGrpSpPr>
          <p:grpSpPr bwMode="auto">
            <a:xfrm>
              <a:off x="4272" y="3216"/>
              <a:ext cx="336" cy="192"/>
              <a:chOff x="2352" y="3504"/>
              <a:chExt cx="864" cy="480"/>
            </a:xfrm>
          </p:grpSpPr>
          <p:sp>
            <p:nvSpPr>
              <p:cNvPr id="103549" name="AutoShape 61"/>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50" name="AutoShape 62"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51" name="AutoShape 63"/>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541" name="Group 64"/>
            <p:cNvGrpSpPr>
              <a:grpSpLocks/>
            </p:cNvGrpSpPr>
            <p:nvPr/>
          </p:nvGrpSpPr>
          <p:grpSpPr bwMode="auto">
            <a:xfrm>
              <a:off x="3840" y="3264"/>
              <a:ext cx="384" cy="288"/>
              <a:chOff x="2352" y="3504"/>
              <a:chExt cx="864" cy="480"/>
            </a:xfrm>
          </p:grpSpPr>
          <p:sp>
            <p:nvSpPr>
              <p:cNvPr id="103546" name="AutoShape 65"/>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47" name="AutoShape 66"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48" name="AutoShape 67"/>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542" name="Group 68"/>
            <p:cNvGrpSpPr>
              <a:grpSpLocks/>
            </p:cNvGrpSpPr>
            <p:nvPr/>
          </p:nvGrpSpPr>
          <p:grpSpPr bwMode="auto">
            <a:xfrm>
              <a:off x="3984" y="3408"/>
              <a:ext cx="480" cy="336"/>
              <a:chOff x="2352" y="3504"/>
              <a:chExt cx="864" cy="480"/>
            </a:xfrm>
          </p:grpSpPr>
          <p:sp>
            <p:nvSpPr>
              <p:cNvPr id="103543" name="AutoShape 69"/>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44" name="AutoShape 70"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45" name="AutoShape 71"/>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3439" name="Text Box 72"/>
          <p:cNvSpPr txBox="1">
            <a:spLocks noChangeArrowheads="1"/>
          </p:cNvSpPr>
          <p:nvPr/>
        </p:nvSpPr>
        <p:spPr bwMode="auto">
          <a:xfrm>
            <a:off x="611188" y="3527425"/>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City</a:t>
            </a:r>
          </a:p>
        </p:txBody>
      </p:sp>
      <p:sp>
        <p:nvSpPr>
          <p:cNvPr id="103440" name="Freeform 73"/>
          <p:cNvSpPr>
            <a:spLocks/>
          </p:cNvSpPr>
          <p:nvPr/>
        </p:nvSpPr>
        <p:spPr bwMode="auto">
          <a:xfrm>
            <a:off x="3521075" y="4510088"/>
            <a:ext cx="2590800" cy="88900"/>
          </a:xfrm>
          <a:custGeom>
            <a:avLst/>
            <a:gdLst>
              <a:gd name="T0" fmla="*/ 0 w 1632"/>
              <a:gd name="T1" fmla="*/ 0 h 56"/>
              <a:gd name="T2" fmla="*/ 2147483647 w 1632"/>
              <a:gd name="T3" fmla="*/ 2147483647 h 56"/>
              <a:gd name="T4" fmla="*/ 2147483647 w 1632"/>
              <a:gd name="T5" fmla="*/ 2147483647 h 56"/>
              <a:gd name="T6" fmla="*/ 2147483647 w 1632"/>
              <a:gd name="T7" fmla="*/ 0 h 56"/>
              <a:gd name="T8" fmla="*/ 0 60000 65536"/>
              <a:gd name="T9" fmla="*/ 0 60000 65536"/>
              <a:gd name="T10" fmla="*/ 0 60000 65536"/>
              <a:gd name="T11" fmla="*/ 0 60000 65536"/>
              <a:gd name="T12" fmla="*/ 0 w 1632"/>
              <a:gd name="T13" fmla="*/ 0 h 56"/>
              <a:gd name="T14" fmla="*/ 1632 w 1632"/>
              <a:gd name="T15" fmla="*/ 56 h 56"/>
            </a:gdLst>
            <a:ahLst/>
            <a:cxnLst>
              <a:cxn ang="T8">
                <a:pos x="T0" y="T1"/>
              </a:cxn>
              <a:cxn ang="T9">
                <a:pos x="T2" y="T3"/>
              </a:cxn>
              <a:cxn ang="T10">
                <a:pos x="T4" y="T5"/>
              </a:cxn>
              <a:cxn ang="T11">
                <a:pos x="T6" y="T7"/>
              </a:cxn>
            </a:cxnLst>
            <a:rect l="T12" t="T13" r="T14" b="T15"/>
            <a:pathLst>
              <a:path w="1632" h="56">
                <a:moveTo>
                  <a:pt x="0" y="0"/>
                </a:moveTo>
                <a:cubicBezTo>
                  <a:pt x="208" y="20"/>
                  <a:pt x="416" y="40"/>
                  <a:pt x="624" y="48"/>
                </a:cubicBezTo>
                <a:cubicBezTo>
                  <a:pt x="832" y="56"/>
                  <a:pt x="1080" y="56"/>
                  <a:pt x="1248" y="48"/>
                </a:cubicBezTo>
                <a:cubicBezTo>
                  <a:pt x="1416" y="40"/>
                  <a:pt x="1524" y="20"/>
                  <a:pt x="163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1" name="Freeform 74"/>
          <p:cNvSpPr>
            <a:spLocks/>
          </p:cNvSpPr>
          <p:nvPr/>
        </p:nvSpPr>
        <p:spPr bwMode="auto">
          <a:xfrm>
            <a:off x="3521075" y="4433888"/>
            <a:ext cx="2590800" cy="88900"/>
          </a:xfrm>
          <a:custGeom>
            <a:avLst/>
            <a:gdLst>
              <a:gd name="T0" fmla="*/ 0 w 1632"/>
              <a:gd name="T1" fmla="*/ 0 h 56"/>
              <a:gd name="T2" fmla="*/ 2147483647 w 1632"/>
              <a:gd name="T3" fmla="*/ 2147483647 h 56"/>
              <a:gd name="T4" fmla="*/ 2147483647 w 1632"/>
              <a:gd name="T5" fmla="*/ 2147483647 h 56"/>
              <a:gd name="T6" fmla="*/ 2147483647 w 1632"/>
              <a:gd name="T7" fmla="*/ 0 h 56"/>
              <a:gd name="T8" fmla="*/ 0 60000 65536"/>
              <a:gd name="T9" fmla="*/ 0 60000 65536"/>
              <a:gd name="T10" fmla="*/ 0 60000 65536"/>
              <a:gd name="T11" fmla="*/ 0 60000 65536"/>
              <a:gd name="T12" fmla="*/ 0 w 1632"/>
              <a:gd name="T13" fmla="*/ 0 h 56"/>
              <a:gd name="T14" fmla="*/ 1632 w 1632"/>
              <a:gd name="T15" fmla="*/ 56 h 56"/>
            </a:gdLst>
            <a:ahLst/>
            <a:cxnLst>
              <a:cxn ang="T8">
                <a:pos x="T0" y="T1"/>
              </a:cxn>
              <a:cxn ang="T9">
                <a:pos x="T2" y="T3"/>
              </a:cxn>
              <a:cxn ang="T10">
                <a:pos x="T4" y="T5"/>
              </a:cxn>
              <a:cxn ang="T11">
                <a:pos x="T6" y="T7"/>
              </a:cxn>
            </a:cxnLst>
            <a:rect l="T12" t="T13" r="T14" b="T15"/>
            <a:pathLst>
              <a:path w="1632" h="56">
                <a:moveTo>
                  <a:pt x="0" y="0"/>
                </a:moveTo>
                <a:cubicBezTo>
                  <a:pt x="208" y="20"/>
                  <a:pt x="416" y="40"/>
                  <a:pt x="624" y="48"/>
                </a:cubicBezTo>
                <a:cubicBezTo>
                  <a:pt x="832" y="56"/>
                  <a:pt x="1080" y="56"/>
                  <a:pt x="1248" y="48"/>
                </a:cubicBezTo>
                <a:cubicBezTo>
                  <a:pt x="1416" y="40"/>
                  <a:pt x="1524" y="20"/>
                  <a:pt x="163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2" name="Freeform 75"/>
          <p:cNvSpPr>
            <a:spLocks/>
          </p:cNvSpPr>
          <p:nvPr/>
        </p:nvSpPr>
        <p:spPr bwMode="auto">
          <a:xfrm>
            <a:off x="2530475" y="4129088"/>
            <a:ext cx="990600" cy="330200"/>
          </a:xfrm>
          <a:custGeom>
            <a:avLst/>
            <a:gdLst>
              <a:gd name="T0" fmla="*/ 0 w 624"/>
              <a:gd name="T1" fmla="*/ 0 h 208"/>
              <a:gd name="T2" fmla="*/ 2147483647 w 624"/>
              <a:gd name="T3" fmla="*/ 2147483647 h 208"/>
              <a:gd name="T4" fmla="*/ 2147483647 w 624"/>
              <a:gd name="T5" fmla="*/ 2147483647 h 208"/>
              <a:gd name="T6" fmla="*/ 2147483647 w 624"/>
              <a:gd name="T7" fmla="*/ 2147483647 h 208"/>
              <a:gd name="T8" fmla="*/ 0 60000 65536"/>
              <a:gd name="T9" fmla="*/ 0 60000 65536"/>
              <a:gd name="T10" fmla="*/ 0 60000 65536"/>
              <a:gd name="T11" fmla="*/ 0 60000 65536"/>
              <a:gd name="T12" fmla="*/ 0 w 624"/>
              <a:gd name="T13" fmla="*/ 0 h 208"/>
              <a:gd name="T14" fmla="*/ 624 w 624"/>
              <a:gd name="T15" fmla="*/ 208 h 208"/>
            </a:gdLst>
            <a:ahLst/>
            <a:cxnLst>
              <a:cxn ang="T8">
                <a:pos x="T0" y="T1"/>
              </a:cxn>
              <a:cxn ang="T9">
                <a:pos x="T2" y="T3"/>
              </a:cxn>
              <a:cxn ang="T10">
                <a:pos x="T4" y="T5"/>
              </a:cxn>
              <a:cxn ang="T11">
                <a:pos x="T6" y="T7"/>
              </a:cxn>
            </a:cxnLst>
            <a:rect l="T12" t="T13" r="T14" b="T15"/>
            <a:pathLst>
              <a:path w="624" h="208">
                <a:moveTo>
                  <a:pt x="0" y="0"/>
                </a:moveTo>
                <a:cubicBezTo>
                  <a:pt x="40" y="32"/>
                  <a:pt x="80" y="64"/>
                  <a:pt x="144" y="96"/>
                </a:cubicBezTo>
                <a:cubicBezTo>
                  <a:pt x="208" y="128"/>
                  <a:pt x="304" y="176"/>
                  <a:pt x="384" y="192"/>
                </a:cubicBezTo>
                <a:cubicBezTo>
                  <a:pt x="464" y="208"/>
                  <a:pt x="544" y="200"/>
                  <a:pt x="624"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3" name="Freeform 76"/>
          <p:cNvSpPr>
            <a:spLocks/>
          </p:cNvSpPr>
          <p:nvPr/>
        </p:nvSpPr>
        <p:spPr bwMode="auto">
          <a:xfrm>
            <a:off x="2530475" y="4205288"/>
            <a:ext cx="990600" cy="330200"/>
          </a:xfrm>
          <a:custGeom>
            <a:avLst/>
            <a:gdLst>
              <a:gd name="T0" fmla="*/ 0 w 624"/>
              <a:gd name="T1" fmla="*/ 0 h 208"/>
              <a:gd name="T2" fmla="*/ 2147483647 w 624"/>
              <a:gd name="T3" fmla="*/ 2147483647 h 208"/>
              <a:gd name="T4" fmla="*/ 2147483647 w 624"/>
              <a:gd name="T5" fmla="*/ 2147483647 h 208"/>
              <a:gd name="T6" fmla="*/ 2147483647 w 624"/>
              <a:gd name="T7" fmla="*/ 2147483647 h 208"/>
              <a:gd name="T8" fmla="*/ 0 60000 65536"/>
              <a:gd name="T9" fmla="*/ 0 60000 65536"/>
              <a:gd name="T10" fmla="*/ 0 60000 65536"/>
              <a:gd name="T11" fmla="*/ 0 60000 65536"/>
              <a:gd name="T12" fmla="*/ 0 w 624"/>
              <a:gd name="T13" fmla="*/ 0 h 208"/>
              <a:gd name="T14" fmla="*/ 624 w 624"/>
              <a:gd name="T15" fmla="*/ 208 h 208"/>
            </a:gdLst>
            <a:ahLst/>
            <a:cxnLst>
              <a:cxn ang="T8">
                <a:pos x="T0" y="T1"/>
              </a:cxn>
              <a:cxn ang="T9">
                <a:pos x="T2" y="T3"/>
              </a:cxn>
              <a:cxn ang="T10">
                <a:pos x="T4" y="T5"/>
              </a:cxn>
              <a:cxn ang="T11">
                <a:pos x="T6" y="T7"/>
              </a:cxn>
            </a:cxnLst>
            <a:rect l="T12" t="T13" r="T14" b="T15"/>
            <a:pathLst>
              <a:path w="624" h="208">
                <a:moveTo>
                  <a:pt x="0" y="0"/>
                </a:moveTo>
                <a:cubicBezTo>
                  <a:pt x="40" y="32"/>
                  <a:pt x="80" y="64"/>
                  <a:pt x="144" y="96"/>
                </a:cubicBezTo>
                <a:cubicBezTo>
                  <a:pt x="208" y="128"/>
                  <a:pt x="304" y="176"/>
                  <a:pt x="384" y="192"/>
                </a:cubicBezTo>
                <a:cubicBezTo>
                  <a:pt x="464" y="208"/>
                  <a:pt x="544" y="200"/>
                  <a:pt x="624"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44" name="Group 77"/>
          <p:cNvGrpSpPr>
            <a:grpSpLocks/>
          </p:cNvGrpSpPr>
          <p:nvPr/>
        </p:nvGrpSpPr>
        <p:grpSpPr bwMode="auto">
          <a:xfrm>
            <a:off x="3444875" y="4357688"/>
            <a:ext cx="152400" cy="533400"/>
            <a:chOff x="5088" y="3360"/>
            <a:chExt cx="96" cy="336"/>
          </a:xfrm>
        </p:grpSpPr>
        <p:sp>
          <p:nvSpPr>
            <p:cNvPr id="103536" name="Line 78"/>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7" name="Line 79"/>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8" name="Line 80"/>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9" name="Line 81"/>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45" name="Freeform 82"/>
          <p:cNvSpPr>
            <a:spLocks/>
          </p:cNvSpPr>
          <p:nvPr/>
        </p:nvSpPr>
        <p:spPr bwMode="auto">
          <a:xfrm>
            <a:off x="6111875" y="4433888"/>
            <a:ext cx="838200" cy="88900"/>
          </a:xfrm>
          <a:custGeom>
            <a:avLst/>
            <a:gdLst>
              <a:gd name="T0" fmla="*/ 0 w 528"/>
              <a:gd name="T1" fmla="*/ 0 h 56"/>
              <a:gd name="T2" fmla="*/ 2147483647 w 528"/>
              <a:gd name="T3" fmla="*/ 2147483647 h 56"/>
              <a:gd name="T4" fmla="*/ 2147483647 w 528"/>
              <a:gd name="T5" fmla="*/ 2147483647 h 56"/>
              <a:gd name="T6" fmla="*/ 0 60000 65536"/>
              <a:gd name="T7" fmla="*/ 0 60000 65536"/>
              <a:gd name="T8" fmla="*/ 0 60000 65536"/>
              <a:gd name="T9" fmla="*/ 0 w 528"/>
              <a:gd name="T10" fmla="*/ 0 h 56"/>
              <a:gd name="T11" fmla="*/ 528 w 528"/>
              <a:gd name="T12" fmla="*/ 56 h 56"/>
            </a:gdLst>
            <a:ahLst/>
            <a:cxnLst>
              <a:cxn ang="T6">
                <a:pos x="T0" y="T1"/>
              </a:cxn>
              <a:cxn ang="T7">
                <a:pos x="T2" y="T3"/>
              </a:cxn>
              <a:cxn ang="T8">
                <a:pos x="T4" y="T5"/>
              </a:cxn>
            </a:cxnLst>
            <a:rect l="T9" t="T10" r="T11" b="T12"/>
            <a:pathLst>
              <a:path w="528" h="56">
                <a:moveTo>
                  <a:pt x="0" y="0"/>
                </a:moveTo>
                <a:cubicBezTo>
                  <a:pt x="100" y="20"/>
                  <a:pt x="200" y="40"/>
                  <a:pt x="288" y="48"/>
                </a:cubicBezTo>
                <a:cubicBezTo>
                  <a:pt x="376" y="56"/>
                  <a:pt x="452" y="52"/>
                  <a:pt x="528"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46" name="Freeform 83"/>
          <p:cNvSpPr>
            <a:spLocks/>
          </p:cNvSpPr>
          <p:nvPr/>
        </p:nvSpPr>
        <p:spPr bwMode="auto">
          <a:xfrm>
            <a:off x="6111875" y="4510088"/>
            <a:ext cx="838200" cy="88900"/>
          </a:xfrm>
          <a:custGeom>
            <a:avLst/>
            <a:gdLst>
              <a:gd name="T0" fmla="*/ 0 w 528"/>
              <a:gd name="T1" fmla="*/ 0 h 56"/>
              <a:gd name="T2" fmla="*/ 2147483647 w 528"/>
              <a:gd name="T3" fmla="*/ 2147483647 h 56"/>
              <a:gd name="T4" fmla="*/ 2147483647 w 528"/>
              <a:gd name="T5" fmla="*/ 2147483647 h 56"/>
              <a:gd name="T6" fmla="*/ 0 60000 65536"/>
              <a:gd name="T7" fmla="*/ 0 60000 65536"/>
              <a:gd name="T8" fmla="*/ 0 60000 65536"/>
              <a:gd name="T9" fmla="*/ 0 w 528"/>
              <a:gd name="T10" fmla="*/ 0 h 56"/>
              <a:gd name="T11" fmla="*/ 528 w 528"/>
              <a:gd name="T12" fmla="*/ 56 h 56"/>
            </a:gdLst>
            <a:ahLst/>
            <a:cxnLst>
              <a:cxn ang="T6">
                <a:pos x="T0" y="T1"/>
              </a:cxn>
              <a:cxn ang="T7">
                <a:pos x="T2" y="T3"/>
              </a:cxn>
              <a:cxn ang="T8">
                <a:pos x="T4" y="T5"/>
              </a:cxn>
            </a:cxnLst>
            <a:rect l="T9" t="T10" r="T11" b="T12"/>
            <a:pathLst>
              <a:path w="528" h="56">
                <a:moveTo>
                  <a:pt x="0" y="0"/>
                </a:moveTo>
                <a:cubicBezTo>
                  <a:pt x="100" y="20"/>
                  <a:pt x="200" y="40"/>
                  <a:pt x="288" y="48"/>
                </a:cubicBezTo>
                <a:cubicBezTo>
                  <a:pt x="376" y="56"/>
                  <a:pt x="452" y="52"/>
                  <a:pt x="528"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47" name="Group 84"/>
          <p:cNvGrpSpPr>
            <a:grpSpLocks/>
          </p:cNvGrpSpPr>
          <p:nvPr/>
        </p:nvGrpSpPr>
        <p:grpSpPr bwMode="auto">
          <a:xfrm>
            <a:off x="6035675" y="4357688"/>
            <a:ext cx="152400" cy="533400"/>
            <a:chOff x="5088" y="3360"/>
            <a:chExt cx="96" cy="336"/>
          </a:xfrm>
        </p:grpSpPr>
        <p:sp>
          <p:nvSpPr>
            <p:cNvPr id="103532" name="Line 85"/>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3" name="Line 86"/>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4" name="Line 87"/>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5" name="Line 88"/>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448" name="Group 89"/>
          <p:cNvGrpSpPr>
            <a:grpSpLocks/>
          </p:cNvGrpSpPr>
          <p:nvPr/>
        </p:nvGrpSpPr>
        <p:grpSpPr bwMode="auto">
          <a:xfrm>
            <a:off x="6467475" y="3919538"/>
            <a:ext cx="609600" cy="457200"/>
            <a:chOff x="2352" y="3504"/>
            <a:chExt cx="864" cy="480"/>
          </a:xfrm>
        </p:grpSpPr>
        <p:sp>
          <p:nvSpPr>
            <p:cNvPr id="103529" name="AutoShape 90"/>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30" name="AutoShape 91"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31" name="AutoShape 92"/>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449" name="Group 93"/>
          <p:cNvGrpSpPr>
            <a:grpSpLocks/>
          </p:cNvGrpSpPr>
          <p:nvPr/>
        </p:nvGrpSpPr>
        <p:grpSpPr bwMode="auto">
          <a:xfrm>
            <a:off x="6797675" y="4205288"/>
            <a:ext cx="762000" cy="533400"/>
            <a:chOff x="2352" y="3504"/>
            <a:chExt cx="864" cy="480"/>
          </a:xfrm>
        </p:grpSpPr>
        <p:sp>
          <p:nvSpPr>
            <p:cNvPr id="103526" name="AutoShape 94"/>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27" name="AutoShape 95"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28" name="AutoShape 96"/>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103450" name="Freeform 97"/>
          <p:cNvSpPr>
            <a:spLocks/>
          </p:cNvSpPr>
          <p:nvPr/>
        </p:nvSpPr>
        <p:spPr bwMode="auto">
          <a:xfrm>
            <a:off x="930275" y="4205288"/>
            <a:ext cx="228600" cy="76200"/>
          </a:xfrm>
          <a:custGeom>
            <a:avLst/>
            <a:gdLst>
              <a:gd name="T0" fmla="*/ 0 w 96"/>
              <a:gd name="T1" fmla="*/ 0 h 48"/>
              <a:gd name="T2" fmla="*/ 2147483647 w 96"/>
              <a:gd name="T3" fmla="*/ 2147483647 h 48"/>
              <a:gd name="T4" fmla="*/ 0 60000 65536"/>
              <a:gd name="T5" fmla="*/ 0 60000 65536"/>
              <a:gd name="T6" fmla="*/ 0 w 96"/>
              <a:gd name="T7" fmla="*/ 0 h 48"/>
              <a:gd name="T8" fmla="*/ 96 w 96"/>
              <a:gd name="T9" fmla="*/ 48 h 48"/>
            </a:gdLst>
            <a:ahLst/>
            <a:cxnLst>
              <a:cxn ang="T4">
                <a:pos x="T0" y="T1"/>
              </a:cxn>
              <a:cxn ang="T5">
                <a:pos x="T2" y="T3"/>
              </a:cxn>
            </a:cxnLst>
            <a:rect l="T6" t="T7" r="T8" b="T9"/>
            <a:pathLst>
              <a:path w="96" h="48">
                <a:moveTo>
                  <a:pt x="0" y="0"/>
                </a:moveTo>
                <a:cubicBezTo>
                  <a:pt x="36" y="20"/>
                  <a:pt x="72" y="40"/>
                  <a:pt x="96"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1" name="Freeform 98"/>
          <p:cNvSpPr>
            <a:spLocks/>
          </p:cNvSpPr>
          <p:nvPr/>
        </p:nvSpPr>
        <p:spPr bwMode="auto">
          <a:xfrm>
            <a:off x="930275" y="4281488"/>
            <a:ext cx="228600" cy="76200"/>
          </a:xfrm>
          <a:custGeom>
            <a:avLst/>
            <a:gdLst>
              <a:gd name="T0" fmla="*/ 0 w 96"/>
              <a:gd name="T1" fmla="*/ 0 h 48"/>
              <a:gd name="T2" fmla="*/ 2147483647 w 96"/>
              <a:gd name="T3" fmla="*/ 2147483647 h 48"/>
              <a:gd name="T4" fmla="*/ 0 60000 65536"/>
              <a:gd name="T5" fmla="*/ 0 60000 65536"/>
              <a:gd name="T6" fmla="*/ 0 w 96"/>
              <a:gd name="T7" fmla="*/ 0 h 48"/>
              <a:gd name="T8" fmla="*/ 96 w 96"/>
              <a:gd name="T9" fmla="*/ 48 h 48"/>
            </a:gdLst>
            <a:ahLst/>
            <a:cxnLst>
              <a:cxn ang="T4">
                <a:pos x="T0" y="T1"/>
              </a:cxn>
              <a:cxn ang="T5">
                <a:pos x="T2" y="T3"/>
              </a:cxn>
            </a:cxnLst>
            <a:rect l="T6" t="T7" r="T8" b="T9"/>
            <a:pathLst>
              <a:path w="96" h="48">
                <a:moveTo>
                  <a:pt x="0" y="0"/>
                </a:moveTo>
                <a:cubicBezTo>
                  <a:pt x="36" y="20"/>
                  <a:pt x="72" y="40"/>
                  <a:pt x="96"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52" name="Group 99"/>
          <p:cNvGrpSpPr>
            <a:grpSpLocks/>
          </p:cNvGrpSpPr>
          <p:nvPr/>
        </p:nvGrpSpPr>
        <p:grpSpPr bwMode="auto">
          <a:xfrm>
            <a:off x="854075" y="4129088"/>
            <a:ext cx="152400" cy="533400"/>
            <a:chOff x="5088" y="3360"/>
            <a:chExt cx="96" cy="336"/>
          </a:xfrm>
        </p:grpSpPr>
        <p:sp>
          <p:nvSpPr>
            <p:cNvPr id="103522" name="Line 100"/>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3" name="Line 101"/>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4" name="Line 102"/>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5" name="Line 103"/>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53" name="Freeform 104"/>
          <p:cNvSpPr>
            <a:spLocks/>
          </p:cNvSpPr>
          <p:nvPr/>
        </p:nvSpPr>
        <p:spPr bwMode="auto">
          <a:xfrm>
            <a:off x="854075" y="4573588"/>
            <a:ext cx="1219200" cy="88900"/>
          </a:xfrm>
          <a:custGeom>
            <a:avLst/>
            <a:gdLst>
              <a:gd name="T0" fmla="*/ 0 w 768"/>
              <a:gd name="T1" fmla="*/ 2147483647 h 56"/>
              <a:gd name="T2" fmla="*/ 2147483647 w 768"/>
              <a:gd name="T3" fmla="*/ 2147483647 h 56"/>
              <a:gd name="T4" fmla="*/ 2147483647 w 768"/>
              <a:gd name="T5" fmla="*/ 2147483647 h 56"/>
              <a:gd name="T6" fmla="*/ 0 60000 65536"/>
              <a:gd name="T7" fmla="*/ 0 60000 65536"/>
              <a:gd name="T8" fmla="*/ 0 60000 65536"/>
              <a:gd name="T9" fmla="*/ 0 w 768"/>
              <a:gd name="T10" fmla="*/ 0 h 56"/>
              <a:gd name="T11" fmla="*/ 768 w 768"/>
              <a:gd name="T12" fmla="*/ 56 h 56"/>
            </a:gdLst>
            <a:ahLst/>
            <a:cxnLst>
              <a:cxn ang="T6">
                <a:pos x="T0" y="T1"/>
              </a:cxn>
              <a:cxn ang="T7">
                <a:pos x="T2" y="T3"/>
              </a:cxn>
              <a:cxn ang="T8">
                <a:pos x="T4" y="T5"/>
              </a:cxn>
            </a:cxnLst>
            <a:rect l="T9" t="T10" r="T11" b="T12"/>
            <a:pathLst>
              <a:path w="768" h="56">
                <a:moveTo>
                  <a:pt x="0" y="56"/>
                </a:moveTo>
                <a:cubicBezTo>
                  <a:pt x="128" y="36"/>
                  <a:pt x="256" y="16"/>
                  <a:pt x="384" y="8"/>
                </a:cubicBezTo>
                <a:cubicBezTo>
                  <a:pt x="512" y="0"/>
                  <a:pt x="640" y="4"/>
                  <a:pt x="768" y="8"/>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4" name="Freeform 105"/>
          <p:cNvSpPr>
            <a:spLocks/>
          </p:cNvSpPr>
          <p:nvPr/>
        </p:nvSpPr>
        <p:spPr bwMode="auto">
          <a:xfrm>
            <a:off x="1768475" y="4129088"/>
            <a:ext cx="762000" cy="88900"/>
          </a:xfrm>
          <a:custGeom>
            <a:avLst/>
            <a:gdLst>
              <a:gd name="T0" fmla="*/ 2147483647 w 480"/>
              <a:gd name="T1" fmla="*/ 0 h 56"/>
              <a:gd name="T2" fmla="*/ 2147483647 w 480"/>
              <a:gd name="T3" fmla="*/ 2147483647 h 56"/>
              <a:gd name="T4" fmla="*/ 2147483647 w 480"/>
              <a:gd name="T5" fmla="*/ 2147483647 h 56"/>
              <a:gd name="T6" fmla="*/ 0 w 480"/>
              <a:gd name="T7" fmla="*/ 2147483647 h 56"/>
              <a:gd name="T8" fmla="*/ 0 60000 65536"/>
              <a:gd name="T9" fmla="*/ 0 60000 65536"/>
              <a:gd name="T10" fmla="*/ 0 60000 65536"/>
              <a:gd name="T11" fmla="*/ 0 60000 65536"/>
              <a:gd name="T12" fmla="*/ 0 w 480"/>
              <a:gd name="T13" fmla="*/ 0 h 56"/>
              <a:gd name="T14" fmla="*/ 480 w 480"/>
              <a:gd name="T15" fmla="*/ 56 h 56"/>
            </a:gdLst>
            <a:ahLst/>
            <a:cxnLst>
              <a:cxn ang="T8">
                <a:pos x="T0" y="T1"/>
              </a:cxn>
              <a:cxn ang="T9">
                <a:pos x="T2" y="T3"/>
              </a:cxn>
              <a:cxn ang="T10">
                <a:pos x="T4" y="T5"/>
              </a:cxn>
              <a:cxn ang="T11">
                <a:pos x="T6" y="T7"/>
              </a:cxn>
            </a:cxnLst>
            <a:rect l="T12" t="T13" r="T14" b="T15"/>
            <a:pathLst>
              <a:path w="480" h="56">
                <a:moveTo>
                  <a:pt x="480" y="0"/>
                </a:moveTo>
                <a:cubicBezTo>
                  <a:pt x="412" y="20"/>
                  <a:pt x="344" y="40"/>
                  <a:pt x="288" y="48"/>
                </a:cubicBezTo>
                <a:cubicBezTo>
                  <a:pt x="232" y="56"/>
                  <a:pt x="192" y="48"/>
                  <a:pt x="144" y="48"/>
                </a:cubicBezTo>
                <a:cubicBezTo>
                  <a:pt x="96" y="48"/>
                  <a:pt x="48" y="48"/>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5" name="Freeform 106"/>
          <p:cNvSpPr>
            <a:spLocks/>
          </p:cNvSpPr>
          <p:nvPr/>
        </p:nvSpPr>
        <p:spPr bwMode="auto">
          <a:xfrm>
            <a:off x="1768475" y="4205288"/>
            <a:ext cx="762000" cy="88900"/>
          </a:xfrm>
          <a:custGeom>
            <a:avLst/>
            <a:gdLst>
              <a:gd name="T0" fmla="*/ 2147483647 w 480"/>
              <a:gd name="T1" fmla="*/ 0 h 56"/>
              <a:gd name="T2" fmla="*/ 2147483647 w 480"/>
              <a:gd name="T3" fmla="*/ 2147483647 h 56"/>
              <a:gd name="T4" fmla="*/ 2147483647 w 480"/>
              <a:gd name="T5" fmla="*/ 2147483647 h 56"/>
              <a:gd name="T6" fmla="*/ 0 w 480"/>
              <a:gd name="T7" fmla="*/ 2147483647 h 56"/>
              <a:gd name="T8" fmla="*/ 0 60000 65536"/>
              <a:gd name="T9" fmla="*/ 0 60000 65536"/>
              <a:gd name="T10" fmla="*/ 0 60000 65536"/>
              <a:gd name="T11" fmla="*/ 0 60000 65536"/>
              <a:gd name="T12" fmla="*/ 0 w 480"/>
              <a:gd name="T13" fmla="*/ 0 h 56"/>
              <a:gd name="T14" fmla="*/ 480 w 480"/>
              <a:gd name="T15" fmla="*/ 56 h 56"/>
            </a:gdLst>
            <a:ahLst/>
            <a:cxnLst>
              <a:cxn ang="T8">
                <a:pos x="T0" y="T1"/>
              </a:cxn>
              <a:cxn ang="T9">
                <a:pos x="T2" y="T3"/>
              </a:cxn>
              <a:cxn ang="T10">
                <a:pos x="T4" y="T5"/>
              </a:cxn>
              <a:cxn ang="T11">
                <a:pos x="T6" y="T7"/>
              </a:cxn>
            </a:cxnLst>
            <a:rect l="T12" t="T13" r="T14" b="T15"/>
            <a:pathLst>
              <a:path w="480" h="56">
                <a:moveTo>
                  <a:pt x="480" y="0"/>
                </a:moveTo>
                <a:cubicBezTo>
                  <a:pt x="412" y="20"/>
                  <a:pt x="344" y="40"/>
                  <a:pt x="288" y="48"/>
                </a:cubicBezTo>
                <a:cubicBezTo>
                  <a:pt x="232" y="56"/>
                  <a:pt x="192" y="48"/>
                  <a:pt x="144" y="48"/>
                </a:cubicBezTo>
                <a:cubicBezTo>
                  <a:pt x="96" y="48"/>
                  <a:pt x="48" y="48"/>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56" name="Group 107"/>
          <p:cNvGrpSpPr>
            <a:grpSpLocks/>
          </p:cNvGrpSpPr>
          <p:nvPr/>
        </p:nvGrpSpPr>
        <p:grpSpPr bwMode="auto">
          <a:xfrm>
            <a:off x="2454275" y="4052888"/>
            <a:ext cx="152400" cy="533400"/>
            <a:chOff x="5088" y="3360"/>
            <a:chExt cx="96" cy="336"/>
          </a:xfrm>
        </p:grpSpPr>
        <p:sp>
          <p:nvSpPr>
            <p:cNvPr id="103518" name="Line 108"/>
            <p:cNvSpPr>
              <a:spLocks noChangeShapeType="1"/>
            </p:cNvSpPr>
            <p:nvPr/>
          </p:nvSpPr>
          <p:spPr bwMode="auto">
            <a:xfrm>
              <a:off x="5136" y="3360"/>
              <a:ext cx="0" cy="336"/>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9" name="Line 109"/>
            <p:cNvSpPr>
              <a:spLocks noChangeShapeType="1"/>
            </p:cNvSpPr>
            <p:nvPr/>
          </p:nvSpPr>
          <p:spPr bwMode="auto">
            <a:xfrm>
              <a:off x="5088" y="3408"/>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0" name="Line 110"/>
            <p:cNvSpPr>
              <a:spLocks noChangeShapeType="1"/>
            </p:cNvSpPr>
            <p:nvPr/>
          </p:nvSpPr>
          <p:spPr bwMode="auto">
            <a:xfrm>
              <a:off x="5088" y="3456"/>
              <a:ext cx="96"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1" name="Line 111"/>
            <p:cNvSpPr>
              <a:spLocks noChangeShapeType="1"/>
            </p:cNvSpPr>
            <p:nvPr/>
          </p:nvSpPr>
          <p:spPr bwMode="auto">
            <a:xfrm flipV="1">
              <a:off x="5184" y="3408"/>
              <a:ext cx="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57" name="Freeform 112"/>
          <p:cNvSpPr>
            <a:spLocks/>
          </p:cNvSpPr>
          <p:nvPr/>
        </p:nvSpPr>
        <p:spPr bwMode="auto">
          <a:xfrm>
            <a:off x="1844675" y="4535488"/>
            <a:ext cx="5105400" cy="406400"/>
          </a:xfrm>
          <a:custGeom>
            <a:avLst/>
            <a:gdLst>
              <a:gd name="T0" fmla="*/ 0 w 3216"/>
              <a:gd name="T1" fmla="*/ 2147483647 h 256"/>
              <a:gd name="T2" fmla="*/ 2147483647 w 3216"/>
              <a:gd name="T3" fmla="*/ 2147483647 h 256"/>
              <a:gd name="T4" fmla="*/ 2147483647 w 3216"/>
              <a:gd name="T5" fmla="*/ 2147483647 h 256"/>
              <a:gd name="T6" fmla="*/ 2147483647 w 3216"/>
              <a:gd name="T7" fmla="*/ 2147483647 h 256"/>
              <a:gd name="T8" fmla="*/ 2147483647 w 3216"/>
              <a:gd name="T9" fmla="*/ 2147483647 h 256"/>
              <a:gd name="T10" fmla="*/ 2147483647 w 3216"/>
              <a:gd name="T11" fmla="*/ 2147483647 h 256"/>
              <a:gd name="T12" fmla="*/ 0 60000 65536"/>
              <a:gd name="T13" fmla="*/ 0 60000 65536"/>
              <a:gd name="T14" fmla="*/ 0 60000 65536"/>
              <a:gd name="T15" fmla="*/ 0 60000 65536"/>
              <a:gd name="T16" fmla="*/ 0 60000 65536"/>
              <a:gd name="T17" fmla="*/ 0 60000 65536"/>
              <a:gd name="T18" fmla="*/ 0 w 3216"/>
              <a:gd name="T19" fmla="*/ 0 h 256"/>
              <a:gd name="T20" fmla="*/ 3216 w 321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3216" h="256">
                <a:moveTo>
                  <a:pt x="0" y="32"/>
                </a:moveTo>
                <a:cubicBezTo>
                  <a:pt x="204" y="16"/>
                  <a:pt x="408" y="0"/>
                  <a:pt x="576" y="32"/>
                </a:cubicBezTo>
                <a:cubicBezTo>
                  <a:pt x="744" y="64"/>
                  <a:pt x="768" y="192"/>
                  <a:pt x="1008" y="224"/>
                </a:cubicBezTo>
                <a:cubicBezTo>
                  <a:pt x="1248" y="256"/>
                  <a:pt x="1800" y="224"/>
                  <a:pt x="2016" y="224"/>
                </a:cubicBezTo>
                <a:cubicBezTo>
                  <a:pt x="2232" y="224"/>
                  <a:pt x="2104" y="224"/>
                  <a:pt x="2304" y="224"/>
                </a:cubicBezTo>
                <a:cubicBezTo>
                  <a:pt x="2504" y="224"/>
                  <a:pt x="2860" y="224"/>
                  <a:pt x="3216" y="224"/>
                </a:cubicBezTo>
              </a:path>
            </a:pathLst>
          </a:custGeom>
          <a:noFill/>
          <a:ln w="762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3458" name="Group 113"/>
          <p:cNvGrpSpPr>
            <a:grpSpLocks/>
          </p:cNvGrpSpPr>
          <p:nvPr/>
        </p:nvGrpSpPr>
        <p:grpSpPr bwMode="auto">
          <a:xfrm>
            <a:off x="4498975" y="4117975"/>
            <a:ext cx="304800" cy="304800"/>
            <a:chOff x="2112" y="144"/>
            <a:chExt cx="749" cy="672"/>
          </a:xfrm>
        </p:grpSpPr>
        <p:sp>
          <p:nvSpPr>
            <p:cNvPr id="169074" name="Rectangle 114"/>
            <p:cNvSpPr>
              <a:spLocks noChangeArrowheads="1"/>
            </p:cNvSpPr>
            <p:nvPr/>
          </p:nvSpPr>
          <p:spPr bwMode="auto">
            <a:xfrm>
              <a:off x="2447" y="337"/>
              <a:ext cx="98" cy="479"/>
            </a:xfrm>
            <a:prstGeom prst="rect">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eaLnBrk="1" hangingPunct="1">
                <a:defRPr/>
              </a:pPr>
              <a:endParaRPr lang="en-US">
                <a:ea typeface="ＭＳ Ｐゴシック" charset="0"/>
                <a:cs typeface="ＭＳ Ｐゴシック" charset="0"/>
              </a:endParaRPr>
            </a:p>
          </p:txBody>
        </p:sp>
        <p:sp>
          <p:nvSpPr>
            <p:cNvPr id="169075" name="Oval 115"/>
            <p:cNvSpPr>
              <a:spLocks noChangeArrowheads="1"/>
            </p:cNvSpPr>
            <p:nvPr/>
          </p:nvSpPr>
          <p:spPr bwMode="auto">
            <a:xfrm>
              <a:off x="2401" y="239"/>
              <a:ext cx="191" cy="192"/>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a:ea typeface="ＭＳ Ｐゴシック" charset="0"/>
                <a:cs typeface="ＭＳ Ｐゴシック" charset="0"/>
              </a:endParaRPr>
            </a:p>
          </p:txBody>
        </p:sp>
        <p:grpSp>
          <p:nvGrpSpPr>
            <p:cNvPr id="103512" name="Group 116"/>
            <p:cNvGrpSpPr>
              <a:grpSpLocks/>
            </p:cNvGrpSpPr>
            <p:nvPr/>
          </p:nvGrpSpPr>
          <p:grpSpPr bwMode="auto">
            <a:xfrm>
              <a:off x="2544" y="144"/>
              <a:ext cx="317" cy="288"/>
              <a:chOff x="2544" y="144"/>
              <a:chExt cx="317" cy="288"/>
            </a:xfrm>
          </p:grpSpPr>
          <p:sp>
            <p:nvSpPr>
              <p:cNvPr id="169077" name="Arc 117"/>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78" name="Arc 118"/>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03513" name="Group 119"/>
            <p:cNvGrpSpPr>
              <a:grpSpLocks/>
            </p:cNvGrpSpPr>
            <p:nvPr/>
          </p:nvGrpSpPr>
          <p:grpSpPr bwMode="auto">
            <a:xfrm flipH="1">
              <a:off x="2112" y="144"/>
              <a:ext cx="317" cy="288"/>
              <a:chOff x="2544" y="144"/>
              <a:chExt cx="317" cy="288"/>
            </a:xfrm>
          </p:grpSpPr>
          <p:sp>
            <p:nvSpPr>
              <p:cNvPr id="169080" name="Arc 120"/>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81" name="Arc 121"/>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grpSp>
        <p:nvGrpSpPr>
          <p:cNvPr id="103459" name="Group 122"/>
          <p:cNvGrpSpPr>
            <a:grpSpLocks/>
          </p:cNvGrpSpPr>
          <p:nvPr/>
        </p:nvGrpSpPr>
        <p:grpSpPr bwMode="auto">
          <a:xfrm>
            <a:off x="7470775" y="3900488"/>
            <a:ext cx="304800" cy="304800"/>
            <a:chOff x="2112" y="144"/>
            <a:chExt cx="749" cy="672"/>
          </a:xfrm>
        </p:grpSpPr>
        <p:sp>
          <p:nvSpPr>
            <p:cNvPr id="169083" name="Rectangle 123"/>
            <p:cNvSpPr>
              <a:spLocks noChangeArrowheads="1"/>
            </p:cNvSpPr>
            <p:nvPr/>
          </p:nvSpPr>
          <p:spPr bwMode="auto">
            <a:xfrm>
              <a:off x="2447" y="336"/>
              <a:ext cx="98" cy="480"/>
            </a:xfrm>
            <a:prstGeom prst="rect">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eaLnBrk="1" hangingPunct="1">
                <a:defRPr/>
              </a:pPr>
              <a:endParaRPr lang="en-US">
                <a:ea typeface="ＭＳ Ｐゴシック" charset="0"/>
                <a:cs typeface="ＭＳ Ｐゴシック" charset="0"/>
              </a:endParaRPr>
            </a:p>
          </p:txBody>
        </p:sp>
        <p:sp>
          <p:nvSpPr>
            <p:cNvPr id="169084" name="Oval 124"/>
            <p:cNvSpPr>
              <a:spLocks noChangeArrowheads="1"/>
            </p:cNvSpPr>
            <p:nvPr/>
          </p:nvSpPr>
          <p:spPr bwMode="auto">
            <a:xfrm>
              <a:off x="2401" y="238"/>
              <a:ext cx="191" cy="193"/>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a:ea typeface="ＭＳ Ｐゴシック" charset="0"/>
                <a:cs typeface="ＭＳ Ｐゴシック" charset="0"/>
              </a:endParaRPr>
            </a:p>
          </p:txBody>
        </p:sp>
        <p:grpSp>
          <p:nvGrpSpPr>
            <p:cNvPr id="103504" name="Group 125"/>
            <p:cNvGrpSpPr>
              <a:grpSpLocks/>
            </p:cNvGrpSpPr>
            <p:nvPr/>
          </p:nvGrpSpPr>
          <p:grpSpPr bwMode="auto">
            <a:xfrm>
              <a:off x="2544" y="144"/>
              <a:ext cx="317" cy="288"/>
              <a:chOff x="2544" y="144"/>
              <a:chExt cx="317" cy="288"/>
            </a:xfrm>
          </p:grpSpPr>
          <p:sp>
            <p:nvSpPr>
              <p:cNvPr id="169086" name="Arc 126"/>
              <p:cNvSpPr>
                <a:spLocks/>
              </p:cNvSpPr>
              <p:nvPr/>
            </p:nvSpPr>
            <p:spPr bwMode="auto">
              <a:xfrm rot="1223169">
                <a:off x="2545" y="193"/>
                <a:ext cx="172" cy="199"/>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87" name="Arc 127"/>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03505" name="Group 128"/>
            <p:cNvGrpSpPr>
              <a:grpSpLocks/>
            </p:cNvGrpSpPr>
            <p:nvPr/>
          </p:nvGrpSpPr>
          <p:grpSpPr bwMode="auto">
            <a:xfrm flipH="1">
              <a:off x="2112" y="144"/>
              <a:ext cx="317" cy="288"/>
              <a:chOff x="2544" y="144"/>
              <a:chExt cx="317" cy="288"/>
            </a:xfrm>
          </p:grpSpPr>
          <p:sp>
            <p:nvSpPr>
              <p:cNvPr id="169089" name="Arc 129"/>
              <p:cNvSpPr>
                <a:spLocks/>
              </p:cNvSpPr>
              <p:nvPr/>
            </p:nvSpPr>
            <p:spPr bwMode="auto">
              <a:xfrm rot="1223169">
                <a:off x="2545" y="193"/>
                <a:ext cx="172" cy="199"/>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090" name="Arc 130"/>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grpSp>
        <p:nvGrpSpPr>
          <p:cNvPr id="103460" name="Group 131"/>
          <p:cNvGrpSpPr>
            <a:grpSpLocks/>
          </p:cNvGrpSpPr>
          <p:nvPr/>
        </p:nvGrpSpPr>
        <p:grpSpPr bwMode="auto">
          <a:xfrm>
            <a:off x="7529513" y="4133850"/>
            <a:ext cx="533400" cy="304800"/>
            <a:chOff x="2352" y="3504"/>
            <a:chExt cx="864" cy="480"/>
          </a:xfrm>
        </p:grpSpPr>
        <p:sp>
          <p:nvSpPr>
            <p:cNvPr id="103499" name="AutoShape 132"/>
            <p:cNvSpPr>
              <a:spLocks noChangeArrowheads="1"/>
            </p:cNvSpPr>
            <p:nvPr/>
          </p:nvSpPr>
          <p:spPr bwMode="auto">
            <a:xfrm>
              <a:off x="2496" y="3696"/>
              <a:ext cx="576" cy="288"/>
            </a:xfrm>
            <a:prstGeom prst="roundRect">
              <a:avLst>
                <a:gd name="adj" fmla="val 16667"/>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500" name="AutoShape 133" descr="Dashed upward diagonal"/>
            <p:cNvSpPr>
              <a:spLocks noChangeArrowheads="1"/>
            </p:cNvSpPr>
            <p:nvPr/>
          </p:nvSpPr>
          <p:spPr bwMode="auto">
            <a:xfrm rot="10800000">
              <a:off x="2352" y="3504"/>
              <a:ext cx="864"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dashUpDiag">
              <a:fgClr>
                <a:srgbClr val="CC9900"/>
              </a:fgClr>
              <a:bgClr>
                <a:srgbClr val="996633"/>
              </a:bgClr>
            </a:pattFill>
            <a:ln w="9525">
              <a:solidFill>
                <a:schemeClr val="tx1"/>
              </a:solidFill>
              <a:miter lim="800000"/>
              <a:headEnd/>
              <a:tailEnd/>
            </a:ln>
          </p:spPr>
          <p:txBody>
            <a:bodyPr wrap="none" anchor="ctr"/>
            <a:lstStyle/>
            <a:p>
              <a:endParaRPr lang="en-US"/>
            </a:p>
          </p:txBody>
        </p:sp>
        <p:sp>
          <p:nvSpPr>
            <p:cNvPr id="103501" name="AutoShape 134"/>
            <p:cNvSpPr>
              <a:spLocks noChangeArrowheads="1"/>
            </p:cNvSpPr>
            <p:nvPr/>
          </p:nvSpPr>
          <p:spPr bwMode="auto">
            <a:xfrm>
              <a:off x="2736" y="3840"/>
              <a:ext cx="96" cy="144"/>
            </a:xfrm>
            <a:prstGeom prst="roundRect">
              <a:avLst>
                <a:gd name="adj" fmla="val 16667"/>
              </a:avLst>
            </a:prstGeom>
            <a:solidFill>
              <a:srgbClr val="00000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461" name="Group 135"/>
          <p:cNvGrpSpPr>
            <a:grpSpLocks/>
          </p:cNvGrpSpPr>
          <p:nvPr/>
        </p:nvGrpSpPr>
        <p:grpSpPr bwMode="auto">
          <a:xfrm>
            <a:off x="1557338" y="3832225"/>
            <a:ext cx="304800" cy="304800"/>
            <a:chOff x="2112" y="144"/>
            <a:chExt cx="749" cy="672"/>
          </a:xfrm>
        </p:grpSpPr>
        <p:sp>
          <p:nvSpPr>
            <p:cNvPr id="169096" name="Rectangle 136"/>
            <p:cNvSpPr>
              <a:spLocks noChangeArrowheads="1"/>
            </p:cNvSpPr>
            <p:nvPr/>
          </p:nvSpPr>
          <p:spPr bwMode="auto">
            <a:xfrm>
              <a:off x="2447" y="337"/>
              <a:ext cx="98" cy="479"/>
            </a:xfrm>
            <a:prstGeom prst="rect">
              <a:avLst/>
            </a:prstGeom>
            <a:gradFill rotWithShape="1">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eaLnBrk="1" hangingPunct="1">
                <a:defRPr/>
              </a:pPr>
              <a:endParaRPr lang="en-US">
                <a:ea typeface="ＭＳ Ｐゴシック" charset="0"/>
                <a:cs typeface="ＭＳ Ｐゴシック" charset="0"/>
              </a:endParaRPr>
            </a:p>
          </p:txBody>
        </p:sp>
        <p:sp>
          <p:nvSpPr>
            <p:cNvPr id="169097" name="Oval 137"/>
            <p:cNvSpPr>
              <a:spLocks noChangeArrowheads="1"/>
            </p:cNvSpPr>
            <p:nvPr/>
          </p:nvSpPr>
          <p:spPr bwMode="auto">
            <a:xfrm>
              <a:off x="2401" y="239"/>
              <a:ext cx="191" cy="192"/>
            </a:xfrm>
            <a:prstGeom prst="ellipse">
              <a:avLst/>
            </a:prstGeom>
            <a:gradFill rotWithShape="1">
              <a:gsLst>
                <a:gs pos="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a:ea typeface="ＭＳ Ｐゴシック" charset="0"/>
                <a:cs typeface="ＭＳ Ｐゴシック" charset="0"/>
              </a:endParaRPr>
            </a:p>
          </p:txBody>
        </p:sp>
        <p:grpSp>
          <p:nvGrpSpPr>
            <p:cNvPr id="103493" name="Group 138"/>
            <p:cNvGrpSpPr>
              <a:grpSpLocks/>
            </p:cNvGrpSpPr>
            <p:nvPr/>
          </p:nvGrpSpPr>
          <p:grpSpPr bwMode="auto">
            <a:xfrm>
              <a:off x="2544" y="144"/>
              <a:ext cx="317" cy="288"/>
              <a:chOff x="2544" y="144"/>
              <a:chExt cx="317" cy="288"/>
            </a:xfrm>
          </p:grpSpPr>
          <p:sp>
            <p:nvSpPr>
              <p:cNvPr id="169099" name="Arc 139"/>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100" name="Arc 140"/>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40161" dir="204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nvGrpSpPr>
            <p:cNvPr id="103494" name="Group 141"/>
            <p:cNvGrpSpPr>
              <a:grpSpLocks/>
            </p:cNvGrpSpPr>
            <p:nvPr/>
          </p:nvGrpSpPr>
          <p:grpSpPr bwMode="auto">
            <a:xfrm flipH="1">
              <a:off x="2112" y="144"/>
              <a:ext cx="317" cy="288"/>
              <a:chOff x="2544" y="144"/>
              <a:chExt cx="317" cy="288"/>
            </a:xfrm>
          </p:grpSpPr>
          <p:sp>
            <p:nvSpPr>
              <p:cNvPr id="169102" name="Arc 142"/>
              <p:cNvSpPr>
                <a:spLocks/>
              </p:cNvSpPr>
              <p:nvPr/>
            </p:nvSpPr>
            <p:spPr bwMode="auto">
              <a:xfrm rot="1223169">
                <a:off x="2545" y="193"/>
                <a:ext cx="172" cy="200"/>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sp>
            <p:nvSpPr>
              <p:cNvPr id="169103" name="Arc 143"/>
              <p:cNvSpPr>
                <a:spLocks/>
              </p:cNvSpPr>
              <p:nvPr/>
            </p:nvSpPr>
            <p:spPr bwMode="auto">
              <a:xfrm rot="1223169">
                <a:off x="2643" y="144"/>
                <a:ext cx="218" cy="287"/>
              </a:xfrm>
              <a:custGeom>
                <a:avLst/>
                <a:gdLst>
                  <a:gd name="G0" fmla="+- 0 0 0"/>
                  <a:gd name="G1" fmla="+- 21576 0 0"/>
                  <a:gd name="G2" fmla="+- 21600 0 0"/>
                  <a:gd name="T0" fmla="*/ 1011 w 21545"/>
                  <a:gd name="T1" fmla="*/ 0 h 21576"/>
                  <a:gd name="T2" fmla="*/ 21545 w 21545"/>
                  <a:gd name="T3" fmla="*/ 20040 h 21576"/>
                  <a:gd name="T4" fmla="*/ 0 w 21545"/>
                  <a:gd name="T5" fmla="*/ 21576 h 21576"/>
                </a:gdLst>
                <a:ahLst/>
                <a:cxnLst>
                  <a:cxn ang="0">
                    <a:pos x="T0" y="T1"/>
                  </a:cxn>
                  <a:cxn ang="0">
                    <a:pos x="T2" y="T3"/>
                  </a:cxn>
                  <a:cxn ang="0">
                    <a:pos x="T4" y="T5"/>
                  </a:cxn>
                </a:cxnLst>
                <a:rect l="0" t="0" r="r" b="b"/>
                <a:pathLst>
                  <a:path w="21545" h="21576" fill="none" extrusionOk="0">
                    <a:moveTo>
                      <a:pt x="1011" y="-1"/>
                    </a:moveTo>
                    <a:cubicBezTo>
                      <a:pt x="11944" y="512"/>
                      <a:pt x="20766" y="9121"/>
                      <a:pt x="21545" y="20039"/>
                    </a:cubicBezTo>
                  </a:path>
                  <a:path w="21545" h="21576" stroke="0" extrusionOk="0">
                    <a:moveTo>
                      <a:pt x="1011" y="-1"/>
                    </a:moveTo>
                    <a:cubicBezTo>
                      <a:pt x="11944" y="512"/>
                      <a:pt x="20766" y="9121"/>
                      <a:pt x="21545" y="20039"/>
                    </a:cubicBezTo>
                    <a:lnTo>
                      <a:pt x="0" y="21576"/>
                    </a:lnTo>
                    <a:close/>
                  </a:path>
                </a:pathLst>
              </a:custGeom>
              <a:noFill/>
              <a:ln w="28575">
                <a:solidFill>
                  <a:schemeClr val="tx1"/>
                </a:solidFill>
                <a:round/>
                <a:headEnd/>
                <a:tailEnd/>
              </a:ln>
              <a:effectLst>
                <a:outerShdw blurRad="63500" dist="28398" dir="12393903" algn="ctr" rotWithShape="0">
                  <a:schemeClr val="folHlink">
                    <a:alpha val="50000"/>
                  </a:schemeClr>
                </a:outerShdw>
              </a:effec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US" altLang="en-US" smtClean="0"/>
              </a:p>
            </p:txBody>
          </p:sp>
        </p:grpSp>
      </p:grpSp>
      <p:sp>
        <p:nvSpPr>
          <p:cNvPr id="103462" name="AutoShape 144"/>
          <p:cNvSpPr>
            <a:spLocks noChangeAspect="1" noChangeArrowheads="1" noTextEdit="1"/>
          </p:cNvSpPr>
          <p:nvPr/>
        </p:nvSpPr>
        <p:spPr bwMode="auto">
          <a:xfrm>
            <a:off x="508000" y="174625"/>
            <a:ext cx="12763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3463" name="Picture 18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11277">
            <a:off x="4724400" y="1057275"/>
            <a:ext cx="1060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4" name="Text Box 182"/>
          <p:cNvSpPr txBox="1">
            <a:spLocks noChangeArrowheads="1"/>
          </p:cNvSpPr>
          <p:nvPr/>
        </p:nvSpPr>
        <p:spPr bwMode="auto">
          <a:xfrm>
            <a:off x="4187825" y="49291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bike</a:t>
            </a:r>
          </a:p>
        </p:txBody>
      </p:sp>
      <p:sp>
        <p:nvSpPr>
          <p:cNvPr id="103465" name="Line 184"/>
          <p:cNvSpPr>
            <a:spLocks noChangeShapeType="1"/>
          </p:cNvSpPr>
          <p:nvPr/>
        </p:nvSpPr>
        <p:spPr bwMode="auto">
          <a:xfrm>
            <a:off x="3352800" y="1524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3466" name="Line 185"/>
          <p:cNvSpPr>
            <a:spLocks noChangeShapeType="1"/>
          </p:cNvSpPr>
          <p:nvPr/>
        </p:nvSpPr>
        <p:spPr bwMode="auto">
          <a:xfrm flipV="1">
            <a:off x="2895600" y="4495800"/>
            <a:ext cx="457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3467" name="Line 186"/>
          <p:cNvSpPr>
            <a:spLocks noChangeShapeType="1"/>
          </p:cNvSpPr>
          <p:nvPr/>
        </p:nvSpPr>
        <p:spPr bwMode="auto">
          <a:xfrm flipH="1" flipV="1">
            <a:off x="4495800" y="46482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3468" name="Text Box 187"/>
          <p:cNvSpPr txBox="1">
            <a:spLocks noChangeArrowheads="1"/>
          </p:cNvSpPr>
          <p:nvPr/>
        </p:nvSpPr>
        <p:spPr bwMode="auto">
          <a:xfrm>
            <a:off x="2971800" y="1371600"/>
            <a:ext cx="304800" cy="3905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900">
                <a:latin typeface="Arial" charset="0"/>
              </a:rPr>
              <a:t>2</a:t>
            </a:r>
          </a:p>
        </p:txBody>
      </p:sp>
      <p:sp>
        <p:nvSpPr>
          <p:cNvPr id="103469" name="Text Box 188"/>
          <p:cNvSpPr txBox="1">
            <a:spLocks noChangeArrowheads="1"/>
          </p:cNvSpPr>
          <p:nvPr/>
        </p:nvSpPr>
        <p:spPr bwMode="auto">
          <a:xfrm>
            <a:off x="2743200" y="5410200"/>
            <a:ext cx="304800" cy="3905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900">
                <a:latin typeface="Arial" charset="0"/>
              </a:rPr>
              <a:t>3</a:t>
            </a:r>
          </a:p>
        </p:txBody>
      </p:sp>
      <p:sp>
        <p:nvSpPr>
          <p:cNvPr id="103470" name="Text Box 189"/>
          <p:cNvSpPr txBox="1">
            <a:spLocks noChangeArrowheads="1"/>
          </p:cNvSpPr>
          <p:nvPr/>
        </p:nvSpPr>
        <p:spPr bwMode="auto">
          <a:xfrm>
            <a:off x="5257800" y="5410200"/>
            <a:ext cx="304800" cy="3905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lang="en-US" altLang="en-US" sz="1900">
                <a:latin typeface="Arial" charset="0"/>
              </a:rPr>
              <a:t>1</a:t>
            </a:r>
          </a:p>
        </p:txBody>
      </p:sp>
      <p:grpSp>
        <p:nvGrpSpPr>
          <p:cNvPr id="103471" name="Group 190"/>
          <p:cNvGrpSpPr>
            <a:grpSpLocks/>
          </p:cNvGrpSpPr>
          <p:nvPr/>
        </p:nvGrpSpPr>
        <p:grpSpPr bwMode="auto">
          <a:xfrm>
            <a:off x="4075113" y="4343400"/>
            <a:ext cx="1030287" cy="511175"/>
            <a:chOff x="3368" y="2125"/>
            <a:chExt cx="680" cy="322"/>
          </a:xfrm>
        </p:grpSpPr>
        <p:sp>
          <p:nvSpPr>
            <p:cNvPr id="103472" name="Freeform 191"/>
            <p:cNvSpPr>
              <a:spLocks/>
            </p:cNvSpPr>
            <p:nvPr/>
          </p:nvSpPr>
          <p:spPr bwMode="auto">
            <a:xfrm>
              <a:off x="3885" y="2184"/>
              <a:ext cx="19" cy="56"/>
            </a:xfrm>
            <a:custGeom>
              <a:avLst/>
              <a:gdLst>
                <a:gd name="T0" fmla="*/ 0 w 19"/>
                <a:gd name="T1" fmla="*/ 0 h 56"/>
                <a:gd name="T2" fmla="*/ 0 w 19"/>
                <a:gd name="T3" fmla="*/ 2 h 56"/>
                <a:gd name="T4" fmla="*/ 2 w 19"/>
                <a:gd name="T5" fmla="*/ 4 h 56"/>
                <a:gd name="T6" fmla="*/ 5 w 19"/>
                <a:gd name="T7" fmla="*/ 6 h 56"/>
                <a:gd name="T8" fmla="*/ 6 w 19"/>
                <a:gd name="T9" fmla="*/ 9 h 56"/>
                <a:gd name="T10" fmla="*/ 8 w 19"/>
                <a:gd name="T11" fmla="*/ 13 h 56"/>
                <a:gd name="T12" fmla="*/ 10 w 19"/>
                <a:gd name="T13" fmla="*/ 16 h 56"/>
                <a:gd name="T14" fmla="*/ 10 w 19"/>
                <a:gd name="T15" fmla="*/ 20 h 56"/>
                <a:gd name="T16" fmla="*/ 11 w 19"/>
                <a:gd name="T17" fmla="*/ 23 h 56"/>
                <a:gd name="T18" fmla="*/ 11 w 19"/>
                <a:gd name="T19" fmla="*/ 28 h 56"/>
                <a:gd name="T20" fmla="*/ 11 w 19"/>
                <a:gd name="T21" fmla="*/ 32 h 56"/>
                <a:gd name="T22" fmla="*/ 10 w 19"/>
                <a:gd name="T23" fmla="*/ 36 h 56"/>
                <a:gd name="T24" fmla="*/ 10 w 19"/>
                <a:gd name="T25" fmla="*/ 40 h 56"/>
                <a:gd name="T26" fmla="*/ 8 w 19"/>
                <a:gd name="T27" fmla="*/ 43 h 56"/>
                <a:gd name="T28" fmla="*/ 6 w 19"/>
                <a:gd name="T29" fmla="*/ 47 h 56"/>
                <a:gd name="T30" fmla="*/ 5 w 19"/>
                <a:gd name="T31" fmla="*/ 50 h 56"/>
                <a:gd name="T32" fmla="*/ 2 w 19"/>
                <a:gd name="T33" fmla="*/ 52 h 56"/>
                <a:gd name="T34" fmla="*/ 0 w 19"/>
                <a:gd name="T35" fmla="*/ 54 h 56"/>
                <a:gd name="T36" fmla="*/ 0 w 19"/>
                <a:gd name="T37" fmla="*/ 56 h 56"/>
                <a:gd name="T38" fmla="*/ 4 w 19"/>
                <a:gd name="T39" fmla="*/ 54 h 56"/>
                <a:gd name="T40" fmla="*/ 7 w 19"/>
                <a:gd name="T41" fmla="*/ 51 h 56"/>
                <a:gd name="T42" fmla="*/ 10 w 19"/>
                <a:gd name="T43" fmla="*/ 48 h 56"/>
                <a:gd name="T44" fmla="*/ 13 w 19"/>
                <a:gd name="T45" fmla="*/ 45 h 56"/>
                <a:gd name="T46" fmla="*/ 15 w 19"/>
                <a:gd name="T47" fmla="*/ 41 h 56"/>
                <a:gd name="T48" fmla="*/ 17 w 19"/>
                <a:gd name="T49" fmla="*/ 37 h 56"/>
                <a:gd name="T50" fmla="*/ 18 w 19"/>
                <a:gd name="T51" fmla="*/ 33 h 56"/>
                <a:gd name="T52" fmla="*/ 19 w 19"/>
                <a:gd name="T53" fmla="*/ 28 h 56"/>
                <a:gd name="T54" fmla="*/ 18 w 19"/>
                <a:gd name="T55" fmla="*/ 23 h 56"/>
                <a:gd name="T56" fmla="*/ 17 w 19"/>
                <a:gd name="T57" fmla="*/ 18 h 56"/>
                <a:gd name="T58" fmla="*/ 15 w 19"/>
                <a:gd name="T59" fmla="*/ 15 h 56"/>
                <a:gd name="T60" fmla="*/ 13 w 19"/>
                <a:gd name="T61" fmla="*/ 11 h 56"/>
                <a:gd name="T62" fmla="*/ 10 w 19"/>
                <a:gd name="T63" fmla="*/ 8 h 56"/>
                <a:gd name="T64" fmla="*/ 7 w 19"/>
                <a:gd name="T65" fmla="*/ 4 h 56"/>
                <a:gd name="T66" fmla="*/ 4 w 19"/>
                <a:gd name="T67" fmla="*/ 2 h 56"/>
                <a:gd name="T68" fmla="*/ 0 w 1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56"/>
                <a:gd name="T107" fmla="*/ 19 w 1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56">
                  <a:moveTo>
                    <a:pt x="0" y="0"/>
                  </a:moveTo>
                  <a:lnTo>
                    <a:pt x="0" y="2"/>
                  </a:lnTo>
                  <a:lnTo>
                    <a:pt x="2" y="4"/>
                  </a:lnTo>
                  <a:lnTo>
                    <a:pt x="5" y="6"/>
                  </a:lnTo>
                  <a:lnTo>
                    <a:pt x="6" y="9"/>
                  </a:lnTo>
                  <a:lnTo>
                    <a:pt x="8" y="13"/>
                  </a:lnTo>
                  <a:lnTo>
                    <a:pt x="10" y="16"/>
                  </a:lnTo>
                  <a:lnTo>
                    <a:pt x="10" y="20"/>
                  </a:lnTo>
                  <a:lnTo>
                    <a:pt x="11" y="23"/>
                  </a:lnTo>
                  <a:lnTo>
                    <a:pt x="11" y="28"/>
                  </a:lnTo>
                  <a:lnTo>
                    <a:pt x="11" y="32"/>
                  </a:lnTo>
                  <a:lnTo>
                    <a:pt x="10" y="36"/>
                  </a:lnTo>
                  <a:lnTo>
                    <a:pt x="10" y="40"/>
                  </a:lnTo>
                  <a:lnTo>
                    <a:pt x="8" y="43"/>
                  </a:lnTo>
                  <a:lnTo>
                    <a:pt x="6" y="47"/>
                  </a:lnTo>
                  <a:lnTo>
                    <a:pt x="5" y="50"/>
                  </a:lnTo>
                  <a:lnTo>
                    <a:pt x="2" y="52"/>
                  </a:lnTo>
                  <a:lnTo>
                    <a:pt x="0" y="54"/>
                  </a:lnTo>
                  <a:lnTo>
                    <a:pt x="0" y="56"/>
                  </a:lnTo>
                  <a:lnTo>
                    <a:pt x="4" y="54"/>
                  </a:lnTo>
                  <a:lnTo>
                    <a:pt x="7" y="51"/>
                  </a:lnTo>
                  <a:lnTo>
                    <a:pt x="10" y="48"/>
                  </a:lnTo>
                  <a:lnTo>
                    <a:pt x="13" y="45"/>
                  </a:lnTo>
                  <a:lnTo>
                    <a:pt x="15" y="41"/>
                  </a:lnTo>
                  <a:lnTo>
                    <a:pt x="17" y="37"/>
                  </a:lnTo>
                  <a:lnTo>
                    <a:pt x="18" y="33"/>
                  </a:lnTo>
                  <a:lnTo>
                    <a:pt x="19" y="28"/>
                  </a:lnTo>
                  <a:lnTo>
                    <a:pt x="18" y="23"/>
                  </a:lnTo>
                  <a:lnTo>
                    <a:pt x="17" y="18"/>
                  </a:lnTo>
                  <a:lnTo>
                    <a:pt x="15" y="15"/>
                  </a:lnTo>
                  <a:lnTo>
                    <a:pt x="13" y="11"/>
                  </a:lnTo>
                  <a:lnTo>
                    <a:pt x="10" y="8"/>
                  </a:lnTo>
                  <a:lnTo>
                    <a:pt x="7" y="4"/>
                  </a:lnTo>
                  <a:lnTo>
                    <a:pt x="4" y="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3" name="Freeform 192"/>
            <p:cNvSpPr>
              <a:spLocks/>
            </p:cNvSpPr>
            <p:nvPr/>
          </p:nvSpPr>
          <p:spPr bwMode="auto">
            <a:xfrm>
              <a:off x="3848" y="2171"/>
              <a:ext cx="14" cy="27"/>
            </a:xfrm>
            <a:custGeom>
              <a:avLst/>
              <a:gdLst>
                <a:gd name="T0" fmla="*/ 14 w 14"/>
                <a:gd name="T1" fmla="*/ 14 h 27"/>
                <a:gd name="T2" fmla="*/ 13 w 14"/>
                <a:gd name="T3" fmla="*/ 12 h 27"/>
                <a:gd name="T4" fmla="*/ 13 w 14"/>
                <a:gd name="T5" fmla="*/ 9 h 27"/>
                <a:gd name="T6" fmla="*/ 12 w 14"/>
                <a:gd name="T7" fmla="*/ 7 h 27"/>
                <a:gd name="T8" fmla="*/ 10 w 14"/>
                <a:gd name="T9" fmla="*/ 5 h 27"/>
                <a:gd name="T10" fmla="*/ 8 w 14"/>
                <a:gd name="T11" fmla="*/ 4 h 27"/>
                <a:gd name="T12" fmla="*/ 6 w 14"/>
                <a:gd name="T13" fmla="*/ 2 h 27"/>
                <a:gd name="T14" fmla="*/ 3 w 14"/>
                <a:gd name="T15" fmla="*/ 1 h 27"/>
                <a:gd name="T16" fmla="*/ 0 w 14"/>
                <a:gd name="T17" fmla="*/ 0 h 27"/>
                <a:gd name="T18" fmla="*/ 0 w 14"/>
                <a:gd name="T19" fmla="*/ 27 h 27"/>
                <a:gd name="T20" fmla="*/ 3 w 14"/>
                <a:gd name="T21" fmla="*/ 26 h 27"/>
                <a:gd name="T22" fmla="*/ 6 w 14"/>
                <a:gd name="T23" fmla="*/ 26 h 27"/>
                <a:gd name="T24" fmla="*/ 8 w 14"/>
                <a:gd name="T25" fmla="*/ 24 h 27"/>
                <a:gd name="T26" fmla="*/ 10 w 14"/>
                <a:gd name="T27" fmla="*/ 22 h 27"/>
                <a:gd name="T28" fmla="*/ 12 w 14"/>
                <a:gd name="T29" fmla="*/ 20 h 27"/>
                <a:gd name="T30" fmla="*/ 13 w 14"/>
                <a:gd name="T31" fmla="*/ 18 h 27"/>
                <a:gd name="T32" fmla="*/ 13 w 14"/>
                <a:gd name="T33" fmla="*/ 16 h 27"/>
                <a:gd name="T34" fmla="*/ 14 w 14"/>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7"/>
                <a:gd name="T56" fmla="*/ 14 w 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7">
                  <a:moveTo>
                    <a:pt x="14" y="14"/>
                  </a:moveTo>
                  <a:lnTo>
                    <a:pt x="13" y="12"/>
                  </a:lnTo>
                  <a:lnTo>
                    <a:pt x="13" y="9"/>
                  </a:lnTo>
                  <a:lnTo>
                    <a:pt x="12" y="7"/>
                  </a:lnTo>
                  <a:lnTo>
                    <a:pt x="10" y="5"/>
                  </a:lnTo>
                  <a:lnTo>
                    <a:pt x="8" y="4"/>
                  </a:lnTo>
                  <a:lnTo>
                    <a:pt x="6" y="2"/>
                  </a:lnTo>
                  <a:lnTo>
                    <a:pt x="3" y="1"/>
                  </a:lnTo>
                  <a:lnTo>
                    <a:pt x="0" y="0"/>
                  </a:lnTo>
                  <a:lnTo>
                    <a:pt x="0" y="27"/>
                  </a:lnTo>
                  <a:lnTo>
                    <a:pt x="3" y="26"/>
                  </a:lnTo>
                  <a:lnTo>
                    <a:pt x="6" y="26"/>
                  </a:lnTo>
                  <a:lnTo>
                    <a:pt x="8" y="24"/>
                  </a:lnTo>
                  <a:lnTo>
                    <a:pt x="10" y="22"/>
                  </a:lnTo>
                  <a:lnTo>
                    <a:pt x="12" y="20"/>
                  </a:lnTo>
                  <a:lnTo>
                    <a:pt x="13" y="18"/>
                  </a:lnTo>
                  <a:lnTo>
                    <a:pt x="13" y="16"/>
                  </a:lnTo>
                  <a:lnTo>
                    <a:pt x="14"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4" name="Freeform 193"/>
            <p:cNvSpPr>
              <a:spLocks/>
            </p:cNvSpPr>
            <p:nvPr/>
          </p:nvSpPr>
          <p:spPr bwMode="auto">
            <a:xfrm>
              <a:off x="3895" y="2351"/>
              <a:ext cx="113" cy="64"/>
            </a:xfrm>
            <a:custGeom>
              <a:avLst/>
              <a:gdLst>
                <a:gd name="T0" fmla="*/ 9 w 113"/>
                <a:gd name="T1" fmla="*/ 32 h 64"/>
                <a:gd name="T2" fmla="*/ 5 w 113"/>
                <a:gd name="T3" fmla="*/ 24 h 64"/>
                <a:gd name="T4" fmla="*/ 2 w 113"/>
                <a:gd name="T5" fmla="*/ 17 h 64"/>
                <a:gd name="T6" fmla="*/ 2 w 113"/>
                <a:gd name="T7" fmla="*/ 8 h 64"/>
                <a:gd name="T8" fmla="*/ 3 w 113"/>
                <a:gd name="T9" fmla="*/ 0 h 64"/>
                <a:gd name="T10" fmla="*/ 0 w 113"/>
                <a:gd name="T11" fmla="*/ 10 h 64"/>
                <a:gd name="T12" fmla="*/ 0 w 113"/>
                <a:gd name="T13" fmla="*/ 19 h 64"/>
                <a:gd name="T14" fmla="*/ 2 w 113"/>
                <a:gd name="T15" fmla="*/ 30 h 64"/>
                <a:gd name="T16" fmla="*/ 6 w 113"/>
                <a:gd name="T17" fmla="*/ 39 h 64"/>
                <a:gd name="T18" fmla="*/ 9 w 113"/>
                <a:gd name="T19" fmla="*/ 44 h 64"/>
                <a:gd name="T20" fmla="*/ 13 w 113"/>
                <a:gd name="T21" fmla="*/ 48 h 64"/>
                <a:gd name="T22" fmla="*/ 17 w 113"/>
                <a:gd name="T23" fmla="*/ 51 h 64"/>
                <a:gd name="T24" fmla="*/ 21 w 113"/>
                <a:gd name="T25" fmla="*/ 54 h 64"/>
                <a:gd name="T26" fmla="*/ 26 w 113"/>
                <a:gd name="T27" fmla="*/ 57 h 64"/>
                <a:gd name="T28" fmla="*/ 30 w 113"/>
                <a:gd name="T29" fmla="*/ 59 h 64"/>
                <a:gd name="T30" fmla="*/ 35 w 113"/>
                <a:gd name="T31" fmla="*/ 61 h 64"/>
                <a:gd name="T32" fmla="*/ 40 w 113"/>
                <a:gd name="T33" fmla="*/ 63 h 64"/>
                <a:gd name="T34" fmla="*/ 46 w 113"/>
                <a:gd name="T35" fmla="*/ 63 h 64"/>
                <a:gd name="T36" fmla="*/ 51 w 113"/>
                <a:gd name="T37" fmla="*/ 64 h 64"/>
                <a:gd name="T38" fmla="*/ 56 w 113"/>
                <a:gd name="T39" fmla="*/ 64 h 64"/>
                <a:gd name="T40" fmla="*/ 62 w 113"/>
                <a:gd name="T41" fmla="*/ 64 h 64"/>
                <a:gd name="T42" fmla="*/ 68 w 113"/>
                <a:gd name="T43" fmla="*/ 63 h 64"/>
                <a:gd name="T44" fmla="*/ 73 w 113"/>
                <a:gd name="T45" fmla="*/ 62 h 64"/>
                <a:gd name="T46" fmla="*/ 78 w 113"/>
                <a:gd name="T47" fmla="*/ 61 h 64"/>
                <a:gd name="T48" fmla="*/ 84 w 113"/>
                <a:gd name="T49" fmla="*/ 58 h 64"/>
                <a:gd name="T50" fmla="*/ 90 w 113"/>
                <a:gd name="T51" fmla="*/ 56 h 64"/>
                <a:gd name="T52" fmla="*/ 94 w 113"/>
                <a:gd name="T53" fmla="*/ 52 h 64"/>
                <a:gd name="T54" fmla="*/ 99 w 113"/>
                <a:gd name="T55" fmla="*/ 49 h 64"/>
                <a:gd name="T56" fmla="*/ 103 w 113"/>
                <a:gd name="T57" fmla="*/ 45 h 64"/>
                <a:gd name="T58" fmla="*/ 106 w 113"/>
                <a:gd name="T59" fmla="*/ 41 h 64"/>
                <a:gd name="T60" fmla="*/ 109 w 113"/>
                <a:gd name="T61" fmla="*/ 36 h 64"/>
                <a:gd name="T62" fmla="*/ 111 w 113"/>
                <a:gd name="T63" fmla="*/ 32 h 64"/>
                <a:gd name="T64" fmla="*/ 113 w 113"/>
                <a:gd name="T65" fmla="*/ 27 h 64"/>
                <a:gd name="T66" fmla="*/ 110 w 113"/>
                <a:gd name="T67" fmla="*/ 30 h 64"/>
                <a:gd name="T68" fmla="*/ 108 w 113"/>
                <a:gd name="T69" fmla="*/ 34 h 64"/>
                <a:gd name="T70" fmla="*/ 105 w 113"/>
                <a:gd name="T71" fmla="*/ 37 h 64"/>
                <a:gd name="T72" fmla="*/ 103 w 113"/>
                <a:gd name="T73" fmla="*/ 41 h 64"/>
                <a:gd name="T74" fmla="*/ 99 w 113"/>
                <a:gd name="T75" fmla="*/ 44 h 64"/>
                <a:gd name="T76" fmla="*/ 96 w 113"/>
                <a:gd name="T77" fmla="*/ 46 h 64"/>
                <a:gd name="T78" fmla="*/ 91 w 113"/>
                <a:gd name="T79" fmla="*/ 49 h 64"/>
                <a:gd name="T80" fmla="*/ 87 w 113"/>
                <a:gd name="T81" fmla="*/ 51 h 64"/>
                <a:gd name="T82" fmla="*/ 81 w 113"/>
                <a:gd name="T83" fmla="*/ 53 h 64"/>
                <a:gd name="T84" fmla="*/ 76 w 113"/>
                <a:gd name="T85" fmla="*/ 55 h 64"/>
                <a:gd name="T86" fmla="*/ 71 w 113"/>
                <a:gd name="T87" fmla="*/ 56 h 64"/>
                <a:gd name="T88" fmla="*/ 65 w 113"/>
                <a:gd name="T89" fmla="*/ 57 h 64"/>
                <a:gd name="T90" fmla="*/ 59 w 113"/>
                <a:gd name="T91" fmla="*/ 57 h 64"/>
                <a:gd name="T92" fmla="*/ 54 w 113"/>
                <a:gd name="T93" fmla="*/ 57 h 64"/>
                <a:gd name="T94" fmla="*/ 49 w 113"/>
                <a:gd name="T95" fmla="*/ 56 h 64"/>
                <a:gd name="T96" fmla="*/ 43 w 113"/>
                <a:gd name="T97" fmla="*/ 55 h 64"/>
                <a:gd name="T98" fmla="*/ 38 w 113"/>
                <a:gd name="T99" fmla="*/ 53 h 64"/>
                <a:gd name="T100" fmla="*/ 32 w 113"/>
                <a:gd name="T101" fmla="*/ 52 h 64"/>
                <a:gd name="T102" fmla="*/ 28 w 113"/>
                <a:gd name="T103" fmla="*/ 49 h 64"/>
                <a:gd name="T104" fmla="*/ 23 w 113"/>
                <a:gd name="T105" fmla="*/ 47 h 64"/>
                <a:gd name="T106" fmla="*/ 19 w 113"/>
                <a:gd name="T107" fmla="*/ 44 h 64"/>
                <a:gd name="T108" fmla="*/ 15 w 113"/>
                <a:gd name="T109" fmla="*/ 40 h 64"/>
                <a:gd name="T110" fmla="*/ 12 w 113"/>
                <a:gd name="T111" fmla="*/ 36 h 64"/>
                <a:gd name="T112" fmla="*/ 9 w 113"/>
                <a:gd name="T113" fmla="*/ 32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
                <a:gd name="T172" fmla="*/ 0 h 64"/>
                <a:gd name="T173" fmla="*/ 113 w 11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 h="64">
                  <a:moveTo>
                    <a:pt x="9" y="32"/>
                  </a:moveTo>
                  <a:lnTo>
                    <a:pt x="5" y="24"/>
                  </a:lnTo>
                  <a:lnTo>
                    <a:pt x="2" y="17"/>
                  </a:lnTo>
                  <a:lnTo>
                    <a:pt x="2" y="8"/>
                  </a:lnTo>
                  <a:lnTo>
                    <a:pt x="3" y="0"/>
                  </a:lnTo>
                  <a:lnTo>
                    <a:pt x="0" y="10"/>
                  </a:lnTo>
                  <a:lnTo>
                    <a:pt x="0" y="19"/>
                  </a:lnTo>
                  <a:lnTo>
                    <a:pt x="2" y="30"/>
                  </a:lnTo>
                  <a:lnTo>
                    <a:pt x="6" y="39"/>
                  </a:lnTo>
                  <a:lnTo>
                    <a:pt x="9" y="44"/>
                  </a:lnTo>
                  <a:lnTo>
                    <a:pt x="13" y="48"/>
                  </a:lnTo>
                  <a:lnTo>
                    <a:pt x="17" y="51"/>
                  </a:lnTo>
                  <a:lnTo>
                    <a:pt x="21" y="54"/>
                  </a:lnTo>
                  <a:lnTo>
                    <a:pt x="26" y="57"/>
                  </a:lnTo>
                  <a:lnTo>
                    <a:pt x="30" y="59"/>
                  </a:lnTo>
                  <a:lnTo>
                    <a:pt x="35" y="61"/>
                  </a:lnTo>
                  <a:lnTo>
                    <a:pt x="40" y="63"/>
                  </a:lnTo>
                  <a:lnTo>
                    <a:pt x="46" y="63"/>
                  </a:lnTo>
                  <a:lnTo>
                    <a:pt x="51" y="64"/>
                  </a:lnTo>
                  <a:lnTo>
                    <a:pt x="56" y="64"/>
                  </a:lnTo>
                  <a:lnTo>
                    <a:pt x="62" y="64"/>
                  </a:lnTo>
                  <a:lnTo>
                    <a:pt x="68" y="63"/>
                  </a:lnTo>
                  <a:lnTo>
                    <a:pt x="73" y="62"/>
                  </a:lnTo>
                  <a:lnTo>
                    <a:pt x="78" y="61"/>
                  </a:lnTo>
                  <a:lnTo>
                    <a:pt x="84" y="58"/>
                  </a:lnTo>
                  <a:lnTo>
                    <a:pt x="90" y="56"/>
                  </a:lnTo>
                  <a:lnTo>
                    <a:pt x="94" y="52"/>
                  </a:lnTo>
                  <a:lnTo>
                    <a:pt x="99" y="49"/>
                  </a:lnTo>
                  <a:lnTo>
                    <a:pt x="103" y="45"/>
                  </a:lnTo>
                  <a:lnTo>
                    <a:pt x="106" y="41"/>
                  </a:lnTo>
                  <a:lnTo>
                    <a:pt x="109" y="36"/>
                  </a:lnTo>
                  <a:lnTo>
                    <a:pt x="111" y="32"/>
                  </a:lnTo>
                  <a:lnTo>
                    <a:pt x="113" y="27"/>
                  </a:lnTo>
                  <a:lnTo>
                    <a:pt x="110" y="30"/>
                  </a:lnTo>
                  <a:lnTo>
                    <a:pt x="108" y="34"/>
                  </a:lnTo>
                  <a:lnTo>
                    <a:pt x="105" y="37"/>
                  </a:lnTo>
                  <a:lnTo>
                    <a:pt x="103" y="41"/>
                  </a:lnTo>
                  <a:lnTo>
                    <a:pt x="99" y="44"/>
                  </a:lnTo>
                  <a:lnTo>
                    <a:pt x="96" y="46"/>
                  </a:lnTo>
                  <a:lnTo>
                    <a:pt x="91" y="49"/>
                  </a:lnTo>
                  <a:lnTo>
                    <a:pt x="87" y="51"/>
                  </a:lnTo>
                  <a:lnTo>
                    <a:pt x="81" y="53"/>
                  </a:lnTo>
                  <a:lnTo>
                    <a:pt x="76" y="55"/>
                  </a:lnTo>
                  <a:lnTo>
                    <a:pt x="71" y="56"/>
                  </a:lnTo>
                  <a:lnTo>
                    <a:pt x="65" y="57"/>
                  </a:lnTo>
                  <a:lnTo>
                    <a:pt x="59" y="57"/>
                  </a:lnTo>
                  <a:lnTo>
                    <a:pt x="54" y="57"/>
                  </a:lnTo>
                  <a:lnTo>
                    <a:pt x="49" y="56"/>
                  </a:lnTo>
                  <a:lnTo>
                    <a:pt x="43" y="55"/>
                  </a:lnTo>
                  <a:lnTo>
                    <a:pt x="38" y="53"/>
                  </a:lnTo>
                  <a:lnTo>
                    <a:pt x="32" y="52"/>
                  </a:lnTo>
                  <a:lnTo>
                    <a:pt x="28" y="49"/>
                  </a:lnTo>
                  <a:lnTo>
                    <a:pt x="23" y="47"/>
                  </a:lnTo>
                  <a:lnTo>
                    <a:pt x="19" y="44"/>
                  </a:lnTo>
                  <a:lnTo>
                    <a:pt x="15" y="40"/>
                  </a:lnTo>
                  <a:lnTo>
                    <a:pt x="12" y="36"/>
                  </a:lnTo>
                  <a:lnTo>
                    <a:pt x="9"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5" name="Freeform 194"/>
            <p:cNvSpPr>
              <a:spLocks/>
            </p:cNvSpPr>
            <p:nvPr/>
          </p:nvSpPr>
          <p:spPr bwMode="auto">
            <a:xfrm>
              <a:off x="3415" y="2330"/>
              <a:ext cx="101" cy="84"/>
            </a:xfrm>
            <a:custGeom>
              <a:avLst/>
              <a:gdLst>
                <a:gd name="T0" fmla="*/ 6 w 101"/>
                <a:gd name="T1" fmla="*/ 27 h 84"/>
                <a:gd name="T2" fmla="*/ 8 w 101"/>
                <a:gd name="T3" fmla="*/ 18 h 84"/>
                <a:gd name="T4" fmla="*/ 12 w 101"/>
                <a:gd name="T5" fmla="*/ 11 h 84"/>
                <a:gd name="T6" fmla="*/ 17 w 101"/>
                <a:gd name="T7" fmla="*/ 4 h 84"/>
                <a:gd name="T8" fmla="*/ 15 w 101"/>
                <a:gd name="T9" fmla="*/ 4 h 84"/>
                <a:gd name="T10" fmla="*/ 8 w 101"/>
                <a:gd name="T11" fmla="*/ 11 h 84"/>
                <a:gd name="T12" fmla="*/ 2 w 101"/>
                <a:gd name="T13" fmla="*/ 21 h 84"/>
                <a:gd name="T14" fmla="*/ 0 w 101"/>
                <a:gd name="T15" fmla="*/ 31 h 84"/>
                <a:gd name="T16" fmla="*/ 0 w 101"/>
                <a:gd name="T17" fmla="*/ 41 h 84"/>
                <a:gd name="T18" fmla="*/ 2 w 101"/>
                <a:gd name="T19" fmla="*/ 50 h 84"/>
                <a:gd name="T20" fmla="*/ 7 w 101"/>
                <a:gd name="T21" fmla="*/ 59 h 84"/>
                <a:gd name="T22" fmla="*/ 13 w 101"/>
                <a:gd name="T23" fmla="*/ 67 h 84"/>
                <a:gd name="T24" fmla="*/ 20 w 101"/>
                <a:gd name="T25" fmla="*/ 73 h 84"/>
                <a:gd name="T26" fmla="*/ 29 w 101"/>
                <a:gd name="T27" fmla="*/ 78 h 84"/>
                <a:gd name="T28" fmla="*/ 40 w 101"/>
                <a:gd name="T29" fmla="*/ 82 h 84"/>
                <a:gd name="T30" fmla="*/ 51 w 101"/>
                <a:gd name="T31" fmla="*/ 84 h 84"/>
                <a:gd name="T32" fmla="*/ 64 w 101"/>
                <a:gd name="T33" fmla="*/ 84 h 84"/>
                <a:gd name="T34" fmla="*/ 76 w 101"/>
                <a:gd name="T35" fmla="*/ 81 h 84"/>
                <a:gd name="T36" fmla="*/ 87 w 101"/>
                <a:gd name="T37" fmla="*/ 77 h 84"/>
                <a:gd name="T38" fmla="*/ 96 w 101"/>
                <a:gd name="T39" fmla="*/ 71 h 84"/>
                <a:gd name="T40" fmla="*/ 97 w 101"/>
                <a:gd name="T41" fmla="*/ 70 h 84"/>
                <a:gd name="T42" fmla="*/ 88 w 101"/>
                <a:gd name="T43" fmla="*/ 74 h 84"/>
                <a:gd name="T44" fmla="*/ 78 w 101"/>
                <a:gd name="T45" fmla="*/ 77 h 84"/>
                <a:gd name="T46" fmla="*/ 69 w 101"/>
                <a:gd name="T47" fmla="*/ 78 h 84"/>
                <a:gd name="T48" fmla="*/ 57 w 101"/>
                <a:gd name="T49" fmla="*/ 78 h 84"/>
                <a:gd name="T50" fmla="*/ 46 w 101"/>
                <a:gd name="T51" fmla="*/ 76 h 84"/>
                <a:gd name="T52" fmla="*/ 36 w 101"/>
                <a:gd name="T53" fmla="*/ 73 h 84"/>
                <a:gd name="T54" fmla="*/ 27 w 101"/>
                <a:gd name="T55" fmla="*/ 67 h 84"/>
                <a:gd name="T56" fmla="*/ 19 w 101"/>
                <a:gd name="T57" fmla="*/ 61 h 84"/>
                <a:gd name="T58" fmla="*/ 13 w 101"/>
                <a:gd name="T59" fmla="*/ 54 h 84"/>
                <a:gd name="T60" fmla="*/ 8 w 101"/>
                <a:gd name="T61" fmla="*/ 45 h 84"/>
                <a:gd name="T62" fmla="*/ 6 w 101"/>
                <a:gd name="T63" fmla="*/ 36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4"/>
                <a:gd name="T98" fmla="*/ 101 w 101"/>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4">
                  <a:moveTo>
                    <a:pt x="6" y="31"/>
                  </a:moveTo>
                  <a:lnTo>
                    <a:pt x="6" y="27"/>
                  </a:lnTo>
                  <a:lnTo>
                    <a:pt x="7" y="23"/>
                  </a:lnTo>
                  <a:lnTo>
                    <a:pt x="8" y="18"/>
                  </a:lnTo>
                  <a:lnTo>
                    <a:pt x="10" y="14"/>
                  </a:lnTo>
                  <a:lnTo>
                    <a:pt x="12" y="11"/>
                  </a:lnTo>
                  <a:lnTo>
                    <a:pt x="14" y="6"/>
                  </a:lnTo>
                  <a:lnTo>
                    <a:pt x="17" y="4"/>
                  </a:lnTo>
                  <a:lnTo>
                    <a:pt x="19" y="0"/>
                  </a:lnTo>
                  <a:lnTo>
                    <a:pt x="15" y="4"/>
                  </a:lnTo>
                  <a:lnTo>
                    <a:pt x="12" y="8"/>
                  </a:lnTo>
                  <a:lnTo>
                    <a:pt x="8" y="11"/>
                  </a:lnTo>
                  <a:lnTo>
                    <a:pt x="5" y="16"/>
                  </a:lnTo>
                  <a:lnTo>
                    <a:pt x="2" y="21"/>
                  </a:lnTo>
                  <a:lnTo>
                    <a:pt x="1" y="26"/>
                  </a:lnTo>
                  <a:lnTo>
                    <a:pt x="0" y="31"/>
                  </a:lnTo>
                  <a:lnTo>
                    <a:pt x="0" y="36"/>
                  </a:lnTo>
                  <a:lnTo>
                    <a:pt x="0" y="41"/>
                  </a:lnTo>
                  <a:lnTo>
                    <a:pt x="1" y="46"/>
                  </a:lnTo>
                  <a:lnTo>
                    <a:pt x="2" y="50"/>
                  </a:lnTo>
                  <a:lnTo>
                    <a:pt x="4" y="55"/>
                  </a:lnTo>
                  <a:lnTo>
                    <a:pt x="7" y="59"/>
                  </a:lnTo>
                  <a:lnTo>
                    <a:pt x="10" y="63"/>
                  </a:lnTo>
                  <a:lnTo>
                    <a:pt x="13" y="67"/>
                  </a:lnTo>
                  <a:lnTo>
                    <a:pt x="17" y="70"/>
                  </a:lnTo>
                  <a:lnTo>
                    <a:pt x="20" y="73"/>
                  </a:lnTo>
                  <a:lnTo>
                    <a:pt x="25" y="76"/>
                  </a:lnTo>
                  <a:lnTo>
                    <a:pt x="29" y="78"/>
                  </a:lnTo>
                  <a:lnTo>
                    <a:pt x="34" y="80"/>
                  </a:lnTo>
                  <a:lnTo>
                    <a:pt x="40" y="82"/>
                  </a:lnTo>
                  <a:lnTo>
                    <a:pt x="45" y="83"/>
                  </a:lnTo>
                  <a:lnTo>
                    <a:pt x="51" y="84"/>
                  </a:lnTo>
                  <a:lnTo>
                    <a:pt x="57" y="84"/>
                  </a:lnTo>
                  <a:lnTo>
                    <a:pt x="64" y="84"/>
                  </a:lnTo>
                  <a:lnTo>
                    <a:pt x="69" y="82"/>
                  </a:lnTo>
                  <a:lnTo>
                    <a:pt x="76" y="81"/>
                  </a:lnTo>
                  <a:lnTo>
                    <a:pt x="81" y="79"/>
                  </a:lnTo>
                  <a:lnTo>
                    <a:pt x="87" y="77"/>
                  </a:lnTo>
                  <a:lnTo>
                    <a:pt x="91" y="74"/>
                  </a:lnTo>
                  <a:lnTo>
                    <a:pt x="96" y="71"/>
                  </a:lnTo>
                  <a:lnTo>
                    <a:pt x="101" y="67"/>
                  </a:lnTo>
                  <a:lnTo>
                    <a:pt x="97" y="70"/>
                  </a:lnTo>
                  <a:lnTo>
                    <a:pt x="93" y="72"/>
                  </a:lnTo>
                  <a:lnTo>
                    <a:pt x="88" y="74"/>
                  </a:lnTo>
                  <a:lnTo>
                    <a:pt x="83" y="75"/>
                  </a:lnTo>
                  <a:lnTo>
                    <a:pt x="78" y="77"/>
                  </a:lnTo>
                  <a:lnTo>
                    <a:pt x="74" y="78"/>
                  </a:lnTo>
                  <a:lnTo>
                    <a:pt x="69" y="78"/>
                  </a:lnTo>
                  <a:lnTo>
                    <a:pt x="64" y="79"/>
                  </a:lnTo>
                  <a:lnTo>
                    <a:pt x="57" y="78"/>
                  </a:lnTo>
                  <a:lnTo>
                    <a:pt x="51" y="78"/>
                  </a:lnTo>
                  <a:lnTo>
                    <a:pt x="46" y="76"/>
                  </a:lnTo>
                  <a:lnTo>
                    <a:pt x="41" y="74"/>
                  </a:lnTo>
                  <a:lnTo>
                    <a:pt x="36" y="73"/>
                  </a:lnTo>
                  <a:lnTo>
                    <a:pt x="31" y="70"/>
                  </a:lnTo>
                  <a:lnTo>
                    <a:pt x="27" y="67"/>
                  </a:lnTo>
                  <a:lnTo>
                    <a:pt x="23" y="65"/>
                  </a:lnTo>
                  <a:lnTo>
                    <a:pt x="19" y="61"/>
                  </a:lnTo>
                  <a:lnTo>
                    <a:pt x="15" y="57"/>
                  </a:lnTo>
                  <a:lnTo>
                    <a:pt x="13" y="54"/>
                  </a:lnTo>
                  <a:lnTo>
                    <a:pt x="10" y="50"/>
                  </a:lnTo>
                  <a:lnTo>
                    <a:pt x="8" y="45"/>
                  </a:lnTo>
                  <a:lnTo>
                    <a:pt x="7" y="40"/>
                  </a:lnTo>
                  <a:lnTo>
                    <a:pt x="6" y="36"/>
                  </a:lnTo>
                  <a:lnTo>
                    <a:pt x="6"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6" name="Freeform 195"/>
            <p:cNvSpPr>
              <a:spLocks/>
            </p:cNvSpPr>
            <p:nvPr/>
          </p:nvSpPr>
          <p:spPr bwMode="auto">
            <a:xfrm>
              <a:off x="3660" y="2301"/>
              <a:ext cx="125" cy="71"/>
            </a:xfrm>
            <a:custGeom>
              <a:avLst/>
              <a:gdLst>
                <a:gd name="T0" fmla="*/ 55 w 125"/>
                <a:gd name="T1" fmla="*/ 6 h 71"/>
                <a:gd name="T2" fmla="*/ 48 w 125"/>
                <a:gd name="T3" fmla="*/ 28 h 71"/>
                <a:gd name="T4" fmla="*/ 45 w 125"/>
                <a:gd name="T5" fmla="*/ 28 h 71"/>
                <a:gd name="T6" fmla="*/ 41 w 125"/>
                <a:gd name="T7" fmla="*/ 27 h 71"/>
                <a:gd name="T8" fmla="*/ 37 w 125"/>
                <a:gd name="T9" fmla="*/ 27 h 71"/>
                <a:gd name="T10" fmla="*/ 32 w 125"/>
                <a:gd name="T11" fmla="*/ 9 h 71"/>
                <a:gd name="T12" fmla="*/ 32 w 125"/>
                <a:gd name="T13" fmla="*/ 28 h 71"/>
                <a:gd name="T14" fmla="*/ 19 w 125"/>
                <a:gd name="T15" fmla="*/ 30 h 71"/>
                <a:gd name="T16" fmla="*/ 8 w 125"/>
                <a:gd name="T17" fmla="*/ 35 h 71"/>
                <a:gd name="T18" fmla="*/ 2 w 125"/>
                <a:gd name="T19" fmla="*/ 42 h 71"/>
                <a:gd name="T20" fmla="*/ 0 w 125"/>
                <a:gd name="T21" fmla="*/ 50 h 71"/>
                <a:gd name="T22" fmla="*/ 1 w 125"/>
                <a:gd name="T23" fmla="*/ 57 h 71"/>
                <a:gd name="T24" fmla="*/ 5 w 125"/>
                <a:gd name="T25" fmla="*/ 62 h 71"/>
                <a:gd name="T26" fmla="*/ 11 w 125"/>
                <a:gd name="T27" fmla="*/ 67 h 71"/>
                <a:gd name="T28" fmla="*/ 18 w 125"/>
                <a:gd name="T29" fmla="*/ 71 h 71"/>
                <a:gd name="T30" fmla="*/ 11 w 125"/>
                <a:gd name="T31" fmla="*/ 64 h 71"/>
                <a:gd name="T32" fmla="*/ 9 w 125"/>
                <a:gd name="T33" fmla="*/ 56 h 71"/>
                <a:gd name="T34" fmla="*/ 12 w 125"/>
                <a:gd name="T35" fmla="*/ 47 h 71"/>
                <a:gd name="T36" fmla="*/ 20 w 125"/>
                <a:gd name="T37" fmla="*/ 39 h 71"/>
                <a:gd name="T38" fmla="*/ 34 w 125"/>
                <a:gd name="T39" fmla="*/ 35 h 71"/>
                <a:gd name="T40" fmla="*/ 50 w 125"/>
                <a:gd name="T41" fmla="*/ 35 h 71"/>
                <a:gd name="T42" fmla="*/ 62 w 125"/>
                <a:gd name="T43" fmla="*/ 37 h 71"/>
                <a:gd name="T44" fmla="*/ 72 w 125"/>
                <a:gd name="T45" fmla="*/ 40 h 71"/>
                <a:gd name="T46" fmla="*/ 81 w 125"/>
                <a:gd name="T47" fmla="*/ 44 h 71"/>
                <a:gd name="T48" fmla="*/ 87 w 125"/>
                <a:gd name="T49" fmla="*/ 49 h 71"/>
                <a:gd name="T50" fmla="*/ 83 w 125"/>
                <a:gd name="T51" fmla="*/ 43 h 71"/>
                <a:gd name="T52" fmla="*/ 75 w 125"/>
                <a:gd name="T53" fmla="*/ 37 h 71"/>
                <a:gd name="T54" fmla="*/ 64 w 125"/>
                <a:gd name="T55" fmla="*/ 32 h 71"/>
                <a:gd name="T56" fmla="*/ 50 w 125"/>
                <a:gd name="T57" fmla="*/ 28 h 71"/>
                <a:gd name="T58" fmla="*/ 107 w 125"/>
                <a:gd name="T59" fmla="*/ 25 h 71"/>
                <a:gd name="T60" fmla="*/ 117 w 125"/>
                <a:gd name="T61" fmla="*/ 29 h 71"/>
                <a:gd name="T62" fmla="*/ 125 w 125"/>
                <a:gd name="T63" fmla="*/ 25 h 71"/>
                <a:gd name="T64" fmla="*/ 52 w 125"/>
                <a:gd name="T65" fmla="*/ 6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71"/>
                <a:gd name="T101" fmla="*/ 125 w 125"/>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71">
                  <a:moveTo>
                    <a:pt x="52" y="6"/>
                  </a:moveTo>
                  <a:lnTo>
                    <a:pt x="55" y="6"/>
                  </a:lnTo>
                  <a:lnTo>
                    <a:pt x="50" y="28"/>
                  </a:lnTo>
                  <a:lnTo>
                    <a:pt x="48" y="28"/>
                  </a:lnTo>
                  <a:lnTo>
                    <a:pt x="47" y="28"/>
                  </a:lnTo>
                  <a:lnTo>
                    <a:pt x="45" y="28"/>
                  </a:lnTo>
                  <a:lnTo>
                    <a:pt x="43" y="28"/>
                  </a:lnTo>
                  <a:lnTo>
                    <a:pt x="41" y="27"/>
                  </a:lnTo>
                  <a:lnTo>
                    <a:pt x="39" y="27"/>
                  </a:lnTo>
                  <a:lnTo>
                    <a:pt x="37" y="27"/>
                  </a:lnTo>
                  <a:lnTo>
                    <a:pt x="35" y="27"/>
                  </a:lnTo>
                  <a:lnTo>
                    <a:pt x="32" y="9"/>
                  </a:lnTo>
                  <a:lnTo>
                    <a:pt x="20" y="13"/>
                  </a:lnTo>
                  <a:lnTo>
                    <a:pt x="32" y="28"/>
                  </a:lnTo>
                  <a:lnTo>
                    <a:pt x="25" y="28"/>
                  </a:lnTo>
                  <a:lnTo>
                    <a:pt x="19" y="30"/>
                  </a:lnTo>
                  <a:lnTo>
                    <a:pt x="13" y="32"/>
                  </a:lnTo>
                  <a:lnTo>
                    <a:pt x="8" y="35"/>
                  </a:lnTo>
                  <a:lnTo>
                    <a:pt x="5" y="38"/>
                  </a:lnTo>
                  <a:lnTo>
                    <a:pt x="2" y="42"/>
                  </a:lnTo>
                  <a:lnTo>
                    <a:pt x="1" y="46"/>
                  </a:lnTo>
                  <a:lnTo>
                    <a:pt x="0" y="50"/>
                  </a:lnTo>
                  <a:lnTo>
                    <a:pt x="1" y="54"/>
                  </a:lnTo>
                  <a:lnTo>
                    <a:pt x="1" y="57"/>
                  </a:lnTo>
                  <a:lnTo>
                    <a:pt x="3" y="60"/>
                  </a:lnTo>
                  <a:lnTo>
                    <a:pt x="5" y="62"/>
                  </a:lnTo>
                  <a:lnTo>
                    <a:pt x="7" y="65"/>
                  </a:lnTo>
                  <a:lnTo>
                    <a:pt x="11" y="67"/>
                  </a:lnTo>
                  <a:lnTo>
                    <a:pt x="14" y="69"/>
                  </a:lnTo>
                  <a:lnTo>
                    <a:pt x="18" y="71"/>
                  </a:lnTo>
                  <a:lnTo>
                    <a:pt x="14" y="68"/>
                  </a:lnTo>
                  <a:lnTo>
                    <a:pt x="11" y="64"/>
                  </a:lnTo>
                  <a:lnTo>
                    <a:pt x="10" y="61"/>
                  </a:lnTo>
                  <a:lnTo>
                    <a:pt x="9" y="56"/>
                  </a:lnTo>
                  <a:lnTo>
                    <a:pt x="10" y="51"/>
                  </a:lnTo>
                  <a:lnTo>
                    <a:pt x="12" y="47"/>
                  </a:lnTo>
                  <a:lnTo>
                    <a:pt x="16" y="43"/>
                  </a:lnTo>
                  <a:lnTo>
                    <a:pt x="20" y="39"/>
                  </a:lnTo>
                  <a:lnTo>
                    <a:pt x="27" y="37"/>
                  </a:lnTo>
                  <a:lnTo>
                    <a:pt x="34" y="35"/>
                  </a:lnTo>
                  <a:lnTo>
                    <a:pt x="41" y="34"/>
                  </a:lnTo>
                  <a:lnTo>
                    <a:pt x="50" y="35"/>
                  </a:lnTo>
                  <a:lnTo>
                    <a:pt x="56" y="35"/>
                  </a:lnTo>
                  <a:lnTo>
                    <a:pt x="62" y="37"/>
                  </a:lnTo>
                  <a:lnTo>
                    <a:pt x="67" y="38"/>
                  </a:lnTo>
                  <a:lnTo>
                    <a:pt x="72" y="40"/>
                  </a:lnTo>
                  <a:lnTo>
                    <a:pt x="77" y="42"/>
                  </a:lnTo>
                  <a:lnTo>
                    <a:pt x="81" y="44"/>
                  </a:lnTo>
                  <a:lnTo>
                    <a:pt x="84" y="47"/>
                  </a:lnTo>
                  <a:lnTo>
                    <a:pt x="87" y="49"/>
                  </a:lnTo>
                  <a:lnTo>
                    <a:pt x="86" y="46"/>
                  </a:lnTo>
                  <a:lnTo>
                    <a:pt x="83" y="43"/>
                  </a:lnTo>
                  <a:lnTo>
                    <a:pt x="80" y="40"/>
                  </a:lnTo>
                  <a:lnTo>
                    <a:pt x="75" y="37"/>
                  </a:lnTo>
                  <a:lnTo>
                    <a:pt x="70" y="34"/>
                  </a:lnTo>
                  <a:lnTo>
                    <a:pt x="64" y="32"/>
                  </a:lnTo>
                  <a:lnTo>
                    <a:pt x="57" y="30"/>
                  </a:lnTo>
                  <a:lnTo>
                    <a:pt x="50" y="28"/>
                  </a:lnTo>
                  <a:lnTo>
                    <a:pt x="65" y="11"/>
                  </a:lnTo>
                  <a:lnTo>
                    <a:pt x="107" y="25"/>
                  </a:lnTo>
                  <a:lnTo>
                    <a:pt x="93" y="54"/>
                  </a:lnTo>
                  <a:lnTo>
                    <a:pt x="117" y="29"/>
                  </a:lnTo>
                  <a:lnTo>
                    <a:pt x="122" y="31"/>
                  </a:lnTo>
                  <a:lnTo>
                    <a:pt x="125" y="25"/>
                  </a:lnTo>
                  <a:lnTo>
                    <a:pt x="55" y="0"/>
                  </a:lnTo>
                  <a:lnTo>
                    <a:pt x="5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7" name="Freeform 196"/>
            <p:cNvSpPr>
              <a:spLocks/>
            </p:cNvSpPr>
            <p:nvPr/>
          </p:nvSpPr>
          <p:spPr bwMode="auto">
            <a:xfrm>
              <a:off x="3718" y="2290"/>
              <a:ext cx="73" cy="31"/>
            </a:xfrm>
            <a:custGeom>
              <a:avLst/>
              <a:gdLst>
                <a:gd name="T0" fmla="*/ 0 w 73"/>
                <a:gd name="T1" fmla="*/ 5 h 31"/>
                <a:gd name="T2" fmla="*/ 70 w 73"/>
                <a:gd name="T3" fmla="*/ 31 h 31"/>
                <a:gd name="T4" fmla="*/ 73 w 73"/>
                <a:gd name="T5" fmla="*/ 25 h 31"/>
                <a:gd name="T6" fmla="*/ 3 w 73"/>
                <a:gd name="T7" fmla="*/ 0 h 31"/>
                <a:gd name="T8" fmla="*/ 0 w 73"/>
                <a:gd name="T9" fmla="*/ 5 h 31"/>
                <a:gd name="T10" fmla="*/ 0 60000 65536"/>
                <a:gd name="T11" fmla="*/ 0 60000 65536"/>
                <a:gd name="T12" fmla="*/ 0 60000 65536"/>
                <a:gd name="T13" fmla="*/ 0 60000 65536"/>
                <a:gd name="T14" fmla="*/ 0 60000 65536"/>
                <a:gd name="T15" fmla="*/ 0 w 73"/>
                <a:gd name="T16" fmla="*/ 0 h 31"/>
                <a:gd name="T17" fmla="*/ 73 w 73"/>
                <a:gd name="T18" fmla="*/ 31 h 31"/>
              </a:gdLst>
              <a:ahLst/>
              <a:cxnLst>
                <a:cxn ang="T10">
                  <a:pos x="T0" y="T1"/>
                </a:cxn>
                <a:cxn ang="T11">
                  <a:pos x="T2" y="T3"/>
                </a:cxn>
                <a:cxn ang="T12">
                  <a:pos x="T4" y="T5"/>
                </a:cxn>
                <a:cxn ang="T13">
                  <a:pos x="T6" y="T7"/>
                </a:cxn>
                <a:cxn ang="T14">
                  <a:pos x="T8" y="T9"/>
                </a:cxn>
              </a:cxnLst>
              <a:rect l="T15" t="T16" r="T17" b="T18"/>
              <a:pathLst>
                <a:path w="73" h="31">
                  <a:moveTo>
                    <a:pt x="0" y="5"/>
                  </a:moveTo>
                  <a:lnTo>
                    <a:pt x="70" y="31"/>
                  </a:lnTo>
                  <a:lnTo>
                    <a:pt x="73" y="25"/>
                  </a:lnTo>
                  <a:lnTo>
                    <a:pt x="3" y="0"/>
                  </a:lnTo>
                  <a:lnTo>
                    <a:pt x="0"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8" name="Freeform 197"/>
            <p:cNvSpPr>
              <a:spLocks/>
            </p:cNvSpPr>
            <p:nvPr/>
          </p:nvSpPr>
          <p:spPr bwMode="auto">
            <a:xfrm>
              <a:off x="3725" y="2279"/>
              <a:ext cx="74" cy="31"/>
            </a:xfrm>
            <a:custGeom>
              <a:avLst/>
              <a:gdLst>
                <a:gd name="T0" fmla="*/ 3 w 74"/>
                <a:gd name="T1" fmla="*/ 0 h 31"/>
                <a:gd name="T2" fmla="*/ 0 w 74"/>
                <a:gd name="T3" fmla="*/ 5 h 31"/>
                <a:gd name="T4" fmla="*/ 71 w 74"/>
                <a:gd name="T5" fmla="*/ 31 h 31"/>
                <a:gd name="T6" fmla="*/ 74 w 74"/>
                <a:gd name="T7" fmla="*/ 26 h 31"/>
                <a:gd name="T8" fmla="*/ 3 w 74"/>
                <a:gd name="T9" fmla="*/ 0 h 31"/>
                <a:gd name="T10" fmla="*/ 0 60000 65536"/>
                <a:gd name="T11" fmla="*/ 0 60000 65536"/>
                <a:gd name="T12" fmla="*/ 0 60000 65536"/>
                <a:gd name="T13" fmla="*/ 0 60000 65536"/>
                <a:gd name="T14" fmla="*/ 0 60000 65536"/>
                <a:gd name="T15" fmla="*/ 0 w 74"/>
                <a:gd name="T16" fmla="*/ 0 h 31"/>
                <a:gd name="T17" fmla="*/ 74 w 74"/>
                <a:gd name="T18" fmla="*/ 31 h 31"/>
              </a:gdLst>
              <a:ahLst/>
              <a:cxnLst>
                <a:cxn ang="T10">
                  <a:pos x="T0" y="T1"/>
                </a:cxn>
                <a:cxn ang="T11">
                  <a:pos x="T2" y="T3"/>
                </a:cxn>
                <a:cxn ang="T12">
                  <a:pos x="T4" y="T5"/>
                </a:cxn>
                <a:cxn ang="T13">
                  <a:pos x="T6" y="T7"/>
                </a:cxn>
                <a:cxn ang="T14">
                  <a:pos x="T8" y="T9"/>
                </a:cxn>
              </a:cxnLst>
              <a:rect l="T15" t="T16" r="T17" b="T18"/>
              <a:pathLst>
                <a:path w="74" h="31">
                  <a:moveTo>
                    <a:pt x="3" y="0"/>
                  </a:moveTo>
                  <a:lnTo>
                    <a:pt x="0" y="5"/>
                  </a:lnTo>
                  <a:lnTo>
                    <a:pt x="71" y="31"/>
                  </a:lnTo>
                  <a:lnTo>
                    <a:pt x="74" y="26"/>
                  </a:lnTo>
                  <a:lnTo>
                    <a:pt x="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79" name="Freeform 198"/>
            <p:cNvSpPr>
              <a:spLocks/>
            </p:cNvSpPr>
            <p:nvPr/>
          </p:nvSpPr>
          <p:spPr bwMode="auto">
            <a:xfrm>
              <a:off x="3658" y="2189"/>
              <a:ext cx="201" cy="133"/>
            </a:xfrm>
            <a:custGeom>
              <a:avLst/>
              <a:gdLst>
                <a:gd name="T0" fmla="*/ 154 w 201"/>
                <a:gd name="T1" fmla="*/ 31 h 133"/>
                <a:gd name="T2" fmla="*/ 150 w 201"/>
                <a:gd name="T3" fmla="*/ 26 h 133"/>
                <a:gd name="T4" fmla="*/ 145 w 201"/>
                <a:gd name="T5" fmla="*/ 22 h 133"/>
                <a:gd name="T6" fmla="*/ 158 w 201"/>
                <a:gd name="T7" fmla="*/ 0 h 133"/>
                <a:gd name="T8" fmla="*/ 136 w 201"/>
                <a:gd name="T9" fmla="*/ 16 h 133"/>
                <a:gd name="T10" fmla="*/ 128 w 201"/>
                <a:gd name="T11" fmla="*/ 13 h 133"/>
                <a:gd name="T12" fmla="*/ 120 w 201"/>
                <a:gd name="T13" fmla="*/ 11 h 133"/>
                <a:gd name="T14" fmla="*/ 110 w 201"/>
                <a:gd name="T15" fmla="*/ 10 h 133"/>
                <a:gd name="T16" fmla="*/ 99 w 201"/>
                <a:gd name="T17" fmla="*/ 9 h 133"/>
                <a:gd name="T18" fmla="*/ 86 w 201"/>
                <a:gd name="T19" fmla="*/ 9 h 133"/>
                <a:gd name="T20" fmla="*/ 74 w 201"/>
                <a:gd name="T21" fmla="*/ 11 h 133"/>
                <a:gd name="T22" fmla="*/ 64 w 201"/>
                <a:gd name="T23" fmla="*/ 13 h 133"/>
                <a:gd name="T24" fmla="*/ 54 w 201"/>
                <a:gd name="T25" fmla="*/ 16 h 133"/>
                <a:gd name="T26" fmla="*/ 44 w 201"/>
                <a:gd name="T27" fmla="*/ 20 h 133"/>
                <a:gd name="T28" fmla="*/ 34 w 201"/>
                <a:gd name="T29" fmla="*/ 25 h 133"/>
                <a:gd name="T30" fmla="*/ 24 w 201"/>
                <a:gd name="T31" fmla="*/ 30 h 133"/>
                <a:gd name="T32" fmla="*/ 10 w 201"/>
                <a:gd name="T33" fmla="*/ 40 h 133"/>
                <a:gd name="T34" fmla="*/ 1 w 201"/>
                <a:gd name="T35" fmla="*/ 52 h 133"/>
                <a:gd name="T36" fmla="*/ 0 w 201"/>
                <a:gd name="T37" fmla="*/ 62 h 133"/>
                <a:gd name="T38" fmla="*/ 2 w 201"/>
                <a:gd name="T39" fmla="*/ 68 h 133"/>
                <a:gd name="T40" fmla="*/ 3 w 201"/>
                <a:gd name="T41" fmla="*/ 68 h 133"/>
                <a:gd name="T42" fmla="*/ 6 w 201"/>
                <a:gd name="T43" fmla="*/ 62 h 133"/>
                <a:gd name="T44" fmla="*/ 15 w 201"/>
                <a:gd name="T45" fmla="*/ 52 h 133"/>
                <a:gd name="T46" fmla="*/ 27 w 201"/>
                <a:gd name="T47" fmla="*/ 42 h 133"/>
                <a:gd name="T48" fmla="*/ 41 w 201"/>
                <a:gd name="T49" fmla="*/ 35 h 133"/>
                <a:gd name="T50" fmla="*/ 49 w 201"/>
                <a:gd name="T51" fmla="*/ 31 h 133"/>
                <a:gd name="T52" fmla="*/ 56 w 201"/>
                <a:gd name="T53" fmla="*/ 28 h 133"/>
                <a:gd name="T54" fmla="*/ 64 w 201"/>
                <a:gd name="T55" fmla="*/ 25 h 133"/>
                <a:gd name="T56" fmla="*/ 70 w 201"/>
                <a:gd name="T57" fmla="*/ 23 h 133"/>
                <a:gd name="T58" fmla="*/ 78 w 201"/>
                <a:gd name="T59" fmla="*/ 22 h 133"/>
                <a:gd name="T60" fmla="*/ 86 w 201"/>
                <a:gd name="T61" fmla="*/ 21 h 133"/>
                <a:gd name="T62" fmla="*/ 96 w 201"/>
                <a:gd name="T63" fmla="*/ 21 h 133"/>
                <a:gd name="T64" fmla="*/ 111 w 201"/>
                <a:gd name="T65" fmla="*/ 23 h 133"/>
                <a:gd name="T66" fmla="*/ 127 w 201"/>
                <a:gd name="T67" fmla="*/ 27 h 133"/>
                <a:gd name="T68" fmla="*/ 137 w 201"/>
                <a:gd name="T69" fmla="*/ 34 h 133"/>
                <a:gd name="T70" fmla="*/ 141 w 201"/>
                <a:gd name="T71" fmla="*/ 44 h 133"/>
                <a:gd name="T72" fmla="*/ 138 w 201"/>
                <a:gd name="T73" fmla="*/ 56 h 133"/>
                <a:gd name="T74" fmla="*/ 133 w 201"/>
                <a:gd name="T75" fmla="*/ 64 h 133"/>
                <a:gd name="T76" fmla="*/ 126 w 201"/>
                <a:gd name="T77" fmla="*/ 69 h 133"/>
                <a:gd name="T78" fmla="*/ 117 w 201"/>
                <a:gd name="T79" fmla="*/ 72 h 133"/>
                <a:gd name="T80" fmla="*/ 106 w 201"/>
                <a:gd name="T81" fmla="*/ 73 h 133"/>
                <a:gd name="T82" fmla="*/ 95 w 201"/>
                <a:gd name="T83" fmla="*/ 74 h 133"/>
                <a:gd name="T84" fmla="*/ 82 w 201"/>
                <a:gd name="T85" fmla="*/ 73 h 133"/>
                <a:gd name="T86" fmla="*/ 72 w 201"/>
                <a:gd name="T87" fmla="*/ 72 h 133"/>
                <a:gd name="T88" fmla="*/ 62 w 201"/>
                <a:gd name="T89" fmla="*/ 73 h 133"/>
                <a:gd name="T90" fmla="*/ 47 w 201"/>
                <a:gd name="T91" fmla="*/ 74 h 133"/>
                <a:gd name="T92" fmla="*/ 31 w 201"/>
                <a:gd name="T93" fmla="*/ 75 h 133"/>
                <a:gd name="T94" fmla="*/ 20 w 201"/>
                <a:gd name="T95" fmla="*/ 77 h 133"/>
                <a:gd name="T96" fmla="*/ 18 w 201"/>
                <a:gd name="T97" fmla="*/ 77 h 133"/>
                <a:gd name="T98" fmla="*/ 21 w 201"/>
                <a:gd name="T99" fmla="*/ 77 h 133"/>
                <a:gd name="T100" fmla="*/ 18 w 201"/>
                <a:gd name="T101" fmla="*/ 78 h 133"/>
                <a:gd name="T102" fmla="*/ 47 w 201"/>
                <a:gd name="T103" fmla="*/ 115 h 133"/>
                <a:gd name="T104" fmla="*/ 151 w 201"/>
                <a:gd name="T105" fmla="*/ 110 h 133"/>
                <a:gd name="T106" fmla="*/ 153 w 201"/>
                <a:gd name="T107" fmla="*/ 133 h 133"/>
                <a:gd name="T108" fmla="*/ 175 w 201"/>
                <a:gd name="T109" fmla="*/ 28 h 1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33"/>
                <a:gd name="T167" fmla="*/ 201 w 201"/>
                <a:gd name="T168" fmla="*/ 133 h 1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33">
                  <a:moveTo>
                    <a:pt x="175" y="28"/>
                  </a:moveTo>
                  <a:lnTo>
                    <a:pt x="154" y="31"/>
                  </a:lnTo>
                  <a:lnTo>
                    <a:pt x="153" y="28"/>
                  </a:lnTo>
                  <a:lnTo>
                    <a:pt x="150" y="26"/>
                  </a:lnTo>
                  <a:lnTo>
                    <a:pt x="148" y="24"/>
                  </a:lnTo>
                  <a:lnTo>
                    <a:pt x="145" y="22"/>
                  </a:lnTo>
                  <a:lnTo>
                    <a:pt x="164" y="3"/>
                  </a:lnTo>
                  <a:lnTo>
                    <a:pt x="158" y="0"/>
                  </a:lnTo>
                  <a:lnTo>
                    <a:pt x="140" y="18"/>
                  </a:lnTo>
                  <a:lnTo>
                    <a:pt x="136" y="16"/>
                  </a:lnTo>
                  <a:lnTo>
                    <a:pt x="132" y="15"/>
                  </a:lnTo>
                  <a:lnTo>
                    <a:pt x="128" y="13"/>
                  </a:lnTo>
                  <a:lnTo>
                    <a:pt x="124" y="12"/>
                  </a:lnTo>
                  <a:lnTo>
                    <a:pt x="120" y="11"/>
                  </a:lnTo>
                  <a:lnTo>
                    <a:pt x="115" y="11"/>
                  </a:lnTo>
                  <a:lnTo>
                    <a:pt x="110" y="10"/>
                  </a:lnTo>
                  <a:lnTo>
                    <a:pt x="105" y="9"/>
                  </a:lnTo>
                  <a:lnTo>
                    <a:pt x="99" y="9"/>
                  </a:lnTo>
                  <a:lnTo>
                    <a:pt x="92" y="8"/>
                  </a:lnTo>
                  <a:lnTo>
                    <a:pt x="86" y="9"/>
                  </a:lnTo>
                  <a:lnTo>
                    <a:pt x="80" y="9"/>
                  </a:lnTo>
                  <a:lnTo>
                    <a:pt x="74" y="11"/>
                  </a:lnTo>
                  <a:lnTo>
                    <a:pt x="69" y="11"/>
                  </a:lnTo>
                  <a:lnTo>
                    <a:pt x="64" y="13"/>
                  </a:lnTo>
                  <a:lnTo>
                    <a:pt x="59" y="14"/>
                  </a:lnTo>
                  <a:lnTo>
                    <a:pt x="54" y="16"/>
                  </a:lnTo>
                  <a:lnTo>
                    <a:pt x="49" y="18"/>
                  </a:lnTo>
                  <a:lnTo>
                    <a:pt x="44" y="20"/>
                  </a:lnTo>
                  <a:lnTo>
                    <a:pt x="39" y="23"/>
                  </a:lnTo>
                  <a:lnTo>
                    <a:pt x="34" y="25"/>
                  </a:lnTo>
                  <a:lnTo>
                    <a:pt x="30" y="28"/>
                  </a:lnTo>
                  <a:lnTo>
                    <a:pt x="24" y="30"/>
                  </a:lnTo>
                  <a:lnTo>
                    <a:pt x="19" y="34"/>
                  </a:lnTo>
                  <a:lnTo>
                    <a:pt x="10" y="40"/>
                  </a:lnTo>
                  <a:lnTo>
                    <a:pt x="5" y="47"/>
                  </a:lnTo>
                  <a:lnTo>
                    <a:pt x="1" y="52"/>
                  </a:lnTo>
                  <a:lnTo>
                    <a:pt x="0" y="58"/>
                  </a:lnTo>
                  <a:lnTo>
                    <a:pt x="0" y="62"/>
                  </a:lnTo>
                  <a:lnTo>
                    <a:pt x="0" y="66"/>
                  </a:lnTo>
                  <a:lnTo>
                    <a:pt x="2" y="68"/>
                  </a:lnTo>
                  <a:lnTo>
                    <a:pt x="2" y="69"/>
                  </a:lnTo>
                  <a:lnTo>
                    <a:pt x="3" y="68"/>
                  </a:lnTo>
                  <a:lnTo>
                    <a:pt x="4" y="65"/>
                  </a:lnTo>
                  <a:lnTo>
                    <a:pt x="6" y="62"/>
                  </a:lnTo>
                  <a:lnTo>
                    <a:pt x="10" y="57"/>
                  </a:lnTo>
                  <a:lnTo>
                    <a:pt x="15" y="52"/>
                  </a:lnTo>
                  <a:lnTo>
                    <a:pt x="20" y="47"/>
                  </a:lnTo>
                  <a:lnTo>
                    <a:pt x="27" y="42"/>
                  </a:lnTo>
                  <a:lnTo>
                    <a:pt x="36" y="37"/>
                  </a:lnTo>
                  <a:lnTo>
                    <a:pt x="41" y="35"/>
                  </a:lnTo>
                  <a:lnTo>
                    <a:pt x="45" y="33"/>
                  </a:lnTo>
                  <a:lnTo>
                    <a:pt x="49" y="31"/>
                  </a:lnTo>
                  <a:lnTo>
                    <a:pt x="53" y="29"/>
                  </a:lnTo>
                  <a:lnTo>
                    <a:pt x="56" y="28"/>
                  </a:lnTo>
                  <a:lnTo>
                    <a:pt x="60" y="26"/>
                  </a:lnTo>
                  <a:lnTo>
                    <a:pt x="64" y="25"/>
                  </a:lnTo>
                  <a:lnTo>
                    <a:pt x="67" y="24"/>
                  </a:lnTo>
                  <a:lnTo>
                    <a:pt x="70" y="23"/>
                  </a:lnTo>
                  <a:lnTo>
                    <a:pt x="74" y="23"/>
                  </a:lnTo>
                  <a:lnTo>
                    <a:pt x="78" y="22"/>
                  </a:lnTo>
                  <a:lnTo>
                    <a:pt x="82" y="21"/>
                  </a:lnTo>
                  <a:lnTo>
                    <a:pt x="86" y="21"/>
                  </a:lnTo>
                  <a:lnTo>
                    <a:pt x="91" y="21"/>
                  </a:lnTo>
                  <a:lnTo>
                    <a:pt x="96" y="21"/>
                  </a:lnTo>
                  <a:lnTo>
                    <a:pt x="101" y="22"/>
                  </a:lnTo>
                  <a:lnTo>
                    <a:pt x="111" y="23"/>
                  </a:lnTo>
                  <a:lnTo>
                    <a:pt x="120" y="25"/>
                  </a:lnTo>
                  <a:lnTo>
                    <a:pt x="127" y="27"/>
                  </a:lnTo>
                  <a:lnTo>
                    <a:pt x="133" y="30"/>
                  </a:lnTo>
                  <a:lnTo>
                    <a:pt x="137" y="34"/>
                  </a:lnTo>
                  <a:lnTo>
                    <a:pt x="139" y="39"/>
                  </a:lnTo>
                  <a:lnTo>
                    <a:pt x="141" y="44"/>
                  </a:lnTo>
                  <a:lnTo>
                    <a:pt x="140" y="50"/>
                  </a:lnTo>
                  <a:lnTo>
                    <a:pt x="138" y="56"/>
                  </a:lnTo>
                  <a:lnTo>
                    <a:pt x="136" y="60"/>
                  </a:lnTo>
                  <a:lnTo>
                    <a:pt x="133" y="64"/>
                  </a:lnTo>
                  <a:lnTo>
                    <a:pt x="130" y="67"/>
                  </a:lnTo>
                  <a:lnTo>
                    <a:pt x="126" y="69"/>
                  </a:lnTo>
                  <a:lnTo>
                    <a:pt x="122" y="72"/>
                  </a:lnTo>
                  <a:lnTo>
                    <a:pt x="117" y="72"/>
                  </a:lnTo>
                  <a:lnTo>
                    <a:pt x="112" y="73"/>
                  </a:lnTo>
                  <a:lnTo>
                    <a:pt x="106" y="73"/>
                  </a:lnTo>
                  <a:lnTo>
                    <a:pt x="101" y="74"/>
                  </a:lnTo>
                  <a:lnTo>
                    <a:pt x="95" y="74"/>
                  </a:lnTo>
                  <a:lnTo>
                    <a:pt x="89" y="73"/>
                  </a:lnTo>
                  <a:lnTo>
                    <a:pt x="82" y="73"/>
                  </a:lnTo>
                  <a:lnTo>
                    <a:pt x="77" y="73"/>
                  </a:lnTo>
                  <a:lnTo>
                    <a:pt x="72" y="72"/>
                  </a:lnTo>
                  <a:lnTo>
                    <a:pt x="67" y="72"/>
                  </a:lnTo>
                  <a:lnTo>
                    <a:pt x="62" y="73"/>
                  </a:lnTo>
                  <a:lnTo>
                    <a:pt x="55" y="73"/>
                  </a:lnTo>
                  <a:lnTo>
                    <a:pt x="47" y="74"/>
                  </a:lnTo>
                  <a:lnTo>
                    <a:pt x="39" y="74"/>
                  </a:lnTo>
                  <a:lnTo>
                    <a:pt x="31" y="75"/>
                  </a:lnTo>
                  <a:lnTo>
                    <a:pt x="25" y="76"/>
                  </a:lnTo>
                  <a:lnTo>
                    <a:pt x="20" y="77"/>
                  </a:lnTo>
                  <a:lnTo>
                    <a:pt x="18" y="77"/>
                  </a:lnTo>
                  <a:lnTo>
                    <a:pt x="20" y="77"/>
                  </a:lnTo>
                  <a:lnTo>
                    <a:pt x="21" y="77"/>
                  </a:lnTo>
                  <a:lnTo>
                    <a:pt x="22" y="77"/>
                  </a:lnTo>
                  <a:lnTo>
                    <a:pt x="18" y="78"/>
                  </a:lnTo>
                  <a:lnTo>
                    <a:pt x="28" y="85"/>
                  </a:lnTo>
                  <a:lnTo>
                    <a:pt x="47" y="115"/>
                  </a:lnTo>
                  <a:lnTo>
                    <a:pt x="68" y="79"/>
                  </a:lnTo>
                  <a:lnTo>
                    <a:pt x="151" y="110"/>
                  </a:lnTo>
                  <a:lnTo>
                    <a:pt x="141" y="128"/>
                  </a:lnTo>
                  <a:lnTo>
                    <a:pt x="153" y="133"/>
                  </a:lnTo>
                  <a:lnTo>
                    <a:pt x="201" y="58"/>
                  </a:lnTo>
                  <a:lnTo>
                    <a:pt x="175" y="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0" name="Freeform 199"/>
            <p:cNvSpPr>
              <a:spLocks/>
            </p:cNvSpPr>
            <p:nvPr/>
          </p:nvSpPr>
          <p:spPr bwMode="auto">
            <a:xfrm>
              <a:off x="3476" y="2337"/>
              <a:ext cx="104" cy="7"/>
            </a:xfrm>
            <a:custGeom>
              <a:avLst/>
              <a:gdLst>
                <a:gd name="T0" fmla="*/ 0 w 104"/>
                <a:gd name="T1" fmla="*/ 0 h 7"/>
                <a:gd name="T2" fmla="*/ 104 w 104"/>
                <a:gd name="T3" fmla="*/ 5 h 7"/>
                <a:gd name="T4" fmla="*/ 0 w 104"/>
                <a:gd name="T5" fmla="*/ 7 h 7"/>
                <a:gd name="T6" fmla="*/ 0 w 104"/>
                <a:gd name="T7" fmla="*/ 0 h 7"/>
                <a:gd name="T8" fmla="*/ 0 60000 65536"/>
                <a:gd name="T9" fmla="*/ 0 60000 65536"/>
                <a:gd name="T10" fmla="*/ 0 60000 65536"/>
                <a:gd name="T11" fmla="*/ 0 60000 65536"/>
                <a:gd name="T12" fmla="*/ 0 w 104"/>
                <a:gd name="T13" fmla="*/ 0 h 7"/>
                <a:gd name="T14" fmla="*/ 104 w 104"/>
                <a:gd name="T15" fmla="*/ 7 h 7"/>
              </a:gdLst>
              <a:ahLst/>
              <a:cxnLst>
                <a:cxn ang="T8">
                  <a:pos x="T0" y="T1"/>
                </a:cxn>
                <a:cxn ang="T9">
                  <a:pos x="T2" y="T3"/>
                </a:cxn>
                <a:cxn ang="T10">
                  <a:pos x="T4" y="T5"/>
                </a:cxn>
                <a:cxn ang="T11">
                  <a:pos x="T6" y="T7"/>
                </a:cxn>
              </a:cxnLst>
              <a:rect l="T12" t="T13" r="T14" b="T15"/>
              <a:pathLst>
                <a:path w="104" h="7">
                  <a:moveTo>
                    <a:pt x="0" y="0"/>
                  </a:moveTo>
                  <a:lnTo>
                    <a:pt x="104" y="5"/>
                  </a:lnTo>
                  <a:lnTo>
                    <a:pt x="0" y="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1" name="Freeform 200"/>
            <p:cNvSpPr>
              <a:spLocks/>
            </p:cNvSpPr>
            <p:nvPr/>
          </p:nvSpPr>
          <p:spPr bwMode="auto">
            <a:xfrm>
              <a:off x="3407" y="2261"/>
              <a:ext cx="14" cy="27"/>
            </a:xfrm>
            <a:custGeom>
              <a:avLst/>
              <a:gdLst>
                <a:gd name="T0" fmla="*/ 0 w 14"/>
                <a:gd name="T1" fmla="*/ 14 h 27"/>
                <a:gd name="T2" fmla="*/ 0 w 14"/>
                <a:gd name="T3" fmla="*/ 16 h 27"/>
                <a:gd name="T4" fmla="*/ 1 w 14"/>
                <a:gd name="T5" fmla="*/ 18 h 27"/>
                <a:gd name="T6" fmla="*/ 3 w 14"/>
                <a:gd name="T7" fmla="*/ 20 h 27"/>
                <a:gd name="T8" fmla="*/ 4 w 14"/>
                <a:gd name="T9" fmla="*/ 22 h 27"/>
                <a:gd name="T10" fmla="*/ 6 w 14"/>
                <a:gd name="T11" fmla="*/ 24 h 27"/>
                <a:gd name="T12" fmla="*/ 8 w 14"/>
                <a:gd name="T13" fmla="*/ 25 h 27"/>
                <a:gd name="T14" fmla="*/ 11 w 14"/>
                <a:gd name="T15" fmla="*/ 26 h 27"/>
                <a:gd name="T16" fmla="*/ 14 w 14"/>
                <a:gd name="T17" fmla="*/ 27 h 27"/>
                <a:gd name="T18" fmla="*/ 14 w 14"/>
                <a:gd name="T19" fmla="*/ 0 h 27"/>
                <a:gd name="T20" fmla="*/ 11 w 14"/>
                <a:gd name="T21" fmla="*/ 1 h 27"/>
                <a:gd name="T22" fmla="*/ 8 w 14"/>
                <a:gd name="T23" fmla="*/ 2 h 27"/>
                <a:gd name="T24" fmla="*/ 6 w 14"/>
                <a:gd name="T25" fmla="*/ 3 h 27"/>
                <a:gd name="T26" fmla="*/ 4 w 14"/>
                <a:gd name="T27" fmla="*/ 5 h 27"/>
                <a:gd name="T28" fmla="*/ 3 w 14"/>
                <a:gd name="T29" fmla="*/ 7 h 27"/>
                <a:gd name="T30" fmla="*/ 1 w 14"/>
                <a:gd name="T31" fmla="*/ 9 h 27"/>
                <a:gd name="T32" fmla="*/ 0 w 14"/>
                <a:gd name="T33" fmla="*/ 12 h 27"/>
                <a:gd name="T34" fmla="*/ 0 w 14"/>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7"/>
                <a:gd name="T56" fmla="*/ 14 w 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7">
                  <a:moveTo>
                    <a:pt x="0" y="14"/>
                  </a:moveTo>
                  <a:lnTo>
                    <a:pt x="0" y="16"/>
                  </a:lnTo>
                  <a:lnTo>
                    <a:pt x="1" y="18"/>
                  </a:lnTo>
                  <a:lnTo>
                    <a:pt x="3" y="20"/>
                  </a:lnTo>
                  <a:lnTo>
                    <a:pt x="4" y="22"/>
                  </a:lnTo>
                  <a:lnTo>
                    <a:pt x="6" y="24"/>
                  </a:lnTo>
                  <a:lnTo>
                    <a:pt x="8" y="25"/>
                  </a:lnTo>
                  <a:lnTo>
                    <a:pt x="11" y="26"/>
                  </a:lnTo>
                  <a:lnTo>
                    <a:pt x="14" y="27"/>
                  </a:lnTo>
                  <a:lnTo>
                    <a:pt x="14" y="0"/>
                  </a:lnTo>
                  <a:lnTo>
                    <a:pt x="11" y="1"/>
                  </a:lnTo>
                  <a:lnTo>
                    <a:pt x="8" y="2"/>
                  </a:lnTo>
                  <a:lnTo>
                    <a:pt x="6" y="3"/>
                  </a:lnTo>
                  <a:lnTo>
                    <a:pt x="4" y="5"/>
                  </a:lnTo>
                  <a:lnTo>
                    <a:pt x="3" y="7"/>
                  </a:lnTo>
                  <a:lnTo>
                    <a:pt x="1" y="9"/>
                  </a:lnTo>
                  <a:lnTo>
                    <a:pt x="0" y="12"/>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2" name="Freeform 201"/>
            <p:cNvSpPr>
              <a:spLocks/>
            </p:cNvSpPr>
            <p:nvPr/>
          </p:nvSpPr>
          <p:spPr bwMode="auto">
            <a:xfrm>
              <a:off x="3368" y="2218"/>
              <a:ext cx="315" cy="120"/>
            </a:xfrm>
            <a:custGeom>
              <a:avLst/>
              <a:gdLst>
                <a:gd name="T0" fmla="*/ 278 w 315"/>
                <a:gd name="T1" fmla="*/ 72 h 120"/>
                <a:gd name="T2" fmla="*/ 165 w 315"/>
                <a:gd name="T3" fmla="*/ 47 h 120"/>
                <a:gd name="T4" fmla="*/ 25 w 315"/>
                <a:gd name="T5" fmla="*/ 41 h 120"/>
                <a:gd name="T6" fmla="*/ 54 w 315"/>
                <a:gd name="T7" fmla="*/ 13 h 120"/>
                <a:gd name="T8" fmla="*/ 54 w 315"/>
                <a:gd name="T9" fmla="*/ 14 h 120"/>
                <a:gd name="T10" fmla="*/ 57 w 315"/>
                <a:gd name="T11" fmla="*/ 16 h 120"/>
                <a:gd name="T12" fmla="*/ 63 w 315"/>
                <a:gd name="T13" fmla="*/ 20 h 120"/>
                <a:gd name="T14" fmla="*/ 76 w 315"/>
                <a:gd name="T15" fmla="*/ 23 h 120"/>
                <a:gd name="T16" fmla="*/ 85 w 315"/>
                <a:gd name="T17" fmla="*/ 23 h 120"/>
                <a:gd name="T18" fmla="*/ 94 w 315"/>
                <a:gd name="T19" fmla="*/ 23 h 120"/>
                <a:gd name="T20" fmla="*/ 103 w 315"/>
                <a:gd name="T21" fmla="*/ 23 h 120"/>
                <a:gd name="T22" fmla="*/ 113 w 315"/>
                <a:gd name="T23" fmla="*/ 21 h 120"/>
                <a:gd name="T24" fmla="*/ 122 w 315"/>
                <a:gd name="T25" fmla="*/ 20 h 120"/>
                <a:gd name="T26" fmla="*/ 130 w 315"/>
                <a:gd name="T27" fmla="*/ 18 h 120"/>
                <a:gd name="T28" fmla="*/ 137 w 315"/>
                <a:gd name="T29" fmla="*/ 18 h 120"/>
                <a:gd name="T30" fmla="*/ 143 w 315"/>
                <a:gd name="T31" fmla="*/ 18 h 120"/>
                <a:gd name="T32" fmla="*/ 146 w 315"/>
                <a:gd name="T33" fmla="*/ 19 h 120"/>
                <a:gd name="T34" fmla="*/ 150 w 315"/>
                <a:gd name="T35" fmla="*/ 20 h 120"/>
                <a:gd name="T36" fmla="*/ 153 w 315"/>
                <a:gd name="T37" fmla="*/ 20 h 120"/>
                <a:gd name="T38" fmla="*/ 157 w 315"/>
                <a:gd name="T39" fmla="*/ 21 h 120"/>
                <a:gd name="T40" fmla="*/ 154 w 315"/>
                <a:gd name="T41" fmla="*/ 35 h 120"/>
                <a:gd name="T42" fmla="*/ 181 w 315"/>
                <a:gd name="T43" fmla="*/ 25 h 120"/>
                <a:gd name="T44" fmla="*/ 215 w 315"/>
                <a:gd name="T45" fmla="*/ 29 h 120"/>
                <a:gd name="T46" fmla="*/ 242 w 315"/>
                <a:gd name="T47" fmla="*/ 30 h 120"/>
                <a:gd name="T48" fmla="*/ 261 w 315"/>
                <a:gd name="T49" fmla="*/ 30 h 120"/>
                <a:gd name="T50" fmla="*/ 276 w 315"/>
                <a:gd name="T51" fmla="*/ 29 h 120"/>
                <a:gd name="T52" fmla="*/ 285 w 315"/>
                <a:gd name="T53" fmla="*/ 27 h 120"/>
                <a:gd name="T54" fmla="*/ 290 w 315"/>
                <a:gd name="T55" fmla="*/ 26 h 120"/>
                <a:gd name="T56" fmla="*/ 293 w 315"/>
                <a:gd name="T57" fmla="*/ 24 h 120"/>
                <a:gd name="T58" fmla="*/ 292 w 315"/>
                <a:gd name="T59" fmla="*/ 24 h 120"/>
                <a:gd name="T60" fmla="*/ 283 w 315"/>
                <a:gd name="T61" fmla="*/ 23 h 120"/>
                <a:gd name="T62" fmla="*/ 267 w 315"/>
                <a:gd name="T63" fmla="*/ 22 h 120"/>
                <a:gd name="T64" fmla="*/ 246 w 315"/>
                <a:gd name="T65" fmla="*/ 21 h 120"/>
                <a:gd name="T66" fmla="*/ 224 w 315"/>
                <a:gd name="T67" fmla="*/ 18 h 120"/>
                <a:gd name="T68" fmla="*/ 199 w 315"/>
                <a:gd name="T69" fmla="*/ 16 h 120"/>
                <a:gd name="T70" fmla="*/ 177 w 315"/>
                <a:gd name="T71" fmla="*/ 13 h 120"/>
                <a:gd name="T72" fmla="*/ 157 w 315"/>
                <a:gd name="T73" fmla="*/ 10 h 120"/>
                <a:gd name="T74" fmla="*/ 147 w 315"/>
                <a:gd name="T75" fmla="*/ 8 h 120"/>
                <a:gd name="T76" fmla="*/ 138 w 315"/>
                <a:gd name="T77" fmla="*/ 7 h 120"/>
                <a:gd name="T78" fmla="*/ 129 w 315"/>
                <a:gd name="T79" fmla="*/ 8 h 120"/>
                <a:gd name="T80" fmla="*/ 118 w 315"/>
                <a:gd name="T81" fmla="*/ 9 h 120"/>
                <a:gd name="T82" fmla="*/ 108 w 315"/>
                <a:gd name="T83" fmla="*/ 10 h 120"/>
                <a:gd name="T84" fmla="*/ 98 w 315"/>
                <a:gd name="T85" fmla="*/ 11 h 120"/>
                <a:gd name="T86" fmla="*/ 89 w 315"/>
                <a:gd name="T87" fmla="*/ 13 h 120"/>
                <a:gd name="T88" fmla="*/ 83 w 315"/>
                <a:gd name="T89" fmla="*/ 13 h 120"/>
                <a:gd name="T90" fmla="*/ 77 w 315"/>
                <a:gd name="T91" fmla="*/ 13 h 120"/>
                <a:gd name="T92" fmla="*/ 71 w 315"/>
                <a:gd name="T93" fmla="*/ 10 h 120"/>
                <a:gd name="T94" fmla="*/ 65 w 315"/>
                <a:gd name="T95" fmla="*/ 6 h 120"/>
                <a:gd name="T96" fmla="*/ 58 w 315"/>
                <a:gd name="T97" fmla="*/ 1 h 120"/>
                <a:gd name="T98" fmla="*/ 49 w 315"/>
                <a:gd name="T99" fmla="*/ 1 h 120"/>
                <a:gd name="T100" fmla="*/ 32 w 315"/>
                <a:gd name="T101" fmla="*/ 7 h 120"/>
                <a:gd name="T102" fmla="*/ 14 w 315"/>
                <a:gd name="T103" fmla="*/ 18 h 120"/>
                <a:gd name="T104" fmla="*/ 1 w 315"/>
                <a:gd name="T105" fmla="*/ 26 h 120"/>
                <a:gd name="T106" fmla="*/ 0 w 315"/>
                <a:gd name="T107" fmla="*/ 38 h 120"/>
                <a:gd name="T108" fmla="*/ 47 w 315"/>
                <a:gd name="T109" fmla="*/ 40 h 120"/>
                <a:gd name="T110" fmla="*/ 60 w 315"/>
                <a:gd name="T111" fmla="*/ 42 h 120"/>
                <a:gd name="T112" fmla="*/ 70 w 315"/>
                <a:gd name="T113" fmla="*/ 71 h 120"/>
                <a:gd name="T114" fmla="*/ 160 w 315"/>
                <a:gd name="T115" fmla="*/ 56 h 120"/>
                <a:gd name="T116" fmla="*/ 221 w 315"/>
                <a:gd name="T117" fmla="*/ 82 h 120"/>
                <a:gd name="T118" fmla="*/ 231 w 315"/>
                <a:gd name="T119" fmla="*/ 81 h 120"/>
                <a:gd name="T120" fmla="*/ 315 w 315"/>
                <a:gd name="T121" fmla="*/ 52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20"/>
                <a:gd name="T185" fmla="*/ 315 w 315"/>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20">
                  <a:moveTo>
                    <a:pt x="315" y="52"/>
                  </a:moveTo>
                  <a:lnTo>
                    <a:pt x="278" y="72"/>
                  </a:lnTo>
                  <a:lnTo>
                    <a:pt x="202" y="70"/>
                  </a:lnTo>
                  <a:lnTo>
                    <a:pt x="165" y="47"/>
                  </a:lnTo>
                  <a:lnTo>
                    <a:pt x="47" y="28"/>
                  </a:lnTo>
                  <a:lnTo>
                    <a:pt x="25" y="41"/>
                  </a:lnTo>
                  <a:lnTo>
                    <a:pt x="15" y="31"/>
                  </a:lnTo>
                  <a:lnTo>
                    <a:pt x="54" y="13"/>
                  </a:lnTo>
                  <a:lnTo>
                    <a:pt x="54" y="14"/>
                  </a:lnTo>
                  <a:lnTo>
                    <a:pt x="55" y="16"/>
                  </a:lnTo>
                  <a:lnTo>
                    <a:pt x="57" y="16"/>
                  </a:lnTo>
                  <a:lnTo>
                    <a:pt x="59" y="18"/>
                  </a:lnTo>
                  <a:lnTo>
                    <a:pt x="63" y="20"/>
                  </a:lnTo>
                  <a:lnTo>
                    <a:pt x="69" y="21"/>
                  </a:lnTo>
                  <a:lnTo>
                    <a:pt x="76" y="23"/>
                  </a:lnTo>
                  <a:lnTo>
                    <a:pt x="80" y="23"/>
                  </a:lnTo>
                  <a:lnTo>
                    <a:pt x="85" y="23"/>
                  </a:lnTo>
                  <a:lnTo>
                    <a:pt x="89" y="23"/>
                  </a:lnTo>
                  <a:lnTo>
                    <a:pt x="94" y="23"/>
                  </a:lnTo>
                  <a:lnTo>
                    <a:pt x="98" y="23"/>
                  </a:lnTo>
                  <a:lnTo>
                    <a:pt x="103" y="23"/>
                  </a:lnTo>
                  <a:lnTo>
                    <a:pt x="108" y="22"/>
                  </a:lnTo>
                  <a:lnTo>
                    <a:pt x="113" y="21"/>
                  </a:lnTo>
                  <a:lnTo>
                    <a:pt x="118" y="21"/>
                  </a:lnTo>
                  <a:lnTo>
                    <a:pt x="122" y="20"/>
                  </a:lnTo>
                  <a:lnTo>
                    <a:pt x="126" y="19"/>
                  </a:lnTo>
                  <a:lnTo>
                    <a:pt x="130" y="18"/>
                  </a:lnTo>
                  <a:lnTo>
                    <a:pt x="134" y="18"/>
                  </a:lnTo>
                  <a:lnTo>
                    <a:pt x="137" y="18"/>
                  </a:lnTo>
                  <a:lnTo>
                    <a:pt x="140" y="18"/>
                  </a:lnTo>
                  <a:lnTo>
                    <a:pt x="143" y="18"/>
                  </a:lnTo>
                  <a:lnTo>
                    <a:pt x="145" y="18"/>
                  </a:lnTo>
                  <a:lnTo>
                    <a:pt x="146" y="19"/>
                  </a:lnTo>
                  <a:lnTo>
                    <a:pt x="148" y="19"/>
                  </a:lnTo>
                  <a:lnTo>
                    <a:pt x="150" y="20"/>
                  </a:lnTo>
                  <a:lnTo>
                    <a:pt x="152" y="20"/>
                  </a:lnTo>
                  <a:lnTo>
                    <a:pt x="153" y="20"/>
                  </a:lnTo>
                  <a:lnTo>
                    <a:pt x="155" y="21"/>
                  </a:lnTo>
                  <a:lnTo>
                    <a:pt x="157" y="21"/>
                  </a:lnTo>
                  <a:lnTo>
                    <a:pt x="152" y="35"/>
                  </a:lnTo>
                  <a:lnTo>
                    <a:pt x="154" y="35"/>
                  </a:lnTo>
                  <a:lnTo>
                    <a:pt x="160" y="21"/>
                  </a:lnTo>
                  <a:lnTo>
                    <a:pt x="181" y="25"/>
                  </a:lnTo>
                  <a:lnTo>
                    <a:pt x="199" y="27"/>
                  </a:lnTo>
                  <a:lnTo>
                    <a:pt x="215" y="29"/>
                  </a:lnTo>
                  <a:lnTo>
                    <a:pt x="229" y="30"/>
                  </a:lnTo>
                  <a:lnTo>
                    <a:pt x="242" y="30"/>
                  </a:lnTo>
                  <a:lnTo>
                    <a:pt x="253" y="30"/>
                  </a:lnTo>
                  <a:lnTo>
                    <a:pt x="261" y="30"/>
                  </a:lnTo>
                  <a:lnTo>
                    <a:pt x="270" y="30"/>
                  </a:lnTo>
                  <a:lnTo>
                    <a:pt x="276" y="29"/>
                  </a:lnTo>
                  <a:lnTo>
                    <a:pt x="281" y="28"/>
                  </a:lnTo>
                  <a:lnTo>
                    <a:pt x="285" y="27"/>
                  </a:lnTo>
                  <a:lnTo>
                    <a:pt x="288" y="26"/>
                  </a:lnTo>
                  <a:lnTo>
                    <a:pt x="290" y="26"/>
                  </a:lnTo>
                  <a:lnTo>
                    <a:pt x="292" y="25"/>
                  </a:lnTo>
                  <a:lnTo>
                    <a:pt x="293" y="24"/>
                  </a:lnTo>
                  <a:lnTo>
                    <a:pt x="292" y="24"/>
                  </a:lnTo>
                  <a:lnTo>
                    <a:pt x="288" y="23"/>
                  </a:lnTo>
                  <a:lnTo>
                    <a:pt x="283" y="23"/>
                  </a:lnTo>
                  <a:lnTo>
                    <a:pt x="276" y="23"/>
                  </a:lnTo>
                  <a:lnTo>
                    <a:pt x="267" y="22"/>
                  </a:lnTo>
                  <a:lnTo>
                    <a:pt x="258" y="21"/>
                  </a:lnTo>
                  <a:lnTo>
                    <a:pt x="246" y="21"/>
                  </a:lnTo>
                  <a:lnTo>
                    <a:pt x="235" y="19"/>
                  </a:lnTo>
                  <a:lnTo>
                    <a:pt x="224" y="18"/>
                  </a:lnTo>
                  <a:lnTo>
                    <a:pt x="212" y="17"/>
                  </a:lnTo>
                  <a:lnTo>
                    <a:pt x="199" y="16"/>
                  </a:lnTo>
                  <a:lnTo>
                    <a:pt x="188" y="14"/>
                  </a:lnTo>
                  <a:lnTo>
                    <a:pt x="177" y="13"/>
                  </a:lnTo>
                  <a:lnTo>
                    <a:pt x="167" y="11"/>
                  </a:lnTo>
                  <a:lnTo>
                    <a:pt x="157" y="10"/>
                  </a:lnTo>
                  <a:lnTo>
                    <a:pt x="150" y="9"/>
                  </a:lnTo>
                  <a:lnTo>
                    <a:pt x="147" y="8"/>
                  </a:lnTo>
                  <a:lnTo>
                    <a:pt x="143" y="7"/>
                  </a:lnTo>
                  <a:lnTo>
                    <a:pt x="138" y="7"/>
                  </a:lnTo>
                  <a:lnTo>
                    <a:pt x="134" y="7"/>
                  </a:lnTo>
                  <a:lnTo>
                    <a:pt x="129" y="8"/>
                  </a:lnTo>
                  <a:lnTo>
                    <a:pt x="123" y="9"/>
                  </a:lnTo>
                  <a:lnTo>
                    <a:pt x="118" y="9"/>
                  </a:lnTo>
                  <a:lnTo>
                    <a:pt x="113" y="9"/>
                  </a:lnTo>
                  <a:lnTo>
                    <a:pt x="108" y="10"/>
                  </a:lnTo>
                  <a:lnTo>
                    <a:pt x="103" y="11"/>
                  </a:lnTo>
                  <a:lnTo>
                    <a:pt x="98" y="11"/>
                  </a:lnTo>
                  <a:lnTo>
                    <a:pt x="93" y="12"/>
                  </a:lnTo>
                  <a:lnTo>
                    <a:pt x="89" y="13"/>
                  </a:lnTo>
                  <a:lnTo>
                    <a:pt x="86" y="13"/>
                  </a:lnTo>
                  <a:lnTo>
                    <a:pt x="83" y="13"/>
                  </a:lnTo>
                  <a:lnTo>
                    <a:pt x="81" y="13"/>
                  </a:lnTo>
                  <a:lnTo>
                    <a:pt x="77" y="13"/>
                  </a:lnTo>
                  <a:lnTo>
                    <a:pt x="74" y="11"/>
                  </a:lnTo>
                  <a:lnTo>
                    <a:pt x="71" y="10"/>
                  </a:lnTo>
                  <a:lnTo>
                    <a:pt x="68" y="8"/>
                  </a:lnTo>
                  <a:lnTo>
                    <a:pt x="65" y="6"/>
                  </a:lnTo>
                  <a:lnTo>
                    <a:pt x="61" y="4"/>
                  </a:lnTo>
                  <a:lnTo>
                    <a:pt x="58" y="1"/>
                  </a:lnTo>
                  <a:lnTo>
                    <a:pt x="54" y="0"/>
                  </a:lnTo>
                  <a:lnTo>
                    <a:pt x="49" y="1"/>
                  </a:lnTo>
                  <a:lnTo>
                    <a:pt x="41" y="4"/>
                  </a:lnTo>
                  <a:lnTo>
                    <a:pt x="32" y="7"/>
                  </a:lnTo>
                  <a:lnTo>
                    <a:pt x="23" y="13"/>
                  </a:lnTo>
                  <a:lnTo>
                    <a:pt x="14" y="18"/>
                  </a:lnTo>
                  <a:lnTo>
                    <a:pt x="7" y="22"/>
                  </a:lnTo>
                  <a:lnTo>
                    <a:pt x="1" y="26"/>
                  </a:lnTo>
                  <a:lnTo>
                    <a:pt x="0" y="27"/>
                  </a:lnTo>
                  <a:lnTo>
                    <a:pt x="0" y="38"/>
                  </a:lnTo>
                  <a:lnTo>
                    <a:pt x="22" y="57"/>
                  </a:lnTo>
                  <a:lnTo>
                    <a:pt x="47" y="40"/>
                  </a:lnTo>
                  <a:lnTo>
                    <a:pt x="63" y="42"/>
                  </a:lnTo>
                  <a:lnTo>
                    <a:pt x="60" y="42"/>
                  </a:lnTo>
                  <a:lnTo>
                    <a:pt x="60" y="71"/>
                  </a:lnTo>
                  <a:lnTo>
                    <a:pt x="70" y="71"/>
                  </a:lnTo>
                  <a:lnTo>
                    <a:pt x="70" y="43"/>
                  </a:lnTo>
                  <a:lnTo>
                    <a:pt x="160" y="56"/>
                  </a:lnTo>
                  <a:lnTo>
                    <a:pt x="194" y="82"/>
                  </a:lnTo>
                  <a:lnTo>
                    <a:pt x="221" y="82"/>
                  </a:lnTo>
                  <a:lnTo>
                    <a:pt x="251" y="120"/>
                  </a:lnTo>
                  <a:lnTo>
                    <a:pt x="231" y="81"/>
                  </a:lnTo>
                  <a:lnTo>
                    <a:pt x="283" y="79"/>
                  </a:lnTo>
                  <a:lnTo>
                    <a:pt x="315"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3" name="Freeform 202"/>
            <p:cNvSpPr>
              <a:spLocks/>
            </p:cNvSpPr>
            <p:nvPr/>
          </p:nvSpPr>
          <p:spPr bwMode="auto">
            <a:xfrm>
              <a:off x="3435" y="2269"/>
              <a:ext cx="373" cy="144"/>
            </a:xfrm>
            <a:custGeom>
              <a:avLst/>
              <a:gdLst>
                <a:gd name="T0" fmla="*/ 354 w 373"/>
                <a:gd name="T1" fmla="*/ 69 h 144"/>
                <a:gd name="T2" fmla="*/ 344 w 373"/>
                <a:gd name="T3" fmla="*/ 91 h 144"/>
                <a:gd name="T4" fmla="*/ 324 w 373"/>
                <a:gd name="T5" fmla="*/ 118 h 144"/>
                <a:gd name="T6" fmla="*/ 297 w 373"/>
                <a:gd name="T7" fmla="*/ 118 h 144"/>
                <a:gd name="T8" fmla="*/ 295 w 373"/>
                <a:gd name="T9" fmla="*/ 128 h 144"/>
                <a:gd name="T10" fmla="*/ 294 w 373"/>
                <a:gd name="T11" fmla="*/ 130 h 144"/>
                <a:gd name="T12" fmla="*/ 286 w 373"/>
                <a:gd name="T13" fmla="*/ 130 h 144"/>
                <a:gd name="T14" fmla="*/ 278 w 373"/>
                <a:gd name="T15" fmla="*/ 125 h 144"/>
                <a:gd name="T16" fmla="*/ 280 w 373"/>
                <a:gd name="T17" fmla="*/ 110 h 144"/>
                <a:gd name="T18" fmla="*/ 297 w 373"/>
                <a:gd name="T19" fmla="*/ 100 h 144"/>
                <a:gd name="T20" fmla="*/ 311 w 373"/>
                <a:gd name="T21" fmla="*/ 98 h 144"/>
                <a:gd name="T22" fmla="*/ 293 w 373"/>
                <a:gd name="T23" fmla="*/ 98 h 144"/>
                <a:gd name="T24" fmla="*/ 277 w 373"/>
                <a:gd name="T25" fmla="*/ 106 h 144"/>
                <a:gd name="T26" fmla="*/ 270 w 373"/>
                <a:gd name="T27" fmla="*/ 115 h 144"/>
                <a:gd name="T28" fmla="*/ 271 w 373"/>
                <a:gd name="T29" fmla="*/ 125 h 144"/>
                <a:gd name="T30" fmla="*/ 275 w 373"/>
                <a:gd name="T31" fmla="*/ 129 h 144"/>
                <a:gd name="T32" fmla="*/ 261 w 373"/>
                <a:gd name="T33" fmla="*/ 131 h 144"/>
                <a:gd name="T34" fmla="*/ 235 w 373"/>
                <a:gd name="T35" fmla="*/ 131 h 144"/>
                <a:gd name="T36" fmla="*/ 216 w 373"/>
                <a:gd name="T37" fmla="*/ 131 h 144"/>
                <a:gd name="T38" fmla="*/ 206 w 373"/>
                <a:gd name="T39" fmla="*/ 130 h 144"/>
                <a:gd name="T40" fmla="*/ 183 w 373"/>
                <a:gd name="T41" fmla="*/ 122 h 144"/>
                <a:gd name="T42" fmla="*/ 174 w 373"/>
                <a:gd name="T43" fmla="*/ 112 h 144"/>
                <a:gd name="T44" fmla="*/ 182 w 373"/>
                <a:gd name="T45" fmla="*/ 100 h 144"/>
                <a:gd name="T46" fmla="*/ 211 w 373"/>
                <a:gd name="T47" fmla="*/ 97 h 144"/>
                <a:gd name="T48" fmla="*/ 211 w 373"/>
                <a:gd name="T49" fmla="*/ 95 h 144"/>
                <a:gd name="T50" fmla="*/ 201 w 373"/>
                <a:gd name="T51" fmla="*/ 91 h 144"/>
                <a:gd name="T52" fmla="*/ 208 w 373"/>
                <a:gd name="T53" fmla="*/ 60 h 144"/>
                <a:gd name="T54" fmla="*/ 154 w 373"/>
                <a:gd name="T55" fmla="*/ 65 h 144"/>
                <a:gd name="T56" fmla="*/ 172 w 373"/>
                <a:gd name="T57" fmla="*/ 94 h 144"/>
                <a:gd name="T58" fmla="*/ 164 w 373"/>
                <a:gd name="T59" fmla="*/ 106 h 144"/>
                <a:gd name="T60" fmla="*/ 163 w 373"/>
                <a:gd name="T61" fmla="*/ 114 h 144"/>
                <a:gd name="T62" fmla="*/ 130 w 373"/>
                <a:gd name="T63" fmla="*/ 101 h 144"/>
                <a:gd name="T64" fmla="*/ 95 w 373"/>
                <a:gd name="T65" fmla="*/ 87 h 144"/>
                <a:gd name="T66" fmla="*/ 63 w 373"/>
                <a:gd name="T67" fmla="*/ 75 h 144"/>
                <a:gd name="T68" fmla="*/ 93 w 373"/>
                <a:gd name="T69" fmla="*/ 1 h 144"/>
                <a:gd name="T70" fmla="*/ 82 w 373"/>
                <a:gd name="T71" fmla="*/ 1 h 144"/>
                <a:gd name="T72" fmla="*/ 36 w 373"/>
                <a:gd name="T73" fmla="*/ 63 h 144"/>
                <a:gd name="T74" fmla="*/ 18 w 373"/>
                <a:gd name="T75" fmla="*/ 56 h 144"/>
                <a:gd name="T76" fmla="*/ 1 w 373"/>
                <a:gd name="T77" fmla="*/ 89 h 144"/>
                <a:gd name="T78" fmla="*/ 12 w 373"/>
                <a:gd name="T79" fmla="*/ 93 h 144"/>
                <a:gd name="T80" fmla="*/ 14 w 373"/>
                <a:gd name="T81" fmla="*/ 98 h 144"/>
                <a:gd name="T82" fmla="*/ 24 w 373"/>
                <a:gd name="T83" fmla="*/ 114 h 144"/>
                <a:gd name="T84" fmla="*/ 44 w 373"/>
                <a:gd name="T85" fmla="*/ 116 h 144"/>
                <a:gd name="T86" fmla="*/ 56 w 373"/>
                <a:gd name="T87" fmla="*/ 107 h 144"/>
                <a:gd name="T88" fmla="*/ 72 w 373"/>
                <a:gd name="T89" fmla="*/ 109 h 144"/>
                <a:gd name="T90" fmla="*/ 90 w 373"/>
                <a:gd name="T91" fmla="*/ 114 h 144"/>
                <a:gd name="T92" fmla="*/ 110 w 373"/>
                <a:gd name="T93" fmla="*/ 118 h 144"/>
                <a:gd name="T94" fmla="*/ 153 w 373"/>
                <a:gd name="T95" fmla="*/ 131 h 144"/>
                <a:gd name="T96" fmla="*/ 191 w 373"/>
                <a:gd name="T97" fmla="*/ 140 h 144"/>
                <a:gd name="T98" fmla="*/ 211 w 373"/>
                <a:gd name="T99" fmla="*/ 143 h 144"/>
                <a:gd name="T100" fmla="*/ 256 w 373"/>
                <a:gd name="T101" fmla="*/ 144 h 144"/>
                <a:gd name="T102" fmla="*/ 302 w 373"/>
                <a:gd name="T103" fmla="*/ 144 h 144"/>
                <a:gd name="T104" fmla="*/ 320 w 373"/>
                <a:gd name="T105" fmla="*/ 143 h 144"/>
                <a:gd name="T106" fmla="*/ 331 w 373"/>
                <a:gd name="T107" fmla="*/ 135 h 144"/>
                <a:gd name="T108" fmla="*/ 356 w 373"/>
                <a:gd name="T109" fmla="*/ 100 h 144"/>
                <a:gd name="T110" fmla="*/ 372 w 373"/>
                <a:gd name="T111" fmla="*/ 62 h 144"/>
                <a:gd name="T112" fmla="*/ 362 w 373"/>
                <a:gd name="T113" fmla="*/ 53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144"/>
                <a:gd name="T173" fmla="*/ 373 w 373"/>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144">
                  <a:moveTo>
                    <a:pt x="361" y="53"/>
                  </a:moveTo>
                  <a:lnTo>
                    <a:pt x="351" y="66"/>
                  </a:lnTo>
                  <a:lnTo>
                    <a:pt x="353" y="67"/>
                  </a:lnTo>
                  <a:lnTo>
                    <a:pt x="354" y="69"/>
                  </a:lnTo>
                  <a:lnTo>
                    <a:pt x="355" y="72"/>
                  </a:lnTo>
                  <a:lnTo>
                    <a:pt x="354" y="75"/>
                  </a:lnTo>
                  <a:lnTo>
                    <a:pt x="351" y="79"/>
                  </a:lnTo>
                  <a:lnTo>
                    <a:pt x="348" y="84"/>
                  </a:lnTo>
                  <a:lnTo>
                    <a:pt x="344" y="91"/>
                  </a:lnTo>
                  <a:lnTo>
                    <a:pt x="340" y="99"/>
                  </a:lnTo>
                  <a:lnTo>
                    <a:pt x="335" y="106"/>
                  </a:lnTo>
                  <a:lnTo>
                    <a:pt x="330" y="113"/>
                  </a:lnTo>
                  <a:lnTo>
                    <a:pt x="326" y="119"/>
                  </a:lnTo>
                  <a:lnTo>
                    <a:pt x="324" y="118"/>
                  </a:lnTo>
                  <a:lnTo>
                    <a:pt x="322" y="118"/>
                  </a:lnTo>
                  <a:lnTo>
                    <a:pt x="321" y="118"/>
                  </a:lnTo>
                  <a:lnTo>
                    <a:pt x="300" y="118"/>
                  </a:lnTo>
                  <a:lnTo>
                    <a:pt x="297" y="118"/>
                  </a:lnTo>
                  <a:lnTo>
                    <a:pt x="295" y="119"/>
                  </a:lnTo>
                  <a:lnTo>
                    <a:pt x="293" y="121"/>
                  </a:lnTo>
                  <a:lnTo>
                    <a:pt x="292" y="124"/>
                  </a:lnTo>
                  <a:lnTo>
                    <a:pt x="293" y="126"/>
                  </a:lnTo>
                  <a:lnTo>
                    <a:pt x="295" y="128"/>
                  </a:lnTo>
                  <a:lnTo>
                    <a:pt x="296" y="129"/>
                  </a:lnTo>
                  <a:lnTo>
                    <a:pt x="298" y="130"/>
                  </a:lnTo>
                  <a:lnTo>
                    <a:pt x="297" y="130"/>
                  </a:lnTo>
                  <a:lnTo>
                    <a:pt x="295" y="130"/>
                  </a:lnTo>
                  <a:lnTo>
                    <a:pt x="294" y="130"/>
                  </a:lnTo>
                  <a:lnTo>
                    <a:pt x="292" y="130"/>
                  </a:lnTo>
                  <a:lnTo>
                    <a:pt x="290" y="130"/>
                  </a:lnTo>
                  <a:lnTo>
                    <a:pt x="287" y="130"/>
                  </a:lnTo>
                  <a:lnTo>
                    <a:pt x="286" y="130"/>
                  </a:lnTo>
                  <a:lnTo>
                    <a:pt x="285" y="130"/>
                  </a:lnTo>
                  <a:lnTo>
                    <a:pt x="282" y="129"/>
                  </a:lnTo>
                  <a:lnTo>
                    <a:pt x="281" y="128"/>
                  </a:lnTo>
                  <a:lnTo>
                    <a:pt x="280" y="127"/>
                  </a:lnTo>
                  <a:lnTo>
                    <a:pt x="278" y="125"/>
                  </a:lnTo>
                  <a:lnTo>
                    <a:pt x="277" y="122"/>
                  </a:lnTo>
                  <a:lnTo>
                    <a:pt x="276" y="119"/>
                  </a:lnTo>
                  <a:lnTo>
                    <a:pt x="277" y="116"/>
                  </a:lnTo>
                  <a:lnTo>
                    <a:pt x="278" y="113"/>
                  </a:lnTo>
                  <a:lnTo>
                    <a:pt x="280" y="110"/>
                  </a:lnTo>
                  <a:lnTo>
                    <a:pt x="283" y="107"/>
                  </a:lnTo>
                  <a:lnTo>
                    <a:pt x="287" y="104"/>
                  </a:lnTo>
                  <a:lnTo>
                    <a:pt x="290" y="103"/>
                  </a:lnTo>
                  <a:lnTo>
                    <a:pt x="293" y="101"/>
                  </a:lnTo>
                  <a:lnTo>
                    <a:pt x="297" y="100"/>
                  </a:lnTo>
                  <a:lnTo>
                    <a:pt x="300" y="99"/>
                  </a:lnTo>
                  <a:lnTo>
                    <a:pt x="302" y="99"/>
                  </a:lnTo>
                  <a:lnTo>
                    <a:pt x="305" y="98"/>
                  </a:lnTo>
                  <a:lnTo>
                    <a:pt x="308" y="98"/>
                  </a:lnTo>
                  <a:lnTo>
                    <a:pt x="311" y="98"/>
                  </a:lnTo>
                  <a:lnTo>
                    <a:pt x="308" y="97"/>
                  </a:lnTo>
                  <a:lnTo>
                    <a:pt x="305" y="96"/>
                  </a:lnTo>
                  <a:lnTo>
                    <a:pt x="302" y="96"/>
                  </a:lnTo>
                  <a:lnTo>
                    <a:pt x="297" y="97"/>
                  </a:lnTo>
                  <a:lnTo>
                    <a:pt x="293" y="98"/>
                  </a:lnTo>
                  <a:lnTo>
                    <a:pt x="290" y="99"/>
                  </a:lnTo>
                  <a:lnTo>
                    <a:pt x="285" y="101"/>
                  </a:lnTo>
                  <a:lnTo>
                    <a:pt x="281" y="104"/>
                  </a:lnTo>
                  <a:lnTo>
                    <a:pt x="279" y="105"/>
                  </a:lnTo>
                  <a:lnTo>
                    <a:pt x="277" y="106"/>
                  </a:lnTo>
                  <a:lnTo>
                    <a:pt x="275" y="108"/>
                  </a:lnTo>
                  <a:lnTo>
                    <a:pt x="273" y="109"/>
                  </a:lnTo>
                  <a:lnTo>
                    <a:pt x="272" y="111"/>
                  </a:lnTo>
                  <a:lnTo>
                    <a:pt x="271" y="113"/>
                  </a:lnTo>
                  <a:lnTo>
                    <a:pt x="270" y="115"/>
                  </a:lnTo>
                  <a:lnTo>
                    <a:pt x="270" y="116"/>
                  </a:lnTo>
                  <a:lnTo>
                    <a:pt x="226" y="116"/>
                  </a:lnTo>
                  <a:lnTo>
                    <a:pt x="226" y="124"/>
                  </a:lnTo>
                  <a:lnTo>
                    <a:pt x="270" y="124"/>
                  </a:lnTo>
                  <a:lnTo>
                    <a:pt x="271" y="125"/>
                  </a:lnTo>
                  <a:lnTo>
                    <a:pt x="271" y="126"/>
                  </a:lnTo>
                  <a:lnTo>
                    <a:pt x="273" y="127"/>
                  </a:lnTo>
                  <a:lnTo>
                    <a:pt x="273" y="128"/>
                  </a:lnTo>
                  <a:lnTo>
                    <a:pt x="274" y="128"/>
                  </a:lnTo>
                  <a:lnTo>
                    <a:pt x="275" y="129"/>
                  </a:lnTo>
                  <a:lnTo>
                    <a:pt x="276" y="130"/>
                  </a:lnTo>
                  <a:lnTo>
                    <a:pt x="277" y="131"/>
                  </a:lnTo>
                  <a:lnTo>
                    <a:pt x="272" y="131"/>
                  </a:lnTo>
                  <a:lnTo>
                    <a:pt x="267" y="131"/>
                  </a:lnTo>
                  <a:lnTo>
                    <a:pt x="261" y="131"/>
                  </a:lnTo>
                  <a:lnTo>
                    <a:pt x="255" y="131"/>
                  </a:lnTo>
                  <a:lnTo>
                    <a:pt x="250" y="131"/>
                  </a:lnTo>
                  <a:lnTo>
                    <a:pt x="245" y="131"/>
                  </a:lnTo>
                  <a:lnTo>
                    <a:pt x="240" y="131"/>
                  </a:lnTo>
                  <a:lnTo>
                    <a:pt x="235" y="131"/>
                  </a:lnTo>
                  <a:lnTo>
                    <a:pt x="230" y="131"/>
                  </a:lnTo>
                  <a:lnTo>
                    <a:pt x="226" y="131"/>
                  </a:lnTo>
                  <a:lnTo>
                    <a:pt x="222" y="131"/>
                  </a:lnTo>
                  <a:lnTo>
                    <a:pt x="218" y="131"/>
                  </a:lnTo>
                  <a:lnTo>
                    <a:pt x="216" y="131"/>
                  </a:lnTo>
                  <a:lnTo>
                    <a:pt x="213" y="131"/>
                  </a:lnTo>
                  <a:lnTo>
                    <a:pt x="211" y="131"/>
                  </a:lnTo>
                  <a:lnTo>
                    <a:pt x="209" y="131"/>
                  </a:lnTo>
                  <a:lnTo>
                    <a:pt x="208" y="131"/>
                  </a:lnTo>
                  <a:lnTo>
                    <a:pt x="206" y="130"/>
                  </a:lnTo>
                  <a:lnTo>
                    <a:pt x="203" y="129"/>
                  </a:lnTo>
                  <a:lnTo>
                    <a:pt x="199" y="128"/>
                  </a:lnTo>
                  <a:lnTo>
                    <a:pt x="194" y="126"/>
                  </a:lnTo>
                  <a:lnTo>
                    <a:pt x="189" y="124"/>
                  </a:lnTo>
                  <a:lnTo>
                    <a:pt x="183" y="122"/>
                  </a:lnTo>
                  <a:lnTo>
                    <a:pt x="177" y="119"/>
                  </a:lnTo>
                  <a:lnTo>
                    <a:pt x="176" y="118"/>
                  </a:lnTo>
                  <a:lnTo>
                    <a:pt x="175" y="116"/>
                  </a:lnTo>
                  <a:lnTo>
                    <a:pt x="174" y="114"/>
                  </a:lnTo>
                  <a:lnTo>
                    <a:pt x="174" y="112"/>
                  </a:lnTo>
                  <a:lnTo>
                    <a:pt x="175" y="109"/>
                  </a:lnTo>
                  <a:lnTo>
                    <a:pt x="176" y="106"/>
                  </a:lnTo>
                  <a:lnTo>
                    <a:pt x="178" y="104"/>
                  </a:lnTo>
                  <a:lnTo>
                    <a:pt x="179" y="101"/>
                  </a:lnTo>
                  <a:lnTo>
                    <a:pt x="182" y="100"/>
                  </a:lnTo>
                  <a:lnTo>
                    <a:pt x="186" y="99"/>
                  </a:lnTo>
                  <a:lnTo>
                    <a:pt x="189" y="97"/>
                  </a:lnTo>
                  <a:lnTo>
                    <a:pt x="192" y="97"/>
                  </a:lnTo>
                  <a:lnTo>
                    <a:pt x="209" y="97"/>
                  </a:lnTo>
                  <a:lnTo>
                    <a:pt x="211" y="97"/>
                  </a:lnTo>
                  <a:lnTo>
                    <a:pt x="213" y="97"/>
                  </a:lnTo>
                  <a:lnTo>
                    <a:pt x="213" y="98"/>
                  </a:lnTo>
                  <a:lnTo>
                    <a:pt x="212" y="96"/>
                  </a:lnTo>
                  <a:lnTo>
                    <a:pt x="211" y="95"/>
                  </a:lnTo>
                  <a:lnTo>
                    <a:pt x="209" y="94"/>
                  </a:lnTo>
                  <a:lnTo>
                    <a:pt x="207" y="93"/>
                  </a:lnTo>
                  <a:lnTo>
                    <a:pt x="205" y="92"/>
                  </a:lnTo>
                  <a:lnTo>
                    <a:pt x="204" y="92"/>
                  </a:lnTo>
                  <a:lnTo>
                    <a:pt x="201" y="91"/>
                  </a:lnTo>
                  <a:lnTo>
                    <a:pt x="199" y="91"/>
                  </a:lnTo>
                  <a:lnTo>
                    <a:pt x="192" y="91"/>
                  </a:lnTo>
                  <a:lnTo>
                    <a:pt x="202" y="70"/>
                  </a:lnTo>
                  <a:lnTo>
                    <a:pt x="219" y="91"/>
                  </a:lnTo>
                  <a:lnTo>
                    <a:pt x="208" y="60"/>
                  </a:lnTo>
                  <a:lnTo>
                    <a:pt x="263" y="40"/>
                  </a:lnTo>
                  <a:lnTo>
                    <a:pt x="259" y="35"/>
                  </a:lnTo>
                  <a:lnTo>
                    <a:pt x="189" y="60"/>
                  </a:lnTo>
                  <a:lnTo>
                    <a:pt x="192" y="65"/>
                  </a:lnTo>
                  <a:lnTo>
                    <a:pt x="154" y="65"/>
                  </a:lnTo>
                  <a:lnTo>
                    <a:pt x="144" y="91"/>
                  </a:lnTo>
                  <a:lnTo>
                    <a:pt x="181" y="91"/>
                  </a:lnTo>
                  <a:lnTo>
                    <a:pt x="178" y="92"/>
                  </a:lnTo>
                  <a:lnTo>
                    <a:pt x="175" y="92"/>
                  </a:lnTo>
                  <a:lnTo>
                    <a:pt x="172" y="94"/>
                  </a:lnTo>
                  <a:lnTo>
                    <a:pt x="169" y="96"/>
                  </a:lnTo>
                  <a:lnTo>
                    <a:pt x="167" y="98"/>
                  </a:lnTo>
                  <a:lnTo>
                    <a:pt x="165" y="100"/>
                  </a:lnTo>
                  <a:lnTo>
                    <a:pt x="164" y="103"/>
                  </a:lnTo>
                  <a:lnTo>
                    <a:pt x="164" y="106"/>
                  </a:lnTo>
                  <a:lnTo>
                    <a:pt x="164" y="109"/>
                  </a:lnTo>
                  <a:lnTo>
                    <a:pt x="165" y="112"/>
                  </a:lnTo>
                  <a:lnTo>
                    <a:pt x="167" y="114"/>
                  </a:lnTo>
                  <a:lnTo>
                    <a:pt x="169" y="116"/>
                  </a:lnTo>
                  <a:lnTo>
                    <a:pt x="163" y="114"/>
                  </a:lnTo>
                  <a:lnTo>
                    <a:pt x="157" y="112"/>
                  </a:lnTo>
                  <a:lnTo>
                    <a:pt x="150" y="109"/>
                  </a:lnTo>
                  <a:lnTo>
                    <a:pt x="144" y="107"/>
                  </a:lnTo>
                  <a:lnTo>
                    <a:pt x="137" y="104"/>
                  </a:lnTo>
                  <a:lnTo>
                    <a:pt x="130" y="101"/>
                  </a:lnTo>
                  <a:lnTo>
                    <a:pt x="123" y="99"/>
                  </a:lnTo>
                  <a:lnTo>
                    <a:pt x="117" y="96"/>
                  </a:lnTo>
                  <a:lnTo>
                    <a:pt x="110" y="93"/>
                  </a:lnTo>
                  <a:lnTo>
                    <a:pt x="103" y="90"/>
                  </a:lnTo>
                  <a:lnTo>
                    <a:pt x="95" y="87"/>
                  </a:lnTo>
                  <a:lnTo>
                    <a:pt x="89" y="85"/>
                  </a:lnTo>
                  <a:lnTo>
                    <a:pt x="82" y="82"/>
                  </a:lnTo>
                  <a:lnTo>
                    <a:pt x="76" y="79"/>
                  </a:lnTo>
                  <a:lnTo>
                    <a:pt x="69" y="77"/>
                  </a:lnTo>
                  <a:lnTo>
                    <a:pt x="63" y="75"/>
                  </a:lnTo>
                  <a:lnTo>
                    <a:pt x="99" y="14"/>
                  </a:lnTo>
                  <a:lnTo>
                    <a:pt x="100" y="11"/>
                  </a:lnTo>
                  <a:lnTo>
                    <a:pt x="100" y="6"/>
                  </a:lnTo>
                  <a:lnTo>
                    <a:pt x="98" y="4"/>
                  </a:lnTo>
                  <a:lnTo>
                    <a:pt x="93" y="1"/>
                  </a:lnTo>
                  <a:lnTo>
                    <a:pt x="91" y="0"/>
                  </a:lnTo>
                  <a:lnTo>
                    <a:pt x="89" y="0"/>
                  </a:lnTo>
                  <a:lnTo>
                    <a:pt x="87" y="0"/>
                  </a:lnTo>
                  <a:lnTo>
                    <a:pt x="85" y="0"/>
                  </a:lnTo>
                  <a:lnTo>
                    <a:pt x="82" y="1"/>
                  </a:lnTo>
                  <a:lnTo>
                    <a:pt x="81" y="2"/>
                  </a:lnTo>
                  <a:lnTo>
                    <a:pt x="79" y="4"/>
                  </a:lnTo>
                  <a:lnTo>
                    <a:pt x="78" y="5"/>
                  </a:lnTo>
                  <a:lnTo>
                    <a:pt x="41" y="65"/>
                  </a:lnTo>
                  <a:lnTo>
                    <a:pt x="36" y="63"/>
                  </a:lnTo>
                  <a:lnTo>
                    <a:pt x="31" y="61"/>
                  </a:lnTo>
                  <a:lnTo>
                    <a:pt x="26" y="60"/>
                  </a:lnTo>
                  <a:lnTo>
                    <a:pt x="23" y="58"/>
                  </a:lnTo>
                  <a:lnTo>
                    <a:pt x="19" y="57"/>
                  </a:lnTo>
                  <a:lnTo>
                    <a:pt x="18" y="56"/>
                  </a:lnTo>
                  <a:lnTo>
                    <a:pt x="17" y="55"/>
                  </a:lnTo>
                  <a:lnTo>
                    <a:pt x="16" y="55"/>
                  </a:lnTo>
                  <a:lnTo>
                    <a:pt x="0" y="89"/>
                  </a:lnTo>
                  <a:lnTo>
                    <a:pt x="1" y="89"/>
                  </a:lnTo>
                  <a:lnTo>
                    <a:pt x="2" y="90"/>
                  </a:lnTo>
                  <a:lnTo>
                    <a:pt x="4" y="91"/>
                  </a:lnTo>
                  <a:lnTo>
                    <a:pt x="7" y="91"/>
                  </a:lnTo>
                  <a:lnTo>
                    <a:pt x="9" y="92"/>
                  </a:lnTo>
                  <a:lnTo>
                    <a:pt x="12" y="93"/>
                  </a:lnTo>
                  <a:lnTo>
                    <a:pt x="16" y="94"/>
                  </a:lnTo>
                  <a:lnTo>
                    <a:pt x="15" y="94"/>
                  </a:lnTo>
                  <a:lnTo>
                    <a:pt x="15" y="96"/>
                  </a:lnTo>
                  <a:lnTo>
                    <a:pt x="14" y="97"/>
                  </a:lnTo>
                  <a:lnTo>
                    <a:pt x="14" y="98"/>
                  </a:lnTo>
                  <a:lnTo>
                    <a:pt x="15" y="101"/>
                  </a:lnTo>
                  <a:lnTo>
                    <a:pt x="17" y="105"/>
                  </a:lnTo>
                  <a:lnTo>
                    <a:pt x="19" y="109"/>
                  </a:lnTo>
                  <a:lnTo>
                    <a:pt x="22" y="111"/>
                  </a:lnTo>
                  <a:lnTo>
                    <a:pt x="24" y="114"/>
                  </a:lnTo>
                  <a:lnTo>
                    <a:pt x="29" y="116"/>
                  </a:lnTo>
                  <a:lnTo>
                    <a:pt x="33" y="116"/>
                  </a:lnTo>
                  <a:lnTo>
                    <a:pt x="37" y="117"/>
                  </a:lnTo>
                  <a:lnTo>
                    <a:pt x="41" y="116"/>
                  </a:lnTo>
                  <a:lnTo>
                    <a:pt x="44" y="116"/>
                  </a:lnTo>
                  <a:lnTo>
                    <a:pt x="47" y="115"/>
                  </a:lnTo>
                  <a:lnTo>
                    <a:pt x="50" y="114"/>
                  </a:lnTo>
                  <a:lnTo>
                    <a:pt x="53" y="112"/>
                  </a:lnTo>
                  <a:lnTo>
                    <a:pt x="55" y="110"/>
                  </a:lnTo>
                  <a:lnTo>
                    <a:pt x="56" y="107"/>
                  </a:lnTo>
                  <a:lnTo>
                    <a:pt x="58" y="105"/>
                  </a:lnTo>
                  <a:lnTo>
                    <a:pt x="61" y="106"/>
                  </a:lnTo>
                  <a:lnTo>
                    <a:pt x="65" y="107"/>
                  </a:lnTo>
                  <a:lnTo>
                    <a:pt x="68" y="108"/>
                  </a:lnTo>
                  <a:lnTo>
                    <a:pt x="72" y="109"/>
                  </a:lnTo>
                  <a:lnTo>
                    <a:pt x="76" y="110"/>
                  </a:lnTo>
                  <a:lnTo>
                    <a:pt x="80" y="111"/>
                  </a:lnTo>
                  <a:lnTo>
                    <a:pt x="83" y="112"/>
                  </a:lnTo>
                  <a:lnTo>
                    <a:pt x="87" y="113"/>
                  </a:lnTo>
                  <a:lnTo>
                    <a:pt x="90" y="114"/>
                  </a:lnTo>
                  <a:lnTo>
                    <a:pt x="94" y="115"/>
                  </a:lnTo>
                  <a:lnTo>
                    <a:pt x="98" y="116"/>
                  </a:lnTo>
                  <a:lnTo>
                    <a:pt x="102" y="116"/>
                  </a:lnTo>
                  <a:lnTo>
                    <a:pt x="105" y="118"/>
                  </a:lnTo>
                  <a:lnTo>
                    <a:pt x="110" y="118"/>
                  </a:lnTo>
                  <a:lnTo>
                    <a:pt x="113" y="120"/>
                  </a:lnTo>
                  <a:lnTo>
                    <a:pt x="117" y="121"/>
                  </a:lnTo>
                  <a:lnTo>
                    <a:pt x="24" y="125"/>
                  </a:lnTo>
                  <a:lnTo>
                    <a:pt x="142" y="128"/>
                  </a:lnTo>
                  <a:lnTo>
                    <a:pt x="153" y="131"/>
                  </a:lnTo>
                  <a:lnTo>
                    <a:pt x="162" y="133"/>
                  </a:lnTo>
                  <a:lnTo>
                    <a:pt x="172" y="135"/>
                  </a:lnTo>
                  <a:lnTo>
                    <a:pt x="179" y="138"/>
                  </a:lnTo>
                  <a:lnTo>
                    <a:pt x="186" y="139"/>
                  </a:lnTo>
                  <a:lnTo>
                    <a:pt x="191" y="140"/>
                  </a:lnTo>
                  <a:lnTo>
                    <a:pt x="194" y="142"/>
                  </a:lnTo>
                  <a:lnTo>
                    <a:pt x="196" y="142"/>
                  </a:lnTo>
                  <a:lnTo>
                    <a:pt x="199" y="143"/>
                  </a:lnTo>
                  <a:lnTo>
                    <a:pt x="204" y="143"/>
                  </a:lnTo>
                  <a:lnTo>
                    <a:pt x="211" y="143"/>
                  </a:lnTo>
                  <a:lnTo>
                    <a:pt x="218" y="143"/>
                  </a:lnTo>
                  <a:lnTo>
                    <a:pt x="227" y="143"/>
                  </a:lnTo>
                  <a:lnTo>
                    <a:pt x="236" y="144"/>
                  </a:lnTo>
                  <a:lnTo>
                    <a:pt x="246" y="144"/>
                  </a:lnTo>
                  <a:lnTo>
                    <a:pt x="256" y="144"/>
                  </a:lnTo>
                  <a:lnTo>
                    <a:pt x="266" y="144"/>
                  </a:lnTo>
                  <a:lnTo>
                    <a:pt x="276" y="144"/>
                  </a:lnTo>
                  <a:lnTo>
                    <a:pt x="285" y="144"/>
                  </a:lnTo>
                  <a:lnTo>
                    <a:pt x="294" y="144"/>
                  </a:lnTo>
                  <a:lnTo>
                    <a:pt x="302" y="144"/>
                  </a:lnTo>
                  <a:lnTo>
                    <a:pt x="307" y="144"/>
                  </a:lnTo>
                  <a:lnTo>
                    <a:pt x="312" y="144"/>
                  </a:lnTo>
                  <a:lnTo>
                    <a:pt x="314" y="144"/>
                  </a:lnTo>
                  <a:lnTo>
                    <a:pt x="317" y="143"/>
                  </a:lnTo>
                  <a:lnTo>
                    <a:pt x="320" y="143"/>
                  </a:lnTo>
                  <a:lnTo>
                    <a:pt x="322" y="143"/>
                  </a:lnTo>
                  <a:lnTo>
                    <a:pt x="324" y="141"/>
                  </a:lnTo>
                  <a:lnTo>
                    <a:pt x="327" y="140"/>
                  </a:lnTo>
                  <a:lnTo>
                    <a:pt x="329" y="138"/>
                  </a:lnTo>
                  <a:lnTo>
                    <a:pt x="331" y="135"/>
                  </a:lnTo>
                  <a:lnTo>
                    <a:pt x="334" y="133"/>
                  </a:lnTo>
                  <a:lnTo>
                    <a:pt x="337" y="128"/>
                  </a:lnTo>
                  <a:lnTo>
                    <a:pt x="343" y="121"/>
                  </a:lnTo>
                  <a:lnTo>
                    <a:pt x="350" y="111"/>
                  </a:lnTo>
                  <a:lnTo>
                    <a:pt x="356" y="100"/>
                  </a:lnTo>
                  <a:lnTo>
                    <a:pt x="363" y="89"/>
                  </a:lnTo>
                  <a:lnTo>
                    <a:pt x="369" y="78"/>
                  </a:lnTo>
                  <a:lnTo>
                    <a:pt x="372" y="70"/>
                  </a:lnTo>
                  <a:lnTo>
                    <a:pt x="373" y="65"/>
                  </a:lnTo>
                  <a:lnTo>
                    <a:pt x="372" y="62"/>
                  </a:lnTo>
                  <a:lnTo>
                    <a:pt x="371" y="60"/>
                  </a:lnTo>
                  <a:lnTo>
                    <a:pt x="369" y="58"/>
                  </a:lnTo>
                  <a:lnTo>
                    <a:pt x="366" y="56"/>
                  </a:lnTo>
                  <a:lnTo>
                    <a:pt x="364" y="54"/>
                  </a:lnTo>
                  <a:lnTo>
                    <a:pt x="362" y="53"/>
                  </a:lnTo>
                  <a:lnTo>
                    <a:pt x="361"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4" name="Freeform 203"/>
            <p:cNvSpPr>
              <a:spLocks/>
            </p:cNvSpPr>
            <p:nvPr/>
          </p:nvSpPr>
          <p:spPr bwMode="auto">
            <a:xfrm>
              <a:off x="3618" y="2292"/>
              <a:ext cx="73" cy="32"/>
            </a:xfrm>
            <a:custGeom>
              <a:avLst/>
              <a:gdLst>
                <a:gd name="T0" fmla="*/ 3 w 73"/>
                <a:gd name="T1" fmla="*/ 32 h 32"/>
                <a:gd name="T2" fmla="*/ 73 w 73"/>
                <a:gd name="T3" fmla="*/ 5 h 32"/>
                <a:gd name="T4" fmla="*/ 70 w 73"/>
                <a:gd name="T5" fmla="*/ 0 h 32"/>
                <a:gd name="T6" fmla="*/ 0 w 73"/>
                <a:gd name="T7" fmla="*/ 26 h 32"/>
                <a:gd name="T8" fmla="*/ 3 w 73"/>
                <a:gd name="T9" fmla="*/ 32 h 32"/>
                <a:gd name="T10" fmla="*/ 0 60000 65536"/>
                <a:gd name="T11" fmla="*/ 0 60000 65536"/>
                <a:gd name="T12" fmla="*/ 0 60000 65536"/>
                <a:gd name="T13" fmla="*/ 0 60000 65536"/>
                <a:gd name="T14" fmla="*/ 0 60000 65536"/>
                <a:gd name="T15" fmla="*/ 0 w 73"/>
                <a:gd name="T16" fmla="*/ 0 h 32"/>
                <a:gd name="T17" fmla="*/ 73 w 73"/>
                <a:gd name="T18" fmla="*/ 32 h 32"/>
              </a:gdLst>
              <a:ahLst/>
              <a:cxnLst>
                <a:cxn ang="T10">
                  <a:pos x="T0" y="T1"/>
                </a:cxn>
                <a:cxn ang="T11">
                  <a:pos x="T2" y="T3"/>
                </a:cxn>
                <a:cxn ang="T12">
                  <a:pos x="T4" y="T5"/>
                </a:cxn>
                <a:cxn ang="T13">
                  <a:pos x="T6" y="T7"/>
                </a:cxn>
                <a:cxn ang="T14">
                  <a:pos x="T8" y="T9"/>
                </a:cxn>
              </a:cxnLst>
              <a:rect l="T15" t="T16" r="T17" b="T18"/>
              <a:pathLst>
                <a:path w="73" h="32">
                  <a:moveTo>
                    <a:pt x="3" y="32"/>
                  </a:moveTo>
                  <a:lnTo>
                    <a:pt x="73" y="5"/>
                  </a:lnTo>
                  <a:lnTo>
                    <a:pt x="70" y="0"/>
                  </a:lnTo>
                  <a:lnTo>
                    <a:pt x="0" y="26"/>
                  </a:lnTo>
                  <a:lnTo>
                    <a:pt x="3"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5" name="Freeform 204"/>
            <p:cNvSpPr>
              <a:spLocks/>
            </p:cNvSpPr>
            <p:nvPr/>
          </p:nvSpPr>
          <p:spPr bwMode="auto">
            <a:xfrm>
              <a:off x="3612" y="2281"/>
              <a:ext cx="73" cy="31"/>
            </a:xfrm>
            <a:custGeom>
              <a:avLst/>
              <a:gdLst>
                <a:gd name="T0" fmla="*/ 73 w 73"/>
                <a:gd name="T1" fmla="*/ 5 h 31"/>
                <a:gd name="T2" fmla="*/ 70 w 73"/>
                <a:gd name="T3" fmla="*/ 0 h 31"/>
                <a:gd name="T4" fmla="*/ 0 w 73"/>
                <a:gd name="T5" fmla="*/ 26 h 31"/>
                <a:gd name="T6" fmla="*/ 3 w 73"/>
                <a:gd name="T7" fmla="*/ 31 h 31"/>
                <a:gd name="T8" fmla="*/ 73 w 73"/>
                <a:gd name="T9" fmla="*/ 5 h 31"/>
                <a:gd name="T10" fmla="*/ 0 60000 65536"/>
                <a:gd name="T11" fmla="*/ 0 60000 65536"/>
                <a:gd name="T12" fmla="*/ 0 60000 65536"/>
                <a:gd name="T13" fmla="*/ 0 60000 65536"/>
                <a:gd name="T14" fmla="*/ 0 60000 65536"/>
                <a:gd name="T15" fmla="*/ 0 w 73"/>
                <a:gd name="T16" fmla="*/ 0 h 31"/>
                <a:gd name="T17" fmla="*/ 73 w 73"/>
                <a:gd name="T18" fmla="*/ 31 h 31"/>
              </a:gdLst>
              <a:ahLst/>
              <a:cxnLst>
                <a:cxn ang="T10">
                  <a:pos x="T0" y="T1"/>
                </a:cxn>
                <a:cxn ang="T11">
                  <a:pos x="T2" y="T3"/>
                </a:cxn>
                <a:cxn ang="T12">
                  <a:pos x="T4" y="T5"/>
                </a:cxn>
                <a:cxn ang="T13">
                  <a:pos x="T6" y="T7"/>
                </a:cxn>
                <a:cxn ang="T14">
                  <a:pos x="T8" y="T9"/>
                </a:cxn>
              </a:cxnLst>
              <a:rect l="T15" t="T16" r="T17" b="T18"/>
              <a:pathLst>
                <a:path w="73" h="31">
                  <a:moveTo>
                    <a:pt x="73" y="5"/>
                  </a:moveTo>
                  <a:lnTo>
                    <a:pt x="70" y="0"/>
                  </a:lnTo>
                  <a:lnTo>
                    <a:pt x="0" y="26"/>
                  </a:lnTo>
                  <a:lnTo>
                    <a:pt x="3" y="31"/>
                  </a:lnTo>
                  <a:lnTo>
                    <a:pt x="73"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6" name="Freeform 205"/>
            <p:cNvSpPr>
              <a:spLocks/>
            </p:cNvSpPr>
            <p:nvPr/>
          </p:nvSpPr>
          <p:spPr bwMode="auto">
            <a:xfrm>
              <a:off x="3906" y="2308"/>
              <a:ext cx="68" cy="78"/>
            </a:xfrm>
            <a:custGeom>
              <a:avLst/>
              <a:gdLst>
                <a:gd name="T0" fmla="*/ 45 w 68"/>
                <a:gd name="T1" fmla="*/ 40 h 78"/>
                <a:gd name="T2" fmla="*/ 18 w 68"/>
                <a:gd name="T3" fmla="*/ 0 h 78"/>
                <a:gd name="T4" fmla="*/ 0 w 68"/>
                <a:gd name="T5" fmla="*/ 12 h 78"/>
                <a:gd name="T6" fmla="*/ 25 w 68"/>
                <a:gd name="T7" fmla="*/ 50 h 78"/>
                <a:gd name="T8" fmla="*/ 25 w 68"/>
                <a:gd name="T9" fmla="*/ 53 h 78"/>
                <a:gd name="T10" fmla="*/ 23 w 68"/>
                <a:gd name="T11" fmla="*/ 55 h 78"/>
                <a:gd name="T12" fmla="*/ 23 w 68"/>
                <a:gd name="T13" fmla="*/ 57 h 78"/>
                <a:gd name="T14" fmla="*/ 23 w 68"/>
                <a:gd name="T15" fmla="*/ 59 h 78"/>
                <a:gd name="T16" fmla="*/ 23 w 68"/>
                <a:gd name="T17" fmla="*/ 62 h 78"/>
                <a:gd name="T18" fmla="*/ 25 w 68"/>
                <a:gd name="T19" fmla="*/ 66 h 78"/>
                <a:gd name="T20" fmla="*/ 27 w 68"/>
                <a:gd name="T21" fmla="*/ 70 h 78"/>
                <a:gd name="T22" fmla="*/ 29 w 68"/>
                <a:gd name="T23" fmla="*/ 72 h 78"/>
                <a:gd name="T24" fmla="*/ 33 w 68"/>
                <a:gd name="T25" fmla="*/ 75 h 78"/>
                <a:gd name="T26" fmla="*/ 37 w 68"/>
                <a:gd name="T27" fmla="*/ 77 h 78"/>
                <a:gd name="T28" fmla="*/ 41 w 68"/>
                <a:gd name="T29" fmla="*/ 77 h 78"/>
                <a:gd name="T30" fmla="*/ 45 w 68"/>
                <a:gd name="T31" fmla="*/ 78 h 78"/>
                <a:gd name="T32" fmla="*/ 50 w 68"/>
                <a:gd name="T33" fmla="*/ 77 h 78"/>
                <a:gd name="T34" fmla="*/ 54 w 68"/>
                <a:gd name="T35" fmla="*/ 77 h 78"/>
                <a:gd name="T36" fmla="*/ 58 w 68"/>
                <a:gd name="T37" fmla="*/ 75 h 78"/>
                <a:gd name="T38" fmla="*/ 62 w 68"/>
                <a:gd name="T39" fmla="*/ 72 h 78"/>
                <a:gd name="T40" fmla="*/ 65 w 68"/>
                <a:gd name="T41" fmla="*/ 70 h 78"/>
                <a:gd name="T42" fmla="*/ 67 w 68"/>
                <a:gd name="T43" fmla="*/ 66 h 78"/>
                <a:gd name="T44" fmla="*/ 67 w 68"/>
                <a:gd name="T45" fmla="*/ 62 h 78"/>
                <a:gd name="T46" fmla="*/ 68 w 68"/>
                <a:gd name="T47" fmla="*/ 59 h 78"/>
                <a:gd name="T48" fmla="*/ 67 w 68"/>
                <a:gd name="T49" fmla="*/ 55 h 78"/>
                <a:gd name="T50" fmla="*/ 67 w 68"/>
                <a:gd name="T51" fmla="*/ 52 h 78"/>
                <a:gd name="T52" fmla="*/ 65 w 68"/>
                <a:gd name="T53" fmla="*/ 49 h 78"/>
                <a:gd name="T54" fmla="*/ 62 w 68"/>
                <a:gd name="T55" fmla="*/ 46 h 78"/>
                <a:gd name="T56" fmla="*/ 58 w 68"/>
                <a:gd name="T57" fmla="*/ 43 h 78"/>
                <a:gd name="T58" fmla="*/ 54 w 68"/>
                <a:gd name="T59" fmla="*/ 42 h 78"/>
                <a:gd name="T60" fmla="*/ 50 w 68"/>
                <a:gd name="T61" fmla="*/ 40 h 78"/>
                <a:gd name="T62" fmla="*/ 45 w 68"/>
                <a:gd name="T63" fmla="*/ 4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78"/>
                <a:gd name="T98" fmla="*/ 68 w 68"/>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78">
                  <a:moveTo>
                    <a:pt x="45" y="40"/>
                  </a:moveTo>
                  <a:lnTo>
                    <a:pt x="18" y="0"/>
                  </a:lnTo>
                  <a:lnTo>
                    <a:pt x="0" y="12"/>
                  </a:lnTo>
                  <a:lnTo>
                    <a:pt x="25" y="50"/>
                  </a:lnTo>
                  <a:lnTo>
                    <a:pt x="25" y="53"/>
                  </a:lnTo>
                  <a:lnTo>
                    <a:pt x="23" y="55"/>
                  </a:lnTo>
                  <a:lnTo>
                    <a:pt x="23" y="57"/>
                  </a:lnTo>
                  <a:lnTo>
                    <a:pt x="23" y="59"/>
                  </a:lnTo>
                  <a:lnTo>
                    <a:pt x="23" y="62"/>
                  </a:lnTo>
                  <a:lnTo>
                    <a:pt x="25" y="66"/>
                  </a:lnTo>
                  <a:lnTo>
                    <a:pt x="27" y="70"/>
                  </a:lnTo>
                  <a:lnTo>
                    <a:pt x="29" y="72"/>
                  </a:lnTo>
                  <a:lnTo>
                    <a:pt x="33" y="75"/>
                  </a:lnTo>
                  <a:lnTo>
                    <a:pt x="37" y="77"/>
                  </a:lnTo>
                  <a:lnTo>
                    <a:pt x="41" y="77"/>
                  </a:lnTo>
                  <a:lnTo>
                    <a:pt x="45" y="78"/>
                  </a:lnTo>
                  <a:lnTo>
                    <a:pt x="50" y="77"/>
                  </a:lnTo>
                  <a:lnTo>
                    <a:pt x="54" y="77"/>
                  </a:lnTo>
                  <a:lnTo>
                    <a:pt x="58" y="75"/>
                  </a:lnTo>
                  <a:lnTo>
                    <a:pt x="62" y="72"/>
                  </a:lnTo>
                  <a:lnTo>
                    <a:pt x="65" y="70"/>
                  </a:lnTo>
                  <a:lnTo>
                    <a:pt x="67" y="66"/>
                  </a:lnTo>
                  <a:lnTo>
                    <a:pt x="67" y="62"/>
                  </a:lnTo>
                  <a:lnTo>
                    <a:pt x="68" y="59"/>
                  </a:lnTo>
                  <a:lnTo>
                    <a:pt x="67" y="55"/>
                  </a:lnTo>
                  <a:lnTo>
                    <a:pt x="67" y="52"/>
                  </a:lnTo>
                  <a:lnTo>
                    <a:pt x="65" y="49"/>
                  </a:lnTo>
                  <a:lnTo>
                    <a:pt x="62" y="46"/>
                  </a:lnTo>
                  <a:lnTo>
                    <a:pt x="58" y="43"/>
                  </a:lnTo>
                  <a:lnTo>
                    <a:pt x="54" y="42"/>
                  </a:lnTo>
                  <a:lnTo>
                    <a:pt x="50" y="40"/>
                  </a:lnTo>
                  <a:lnTo>
                    <a:pt x="45" y="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7" name="Freeform 206"/>
            <p:cNvSpPr>
              <a:spLocks/>
            </p:cNvSpPr>
            <p:nvPr/>
          </p:nvSpPr>
          <p:spPr bwMode="auto">
            <a:xfrm>
              <a:off x="3733" y="2324"/>
              <a:ext cx="9" cy="8"/>
            </a:xfrm>
            <a:custGeom>
              <a:avLst/>
              <a:gdLst>
                <a:gd name="T0" fmla="*/ 5 w 9"/>
                <a:gd name="T1" fmla="*/ 8 h 8"/>
                <a:gd name="T2" fmla="*/ 7 w 9"/>
                <a:gd name="T3" fmla="*/ 8 h 8"/>
                <a:gd name="T4" fmla="*/ 8 w 9"/>
                <a:gd name="T5" fmla="*/ 7 h 8"/>
                <a:gd name="T6" fmla="*/ 9 w 9"/>
                <a:gd name="T7" fmla="*/ 6 h 8"/>
                <a:gd name="T8" fmla="*/ 9 w 9"/>
                <a:gd name="T9" fmla="*/ 5 h 8"/>
                <a:gd name="T10" fmla="*/ 9 w 9"/>
                <a:gd name="T11" fmla="*/ 3 h 8"/>
                <a:gd name="T12" fmla="*/ 8 w 9"/>
                <a:gd name="T13" fmla="*/ 2 h 8"/>
                <a:gd name="T14" fmla="*/ 7 w 9"/>
                <a:gd name="T15" fmla="*/ 1 h 8"/>
                <a:gd name="T16" fmla="*/ 5 w 9"/>
                <a:gd name="T17" fmla="*/ 0 h 8"/>
                <a:gd name="T18" fmla="*/ 3 w 9"/>
                <a:gd name="T19" fmla="*/ 1 h 8"/>
                <a:gd name="T20" fmla="*/ 2 w 9"/>
                <a:gd name="T21" fmla="*/ 2 h 8"/>
                <a:gd name="T22" fmla="*/ 1 w 9"/>
                <a:gd name="T23" fmla="*/ 3 h 8"/>
                <a:gd name="T24" fmla="*/ 0 w 9"/>
                <a:gd name="T25" fmla="*/ 5 h 8"/>
                <a:gd name="T26" fmla="*/ 1 w 9"/>
                <a:gd name="T27" fmla="*/ 6 h 8"/>
                <a:gd name="T28" fmla="*/ 2 w 9"/>
                <a:gd name="T29" fmla="*/ 7 h 8"/>
                <a:gd name="T30" fmla="*/ 3 w 9"/>
                <a:gd name="T31" fmla="*/ 8 h 8"/>
                <a:gd name="T32" fmla="*/ 5 w 9"/>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8"/>
                <a:gd name="T53" fmla="*/ 9 w 9"/>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8">
                  <a:moveTo>
                    <a:pt x="5" y="8"/>
                  </a:moveTo>
                  <a:lnTo>
                    <a:pt x="7" y="8"/>
                  </a:lnTo>
                  <a:lnTo>
                    <a:pt x="8" y="7"/>
                  </a:lnTo>
                  <a:lnTo>
                    <a:pt x="9" y="6"/>
                  </a:lnTo>
                  <a:lnTo>
                    <a:pt x="9" y="5"/>
                  </a:lnTo>
                  <a:lnTo>
                    <a:pt x="9" y="3"/>
                  </a:lnTo>
                  <a:lnTo>
                    <a:pt x="8" y="2"/>
                  </a:lnTo>
                  <a:lnTo>
                    <a:pt x="7" y="1"/>
                  </a:lnTo>
                  <a:lnTo>
                    <a:pt x="5" y="0"/>
                  </a:lnTo>
                  <a:lnTo>
                    <a:pt x="3" y="1"/>
                  </a:lnTo>
                  <a:lnTo>
                    <a:pt x="2" y="2"/>
                  </a:lnTo>
                  <a:lnTo>
                    <a:pt x="1" y="3"/>
                  </a:lnTo>
                  <a:lnTo>
                    <a:pt x="0" y="5"/>
                  </a:lnTo>
                  <a:lnTo>
                    <a:pt x="1" y="6"/>
                  </a:lnTo>
                  <a:lnTo>
                    <a:pt x="2" y="7"/>
                  </a:lnTo>
                  <a:lnTo>
                    <a:pt x="3" y="8"/>
                  </a:lnTo>
                  <a:lnTo>
                    <a:pt x="5"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8" name="Freeform 207"/>
            <p:cNvSpPr>
              <a:spLocks/>
            </p:cNvSpPr>
            <p:nvPr/>
          </p:nvSpPr>
          <p:spPr bwMode="auto">
            <a:xfrm>
              <a:off x="3661" y="2326"/>
              <a:ext cx="9" cy="7"/>
            </a:xfrm>
            <a:custGeom>
              <a:avLst/>
              <a:gdLst>
                <a:gd name="T0" fmla="*/ 5 w 9"/>
                <a:gd name="T1" fmla="*/ 7 h 7"/>
                <a:gd name="T2" fmla="*/ 6 w 9"/>
                <a:gd name="T3" fmla="*/ 7 h 7"/>
                <a:gd name="T4" fmla="*/ 7 w 9"/>
                <a:gd name="T5" fmla="*/ 6 h 7"/>
                <a:gd name="T6" fmla="*/ 9 w 9"/>
                <a:gd name="T7" fmla="*/ 5 h 7"/>
                <a:gd name="T8" fmla="*/ 9 w 9"/>
                <a:gd name="T9" fmla="*/ 3 h 7"/>
                <a:gd name="T10" fmla="*/ 9 w 9"/>
                <a:gd name="T11" fmla="*/ 2 h 7"/>
                <a:gd name="T12" fmla="*/ 7 w 9"/>
                <a:gd name="T13" fmla="*/ 0 h 7"/>
                <a:gd name="T14" fmla="*/ 6 w 9"/>
                <a:gd name="T15" fmla="*/ 0 h 7"/>
                <a:gd name="T16" fmla="*/ 5 w 9"/>
                <a:gd name="T17" fmla="*/ 0 h 7"/>
                <a:gd name="T18" fmla="*/ 3 w 9"/>
                <a:gd name="T19" fmla="*/ 0 h 7"/>
                <a:gd name="T20" fmla="*/ 2 w 9"/>
                <a:gd name="T21" fmla="*/ 0 h 7"/>
                <a:gd name="T22" fmla="*/ 0 w 9"/>
                <a:gd name="T23" fmla="*/ 2 h 7"/>
                <a:gd name="T24" fmla="*/ 0 w 9"/>
                <a:gd name="T25" fmla="*/ 3 h 7"/>
                <a:gd name="T26" fmla="*/ 0 w 9"/>
                <a:gd name="T27" fmla="*/ 5 h 7"/>
                <a:gd name="T28" fmla="*/ 2 w 9"/>
                <a:gd name="T29" fmla="*/ 6 h 7"/>
                <a:gd name="T30" fmla="*/ 3 w 9"/>
                <a:gd name="T31" fmla="*/ 7 h 7"/>
                <a:gd name="T32" fmla="*/ 5 w 9"/>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
                <a:gd name="T53" fmla="*/ 9 w 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
                  <a:moveTo>
                    <a:pt x="5" y="7"/>
                  </a:moveTo>
                  <a:lnTo>
                    <a:pt x="6" y="7"/>
                  </a:lnTo>
                  <a:lnTo>
                    <a:pt x="7" y="6"/>
                  </a:lnTo>
                  <a:lnTo>
                    <a:pt x="9" y="5"/>
                  </a:lnTo>
                  <a:lnTo>
                    <a:pt x="9" y="3"/>
                  </a:lnTo>
                  <a:lnTo>
                    <a:pt x="9" y="2"/>
                  </a:lnTo>
                  <a:lnTo>
                    <a:pt x="7" y="0"/>
                  </a:lnTo>
                  <a:lnTo>
                    <a:pt x="6" y="0"/>
                  </a:lnTo>
                  <a:lnTo>
                    <a:pt x="5" y="0"/>
                  </a:lnTo>
                  <a:lnTo>
                    <a:pt x="3" y="0"/>
                  </a:lnTo>
                  <a:lnTo>
                    <a:pt x="2" y="0"/>
                  </a:lnTo>
                  <a:lnTo>
                    <a:pt x="0" y="2"/>
                  </a:lnTo>
                  <a:lnTo>
                    <a:pt x="0" y="3"/>
                  </a:lnTo>
                  <a:lnTo>
                    <a:pt x="0" y="5"/>
                  </a:lnTo>
                  <a:lnTo>
                    <a:pt x="2" y="6"/>
                  </a:lnTo>
                  <a:lnTo>
                    <a:pt x="3" y="7"/>
                  </a:lnTo>
                  <a:lnTo>
                    <a:pt x="5"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9" name="Freeform 208"/>
            <p:cNvSpPr>
              <a:spLocks/>
            </p:cNvSpPr>
            <p:nvPr/>
          </p:nvSpPr>
          <p:spPr bwMode="auto">
            <a:xfrm>
              <a:off x="3698" y="2125"/>
              <a:ext cx="350" cy="322"/>
            </a:xfrm>
            <a:custGeom>
              <a:avLst/>
              <a:gdLst>
                <a:gd name="T0" fmla="*/ 325 w 350"/>
                <a:gd name="T1" fmla="*/ 248 h 322"/>
                <a:gd name="T2" fmla="*/ 309 w 350"/>
                <a:gd name="T3" fmla="*/ 280 h 322"/>
                <a:gd name="T4" fmla="*/ 275 w 350"/>
                <a:gd name="T5" fmla="*/ 299 h 322"/>
                <a:gd name="T6" fmla="*/ 232 w 350"/>
                <a:gd name="T7" fmla="*/ 299 h 322"/>
                <a:gd name="T8" fmla="*/ 198 w 350"/>
                <a:gd name="T9" fmla="*/ 280 h 322"/>
                <a:gd name="T10" fmla="*/ 182 w 350"/>
                <a:gd name="T11" fmla="*/ 248 h 322"/>
                <a:gd name="T12" fmla="*/ 190 w 350"/>
                <a:gd name="T13" fmla="*/ 214 h 322"/>
                <a:gd name="T14" fmla="*/ 219 w 350"/>
                <a:gd name="T15" fmla="*/ 189 h 322"/>
                <a:gd name="T16" fmla="*/ 260 w 350"/>
                <a:gd name="T17" fmla="*/ 183 h 322"/>
                <a:gd name="T18" fmla="*/ 293 w 350"/>
                <a:gd name="T19" fmla="*/ 192 h 322"/>
                <a:gd name="T20" fmla="*/ 317 w 350"/>
                <a:gd name="T21" fmla="*/ 214 h 322"/>
                <a:gd name="T22" fmla="*/ 344 w 350"/>
                <a:gd name="T23" fmla="*/ 214 h 322"/>
                <a:gd name="T24" fmla="*/ 315 w 350"/>
                <a:gd name="T25" fmla="*/ 181 h 322"/>
                <a:gd name="T26" fmla="*/ 270 w 350"/>
                <a:gd name="T27" fmla="*/ 164 h 322"/>
                <a:gd name="T28" fmla="*/ 236 w 350"/>
                <a:gd name="T29" fmla="*/ 164 h 322"/>
                <a:gd name="T30" fmla="*/ 208 w 350"/>
                <a:gd name="T31" fmla="*/ 163 h 322"/>
                <a:gd name="T32" fmla="*/ 211 w 350"/>
                <a:gd name="T33" fmla="*/ 154 h 322"/>
                <a:gd name="T34" fmla="*/ 238 w 350"/>
                <a:gd name="T35" fmla="*/ 148 h 322"/>
                <a:gd name="T36" fmla="*/ 265 w 350"/>
                <a:gd name="T37" fmla="*/ 147 h 322"/>
                <a:gd name="T38" fmla="*/ 295 w 350"/>
                <a:gd name="T39" fmla="*/ 153 h 322"/>
                <a:gd name="T40" fmla="*/ 321 w 350"/>
                <a:gd name="T41" fmla="*/ 165 h 322"/>
                <a:gd name="T42" fmla="*/ 342 w 350"/>
                <a:gd name="T43" fmla="*/ 182 h 322"/>
                <a:gd name="T44" fmla="*/ 320 w 350"/>
                <a:gd name="T45" fmla="*/ 158 h 322"/>
                <a:gd name="T46" fmla="*/ 289 w 350"/>
                <a:gd name="T47" fmla="*/ 142 h 322"/>
                <a:gd name="T48" fmla="*/ 256 w 350"/>
                <a:gd name="T49" fmla="*/ 135 h 322"/>
                <a:gd name="T50" fmla="*/ 228 w 350"/>
                <a:gd name="T51" fmla="*/ 136 h 322"/>
                <a:gd name="T52" fmla="*/ 202 w 350"/>
                <a:gd name="T53" fmla="*/ 141 h 322"/>
                <a:gd name="T54" fmla="*/ 184 w 350"/>
                <a:gd name="T55" fmla="*/ 131 h 322"/>
                <a:gd name="T56" fmla="*/ 179 w 350"/>
                <a:gd name="T57" fmla="*/ 58 h 322"/>
                <a:gd name="T58" fmla="*/ 153 w 350"/>
                <a:gd name="T59" fmla="*/ 91 h 322"/>
                <a:gd name="T60" fmla="*/ 142 w 350"/>
                <a:gd name="T61" fmla="*/ 45 h 322"/>
                <a:gd name="T62" fmla="*/ 125 w 350"/>
                <a:gd name="T63" fmla="*/ 58 h 322"/>
                <a:gd name="T64" fmla="*/ 107 w 350"/>
                <a:gd name="T65" fmla="*/ 48 h 322"/>
                <a:gd name="T66" fmla="*/ 93 w 350"/>
                <a:gd name="T67" fmla="*/ 40 h 322"/>
                <a:gd name="T68" fmla="*/ 82 w 350"/>
                <a:gd name="T69" fmla="*/ 33 h 322"/>
                <a:gd name="T70" fmla="*/ 81 w 350"/>
                <a:gd name="T71" fmla="*/ 30 h 322"/>
                <a:gd name="T72" fmla="*/ 66 w 350"/>
                <a:gd name="T73" fmla="*/ 13 h 322"/>
                <a:gd name="T74" fmla="*/ 49 w 350"/>
                <a:gd name="T75" fmla="*/ 13 h 322"/>
                <a:gd name="T76" fmla="*/ 14 w 350"/>
                <a:gd name="T77" fmla="*/ 0 h 322"/>
                <a:gd name="T78" fmla="*/ 0 w 350"/>
                <a:gd name="T79" fmla="*/ 7 h 322"/>
                <a:gd name="T80" fmla="*/ 7 w 350"/>
                <a:gd name="T81" fmla="*/ 24 h 322"/>
                <a:gd name="T82" fmla="*/ 37 w 350"/>
                <a:gd name="T83" fmla="*/ 36 h 322"/>
                <a:gd name="T84" fmla="*/ 54 w 350"/>
                <a:gd name="T85" fmla="*/ 48 h 322"/>
                <a:gd name="T86" fmla="*/ 69 w 350"/>
                <a:gd name="T87" fmla="*/ 46 h 322"/>
                <a:gd name="T88" fmla="*/ 89 w 350"/>
                <a:gd name="T89" fmla="*/ 49 h 322"/>
                <a:gd name="T90" fmla="*/ 118 w 350"/>
                <a:gd name="T91" fmla="*/ 67 h 322"/>
                <a:gd name="T92" fmla="*/ 137 w 350"/>
                <a:gd name="T93" fmla="*/ 93 h 322"/>
                <a:gd name="T94" fmla="*/ 167 w 350"/>
                <a:gd name="T95" fmla="*/ 132 h 322"/>
                <a:gd name="T96" fmla="*/ 157 w 350"/>
                <a:gd name="T97" fmla="*/ 169 h 322"/>
                <a:gd name="T98" fmla="*/ 132 w 350"/>
                <a:gd name="T99" fmla="*/ 222 h 322"/>
                <a:gd name="T100" fmla="*/ 150 w 350"/>
                <a:gd name="T101" fmla="*/ 279 h 322"/>
                <a:gd name="T102" fmla="*/ 142 w 350"/>
                <a:gd name="T103" fmla="*/ 249 h 322"/>
                <a:gd name="T104" fmla="*/ 155 w 350"/>
                <a:gd name="T105" fmla="*/ 197 h 322"/>
                <a:gd name="T106" fmla="*/ 192 w 350"/>
                <a:gd name="T107" fmla="*/ 165 h 322"/>
                <a:gd name="T108" fmla="*/ 187 w 350"/>
                <a:gd name="T109" fmla="*/ 184 h 322"/>
                <a:gd name="T110" fmla="*/ 157 w 350"/>
                <a:gd name="T111" fmla="*/ 233 h 322"/>
                <a:gd name="T112" fmla="*/ 169 w 350"/>
                <a:gd name="T113" fmla="*/ 280 h 322"/>
                <a:gd name="T114" fmla="*/ 207 w 350"/>
                <a:gd name="T115" fmla="*/ 312 h 322"/>
                <a:gd name="T116" fmla="*/ 263 w 350"/>
                <a:gd name="T117" fmla="*/ 322 h 322"/>
                <a:gd name="T118" fmla="*/ 315 w 350"/>
                <a:gd name="T119" fmla="*/ 304 h 322"/>
                <a:gd name="T120" fmla="*/ 346 w 350"/>
                <a:gd name="T121" fmla="*/ 266 h 322"/>
                <a:gd name="T122" fmla="*/ 349 w 350"/>
                <a:gd name="T123" fmla="*/ 231 h 3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0"/>
                <a:gd name="T187" fmla="*/ 0 h 322"/>
                <a:gd name="T188" fmla="*/ 350 w 350"/>
                <a:gd name="T189" fmla="*/ 322 h 3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0" h="322">
                  <a:moveTo>
                    <a:pt x="323" y="228"/>
                  </a:moveTo>
                  <a:lnTo>
                    <a:pt x="324" y="231"/>
                  </a:lnTo>
                  <a:lnTo>
                    <a:pt x="325" y="235"/>
                  </a:lnTo>
                  <a:lnTo>
                    <a:pt x="325" y="239"/>
                  </a:lnTo>
                  <a:lnTo>
                    <a:pt x="325" y="242"/>
                  </a:lnTo>
                  <a:lnTo>
                    <a:pt x="325" y="248"/>
                  </a:lnTo>
                  <a:lnTo>
                    <a:pt x="324" y="254"/>
                  </a:lnTo>
                  <a:lnTo>
                    <a:pt x="322" y="260"/>
                  </a:lnTo>
                  <a:lnTo>
                    <a:pt x="320" y="265"/>
                  </a:lnTo>
                  <a:lnTo>
                    <a:pt x="317" y="270"/>
                  </a:lnTo>
                  <a:lnTo>
                    <a:pt x="313" y="275"/>
                  </a:lnTo>
                  <a:lnTo>
                    <a:pt x="309" y="280"/>
                  </a:lnTo>
                  <a:lnTo>
                    <a:pt x="305" y="284"/>
                  </a:lnTo>
                  <a:lnTo>
                    <a:pt x="299" y="288"/>
                  </a:lnTo>
                  <a:lnTo>
                    <a:pt x="294" y="292"/>
                  </a:lnTo>
                  <a:lnTo>
                    <a:pt x="288" y="294"/>
                  </a:lnTo>
                  <a:lnTo>
                    <a:pt x="281" y="297"/>
                  </a:lnTo>
                  <a:lnTo>
                    <a:pt x="275" y="299"/>
                  </a:lnTo>
                  <a:lnTo>
                    <a:pt x="268" y="301"/>
                  </a:lnTo>
                  <a:lnTo>
                    <a:pt x="261" y="301"/>
                  </a:lnTo>
                  <a:lnTo>
                    <a:pt x="253" y="302"/>
                  </a:lnTo>
                  <a:lnTo>
                    <a:pt x="246" y="301"/>
                  </a:lnTo>
                  <a:lnTo>
                    <a:pt x="238" y="301"/>
                  </a:lnTo>
                  <a:lnTo>
                    <a:pt x="232" y="299"/>
                  </a:lnTo>
                  <a:lnTo>
                    <a:pt x="225" y="297"/>
                  </a:lnTo>
                  <a:lnTo>
                    <a:pt x="219" y="294"/>
                  </a:lnTo>
                  <a:lnTo>
                    <a:pt x="213" y="292"/>
                  </a:lnTo>
                  <a:lnTo>
                    <a:pt x="208" y="288"/>
                  </a:lnTo>
                  <a:lnTo>
                    <a:pt x="202" y="284"/>
                  </a:lnTo>
                  <a:lnTo>
                    <a:pt x="198" y="280"/>
                  </a:lnTo>
                  <a:lnTo>
                    <a:pt x="194" y="275"/>
                  </a:lnTo>
                  <a:lnTo>
                    <a:pt x="190" y="270"/>
                  </a:lnTo>
                  <a:lnTo>
                    <a:pt x="187" y="265"/>
                  </a:lnTo>
                  <a:lnTo>
                    <a:pt x="184" y="260"/>
                  </a:lnTo>
                  <a:lnTo>
                    <a:pt x="183" y="254"/>
                  </a:lnTo>
                  <a:lnTo>
                    <a:pt x="182" y="248"/>
                  </a:lnTo>
                  <a:lnTo>
                    <a:pt x="182" y="242"/>
                  </a:lnTo>
                  <a:lnTo>
                    <a:pt x="182" y="236"/>
                  </a:lnTo>
                  <a:lnTo>
                    <a:pt x="183" y="230"/>
                  </a:lnTo>
                  <a:lnTo>
                    <a:pt x="184" y="224"/>
                  </a:lnTo>
                  <a:lnTo>
                    <a:pt x="187" y="219"/>
                  </a:lnTo>
                  <a:lnTo>
                    <a:pt x="190" y="214"/>
                  </a:lnTo>
                  <a:lnTo>
                    <a:pt x="194" y="209"/>
                  </a:lnTo>
                  <a:lnTo>
                    <a:pt x="198" y="204"/>
                  </a:lnTo>
                  <a:lnTo>
                    <a:pt x="202" y="200"/>
                  </a:lnTo>
                  <a:lnTo>
                    <a:pt x="208" y="196"/>
                  </a:lnTo>
                  <a:lnTo>
                    <a:pt x="213" y="192"/>
                  </a:lnTo>
                  <a:lnTo>
                    <a:pt x="219" y="189"/>
                  </a:lnTo>
                  <a:lnTo>
                    <a:pt x="225" y="187"/>
                  </a:lnTo>
                  <a:lnTo>
                    <a:pt x="232" y="185"/>
                  </a:lnTo>
                  <a:lnTo>
                    <a:pt x="238" y="184"/>
                  </a:lnTo>
                  <a:lnTo>
                    <a:pt x="246" y="183"/>
                  </a:lnTo>
                  <a:lnTo>
                    <a:pt x="253" y="182"/>
                  </a:lnTo>
                  <a:lnTo>
                    <a:pt x="260" y="183"/>
                  </a:lnTo>
                  <a:lnTo>
                    <a:pt x="265" y="183"/>
                  </a:lnTo>
                  <a:lnTo>
                    <a:pt x="272" y="184"/>
                  </a:lnTo>
                  <a:lnTo>
                    <a:pt x="278" y="186"/>
                  </a:lnTo>
                  <a:lnTo>
                    <a:pt x="283" y="187"/>
                  </a:lnTo>
                  <a:lnTo>
                    <a:pt x="288" y="190"/>
                  </a:lnTo>
                  <a:lnTo>
                    <a:pt x="293" y="192"/>
                  </a:lnTo>
                  <a:lnTo>
                    <a:pt x="298" y="195"/>
                  </a:lnTo>
                  <a:lnTo>
                    <a:pt x="302" y="199"/>
                  </a:lnTo>
                  <a:lnTo>
                    <a:pt x="307" y="202"/>
                  </a:lnTo>
                  <a:lnTo>
                    <a:pt x="310" y="206"/>
                  </a:lnTo>
                  <a:lnTo>
                    <a:pt x="314" y="210"/>
                  </a:lnTo>
                  <a:lnTo>
                    <a:pt x="317" y="214"/>
                  </a:lnTo>
                  <a:lnTo>
                    <a:pt x="320" y="219"/>
                  </a:lnTo>
                  <a:lnTo>
                    <a:pt x="322" y="223"/>
                  </a:lnTo>
                  <a:lnTo>
                    <a:pt x="323" y="228"/>
                  </a:lnTo>
                  <a:lnTo>
                    <a:pt x="349" y="228"/>
                  </a:lnTo>
                  <a:lnTo>
                    <a:pt x="347" y="221"/>
                  </a:lnTo>
                  <a:lnTo>
                    <a:pt x="344" y="214"/>
                  </a:lnTo>
                  <a:lnTo>
                    <a:pt x="340" y="208"/>
                  </a:lnTo>
                  <a:lnTo>
                    <a:pt x="337" y="201"/>
                  </a:lnTo>
                  <a:lnTo>
                    <a:pt x="332" y="196"/>
                  </a:lnTo>
                  <a:lnTo>
                    <a:pt x="327" y="190"/>
                  </a:lnTo>
                  <a:lnTo>
                    <a:pt x="322" y="186"/>
                  </a:lnTo>
                  <a:lnTo>
                    <a:pt x="315" y="181"/>
                  </a:lnTo>
                  <a:lnTo>
                    <a:pt x="309" y="177"/>
                  </a:lnTo>
                  <a:lnTo>
                    <a:pt x="302" y="173"/>
                  </a:lnTo>
                  <a:lnTo>
                    <a:pt x="295" y="170"/>
                  </a:lnTo>
                  <a:lnTo>
                    <a:pt x="287" y="167"/>
                  </a:lnTo>
                  <a:lnTo>
                    <a:pt x="279" y="165"/>
                  </a:lnTo>
                  <a:lnTo>
                    <a:pt x="270" y="164"/>
                  </a:lnTo>
                  <a:lnTo>
                    <a:pt x="262" y="162"/>
                  </a:lnTo>
                  <a:lnTo>
                    <a:pt x="253" y="162"/>
                  </a:lnTo>
                  <a:lnTo>
                    <a:pt x="249" y="162"/>
                  </a:lnTo>
                  <a:lnTo>
                    <a:pt x="244" y="162"/>
                  </a:lnTo>
                  <a:lnTo>
                    <a:pt x="239" y="163"/>
                  </a:lnTo>
                  <a:lnTo>
                    <a:pt x="236" y="164"/>
                  </a:lnTo>
                  <a:lnTo>
                    <a:pt x="231" y="165"/>
                  </a:lnTo>
                  <a:lnTo>
                    <a:pt x="226" y="165"/>
                  </a:lnTo>
                  <a:lnTo>
                    <a:pt x="222" y="167"/>
                  </a:lnTo>
                  <a:lnTo>
                    <a:pt x="218" y="168"/>
                  </a:lnTo>
                  <a:lnTo>
                    <a:pt x="213" y="160"/>
                  </a:lnTo>
                  <a:lnTo>
                    <a:pt x="208" y="163"/>
                  </a:lnTo>
                  <a:lnTo>
                    <a:pt x="206" y="162"/>
                  </a:lnTo>
                  <a:lnTo>
                    <a:pt x="206" y="160"/>
                  </a:lnTo>
                  <a:lnTo>
                    <a:pt x="204" y="159"/>
                  </a:lnTo>
                  <a:lnTo>
                    <a:pt x="203" y="157"/>
                  </a:lnTo>
                  <a:lnTo>
                    <a:pt x="207" y="155"/>
                  </a:lnTo>
                  <a:lnTo>
                    <a:pt x="211" y="154"/>
                  </a:lnTo>
                  <a:lnTo>
                    <a:pt x="216" y="153"/>
                  </a:lnTo>
                  <a:lnTo>
                    <a:pt x="220" y="151"/>
                  </a:lnTo>
                  <a:lnTo>
                    <a:pt x="224" y="150"/>
                  </a:lnTo>
                  <a:lnTo>
                    <a:pt x="229" y="149"/>
                  </a:lnTo>
                  <a:lnTo>
                    <a:pt x="233" y="148"/>
                  </a:lnTo>
                  <a:lnTo>
                    <a:pt x="238" y="148"/>
                  </a:lnTo>
                  <a:lnTo>
                    <a:pt x="242" y="148"/>
                  </a:lnTo>
                  <a:lnTo>
                    <a:pt x="247" y="147"/>
                  </a:lnTo>
                  <a:lnTo>
                    <a:pt x="251" y="147"/>
                  </a:lnTo>
                  <a:lnTo>
                    <a:pt x="256" y="147"/>
                  </a:lnTo>
                  <a:lnTo>
                    <a:pt x="261" y="147"/>
                  </a:lnTo>
                  <a:lnTo>
                    <a:pt x="265" y="147"/>
                  </a:lnTo>
                  <a:lnTo>
                    <a:pt x="270" y="148"/>
                  </a:lnTo>
                  <a:lnTo>
                    <a:pt x="275" y="148"/>
                  </a:lnTo>
                  <a:lnTo>
                    <a:pt x="280" y="149"/>
                  </a:lnTo>
                  <a:lnTo>
                    <a:pt x="285" y="150"/>
                  </a:lnTo>
                  <a:lnTo>
                    <a:pt x="290" y="151"/>
                  </a:lnTo>
                  <a:lnTo>
                    <a:pt x="295" y="153"/>
                  </a:lnTo>
                  <a:lnTo>
                    <a:pt x="300" y="155"/>
                  </a:lnTo>
                  <a:lnTo>
                    <a:pt x="304" y="156"/>
                  </a:lnTo>
                  <a:lnTo>
                    <a:pt x="309" y="158"/>
                  </a:lnTo>
                  <a:lnTo>
                    <a:pt x="313" y="160"/>
                  </a:lnTo>
                  <a:lnTo>
                    <a:pt x="317" y="162"/>
                  </a:lnTo>
                  <a:lnTo>
                    <a:pt x="321" y="165"/>
                  </a:lnTo>
                  <a:lnTo>
                    <a:pt x="325" y="167"/>
                  </a:lnTo>
                  <a:lnTo>
                    <a:pt x="329" y="170"/>
                  </a:lnTo>
                  <a:lnTo>
                    <a:pt x="332" y="172"/>
                  </a:lnTo>
                  <a:lnTo>
                    <a:pt x="336" y="175"/>
                  </a:lnTo>
                  <a:lnTo>
                    <a:pt x="339" y="178"/>
                  </a:lnTo>
                  <a:lnTo>
                    <a:pt x="342" y="182"/>
                  </a:lnTo>
                  <a:lnTo>
                    <a:pt x="339" y="177"/>
                  </a:lnTo>
                  <a:lnTo>
                    <a:pt x="336" y="173"/>
                  </a:lnTo>
                  <a:lnTo>
                    <a:pt x="332" y="169"/>
                  </a:lnTo>
                  <a:lnTo>
                    <a:pt x="328" y="165"/>
                  </a:lnTo>
                  <a:lnTo>
                    <a:pt x="324" y="162"/>
                  </a:lnTo>
                  <a:lnTo>
                    <a:pt x="320" y="158"/>
                  </a:lnTo>
                  <a:lnTo>
                    <a:pt x="315" y="155"/>
                  </a:lnTo>
                  <a:lnTo>
                    <a:pt x="310" y="152"/>
                  </a:lnTo>
                  <a:lnTo>
                    <a:pt x="305" y="149"/>
                  </a:lnTo>
                  <a:lnTo>
                    <a:pt x="300" y="147"/>
                  </a:lnTo>
                  <a:lnTo>
                    <a:pt x="295" y="144"/>
                  </a:lnTo>
                  <a:lnTo>
                    <a:pt x="289" y="142"/>
                  </a:lnTo>
                  <a:lnTo>
                    <a:pt x="283" y="140"/>
                  </a:lnTo>
                  <a:lnTo>
                    <a:pt x="278" y="138"/>
                  </a:lnTo>
                  <a:lnTo>
                    <a:pt x="271" y="137"/>
                  </a:lnTo>
                  <a:lnTo>
                    <a:pt x="265" y="136"/>
                  </a:lnTo>
                  <a:lnTo>
                    <a:pt x="261" y="136"/>
                  </a:lnTo>
                  <a:lnTo>
                    <a:pt x="256" y="135"/>
                  </a:lnTo>
                  <a:lnTo>
                    <a:pt x="251" y="135"/>
                  </a:lnTo>
                  <a:lnTo>
                    <a:pt x="246" y="134"/>
                  </a:lnTo>
                  <a:lnTo>
                    <a:pt x="241" y="134"/>
                  </a:lnTo>
                  <a:lnTo>
                    <a:pt x="237" y="135"/>
                  </a:lnTo>
                  <a:lnTo>
                    <a:pt x="233" y="135"/>
                  </a:lnTo>
                  <a:lnTo>
                    <a:pt x="228" y="136"/>
                  </a:lnTo>
                  <a:lnTo>
                    <a:pt x="224" y="136"/>
                  </a:lnTo>
                  <a:lnTo>
                    <a:pt x="219" y="137"/>
                  </a:lnTo>
                  <a:lnTo>
                    <a:pt x="215" y="138"/>
                  </a:lnTo>
                  <a:lnTo>
                    <a:pt x="211" y="139"/>
                  </a:lnTo>
                  <a:lnTo>
                    <a:pt x="206" y="140"/>
                  </a:lnTo>
                  <a:lnTo>
                    <a:pt x="202" y="141"/>
                  </a:lnTo>
                  <a:lnTo>
                    <a:pt x="198" y="143"/>
                  </a:lnTo>
                  <a:lnTo>
                    <a:pt x="194" y="144"/>
                  </a:lnTo>
                  <a:lnTo>
                    <a:pt x="192" y="141"/>
                  </a:lnTo>
                  <a:lnTo>
                    <a:pt x="189" y="138"/>
                  </a:lnTo>
                  <a:lnTo>
                    <a:pt x="187" y="134"/>
                  </a:lnTo>
                  <a:lnTo>
                    <a:pt x="184" y="131"/>
                  </a:lnTo>
                  <a:lnTo>
                    <a:pt x="181" y="127"/>
                  </a:lnTo>
                  <a:lnTo>
                    <a:pt x="178" y="123"/>
                  </a:lnTo>
                  <a:lnTo>
                    <a:pt x="175" y="119"/>
                  </a:lnTo>
                  <a:lnTo>
                    <a:pt x="172" y="115"/>
                  </a:lnTo>
                  <a:lnTo>
                    <a:pt x="179" y="115"/>
                  </a:lnTo>
                  <a:lnTo>
                    <a:pt x="179" y="58"/>
                  </a:lnTo>
                  <a:lnTo>
                    <a:pt x="168" y="58"/>
                  </a:lnTo>
                  <a:lnTo>
                    <a:pt x="168" y="110"/>
                  </a:lnTo>
                  <a:lnTo>
                    <a:pt x="165" y="105"/>
                  </a:lnTo>
                  <a:lnTo>
                    <a:pt x="161" y="100"/>
                  </a:lnTo>
                  <a:lnTo>
                    <a:pt x="157" y="95"/>
                  </a:lnTo>
                  <a:lnTo>
                    <a:pt x="153" y="91"/>
                  </a:lnTo>
                  <a:lnTo>
                    <a:pt x="150" y="87"/>
                  </a:lnTo>
                  <a:lnTo>
                    <a:pt x="146" y="82"/>
                  </a:lnTo>
                  <a:lnTo>
                    <a:pt x="143" y="77"/>
                  </a:lnTo>
                  <a:lnTo>
                    <a:pt x="140" y="74"/>
                  </a:lnTo>
                  <a:lnTo>
                    <a:pt x="142" y="74"/>
                  </a:lnTo>
                  <a:lnTo>
                    <a:pt x="142" y="45"/>
                  </a:lnTo>
                  <a:lnTo>
                    <a:pt x="133" y="45"/>
                  </a:lnTo>
                  <a:lnTo>
                    <a:pt x="133" y="65"/>
                  </a:lnTo>
                  <a:lnTo>
                    <a:pt x="130" y="63"/>
                  </a:lnTo>
                  <a:lnTo>
                    <a:pt x="128" y="60"/>
                  </a:lnTo>
                  <a:lnTo>
                    <a:pt x="126" y="59"/>
                  </a:lnTo>
                  <a:lnTo>
                    <a:pt x="125" y="58"/>
                  </a:lnTo>
                  <a:lnTo>
                    <a:pt x="123" y="57"/>
                  </a:lnTo>
                  <a:lnTo>
                    <a:pt x="120" y="55"/>
                  </a:lnTo>
                  <a:lnTo>
                    <a:pt x="117" y="53"/>
                  </a:lnTo>
                  <a:lnTo>
                    <a:pt x="114" y="51"/>
                  </a:lnTo>
                  <a:lnTo>
                    <a:pt x="110" y="49"/>
                  </a:lnTo>
                  <a:lnTo>
                    <a:pt x="107" y="48"/>
                  </a:lnTo>
                  <a:lnTo>
                    <a:pt x="103" y="45"/>
                  </a:lnTo>
                  <a:lnTo>
                    <a:pt x="101" y="43"/>
                  </a:lnTo>
                  <a:lnTo>
                    <a:pt x="115" y="24"/>
                  </a:lnTo>
                  <a:lnTo>
                    <a:pt x="147" y="39"/>
                  </a:lnTo>
                  <a:lnTo>
                    <a:pt x="115" y="14"/>
                  </a:lnTo>
                  <a:lnTo>
                    <a:pt x="93" y="40"/>
                  </a:lnTo>
                  <a:lnTo>
                    <a:pt x="91" y="38"/>
                  </a:lnTo>
                  <a:lnTo>
                    <a:pt x="89" y="37"/>
                  </a:lnTo>
                  <a:lnTo>
                    <a:pt x="87" y="36"/>
                  </a:lnTo>
                  <a:lnTo>
                    <a:pt x="86" y="35"/>
                  </a:lnTo>
                  <a:lnTo>
                    <a:pt x="83" y="33"/>
                  </a:lnTo>
                  <a:lnTo>
                    <a:pt x="82" y="33"/>
                  </a:lnTo>
                  <a:lnTo>
                    <a:pt x="81" y="32"/>
                  </a:lnTo>
                  <a:lnTo>
                    <a:pt x="80" y="31"/>
                  </a:lnTo>
                  <a:lnTo>
                    <a:pt x="81" y="31"/>
                  </a:lnTo>
                  <a:lnTo>
                    <a:pt x="81" y="30"/>
                  </a:lnTo>
                  <a:lnTo>
                    <a:pt x="80" y="26"/>
                  </a:lnTo>
                  <a:lnTo>
                    <a:pt x="78" y="23"/>
                  </a:lnTo>
                  <a:lnTo>
                    <a:pt x="77" y="20"/>
                  </a:lnTo>
                  <a:lnTo>
                    <a:pt x="74" y="17"/>
                  </a:lnTo>
                  <a:lnTo>
                    <a:pt x="71" y="15"/>
                  </a:lnTo>
                  <a:lnTo>
                    <a:pt x="66" y="13"/>
                  </a:lnTo>
                  <a:lnTo>
                    <a:pt x="62" y="12"/>
                  </a:lnTo>
                  <a:lnTo>
                    <a:pt x="58" y="11"/>
                  </a:lnTo>
                  <a:lnTo>
                    <a:pt x="56" y="11"/>
                  </a:lnTo>
                  <a:lnTo>
                    <a:pt x="54" y="12"/>
                  </a:lnTo>
                  <a:lnTo>
                    <a:pt x="51" y="12"/>
                  </a:lnTo>
                  <a:lnTo>
                    <a:pt x="49" y="13"/>
                  </a:lnTo>
                  <a:lnTo>
                    <a:pt x="19" y="0"/>
                  </a:lnTo>
                  <a:lnTo>
                    <a:pt x="19" y="1"/>
                  </a:lnTo>
                  <a:lnTo>
                    <a:pt x="18" y="0"/>
                  </a:lnTo>
                  <a:lnTo>
                    <a:pt x="17" y="0"/>
                  </a:lnTo>
                  <a:lnTo>
                    <a:pt x="15" y="0"/>
                  </a:lnTo>
                  <a:lnTo>
                    <a:pt x="14" y="0"/>
                  </a:lnTo>
                  <a:lnTo>
                    <a:pt x="11" y="0"/>
                  </a:lnTo>
                  <a:lnTo>
                    <a:pt x="8" y="1"/>
                  </a:lnTo>
                  <a:lnTo>
                    <a:pt x="6" y="2"/>
                  </a:lnTo>
                  <a:lnTo>
                    <a:pt x="4" y="4"/>
                  </a:lnTo>
                  <a:lnTo>
                    <a:pt x="2" y="6"/>
                  </a:lnTo>
                  <a:lnTo>
                    <a:pt x="0" y="7"/>
                  </a:lnTo>
                  <a:lnTo>
                    <a:pt x="0" y="10"/>
                  </a:lnTo>
                  <a:lnTo>
                    <a:pt x="0" y="12"/>
                  </a:lnTo>
                  <a:lnTo>
                    <a:pt x="0" y="16"/>
                  </a:lnTo>
                  <a:lnTo>
                    <a:pt x="2" y="20"/>
                  </a:lnTo>
                  <a:lnTo>
                    <a:pt x="4" y="22"/>
                  </a:lnTo>
                  <a:lnTo>
                    <a:pt x="7" y="24"/>
                  </a:lnTo>
                  <a:lnTo>
                    <a:pt x="10" y="26"/>
                  </a:lnTo>
                  <a:lnTo>
                    <a:pt x="12" y="26"/>
                  </a:lnTo>
                  <a:lnTo>
                    <a:pt x="14" y="26"/>
                  </a:lnTo>
                  <a:lnTo>
                    <a:pt x="36" y="33"/>
                  </a:lnTo>
                  <a:lnTo>
                    <a:pt x="37" y="36"/>
                  </a:lnTo>
                  <a:lnTo>
                    <a:pt x="38" y="39"/>
                  </a:lnTo>
                  <a:lnTo>
                    <a:pt x="40" y="42"/>
                  </a:lnTo>
                  <a:lnTo>
                    <a:pt x="43" y="44"/>
                  </a:lnTo>
                  <a:lnTo>
                    <a:pt x="46" y="46"/>
                  </a:lnTo>
                  <a:lnTo>
                    <a:pt x="50" y="48"/>
                  </a:lnTo>
                  <a:lnTo>
                    <a:pt x="54" y="48"/>
                  </a:lnTo>
                  <a:lnTo>
                    <a:pt x="58" y="49"/>
                  </a:lnTo>
                  <a:lnTo>
                    <a:pt x="60" y="49"/>
                  </a:lnTo>
                  <a:lnTo>
                    <a:pt x="63" y="48"/>
                  </a:lnTo>
                  <a:lnTo>
                    <a:pt x="65" y="48"/>
                  </a:lnTo>
                  <a:lnTo>
                    <a:pt x="67" y="47"/>
                  </a:lnTo>
                  <a:lnTo>
                    <a:pt x="69" y="46"/>
                  </a:lnTo>
                  <a:lnTo>
                    <a:pt x="71" y="45"/>
                  </a:lnTo>
                  <a:lnTo>
                    <a:pt x="74" y="43"/>
                  </a:lnTo>
                  <a:lnTo>
                    <a:pt x="75" y="42"/>
                  </a:lnTo>
                  <a:lnTo>
                    <a:pt x="78" y="43"/>
                  </a:lnTo>
                  <a:lnTo>
                    <a:pt x="83" y="46"/>
                  </a:lnTo>
                  <a:lnTo>
                    <a:pt x="89" y="49"/>
                  </a:lnTo>
                  <a:lnTo>
                    <a:pt x="96" y="52"/>
                  </a:lnTo>
                  <a:lnTo>
                    <a:pt x="102" y="55"/>
                  </a:lnTo>
                  <a:lnTo>
                    <a:pt x="108" y="59"/>
                  </a:lnTo>
                  <a:lnTo>
                    <a:pt x="113" y="63"/>
                  </a:lnTo>
                  <a:lnTo>
                    <a:pt x="116" y="66"/>
                  </a:lnTo>
                  <a:lnTo>
                    <a:pt x="118" y="67"/>
                  </a:lnTo>
                  <a:lnTo>
                    <a:pt x="120" y="70"/>
                  </a:lnTo>
                  <a:lnTo>
                    <a:pt x="122" y="73"/>
                  </a:lnTo>
                  <a:lnTo>
                    <a:pt x="125" y="77"/>
                  </a:lnTo>
                  <a:lnTo>
                    <a:pt x="128" y="82"/>
                  </a:lnTo>
                  <a:lnTo>
                    <a:pt x="133" y="87"/>
                  </a:lnTo>
                  <a:lnTo>
                    <a:pt x="137" y="93"/>
                  </a:lnTo>
                  <a:lnTo>
                    <a:pt x="142" y="99"/>
                  </a:lnTo>
                  <a:lnTo>
                    <a:pt x="147" y="105"/>
                  </a:lnTo>
                  <a:lnTo>
                    <a:pt x="151" y="111"/>
                  </a:lnTo>
                  <a:lnTo>
                    <a:pt x="157" y="119"/>
                  </a:lnTo>
                  <a:lnTo>
                    <a:pt x="162" y="125"/>
                  </a:lnTo>
                  <a:lnTo>
                    <a:pt x="167" y="132"/>
                  </a:lnTo>
                  <a:lnTo>
                    <a:pt x="172" y="138"/>
                  </a:lnTo>
                  <a:lnTo>
                    <a:pt x="177" y="144"/>
                  </a:lnTo>
                  <a:lnTo>
                    <a:pt x="182" y="150"/>
                  </a:lnTo>
                  <a:lnTo>
                    <a:pt x="173" y="156"/>
                  </a:lnTo>
                  <a:lnTo>
                    <a:pt x="165" y="162"/>
                  </a:lnTo>
                  <a:lnTo>
                    <a:pt x="157" y="169"/>
                  </a:lnTo>
                  <a:lnTo>
                    <a:pt x="150" y="176"/>
                  </a:lnTo>
                  <a:lnTo>
                    <a:pt x="145" y="184"/>
                  </a:lnTo>
                  <a:lnTo>
                    <a:pt x="140" y="193"/>
                  </a:lnTo>
                  <a:lnTo>
                    <a:pt x="136" y="202"/>
                  </a:lnTo>
                  <a:lnTo>
                    <a:pt x="133" y="211"/>
                  </a:lnTo>
                  <a:lnTo>
                    <a:pt x="132" y="222"/>
                  </a:lnTo>
                  <a:lnTo>
                    <a:pt x="132" y="232"/>
                  </a:lnTo>
                  <a:lnTo>
                    <a:pt x="133" y="243"/>
                  </a:lnTo>
                  <a:lnTo>
                    <a:pt x="135" y="252"/>
                  </a:lnTo>
                  <a:lnTo>
                    <a:pt x="139" y="262"/>
                  </a:lnTo>
                  <a:lnTo>
                    <a:pt x="144" y="271"/>
                  </a:lnTo>
                  <a:lnTo>
                    <a:pt x="150" y="279"/>
                  </a:lnTo>
                  <a:lnTo>
                    <a:pt x="157" y="287"/>
                  </a:lnTo>
                  <a:lnTo>
                    <a:pt x="152" y="280"/>
                  </a:lnTo>
                  <a:lnTo>
                    <a:pt x="149" y="272"/>
                  </a:lnTo>
                  <a:lnTo>
                    <a:pt x="145" y="265"/>
                  </a:lnTo>
                  <a:lnTo>
                    <a:pt x="143" y="257"/>
                  </a:lnTo>
                  <a:lnTo>
                    <a:pt x="142" y="249"/>
                  </a:lnTo>
                  <a:lnTo>
                    <a:pt x="142" y="240"/>
                  </a:lnTo>
                  <a:lnTo>
                    <a:pt x="142" y="232"/>
                  </a:lnTo>
                  <a:lnTo>
                    <a:pt x="143" y="223"/>
                  </a:lnTo>
                  <a:lnTo>
                    <a:pt x="146" y="214"/>
                  </a:lnTo>
                  <a:lnTo>
                    <a:pt x="150" y="205"/>
                  </a:lnTo>
                  <a:lnTo>
                    <a:pt x="155" y="197"/>
                  </a:lnTo>
                  <a:lnTo>
                    <a:pt x="160" y="189"/>
                  </a:lnTo>
                  <a:lnTo>
                    <a:pt x="167" y="182"/>
                  </a:lnTo>
                  <a:lnTo>
                    <a:pt x="174" y="175"/>
                  </a:lnTo>
                  <a:lnTo>
                    <a:pt x="182" y="168"/>
                  </a:lnTo>
                  <a:lnTo>
                    <a:pt x="191" y="163"/>
                  </a:lnTo>
                  <a:lnTo>
                    <a:pt x="192" y="165"/>
                  </a:lnTo>
                  <a:lnTo>
                    <a:pt x="194" y="167"/>
                  </a:lnTo>
                  <a:lnTo>
                    <a:pt x="195" y="168"/>
                  </a:lnTo>
                  <a:lnTo>
                    <a:pt x="197" y="170"/>
                  </a:lnTo>
                  <a:lnTo>
                    <a:pt x="190" y="173"/>
                  </a:lnTo>
                  <a:lnTo>
                    <a:pt x="194" y="179"/>
                  </a:lnTo>
                  <a:lnTo>
                    <a:pt x="187" y="184"/>
                  </a:lnTo>
                  <a:lnTo>
                    <a:pt x="179" y="192"/>
                  </a:lnTo>
                  <a:lnTo>
                    <a:pt x="173" y="199"/>
                  </a:lnTo>
                  <a:lnTo>
                    <a:pt x="167" y="206"/>
                  </a:lnTo>
                  <a:lnTo>
                    <a:pt x="163" y="214"/>
                  </a:lnTo>
                  <a:lnTo>
                    <a:pt x="160" y="223"/>
                  </a:lnTo>
                  <a:lnTo>
                    <a:pt x="157" y="233"/>
                  </a:lnTo>
                  <a:lnTo>
                    <a:pt x="157" y="242"/>
                  </a:lnTo>
                  <a:lnTo>
                    <a:pt x="157" y="250"/>
                  </a:lnTo>
                  <a:lnTo>
                    <a:pt x="159" y="258"/>
                  </a:lnTo>
                  <a:lnTo>
                    <a:pt x="162" y="266"/>
                  </a:lnTo>
                  <a:lnTo>
                    <a:pt x="165" y="273"/>
                  </a:lnTo>
                  <a:lnTo>
                    <a:pt x="169" y="280"/>
                  </a:lnTo>
                  <a:lnTo>
                    <a:pt x="174" y="287"/>
                  </a:lnTo>
                  <a:lnTo>
                    <a:pt x="179" y="293"/>
                  </a:lnTo>
                  <a:lnTo>
                    <a:pt x="185" y="299"/>
                  </a:lnTo>
                  <a:lnTo>
                    <a:pt x="192" y="304"/>
                  </a:lnTo>
                  <a:lnTo>
                    <a:pt x="199" y="309"/>
                  </a:lnTo>
                  <a:lnTo>
                    <a:pt x="207" y="312"/>
                  </a:lnTo>
                  <a:lnTo>
                    <a:pt x="216" y="316"/>
                  </a:lnTo>
                  <a:lnTo>
                    <a:pt x="225" y="318"/>
                  </a:lnTo>
                  <a:lnTo>
                    <a:pt x="234" y="321"/>
                  </a:lnTo>
                  <a:lnTo>
                    <a:pt x="243" y="322"/>
                  </a:lnTo>
                  <a:lnTo>
                    <a:pt x="253" y="322"/>
                  </a:lnTo>
                  <a:lnTo>
                    <a:pt x="263" y="322"/>
                  </a:lnTo>
                  <a:lnTo>
                    <a:pt x="273" y="321"/>
                  </a:lnTo>
                  <a:lnTo>
                    <a:pt x="282" y="318"/>
                  </a:lnTo>
                  <a:lnTo>
                    <a:pt x="291" y="316"/>
                  </a:lnTo>
                  <a:lnTo>
                    <a:pt x="300" y="312"/>
                  </a:lnTo>
                  <a:lnTo>
                    <a:pt x="307" y="309"/>
                  </a:lnTo>
                  <a:lnTo>
                    <a:pt x="315" y="304"/>
                  </a:lnTo>
                  <a:lnTo>
                    <a:pt x="322" y="299"/>
                  </a:lnTo>
                  <a:lnTo>
                    <a:pt x="328" y="293"/>
                  </a:lnTo>
                  <a:lnTo>
                    <a:pt x="334" y="287"/>
                  </a:lnTo>
                  <a:lnTo>
                    <a:pt x="338" y="280"/>
                  </a:lnTo>
                  <a:lnTo>
                    <a:pt x="342" y="273"/>
                  </a:lnTo>
                  <a:lnTo>
                    <a:pt x="346" y="266"/>
                  </a:lnTo>
                  <a:lnTo>
                    <a:pt x="348" y="258"/>
                  </a:lnTo>
                  <a:lnTo>
                    <a:pt x="349" y="250"/>
                  </a:lnTo>
                  <a:lnTo>
                    <a:pt x="350" y="242"/>
                  </a:lnTo>
                  <a:lnTo>
                    <a:pt x="350" y="239"/>
                  </a:lnTo>
                  <a:lnTo>
                    <a:pt x="349" y="235"/>
                  </a:lnTo>
                  <a:lnTo>
                    <a:pt x="349" y="231"/>
                  </a:lnTo>
                  <a:lnTo>
                    <a:pt x="349" y="228"/>
                  </a:lnTo>
                  <a:lnTo>
                    <a:pt x="323" y="2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90" name="Freeform 209"/>
            <p:cNvSpPr>
              <a:spLocks/>
            </p:cNvSpPr>
            <p:nvPr/>
          </p:nvSpPr>
          <p:spPr bwMode="auto">
            <a:xfrm>
              <a:off x="3376" y="2287"/>
              <a:ext cx="193" cy="160"/>
            </a:xfrm>
            <a:custGeom>
              <a:avLst/>
              <a:gdLst>
                <a:gd name="T0" fmla="*/ 77 w 193"/>
                <a:gd name="T1" fmla="*/ 2 h 160"/>
                <a:gd name="T2" fmla="*/ 51 w 193"/>
                <a:gd name="T3" fmla="*/ 10 h 160"/>
                <a:gd name="T4" fmla="*/ 29 w 193"/>
                <a:gd name="T5" fmla="*/ 24 h 160"/>
                <a:gd name="T6" fmla="*/ 12 w 193"/>
                <a:gd name="T7" fmla="*/ 42 h 160"/>
                <a:gd name="T8" fmla="*/ 2 w 193"/>
                <a:gd name="T9" fmla="*/ 64 h 160"/>
                <a:gd name="T10" fmla="*/ 0 w 193"/>
                <a:gd name="T11" fmla="*/ 81 h 160"/>
                <a:gd name="T12" fmla="*/ 0 w 193"/>
                <a:gd name="T13" fmla="*/ 82 h 160"/>
                <a:gd name="T14" fmla="*/ 24 w 193"/>
                <a:gd name="T15" fmla="*/ 81 h 160"/>
                <a:gd name="T16" fmla="*/ 24 w 193"/>
                <a:gd name="T17" fmla="*/ 74 h 160"/>
                <a:gd name="T18" fmla="*/ 29 w 193"/>
                <a:gd name="T19" fmla="*/ 57 h 160"/>
                <a:gd name="T20" fmla="*/ 41 w 193"/>
                <a:gd name="T21" fmla="*/ 42 h 160"/>
                <a:gd name="T22" fmla="*/ 56 w 193"/>
                <a:gd name="T23" fmla="*/ 30 h 160"/>
                <a:gd name="T24" fmla="*/ 75 w 193"/>
                <a:gd name="T25" fmla="*/ 23 h 160"/>
                <a:gd name="T26" fmla="*/ 96 w 193"/>
                <a:gd name="T27" fmla="*/ 20 h 160"/>
                <a:gd name="T28" fmla="*/ 117 w 193"/>
                <a:gd name="T29" fmla="*/ 23 h 160"/>
                <a:gd name="T30" fmla="*/ 137 w 193"/>
                <a:gd name="T31" fmla="*/ 30 h 160"/>
                <a:gd name="T32" fmla="*/ 152 w 193"/>
                <a:gd name="T33" fmla="*/ 42 h 160"/>
                <a:gd name="T34" fmla="*/ 163 w 193"/>
                <a:gd name="T35" fmla="*/ 57 h 160"/>
                <a:gd name="T36" fmla="*/ 168 w 193"/>
                <a:gd name="T37" fmla="*/ 74 h 160"/>
                <a:gd name="T38" fmla="*/ 167 w 193"/>
                <a:gd name="T39" fmla="*/ 92 h 160"/>
                <a:gd name="T40" fmla="*/ 159 w 193"/>
                <a:gd name="T41" fmla="*/ 108 h 160"/>
                <a:gd name="T42" fmla="*/ 147 w 193"/>
                <a:gd name="T43" fmla="*/ 122 h 160"/>
                <a:gd name="T44" fmla="*/ 130 w 193"/>
                <a:gd name="T45" fmla="*/ 132 h 160"/>
                <a:gd name="T46" fmla="*/ 111 w 193"/>
                <a:gd name="T47" fmla="*/ 139 h 160"/>
                <a:gd name="T48" fmla="*/ 89 w 193"/>
                <a:gd name="T49" fmla="*/ 139 h 160"/>
                <a:gd name="T50" fmla="*/ 69 w 193"/>
                <a:gd name="T51" fmla="*/ 135 h 160"/>
                <a:gd name="T52" fmla="*/ 52 w 193"/>
                <a:gd name="T53" fmla="*/ 127 h 160"/>
                <a:gd name="T54" fmla="*/ 39 w 193"/>
                <a:gd name="T55" fmla="*/ 114 h 160"/>
                <a:gd name="T56" fmla="*/ 29 w 193"/>
                <a:gd name="T57" fmla="*/ 99 h 160"/>
                <a:gd name="T58" fmla="*/ 24 w 193"/>
                <a:gd name="T59" fmla="*/ 82 h 160"/>
                <a:gd name="T60" fmla="*/ 3 w 193"/>
                <a:gd name="T61" fmla="*/ 98 h 160"/>
                <a:gd name="T62" fmla="*/ 13 w 193"/>
                <a:gd name="T63" fmla="*/ 119 h 160"/>
                <a:gd name="T64" fmla="*/ 29 w 193"/>
                <a:gd name="T65" fmla="*/ 137 h 160"/>
                <a:gd name="T66" fmla="*/ 51 w 193"/>
                <a:gd name="T67" fmla="*/ 151 h 160"/>
                <a:gd name="T68" fmla="*/ 78 w 193"/>
                <a:gd name="T69" fmla="*/ 159 h 160"/>
                <a:gd name="T70" fmla="*/ 106 w 193"/>
                <a:gd name="T71" fmla="*/ 160 h 160"/>
                <a:gd name="T72" fmla="*/ 134 w 193"/>
                <a:gd name="T73" fmla="*/ 154 h 160"/>
                <a:gd name="T74" fmla="*/ 157 w 193"/>
                <a:gd name="T75" fmla="*/ 142 h 160"/>
                <a:gd name="T76" fmla="*/ 177 w 193"/>
                <a:gd name="T77" fmla="*/ 125 h 160"/>
                <a:gd name="T78" fmla="*/ 189 w 193"/>
                <a:gd name="T79" fmla="*/ 104 h 160"/>
                <a:gd name="T80" fmla="*/ 193 w 193"/>
                <a:gd name="T81" fmla="*/ 80 h 160"/>
                <a:gd name="T82" fmla="*/ 189 w 193"/>
                <a:gd name="T83" fmla="*/ 57 h 160"/>
                <a:gd name="T84" fmla="*/ 177 w 193"/>
                <a:gd name="T85" fmla="*/ 35 h 160"/>
                <a:gd name="T86" fmla="*/ 157 w 193"/>
                <a:gd name="T87" fmla="*/ 18 h 160"/>
                <a:gd name="T88" fmla="*/ 134 w 193"/>
                <a:gd name="T89" fmla="*/ 6 h 160"/>
                <a:gd name="T90" fmla="*/ 106 w 193"/>
                <a:gd name="T91" fmla="*/ 0 h 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3"/>
                <a:gd name="T139" fmla="*/ 0 h 160"/>
                <a:gd name="T140" fmla="*/ 193 w 193"/>
                <a:gd name="T141" fmla="*/ 160 h 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3" h="160">
                  <a:moveTo>
                    <a:pt x="96" y="0"/>
                  </a:moveTo>
                  <a:lnTo>
                    <a:pt x="86" y="0"/>
                  </a:lnTo>
                  <a:lnTo>
                    <a:pt x="77" y="2"/>
                  </a:lnTo>
                  <a:lnTo>
                    <a:pt x="68" y="4"/>
                  </a:lnTo>
                  <a:lnTo>
                    <a:pt x="58" y="6"/>
                  </a:lnTo>
                  <a:lnTo>
                    <a:pt x="51" y="10"/>
                  </a:lnTo>
                  <a:lnTo>
                    <a:pt x="42" y="14"/>
                  </a:lnTo>
                  <a:lnTo>
                    <a:pt x="35" y="18"/>
                  </a:lnTo>
                  <a:lnTo>
                    <a:pt x="29" y="24"/>
                  </a:lnTo>
                  <a:lnTo>
                    <a:pt x="22" y="30"/>
                  </a:lnTo>
                  <a:lnTo>
                    <a:pt x="17" y="35"/>
                  </a:lnTo>
                  <a:lnTo>
                    <a:pt x="12" y="42"/>
                  </a:lnTo>
                  <a:lnTo>
                    <a:pt x="7" y="49"/>
                  </a:lnTo>
                  <a:lnTo>
                    <a:pt x="4" y="57"/>
                  </a:lnTo>
                  <a:lnTo>
                    <a:pt x="2" y="64"/>
                  </a:lnTo>
                  <a:lnTo>
                    <a:pt x="0" y="71"/>
                  </a:lnTo>
                  <a:lnTo>
                    <a:pt x="0" y="80"/>
                  </a:lnTo>
                  <a:lnTo>
                    <a:pt x="0" y="81"/>
                  </a:lnTo>
                  <a:lnTo>
                    <a:pt x="0" y="82"/>
                  </a:lnTo>
                  <a:lnTo>
                    <a:pt x="24" y="82"/>
                  </a:lnTo>
                  <a:lnTo>
                    <a:pt x="24" y="81"/>
                  </a:lnTo>
                  <a:lnTo>
                    <a:pt x="24" y="80"/>
                  </a:lnTo>
                  <a:lnTo>
                    <a:pt x="24" y="74"/>
                  </a:lnTo>
                  <a:lnTo>
                    <a:pt x="26" y="68"/>
                  </a:lnTo>
                  <a:lnTo>
                    <a:pt x="27" y="62"/>
                  </a:lnTo>
                  <a:lnTo>
                    <a:pt x="29" y="57"/>
                  </a:lnTo>
                  <a:lnTo>
                    <a:pt x="33" y="52"/>
                  </a:lnTo>
                  <a:lnTo>
                    <a:pt x="36" y="47"/>
                  </a:lnTo>
                  <a:lnTo>
                    <a:pt x="41" y="42"/>
                  </a:lnTo>
                  <a:lnTo>
                    <a:pt x="45" y="38"/>
                  </a:lnTo>
                  <a:lnTo>
                    <a:pt x="51" y="34"/>
                  </a:lnTo>
                  <a:lnTo>
                    <a:pt x="56" y="30"/>
                  </a:lnTo>
                  <a:lnTo>
                    <a:pt x="62" y="27"/>
                  </a:lnTo>
                  <a:lnTo>
                    <a:pt x="68" y="25"/>
                  </a:lnTo>
                  <a:lnTo>
                    <a:pt x="75" y="23"/>
                  </a:lnTo>
                  <a:lnTo>
                    <a:pt x="82" y="22"/>
                  </a:lnTo>
                  <a:lnTo>
                    <a:pt x="89" y="21"/>
                  </a:lnTo>
                  <a:lnTo>
                    <a:pt x="96" y="20"/>
                  </a:lnTo>
                  <a:lnTo>
                    <a:pt x="103" y="21"/>
                  </a:lnTo>
                  <a:lnTo>
                    <a:pt x="111" y="22"/>
                  </a:lnTo>
                  <a:lnTo>
                    <a:pt x="117" y="23"/>
                  </a:lnTo>
                  <a:lnTo>
                    <a:pt x="125" y="25"/>
                  </a:lnTo>
                  <a:lnTo>
                    <a:pt x="130" y="27"/>
                  </a:lnTo>
                  <a:lnTo>
                    <a:pt x="137" y="30"/>
                  </a:lnTo>
                  <a:lnTo>
                    <a:pt x="142" y="34"/>
                  </a:lnTo>
                  <a:lnTo>
                    <a:pt x="147" y="38"/>
                  </a:lnTo>
                  <a:lnTo>
                    <a:pt x="152" y="42"/>
                  </a:lnTo>
                  <a:lnTo>
                    <a:pt x="156" y="47"/>
                  </a:lnTo>
                  <a:lnTo>
                    <a:pt x="159" y="52"/>
                  </a:lnTo>
                  <a:lnTo>
                    <a:pt x="163" y="57"/>
                  </a:lnTo>
                  <a:lnTo>
                    <a:pt x="165" y="62"/>
                  </a:lnTo>
                  <a:lnTo>
                    <a:pt x="167" y="68"/>
                  </a:lnTo>
                  <a:lnTo>
                    <a:pt x="168" y="74"/>
                  </a:lnTo>
                  <a:lnTo>
                    <a:pt x="168" y="80"/>
                  </a:lnTo>
                  <a:lnTo>
                    <a:pt x="168" y="86"/>
                  </a:lnTo>
                  <a:lnTo>
                    <a:pt x="167" y="92"/>
                  </a:lnTo>
                  <a:lnTo>
                    <a:pt x="165" y="98"/>
                  </a:lnTo>
                  <a:lnTo>
                    <a:pt x="163" y="103"/>
                  </a:lnTo>
                  <a:lnTo>
                    <a:pt x="159" y="108"/>
                  </a:lnTo>
                  <a:lnTo>
                    <a:pt x="156" y="113"/>
                  </a:lnTo>
                  <a:lnTo>
                    <a:pt x="152" y="118"/>
                  </a:lnTo>
                  <a:lnTo>
                    <a:pt x="147" y="122"/>
                  </a:lnTo>
                  <a:lnTo>
                    <a:pt x="142" y="126"/>
                  </a:lnTo>
                  <a:lnTo>
                    <a:pt x="137" y="130"/>
                  </a:lnTo>
                  <a:lnTo>
                    <a:pt x="130" y="132"/>
                  </a:lnTo>
                  <a:lnTo>
                    <a:pt x="125" y="135"/>
                  </a:lnTo>
                  <a:lnTo>
                    <a:pt x="117" y="137"/>
                  </a:lnTo>
                  <a:lnTo>
                    <a:pt x="111" y="139"/>
                  </a:lnTo>
                  <a:lnTo>
                    <a:pt x="103" y="139"/>
                  </a:lnTo>
                  <a:lnTo>
                    <a:pt x="96" y="140"/>
                  </a:lnTo>
                  <a:lnTo>
                    <a:pt x="89" y="139"/>
                  </a:lnTo>
                  <a:lnTo>
                    <a:pt x="82" y="139"/>
                  </a:lnTo>
                  <a:lnTo>
                    <a:pt x="76" y="137"/>
                  </a:lnTo>
                  <a:lnTo>
                    <a:pt x="69" y="135"/>
                  </a:lnTo>
                  <a:lnTo>
                    <a:pt x="63" y="132"/>
                  </a:lnTo>
                  <a:lnTo>
                    <a:pt x="57" y="130"/>
                  </a:lnTo>
                  <a:lnTo>
                    <a:pt x="52" y="127"/>
                  </a:lnTo>
                  <a:lnTo>
                    <a:pt x="47" y="122"/>
                  </a:lnTo>
                  <a:lnTo>
                    <a:pt x="42" y="119"/>
                  </a:lnTo>
                  <a:lnTo>
                    <a:pt x="39" y="114"/>
                  </a:lnTo>
                  <a:lnTo>
                    <a:pt x="34" y="110"/>
                  </a:lnTo>
                  <a:lnTo>
                    <a:pt x="31" y="104"/>
                  </a:lnTo>
                  <a:lnTo>
                    <a:pt x="29" y="99"/>
                  </a:lnTo>
                  <a:lnTo>
                    <a:pt x="26" y="94"/>
                  </a:lnTo>
                  <a:lnTo>
                    <a:pt x="25" y="88"/>
                  </a:lnTo>
                  <a:lnTo>
                    <a:pt x="24" y="82"/>
                  </a:lnTo>
                  <a:lnTo>
                    <a:pt x="0" y="82"/>
                  </a:lnTo>
                  <a:lnTo>
                    <a:pt x="1" y="90"/>
                  </a:lnTo>
                  <a:lnTo>
                    <a:pt x="3" y="98"/>
                  </a:lnTo>
                  <a:lnTo>
                    <a:pt x="5" y="105"/>
                  </a:lnTo>
                  <a:lnTo>
                    <a:pt x="9" y="113"/>
                  </a:lnTo>
                  <a:lnTo>
                    <a:pt x="13" y="119"/>
                  </a:lnTo>
                  <a:lnTo>
                    <a:pt x="18" y="125"/>
                  </a:lnTo>
                  <a:lnTo>
                    <a:pt x="24" y="132"/>
                  </a:lnTo>
                  <a:lnTo>
                    <a:pt x="29" y="137"/>
                  </a:lnTo>
                  <a:lnTo>
                    <a:pt x="36" y="142"/>
                  </a:lnTo>
                  <a:lnTo>
                    <a:pt x="44" y="147"/>
                  </a:lnTo>
                  <a:lnTo>
                    <a:pt x="51" y="151"/>
                  </a:lnTo>
                  <a:lnTo>
                    <a:pt x="60" y="154"/>
                  </a:lnTo>
                  <a:lnTo>
                    <a:pt x="68" y="156"/>
                  </a:lnTo>
                  <a:lnTo>
                    <a:pt x="78" y="159"/>
                  </a:lnTo>
                  <a:lnTo>
                    <a:pt x="87" y="160"/>
                  </a:lnTo>
                  <a:lnTo>
                    <a:pt x="96" y="160"/>
                  </a:lnTo>
                  <a:lnTo>
                    <a:pt x="106" y="160"/>
                  </a:lnTo>
                  <a:lnTo>
                    <a:pt x="115" y="159"/>
                  </a:lnTo>
                  <a:lnTo>
                    <a:pt x="125" y="156"/>
                  </a:lnTo>
                  <a:lnTo>
                    <a:pt x="134" y="154"/>
                  </a:lnTo>
                  <a:lnTo>
                    <a:pt x="142" y="150"/>
                  </a:lnTo>
                  <a:lnTo>
                    <a:pt x="150" y="147"/>
                  </a:lnTo>
                  <a:lnTo>
                    <a:pt x="157" y="142"/>
                  </a:lnTo>
                  <a:lnTo>
                    <a:pt x="164" y="137"/>
                  </a:lnTo>
                  <a:lnTo>
                    <a:pt x="171" y="131"/>
                  </a:lnTo>
                  <a:lnTo>
                    <a:pt x="177" y="125"/>
                  </a:lnTo>
                  <a:lnTo>
                    <a:pt x="181" y="118"/>
                  </a:lnTo>
                  <a:lnTo>
                    <a:pt x="185" y="111"/>
                  </a:lnTo>
                  <a:lnTo>
                    <a:pt x="189" y="104"/>
                  </a:lnTo>
                  <a:lnTo>
                    <a:pt x="191" y="96"/>
                  </a:lnTo>
                  <a:lnTo>
                    <a:pt x="192" y="88"/>
                  </a:lnTo>
                  <a:lnTo>
                    <a:pt x="193" y="80"/>
                  </a:lnTo>
                  <a:lnTo>
                    <a:pt x="192" y="71"/>
                  </a:lnTo>
                  <a:lnTo>
                    <a:pt x="191" y="64"/>
                  </a:lnTo>
                  <a:lnTo>
                    <a:pt x="189" y="57"/>
                  </a:lnTo>
                  <a:lnTo>
                    <a:pt x="185" y="49"/>
                  </a:lnTo>
                  <a:lnTo>
                    <a:pt x="181" y="42"/>
                  </a:lnTo>
                  <a:lnTo>
                    <a:pt x="177" y="35"/>
                  </a:lnTo>
                  <a:lnTo>
                    <a:pt x="171" y="30"/>
                  </a:lnTo>
                  <a:lnTo>
                    <a:pt x="164" y="24"/>
                  </a:lnTo>
                  <a:lnTo>
                    <a:pt x="157" y="18"/>
                  </a:lnTo>
                  <a:lnTo>
                    <a:pt x="150" y="14"/>
                  </a:lnTo>
                  <a:lnTo>
                    <a:pt x="142" y="10"/>
                  </a:lnTo>
                  <a:lnTo>
                    <a:pt x="134" y="6"/>
                  </a:lnTo>
                  <a:lnTo>
                    <a:pt x="125" y="4"/>
                  </a:lnTo>
                  <a:lnTo>
                    <a:pt x="115" y="2"/>
                  </a:lnTo>
                  <a:lnTo>
                    <a:pt x="106" y="0"/>
                  </a:lnTo>
                  <a:lnTo>
                    <a:pt x="9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51235727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Title 56"/>
          <p:cNvSpPr>
            <a:spLocks noGrp="1"/>
          </p:cNvSpPr>
          <p:nvPr>
            <p:ph type="title"/>
          </p:nvPr>
        </p:nvSpPr>
        <p:spPr/>
        <p:txBody>
          <a:bodyPr/>
          <a:lstStyle/>
          <a:p>
            <a:r>
              <a:rPr lang="en-US" altLang="en-US">
                <a:ea typeface="ＭＳ Ｐゴシック" charset="-128"/>
              </a:rPr>
              <a:t>Example Graph Abstraction</a:t>
            </a:r>
          </a:p>
        </p:txBody>
      </p:sp>
      <p:sp>
        <p:nvSpPr>
          <p:cNvPr id="105474" name="Text Box 4"/>
          <p:cNvSpPr txBox="1">
            <a:spLocks noChangeArrowheads="1"/>
          </p:cNvSpPr>
          <p:nvPr/>
        </p:nvSpPr>
        <p:spPr bwMode="auto">
          <a:xfrm>
            <a:off x="7010400" y="44958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time (days)</a:t>
            </a:r>
          </a:p>
        </p:txBody>
      </p:sp>
      <p:grpSp>
        <p:nvGrpSpPr>
          <p:cNvPr id="105475" name="Group 32"/>
          <p:cNvGrpSpPr>
            <a:grpSpLocks/>
          </p:cNvGrpSpPr>
          <p:nvPr/>
        </p:nvGrpSpPr>
        <p:grpSpPr bwMode="auto">
          <a:xfrm>
            <a:off x="304800" y="4343400"/>
            <a:ext cx="3133725" cy="1666875"/>
            <a:chOff x="3529" y="2721"/>
            <a:chExt cx="1974" cy="1050"/>
          </a:xfrm>
        </p:grpSpPr>
        <p:grpSp>
          <p:nvGrpSpPr>
            <p:cNvPr id="105516" name="Group 33"/>
            <p:cNvGrpSpPr>
              <a:grpSpLocks/>
            </p:cNvGrpSpPr>
            <p:nvPr/>
          </p:nvGrpSpPr>
          <p:grpSpPr bwMode="auto">
            <a:xfrm>
              <a:off x="3553" y="2721"/>
              <a:ext cx="1950" cy="366"/>
              <a:chOff x="3553" y="2676"/>
              <a:chExt cx="1950" cy="366"/>
            </a:xfrm>
          </p:grpSpPr>
          <p:sp>
            <p:nvSpPr>
              <p:cNvPr id="105523" name="Text Box 34"/>
              <p:cNvSpPr txBox="1">
                <a:spLocks noChangeArrowheads="1"/>
              </p:cNvSpPr>
              <p:nvPr/>
            </p:nvSpPr>
            <p:spPr bwMode="auto">
              <a:xfrm>
                <a:off x="3863" y="2676"/>
                <a:ext cx="16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Arial" charset="0"/>
                  </a:rPr>
                  <a:t>bike (data mule)</a:t>
                </a:r>
                <a:endParaRPr lang="en-US" altLang="en-US" sz="1600">
                  <a:latin typeface="Arial" charset="0"/>
                </a:endParaRPr>
              </a:p>
              <a:p>
                <a:pPr eaLnBrk="1" hangingPunct="1"/>
                <a:r>
                  <a:rPr lang="en-US" altLang="en-US" sz="1600">
                    <a:latin typeface="Arial" charset="0"/>
                  </a:rPr>
                  <a:t>   intermittent high capacity</a:t>
                </a:r>
                <a:endParaRPr lang="en-US" altLang="en-US" sz="1600" b="1">
                  <a:latin typeface="Arial" charset="0"/>
                </a:endParaRPr>
              </a:p>
            </p:txBody>
          </p:sp>
          <p:sp>
            <p:nvSpPr>
              <p:cNvPr id="105524" name="Line 35"/>
              <p:cNvSpPr>
                <a:spLocks noChangeShapeType="1"/>
              </p:cNvSpPr>
              <p:nvPr/>
            </p:nvSpPr>
            <p:spPr bwMode="auto">
              <a:xfrm flipV="1">
                <a:off x="3553" y="2785"/>
                <a:ext cx="283" cy="1"/>
              </a:xfrm>
              <a:prstGeom prst="line">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17" name="Group 36"/>
            <p:cNvGrpSpPr>
              <a:grpSpLocks/>
            </p:cNvGrpSpPr>
            <p:nvPr/>
          </p:nvGrpSpPr>
          <p:grpSpPr bwMode="auto">
            <a:xfrm>
              <a:off x="3541" y="3066"/>
              <a:ext cx="1746" cy="366"/>
              <a:chOff x="3541" y="3066"/>
              <a:chExt cx="1746" cy="366"/>
            </a:xfrm>
          </p:grpSpPr>
          <p:sp>
            <p:nvSpPr>
              <p:cNvPr id="105521" name="Text Box 37"/>
              <p:cNvSpPr txBox="1">
                <a:spLocks noChangeArrowheads="1"/>
              </p:cNvSpPr>
              <p:nvPr/>
            </p:nvSpPr>
            <p:spPr bwMode="auto">
              <a:xfrm>
                <a:off x="3840" y="3066"/>
                <a:ext cx="144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Arial" charset="0"/>
                  </a:rPr>
                  <a:t>Geo satellite</a:t>
                </a:r>
                <a:endParaRPr lang="en-US" altLang="en-US" sz="1600">
                  <a:latin typeface="Arial" charset="0"/>
                </a:endParaRPr>
              </a:p>
              <a:p>
                <a:pPr eaLnBrk="1" hangingPunct="1"/>
                <a:r>
                  <a:rPr lang="en-US" altLang="en-US" sz="1600">
                    <a:latin typeface="Arial" charset="0"/>
                  </a:rPr>
                  <a:t>    medium/low capacity</a:t>
                </a:r>
                <a:endParaRPr lang="en-US" altLang="en-US" sz="1600" b="1">
                  <a:latin typeface="Arial" charset="0"/>
                </a:endParaRPr>
              </a:p>
            </p:txBody>
          </p:sp>
          <p:sp>
            <p:nvSpPr>
              <p:cNvPr id="105522" name="Line 38"/>
              <p:cNvSpPr>
                <a:spLocks noChangeShapeType="1"/>
              </p:cNvSpPr>
              <p:nvPr/>
            </p:nvSpPr>
            <p:spPr bwMode="auto">
              <a:xfrm>
                <a:off x="3541" y="3170"/>
                <a:ext cx="291"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518" name="Group 39"/>
            <p:cNvGrpSpPr>
              <a:grpSpLocks/>
            </p:cNvGrpSpPr>
            <p:nvPr/>
          </p:nvGrpSpPr>
          <p:grpSpPr bwMode="auto">
            <a:xfrm>
              <a:off x="3529" y="3405"/>
              <a:ext cx="1432" cy="366"/>
              <a:chOff x="3529" y="3405"/>
              <a:chExt cx="1432" cy="366"/>
            </a:xfrm>
          </p:grpSpPr>
          <p:sp>
            <p:nvSpPr>
              <p:cNvPr id="105519" name="Text Box 40"/>
              <p:cNvSpPr txBox="1">
                <a:spLocks noChangeArrowheads="1"/>
              </p:cNvSpPr>
              <p:nvPr/>
            </p:nvSpPr>
            <p:spPr bwMode="auto">
              <a:xfrm>
                <a:off x="3825" y="3405"/>
                <a:ext cx="11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Arial" charset="0"/>
                  </a:rPr>
                  <a:t>dial-up link</a:t>
                </a:r>
                <a:endParaRPr lang="en-US" altLang="en-US" sz="1600">
                  <a:latin typeface="Arial" charset="0"/>
                </a:endParaRPr>
              </a:p>
              <a:p>
                <a:pPr eaLnBrk="1" hangingPunct="1"/>
                <a:r>
                  <a:rPr lang="en-US" altLang="en-US" sz="1600">
                    <a:latin typeface="Arial" charset="0"/>
                  </a:rPr>
                  <a:t>   low capacity</a:t>
                </a:r>
                <a:endParaRPr lang="en-US" altLang="en-US" sz="1600" b="1">
                  <a:latin typeface="Arial" charset="0"/>
                </a:endParaRPr>
              </a:p>
            </p:txBody>
          </p:sp>
          <p:sp>
            <p:nvSpPr>
              <p:cNvPr id="105520" name="Line 41"/>
              <p:cNvSpPr>
                <a:spLocks noChangeShapeType="1"/>
              </p:cNvSpPr>
              <p:nvPr/>
            </p:nvSpPr>
            <p:spPr bwMode="auto">
              <a:xfrm flipV="1">
                <a:off x="3529" y="3524"/>
                <a:ext cx="292" cy="0"/>
              </a:xfrm>
              <a:prstGeom prst="line">
                <a:avLst/>
              </a:prstGeom>
              <a:noFill/>
              <a:ln w="28575">
                <a:solidFill>
                  <a:srgbClr val="9966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5476" name="Oval 42"/>
          <p:cNvSpPr>
            <a:spLocks noChangeArrowheads="1"/>
          </p:cNvSpPr>
          <p:nvPr/>
        </p:nvSpPr>
        <p:spPr bwMode="auto">
          <a:xfrm>
            <a:off x="912813" y="2971800"/>
            <a:ext cx="696912" cy="681038"/>
          </a:xfrm>
          <a:prstGeom prst="ellipse">
            <a:avLst/>
          </a:prstGeom>
          <a:solidFill>
            <a:srgbClr val="C0C0C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77" name="Oval 43"/>
          <p:cNvSpPr>
            <a:spLocks noChangeArrowheads="1"/>
          </p:cNvSpPr>
          <p:nvPr/>
        </p:nvSpPr>
        <p:spPr bwMode="auto">
          <a:xfrm>
            <a:off x="6553200" y="3470275"/>
            <a:ext cx="696913" cy="681038"/>
          </a:xfrm>
          <a:prstGeom prst="ellipse">
            <a:avLst/>
          </a:prstGeom>
          <a:solidFill>
            <a:srgbClr val="C0C0C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78" name="Oval 44"/>
          <p:cNvSpPr>
            <a:spLocks noChangeArrowheads="1"/>
          </p:cNvSpPr>
          <p:nvPr/>
        </p:nvSpPr>
        <p:spPr bwMode="auto">
          <a:xfrm>
            <a:off x="7135813" y="1617663"/>
            <a:ext cx="696912" cy="681037"/>
          </a:xfrm>
          <a:prstGeom prst="ellipse">
            <a:avLst/>
          </a:prstGeom>
          <a:solidFill>
            <a:srgbClr val="C0C0C0"/>
          </a:solidFill>
          <a:ln w="9525">
            <a:solidFill>
              <a:schemeClr val="tx1"/>
            </a:solidFill>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cxnSp>
        <p:nvCxnSpPr>
          <p:cNvPr id="105479" name="AutoShape 45"/>
          <p:cNvCxnSpPr>
            <a:cxnSpLocks noChangeShapeType="1"/>
            <a:stCxn id="105476" idx="4"/>
            <a:endCxn id="105477" idx="3"/>
          </p:cNvCxnSpPr>
          <p:nvPr/>
        </p:nvCxnSpPr>
        <p:spPr bwMode="auto">
          <a:xfrm rot="16200000" flipH="1">
            <a:off x="3759201" y="1155700"/>
            <a:ext cx="398462" cy="5392737"/>
          </a:xfrm>
          <a:prstGeom prst="curvedConnector3">
            <a:avLst>
              <a:gd name="adj1" fmla="val 182069"/>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cxnSp>
      <p:cxnSp>
        <p:nvCxnSpPr>
          <p:cNvPr id="105480" name="AutoShape 46"/>
          <p:cNvCxnSpPr>
            <a:cxnSpLocks noChangeShapeType="1"/>
            <a:stCxn id="105477" idx="6"/>
            <a:endCxn id="105478" idx="4"/>
          </p:cNvCxnSpPr>
          <p:nvPr/>
        </p:nvCxnSpPr>
        <p:spPr bwMode="auto">
          <a:xfrm flipV="1">
            <a:off x="7250113" y="2298700"/>
            <a:ext cx="234950" cy="1512888"/>
          </a:xfrm>
          <a:prstGeom prst="curvedConnector2">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cxnSp>
      <p:cxnSp>
        <p:nvCxnSpPr>
          <p:cNvPr id="105481" name="AutoShape 47"/>
          <p:cNvCxnSpPr>
            <a:cxnSpLocks noChangeShapeType="1"/>
            <a:stCxn id="105476" idx="0"/>
            <a:endCxn id="105478" idx="1"/>
          </p:cNvCxnSpPr>
          <p:nvPr/>
        </p:nvCxnSpPr>
        <p:spPr bwMode="auto">
          <a:xfrm rot="-5400000">
            <a:off x="3622675" y="-642937"/>
            <a:ext cx="1254125" cy="5975350"/>
          </a:xfrm>
          <a:prstGeom prst="curvedConnector3">
            <a:avLst>
              <a:gd name="adj1" fmla="val 126204"/>
            </a:avLst>
          </a:prstGeom>
          <a:noFill/>
          <a:ln w="28575">
            <a:solidFill>
              <a:srgbClr val="E6AA00"/>
            </a:solidFill>
            <a:prstDash val="lgDash"/>
            <a:round/>
            <a:headEnd/>
            <a:tailEnd/>
          </a:ln>
          <a:extLst>
            <a:ext uri="{909E8E84-426E-40DD-AFC4-6F175D3DCCD1}">
              <a14:hiddenFill xmlns:a14="http://schemas.microsoft.com/office/drawing/2010/main">
                <a:noFill/>
              </a14:hiddenFill>
            </a:ext>
          </a:extLst>
        </p:spPr>
      </p:cxnSp>
      <p:sp>
        <p:nvSpPr>
          <p:cNvPr id="105482" name="Text Box 48"/>
          <p:cNvSpPr txBox="1">
            <a:spLocks noChangeArrowheads="1"/>
          </p:cNvSpPr>
          <p:nvPr/>
        </p:nvSpPr>
        <p:spPr bwMode="auto">
          <a:xfrm>
            <a:off x="458788" y="26336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City</a:t>
            </a:r>
          </a:p>
        </p:txBody>
      </p:sp>
      <p:sp>
        <p:nvSpPr>
          <p:cNvPr id="105483" name="Text Box 49"/>
          <p:cNvSpPr txBox="1">
            <a:spLocks noChangeArrowheads="1"/>
          </p:cNvSpPr>
          <p:nvPr/>
        </p:nvSpPr>
        <p:spPr bwMode="auto">
          <a:xfrm>
            <a:off x="6272213" y="30892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Village 1</a:t>
            </a:r>
          </a:p>
        </p:txBody>
      </p:sp>
      <p:sp>
        <p:nvSpPr>
          <p:cNvPr id="105484" name="Text Box 50"/>
          <p:cNvSpPr txBox="1">
            <a:spLocks noChangeArrowheads="1"/>
          </p:cNvSpPr>
          <p:nvPr/>
        </p:nvSpPr>
        <p:spPr bwMode="auto">
          <a:xfrm>
            <a:off x="6002338" y="174466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Village 2</a:t>
            </a:r>
          </a:p>
        </p:txBody>
      </p:sp>
      <p:sp>
        <p:nvSpPr>
          <p:cNvPr id="105485" name="Freeform 51"/>
          <p:cNvSpPr>
            <a:spLocks/>
          </p:cNvSpPr>
          <p:nvPr/>
        </p:nvSpPr>
        <p:spPr bwMode="auto">
          <a:xfrm>
            <a:off x="1581150" y="3105150"/>
            <a:ext cx="5035550" cy="490538"/>
          </a:xfrm>
          <a:custGeom>
            <a:avLst/>
            <a:gdLst>
              <a:gd name="T0" fmla="*/ 0 w 2185"/>
              <a:gd name="T1" fmla="*/ 2147483647 h 318"/>
              <a:gd name="T2" fmla="*/ 2147483647 w 2185"/>
              <a:gd name="T3" fmla="*/ 2147483647 h 318"/>
              <a:gd name="T4" fmla="*/ 2147483647 w 2185"/>
              <a:gd name="T5" fmla="*/ 2147483647 h 318"/>
              <a:gd name="T6" fmla="*/ 0 60000 65536"/>
              <a:gd name="T7" fmla="*/ 0 60000 65536"/>
              <a:gd name="T8" fmla="*/ 0 60000 65536"/>
              <a:gd name="T9" fmla="*/ 0 w 2185"/>
              <a:gd name="T10" fmla="*/ 0 h 318"/>
              <a:gd name="T11" fmla="*/ 2185 w 2185"/>
              <a:gd name="T12" fmla="*/ 318 h 318"/>
            </a:gdLst>
            <a:ahLst/>
            <a:cxnLst>
              <a:cxn ang="T6">
                <a:pos x="T0" y="T1"/>
              </a:cxn>
              <a:cxn ang="T7">
                <a:pos x="T2" y="T3"/>
              </a:cxn>
              <a:cxn ang="T8">
                <a:pos x="T4" y="T5"/>
              </a:cxn>
            </a:cxnLst>
            <a:rect l="T9" t="T10" r="T11" b="T12"/>
            <a:pathLst>
              <a:path w="2185" h="318">
                <a:moveTo>
                  <a:pt x="0" y="53"/>
                </a:moveTo>
                <a:cubicBezTo>
                  <a:pt x="371" y="26"/>
                  <a:pt x="743" y="0"/>
                  <a:pt x="1107" y="44"/>
                </a:cubicBezTo>
                <a:cubicBezTo>
                  <a:pt x="1471" y="88"/>
                  <a:pt x="1828" y="203"/>
                  <a:pt x="2185" y="318"/>
                </a:cubicBezTo>
              </a:path>
            </a:pathLst>
          </a:custGeom>
          <a:noFill/>
          <a:ln w="2857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86" name="Freeform 52"/>
          <p:cNvSpPr>
            <a:spLocks/>
          </p:cNvSpPr>
          <p:nvPr/>
        </p:nvSpPr>
        <p:spPr bwMode="auto">
          <a:xfrm rot="10800000">
            <a:off x="1592263" y="3492500"/>
            <a:ext cx="4948237" cy="474663"/>
          </a:xfrm>
          <a:custGeom>
            <a:avLst/>
            <a:gdLst>
              <a:gd name="T0" fmla="*/ 0 w 2185"/>
              <a:gd name="T1" fmla="*/ 2147483647 h 318"/>
              <a:gd name="T2" fmla="*/ 2147483647 w 2185"/>
              <a:gd name="T3" fmla="*/ 2147483647 h 318"/>
              <a:gd name="T4" fmla="*/ 2147483647 w 2185"/>
              <a:gd name="T5" fmla="*/ 2147483647 h 318"/>
              <a:gd name="T6" fmla="*/ 0 60000 65536"/>
              <a:gd name="T7" fmla="*/ 0 60000 65536"/>
              <a:gd name="T8" fmla="*/ 0 60000 65536"/>
              <a:gd name="T9" fmla="*/ 0 w 2185"/>
              <a:gd name="T10" fmla="*/ 0 h 318"/>
              <a:gd name="T11" fmla="*/ 2185 w 2185"/>
              <a:gd name="T12" fmla="*/ 318 h 318"/>
            </a:gdLst>
            <a:ahLst/>
            <a:cxnLst>
              <a:cxn ang="T6">
                <a:pos x="T0" y="T1"/>
              </a:cxn>
              <a:cxn ang="T7">
                <a:pos x="T2" y="T3"/>
              </a:cxn>
              <a:cxn ang="T8">
                <a:pos x="T4" y="T5"/>
              </a:cxn>
            </a:cxnLst>
            <a:rect l="T9" t="T10" r="T11" b="T12"/>
            <a:pathLst>
              <a:path w="2185" h="318">
                <a:moveTo>
                  <a:pt x="0" y="53"/>
                </a:moveTo>
                <a:cubicBezTo>
                  <a:pt x="371" y="26"/>
                  <a:pt x="743" y="0"/>
                  <a:pt x="1107" y="44"/>
                </a:cubicBezTo>
                <a:cubicBezTo>
                  <a:pt x="1471" y="88"/>
                  <a:pt x="1828" y="203"/>
                  <a:pt x="2185" y="318"/>
                </a:cubicBezTo>
              </a:path>
            </a:pathLst>
          </a:custGeom>
          <a:noFill/>
          <a:ln w="28575">
            <a:solidFill>
              <a:srgbClr val="996633"/>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87" name="Text Box 2"/>
          <p:cNvSpPr txBox="1">
            <a:spLocks noChangeArrowheads="1"/>
          </p:cNvSpPr>
          <p:nvPr/>
        </p:nvSpPr>
        <p:spPr bwMode="auto">
          <a:xfrm>
            <a:off x="5445125" y="5651500"/>
            <a:ext cx="330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Connectivity: Village 1 – City</a:t>
            </a:r>
          </a:p>
        </p:txBody>
      </p:sp>
      <p:sp>
        <p:nvSpPr>
          <p:cNvPr id="105488" name="Text Box 3"/>
          <p:cNvSpPr txBox="1">
            <a:spLocks noChangeArrowheads="1"/>
          </p:cNvSpPr>
          <p:nvPr/>
        </p:nvSpPr>
        <p:spPr bwMode="auto">
          <a:xfrm rot="-5400000">
            <a:off x="4745832" y="4953793"/>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Arial" charset="0"/>
              </a:rPr>
              <a:t>bandwidth</a:t>
            </a:r>
          </a:p>
        </p:txBody>
      </p:sp>
      <p:sp>
        <p:nvSpPr>
          <p:cNvPr id="105489" name="Rectangle 5"/>
          <p:cNvSpPr>
            <a:spLocks noChangeArrowheads="1"/>
          </p:cNvSpPr>
          <p:nvPr/>
        </p:nvSpPr>
        <p:spPr bwMode="auto">
          <a:xfrm>
            <a:off x="6000750" y="4848225"/>
            <a:ext cx="138113" cy="815975"/>
          </a:xfrm>
          <a:prstGeom prst="rect">
            <a:avLst/>
          </a:prstGeom>
          <a:noFill/>
          <a:ln w="28575">
            <a:solidFill>
              <a:srgbClr val="E6AA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90" name="Rectangle 6"/>
          <p:cNvSpPr>
            <a:spLocks noChangeArrowheads="1"/>
          </p:cNvSpPr>
          <p:nvPr/>
        </p:nvSpPr>
        <p:spPr bwMode="auto">
          <a:xfrm>
            <a:off x="6816725" y="4843463"/>
            <a:ext cx="138113" cy="815975"/>
          </a:xfrm>
          <a:prstGeom prst="rect">
            <a:avLst/>
          </a:prstGeom>
          <a:noFill/>
          <a:ln w="28575">
            <a:solidFill>
              <a:srgbClr val="E6AA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91" name="Line 8"/>
          <p:cNvSpPr>
            <a:spLocks noChangeShapeType="1"/>
          </p:cNvSpPr>
          <p:nvPr/>
        </p:nvSpPr>
        <p:spPr bwMode="auto">
          <a:xfrm flipV="1">
            <a:off x="7653338" y="4845050"/>
            <a:ext cx="0" cy="815975"/>
          </a:xfrm>
          <a:prstGeom prst="line">
            <a:avLst/>
          </a:prstGeom>
          <a:noFill/>
          <a:ln w="28575">
            <a:solidFill>
              <a:srgbClr val="E6A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2" name="Line 9"/>
          <p:cNvSpPr>
            <a:spLocks noChangeShapeType="1"/>
          </p:cNvSpPr>
          <p:nvPr/>
        </p:nvSpPr>
        <p:spPr bwMode="auto">
          <a:xfrm>
            <a:off x="7651750" y="4845050"/>
            <a:ext cx="155575" cy="0"/>
          </a:xfrm>
          <a:prstGeom prst="line">
            <a:avLst/>
          </a:prstGeom>
          <a:noFill/>
          <a:ln w="28575">
            <a:solidFill>
              <a:srgbClr val="E6A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3" name="Line 10"/>
          <p:cNvSpPr>
            <a:spLocks noChangeShapeType="1"/>
          </p:cNvSpPr>
          <p:nvPr/>
        </p:nvSpPr>
        <p:spPr bwMode="auto">
          <a:xfrm>
            <a:off x="7807325" y="4845050"/>
            <a:ext cx="0" cy="125413"/>
          </a:xfrm>
          <a:prstGeom prst="line">
            <a:avLst/>
          </a:prstGeom>
          <a:noFill/>
          <a:ln w="28575">
            <a:solidFill>
              <a:srgbClr val="E6A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4" name="Line 11"/>
          <p:cNvSpPr>
            <a:spLocks noChangeShapeType="1"/>
          </p:cNvSpPr>
          <p:nvPr/>
        </p:nvSpPr>
        <p:spPr bwMode="auto">
          <a:xfrm>
            <a:off x="5710238" y="5259388"/>
            <a:ext cx="2127250" cy="9525"/>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5" name="Line 12"/>
          <p:cNvSpPr>
            <a:spLocks noChangeShapeType="1"/>
          </p:cNvSpPr>
          <p:nvPr/>
        </p:nvSpPr>
        <p:spPr bwMode="auto">
          <a:xfrm>
            <a:off x="6469063" y="5597525"/>
            <a:ext cx="0" cy="61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6" name="Line 13"/>
          <p:cNvSpPr>
            <a:spLocks noChangeShapeType="1"/>
          </p:cNvSpPr>
          <p:nvPr/>
        </p:nvSpPr>
        <p:spPr bwMode="auto">
          <a:xfrm>
            <a:off x="7302500" y="5597525"/>
            <a:ext cx="0" cy="61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7" name="Line 14"/>
          <p:cNvSpPr>
            <a:spLocks noChangeShapeType="1"/>
          </p:cNvSpPr>
          <p:nvPr/>
        </p:nvSpPr>
        <p:spPr bwMode="auto">
          <a:xfrm>
            <a:off x="5699125" y="5622925"/>
            <a:ext cx="603250" cy="1588"/>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8" name="Line 15"/>
          <p:cNvSpPr>
            <a:spLocks noChangeShapeType="1"/>
          </p:cNvSpPr>
          <p:nvPr/>
        </p:nvSpPr>
        <p:spPr bwMode="auto">
          <a:xfrm flipH="1" flipV="1">
            <a:off x="7126288" y="5473700"/>
            <a:ext cx="3175" cy="15240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9" name="Line 16"/>
          <p:cNvSpPr>
            <a:spLocks noChangeShapeType="1"/>
          </p:cNvSpPr>
          <p:nvPr/>
        </p:nvSpPr>
        <p:spPr bwMode="auto">
          <a:xfrm>
            <a:off x="7129463" y="5484813"/>
            <a:ext cx="320675" cy="158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0" name="Line 17"/>
          <p:cNvSpPr>
            <a:spLocks noChangeShapeType="1"/>
          </p:cNvSpPr>
          <p:nvPr/>
        </p:nvSpPr>
        <p:spPr bwMode="auto">
          <a:xfrm>
            <a:off x="7448550" y="5478463"/>
            <a:ext cx="0" cy="16033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1" name="Line 18"/>
          <p:cNvSpPr>
            <a:spLocks noChangeShapeType="1"/>
          </p:cNvSpPr>
          <p:nvPr/>
        </p:nvSpPr>
        <p:spPr bwMode="auto">
          <a:xfrm flipV="1">
            <a:off x="7440613" y="5626100"/>
            <a:ext cx="377825" cy="1588"/>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2" name="Line 19"/>
          <p:cNvSpPr>
            <a:spLocks noChangeShapeType="1"/>
          </p:cNvSpPr>
          <p:nvPr/>
        </p:nvSpPr>
        <p:spPr bwMode="auto">
          <a:xfrm flipH="1" flipV="1">
            <a:off x="6302375" y="5473700"/>
            <a:ext cx="3175" cy="16510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3" name="Line 20"/>
          <p:cNvSpPr>
            <a:spLocks noChangeShapeType="1"/>
          </p:cNvSpPr>
          <p:nvPr/>
        </p:nvSpPr>
        <p:spPr bwMode="auto">
          <a:xfrm>
            <a:off x="6305550" y="5492750"/>
            <a:ext cx="320675" cy="1588"/>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4" name="Line 21"/>
          <p:cNvSpPr>
            <a:spLocks noChangeShapeType="1"/>
          </p:cNvSpPr>
          <p:nvPr/>
        </p:nvSpPr>
        <p:spPr bwMode="auto">
          <a:xfrm>
            <a:off x="6624638" y="5486400"/>
            <a:ext cx="0" cy="152400"/>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5" name="Line 22"/>
          <p:cNvSpPr>
            <a:spLocks noChangeShapeType="1"/>
          </p:cNvSpPr>
          <p:nvPr/>
        </p:nvSpPr>
        <p:spPr bwMode="auto">
          <a:xfrm flipV="1">
            <a:off x="6616700" y="5618163"/>
            <a:ext cx="509588" cy="7937"/>
          </a:xfrm>
          <a:prstGeom prst="line">
            <a:avLst/>
          </a:prstGeom>
          <a:noFill/>
          <a:ln w="28575">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6" name="Line 24"/>
          <p:cNvSpPr>
            <a:spLocks noChangeShapeType="1"/>
          </p:cNvSpPr>
          <p:nvPr/>
        </p:nvSpPr>
        <p:spPr bwMode="auto">
          <a:xfrm>
            <a:off x="7821613" y="4983163"/>
            <a:ext cx="279400" cy="0"/>
          </a:xfrm>
          <a:prstGeom prst="line">
            <a:avLst/>
          </a:prstGeom>
          <a:noFill/>
          <a:ln w="9525">
            <a:solidFill>
              <a:srgbClr val="E6AA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507" name="Text Box 25"/>
          <p:cNvSpPr txBox="1">
            <a:spLocks noChangeArrowheads="1"/>
          </p:cNvSpPr>
          <p:nvPr/>
        </p:nvSpPr>
        <p:spPr bwMode="auto">
          <a:xfrm>
            <a:off x="8101013" y="4794250"/>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E6AA00"/>
                </a:solidFill>
                <a:latin typeface="Arial" charset="0"/>
              </a:rPr>
              <a:t>bike</a:t>
            </a:r>
          </a:p>
        </p:txBody>
      </p:sp>
      <p:sp>
        <p:nvSpPr>
          <p:cNvPr id="105508" name="Text Box 26"/>
          <p:cNvSpPr txBox="1">
            <a:spLocks noChangeArrowheads="1"/>
          </p:cNvSpPr>
          <p:nvPr/>
        </p:nvSpPr>
        <p:spPr bwMode="auto">
          <a:xfrm>
            <a:off x="8088313" y="5080000"/>
            <a:ext cx="957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9933FF"/>
                </a:solidFill>
                <a:latin typeface="Arial" charset="0"/>
              </a:rPr>
              <a:t>satellite</a:t>
            </a:r>
          </a:p>
        </p:txBody>
      </p:sp>
      <p:sp>
        <p:nvSpPr>
          <p:cNvPr id="105509" name="Line 27"/>
          <p:cNvSpPr>
            <a:spLocks noChangeShapeType="1"/>
          </p:cNvSpPr>
          <p:nvPr/>
        </p:nvSpPr>
        <p:spPr bwMode="auto">
          <a:xfrm flipH="1">
            <a:off x="7808913" y="5268913"/>
            <a:ext cx="279400" cy="0"/>
          </a:xfrm>
          <a:prstGeom prst="line">
            <a:avLst/>
          </a:prstGeom>
          <a:noFill/>
          <a:ln w="9525">
            <a:solidFill>
              <a:srgbClr val="99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10" name="Line 28"/>
          <p:cNvSpPr>
            <a:spLocks noChangeShapeType="1"/>
          </p:cNvSpPr>
          <p:nvPr/>
        </p:nvSpPr>
        <p:spPr bwMode="auto">
          <a:xfrm>
            <a:off x="7804150" y="5546725"/>
            <a:ext cx="279400" cy="0"/>
          </a:xfrm>
          <a:prstGeom prst="line">
            <a:avLst/>
          </a:prstGeom>
          <a:noFill/>
          <a:ln w="9525">
            <a:solidFill>
              <a:srgbClr val="9966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511" name="Text Box 29"/>
          <p:cNvSpPr txBox="1">
            <a:spLocks noChangeArrowheads="1"/>
          </p:cNvSpPr>
          <p:nvPr/>
        </p:nvSpPr>
        <p:spPr bwMode="auto">
          <a:xfrm>
            <a:off x="8083550" y="5359400"/>
            <a:ext cx="81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996633"/>
                </a:solidFill>
                <a:latin typeface="Arial" charset="0"/>
              </a:rPr>
              <a:t>phone</a:t>
            </a:r>
          </a:p>
        </p:txBody>
      </p:sp>
      <p:sp>
        <p:nvSpPr>
          <p:cNvPr id="105512" name="Line 30"/>
          <p:cNvSpPr>
            <a:spLocks noChangeShapeType="1"/>
          </p:cNvSpPr>
          <p:nvPr/>
        </p:nvSpPr>
        <p:spPr bwMode="auto">
          <a:xfrm flipV="1">
            <a:off x="5697538" y="5659438"/>
            <a:ext cx="2432050" cy="4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13" name="Line 31"/>
          <p:cNvSpPr>
            <a:spLocks noChangeShapeType="1"/>
          </p:cNvSpPr>
          <p:nvPr/>
        </p:nvSpPr>
        <p:spPr bwMode="auto">
          <a:xfrm flipV="1">
            <a:off x="5713413" y="4784725"/>
            <a:ext cx="0" cy="8794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14" name="Rectangle 53"/>
          <p:cNvSpPr>
            <a:spLocks noChangeArrowheads="1"/>
          </p:cNvSpPr>
          <p:nvPr/>
        </p:nvSpPr>
        <p:spPr bwMode="auto">
          <a:xfrm>
            <a:off x="5105400" y="4537075"/>
            <a:ext cx="38862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15" name="Line 56"/>
          <p:cNvSpPr>
            <a:spLocks noChangeShapeType="1"/>
          </p:cNvSpPr>
          <p:nvPr/>
        </p:nvSpPr>
        <p:spPr bwMode="auto">
          <a:xfrm>
            <a:off x="8382000" y="470535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92231070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en-US" altLang="en-US">
                <a:ea typeface="ＭＳ Ｐゴシック" charset="-128"/>
              </a:rPr>
              <a:t>So, is this just e-mail?</a:t>
            </a:r>
          </a:p>
        </p:txBody>
      </p:sp>
      <p:sp>
        <p:nvSpPr>
          <p:cNvPr id="107522" name="Content Placeholder 13"/>
          <p:cNvSpPr>
            <a:spLocks noGrp="1"/>
          </p:cNvSpPr>
          <p:nvPr>
            <p:ph idx="1"/>
          </p:nvPr>
        </p:nvSpPr>
        <p:spPr>
          <a:xfrm>
            <a:off x="304800" y="2590800"/>
            <a:ext cx="8458200" cy="3810000"/>
          </a:xfrm>
        </p:spPr>
        <p:txBody>
          <a:bodyPr/>
          <a:lstStyle/>
          <a:p>
            <a:pPr>
              <a:lnSpc>
                <a:spcPct val="90000"/>
              </a:lnSpc>
            </a:pPr>
            <a:r>
              <a:rPr lang="en-US" altLang="en-US" sz="2700">
                <a:ea typeface="ＭＳ Ｐゴシック" charset="-128"/>
              </a:rPr>
              <a:t>Many similarities to (abstract) e-mail service</a:t>
            </a:r>
          </a:p>
          <a:p>
            <a:pPr>
              <a:lnSpc>
                <a:spcPct val="90000"/>
              </a:lnSpc>
            </a:pPr>
            <a:r>
              <a:rPr lang="en-US" altLang="en-US" sz="2700">
                <a:ea typeface="ＭＳ Ｐゴシック" charset="-128"/>
              </a:rPr>
              <a:t>Primary difference involves routing, reliability and security</a:t>
            </a:r>
          </a:p>
          <a:p>
            <a:pPr>
              <a:lnSpc>
                <a:spcPct val="90000"/>
              </a:lnSpc>
            </a:pPr>
            <a:r>
              <a:rPr lang="en-US" altLang="en-US" sz="2700">
                <a:ea typeface="ＭＳ Ｐゴシック" charset="-128"/>
              </a:rPr>
              <a:t>E-mail depends on an underlying layer’s routing:</a:t>
            </a:r>
          </a:p>
          <a:p>
            <a:pPr lvl="1">
              <a:lnSpc>
                <a:spcPct val="90000"/>
              </a:lnSpc>
            </a:pPr>
            <a:r>
              <a:rPr lang="en-US" altLang="en-US" sz="2400"/>
              <a:t>Cannot generally move messages ‘closer’ to their destinations in a partitioned network</a:t>
            </a:r>
          </a:p>
          <a:p>
            <a:pPr lvl="1">
              <a:lnSpc>
                <a:spcPct val="90000"/>
              </a:lnSpc>
            </a:pPr>
            <a:r>
              <a:rPr lang="en-US" altLang="en-US" sz="2400"/>
              <a:t>In the Internet (SMTP) case, not disconnection-tolerant or efficient for long RTTs due to “chattiness”</a:t>
            </a:r>
          </a:p>
          <a:p>
            <a:pPr>
              <a:lnSpc>
                <a:spcPct val="90000"/>
              </a:lnSpc>
            </a:pPr>
            <a:r>
              <a:rPr lang="en-US" altLang="en-US" sz="2700">
                <a:ea typeface="ＭＳ Ｐゴシック" charset="-128"/>
              </a:rPr>
              <a:t>E-mail security authenticates only user-to-user</a:t>
            </a:r>
          </a:p>
          <a:p>
            <a:pPr>
              <a:lnSpc>
                <a:spcPct val="90000"/>
              </a:lnSpc>
            </a:pPr>
            <a:endParaRPr lang="en-US" altLang="en-US" sz="2700">
              <a:ea typeface="ＭＳ Ｐゴシック" charset="-128"/>
            </a:endParaRPr>
          </a:p>
        </p:txBody>
      </p:sp>
      <p:sp>
        <p:nvSpPr>
          <p:cNvPr id="107523" name="Text Box 4"/>
          <p:cNvSpPr txBox="1">
            <a:spLocks noChangeArrowheads="1"/>
          </p:cNvSpPr>
          <p:nvPr/>
        </p:nvSpPr>
        <p:spPr bwMode="auto">
          <a:xfrm>
            <a:off x="669925" y="3241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107524" name="Object 2"/>
          <p:cNvGraphicFramePr>
            <a:graphicFrameLocks noChangeAspect="1"/>
          </p:cNvGraphicFramePr>
          <p:nvPr/>
        </p:nvGraphicFramePr>
        <p:xfrm>
          <a:off x="571500" y="1219200"/>
          <a:ext cx="8013700" cy="1028700"/>
        </p:xfrm>
        <a:graphic>
          <a:graphicData uri="http://schemas.openxmlformats.org/presentationml/2006/ole">
            <mc:AlternateContent xmlns:mc="http://schemas.openxmlformats.org/markup-compatibility/2006">
              <mc:Choice xmlns:v="urn:schemas-microsoft-com:vml" Requires="v">
                <p:oleObj spid="_x0000_s306186" name="Worksheet" r:id="rId4" imgW="5080000" imgH="673100" progId="Excel.Sheet.8">
                  <p:embed/>
                </p:oleObj>
              </mc:Choice>
              <mc:Fallback>
                <p:oleObj name="Worksheet" r:id="rId4" imgW="5080000" imgH="6731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219200"/>
                        <a:ext cx="8013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263832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altLang="en-US" sz="3200">
                <a:ea typeface="ＭＳ Ｐゴシック" charset="-128"/>
              </a:rPr>
              <a:t>Interoperability: Datagrams vs. Data Blocks</a:t>
            </a:r>
          </a:p>
        </p:txBody>
      </p:sp>
      <p:graphicFrame>
        <p:nvGraphicFramePr>
          <p:cNvPr id="7" name="Content Placeholder 6"/>
          <p:cNvGraphicFramePr>
            <a:graphicFrameLocks noGrp="1"/>
          </p:cNvGraphicFramePr>
          <p:nvPr>
            <p:ph idx="1"/>
          </p:nvPr>
        </p:nvGraphicFramePr>
        <p:xfrm>
          <a:off x="457200" y="1371600"/>
          <a:ext cx="8229600" cy="5289551"/>
        </p:xfrm>
        <a:graphic>
          <a:graphicData uri="http://schemas.openxmlformats.org/drawingml/2006/table">
            <a:tbl>
              <a:tblPr/>
              <a:tblGrid>
                <a:gridCol w="1905000"/>
                <a:gridCol w="3200400"/>
                <a:gridCol w="3124200"/>
              </a:tblGrid>
              <a:tr h="477838">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FEFED6"/>
                        </a:solidFill>
                        <a:effectLst/>
                        <a:latin typeface="Arial" charset="0"/>
                        <a:ea typeface="ＭＳ Ｐゴシック"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EFED6"/>
                          </a:solidFill>
                          <a:effectLst/>
                          <a:latin typeface="Arial" charset="0"/>
                          <a:ea typeface="ＭＳ Ｐゴシック" charset="-128"/>
                        </a:rPr>
                        <a:t>Datagrams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EFED6"/>
                          </a:solidFill>
                          <a:effectLst/>
                          <a:latin typeface="Arial" charset="0"/>
                          <a:ea typeface="ＭＳ Ｐゴシック" charset="-128"/>
                        </a:rPr>
                        <a:t>Data Blocks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79563">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charset="0"/>
                          <a:ea typeface="ＭＳ Ｐゴシック" charset="-128"/>
                        </a:rPr>
                        <a:t>What must be standardized?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IP Addresses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Name</a:t>
                      </a:r>
                      <a:r>
                        <a:rPr kumimoji="0" lang="en-US" altLang="en-US" sz="2000" b="0" i="0" u="none" strike="noStrike" cap="none" normalizeH="0" baseline="0">
                          <a:ln>
                            <a:noFill/>
                          </a:ln>
                          <a:solidFill>
                            <a:srgbClr val="000000"/>
                          </a:solidFill>
                          <a:effectLst/>
                          <a:latin typeface="Arial" charset="0"/>
                          <a:ea typeface="ＭＳ Ｐゴシック" charset="-128"/>
                          <a:sym typeface="Wingdings" charset="2"/>
                        </a:rPr>
                        <a:t>Address translation (DNS)</a:t>
                      </a:r>
                      <a:endParaRPr kumimoji="0" lang="en-US" altLang="en-US" sz="2000" b="0" i="0" u="none" strike="noStrike" cap="none" normalizeH="0" baseline="0">
                        <a:ln>
                          <a:noFill/>
                        </a:ln>
                        <a:solidFill>
                          <a:srgbClr val="000000"/>
                        </a:solidFill>
                        <a:effectLst/>
                        <a:latin typeface="Arial" charset="0"/>
                        <a:ea typeface="ＭＳ Ｐゴシック"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Data Labels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Name </a:t>
                      </a:r>
                      <a:r>
                        <a:rPr kumimoji="0" lang="en-US" altLang="en-US" sz="2000" b="0" i="0" u="none" strike="noStrike" cap="none" normalizeH="0" baseline="0">
                          <a:ln>
                            <a:noFill/>
                          </a:ln>
                          <a:solidFill>
                            <a:srgbClr val="000000"/>
                          </a:solidFill>
                          <a:effectLst/>
                          <a:latin typeface="Arial" charset="0"/>
                          <a:ea typeface="ＭＳ Ｐゴシック" charset="-128"/>
                          <a:sym typeface="Wingdings" charset="2"/>
                        </a:rPr>
                        <a:t> Label translation (Google?)</a:t>
                      </a:r>
                      <a:endParaRPr kumimoji="0" lang="en-US" altLang="en-US" sz="2000" b="0" i="0" u="none" strike="noStrike" cap="none" normalizeH="0" baseline="0">
                        <a:ln>
                          <a:noFill/>
                        </a:ln>
                        <a:solidFill>
                          <a:srgbClr val="000000"/>
                        </a:solidFill>
                        <a:effectLst/>
                        <a:latin typeface="Arial" charset="0"/>
                        <a:ea typeface="ＭＳ Ｐゴシック"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r>
              <a:tr h="1006475">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charset="0"/>
                          <a:ea typeface="ＭＳ Ｐゴシック" charset="-128"/>
                        </a:rPr>
                        <a:t>Application Support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Exposes much of underlying network’s capability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Practice has shown that this is what applications need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r>
              <a:tr h="2225675">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Arial" charset="0"/>
                          <a:ea typeface="ＭＳ Ｐゴシック" charset="-128"/>
                        </a:rPr>
                        <a:t>Lower Layer Support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Supports arbitrary links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Requires end-to-end connectivity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a:spcBef>
                          <a:spcPct val="20000"/>
                        </a:spcBef>
                        <a:buClr>
                          <a:srgbClr val="000000"/>
                        </a:buClr>
                        <a:defRPr sz="2800">
                          <a:solidFill>
                            <a:srgbClr val="000000"/>
                          </a:solidFill>
                          <a:latin typeface="Arial" charset="0"/>
                          <a:ea typeface="ＭＳ Ｐゴシック" charset="-128"/>
                        </a:defRPr>
                      </a:lvl1pPr>
                      <a:lvl2pPr marL="742950" indent="-285750" defTabSz="457200">
                        <a:spcBef>
                          <a:spcPct val="20000"/>
                        </a:spcBef>
                        <a:buClr>
                          <a:srgbClr val="000000"/>
                        </a:buClr>
                        <a:defRPr sz="2400">
                          <a:solidFill>
                            <a:srgbClr val="000000"/>
                          </a:solidFill>
                          <a:latin typeface="Arial" charset="0"/>
                          <a:ea typeface="ＭＳ Ｐゴシック" charset="-128"/>
                        </a:defRPr>
                      </a:lvl2pPr>
                      <a:lvl3pPr marL="1143000" indent="-228600" defTabSz="457200">
                        <a:spcBef>
                          <a:spcPct val="20000"/>
                        </a:spcBef>
                        <a:buClr>
                          <a:srgbClr val="000000"/>
                        </a:buClr>
                        <a:defRPr sz="2000">
                          <a:solidFill>
                            <a:srgbClr val="000000"/>
                          </a:solidFill>
                          <a:latin typeface="Arial" charset="0"/>
                          <a:ea typeface="ＭＳ Ｐゴシック" charset="-128"/>
                        </a:defRPr>
                      </a:lvl3pPr>
                      <a:lvl4pPr marL="1600200" indent="-228600" defTabSz="457200">
                        <a:spcBef>
                          <a:spcPct val="20000"/>
                        </a:spcBef>
                        <a:buClr>
                          <a:srgbClr val="000000"/>
                        </a:buClr>
                        <a:defRPr>
                          <a:solidFill>
                            <a:srgbClr val="000000"/>
                          </a:solidFill>
                          <a:latin typeface="Arial" charset="0"/>
                          <a:ea typeface="ＭＳ Ｐゴシック" charset="-128"/>
                        </a:defRPr>
                      </a:lvl4pPr>
                      <a:lvl5pPr marL="2057400" indent="-228600" defTabSz="45720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Supports arbitrary links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Supports arbitrary transport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charset="0"/>
                          <a:ea typeface="ＭＳ Ｐゴシック" charset="-128"/>
                        </a:rPr>
                        <a:t>Support storage (both in-network and for transport)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r>
            </a:tbl>
          </a:graphicData>
        </a:graphic>
      </p:graphicFrame>
    </p:spTree>
    <p:extLst>
      <p:ext uri="{BB962C8B-B14F-4D97-AF65-F5344CB8AC3E}">
        <p14:creationId xmlns:p14="http://schemas.microsoft.com/office/powerpoint/2010/main" val="58623231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9993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en-US" sz="3400">
                <a:ea typeface="ＭＳ Ｐゴシック" charset="-128"/>
              </a:rPr>
              <a:t>Performance: </a:t>
            </a:r>
            <a:r>
              <a:rPr lang="en-GB" altLang="en-US" sz="3400">
                <a:ea typeface="ＭＳ Ｐゴシック" charset="-128"/>
              </a:rPr>
              <a:t>Opportunistically Aggregate Upstream Bandwidth</a:t>
            </a:r>
          </a:p>
        </p:txBody>
      </p:sp>
      <p:sp>
        <p:nvSpPr>
          <p:cNvPr id="112642" name="Rectangle 48"/>
          <p:cNvSpPr>
            <a:spLocks noGrp="1" noChangeArrowheads="1"/>
          </p:cNvSpPr>
          <p:nvPr>
            <p:ph type="body" idx="1"/>
          </p:nvPr>
        </p:nvSpPr>
        <p:spPr>
          <a:xfrm>
            <a:off x="457200" y="4876800"/>
            <a:ext cx="8229600" cy="1524000"/>
          </a:xfrm>
        </p:spPr>
        <p:txBody>
          <a:bodyPr/>
          <a:lstStyle/>
          <a:p>
            <a:pPr eaLnBrk="1" hangingPunct="1">
              <a:lnSpc>
                <a:spcPct val="80000"/>
              </a:lnSpc>
            </a:pPr>
            <a:r>
              <a:rPr lang="en-GB" altLang="en-US" sz="2200">
                <a:ea typeface="ＭＳ Ｐゴシック" charset="-128"/>
              </a:rPr>
              <a:t>Challenges:</a:t>
            </a:r>
          </a:p>
          <a:p>
            <a:pPr lvl="1" eaLnBrk="1" hangingPunct="1">
              <a:lnSpc>
                <a:spcPct val="80000"/>
              </a:lnSpc>
            </a:pPr>
            <a:r>
              <a:rPr lang="en-US" altLang="en-US" sz="2000"/>
              <a:t>Multi-hop: decide whether to send upstream or forward one extra hop</a:t>
            </a:r>
            <a:endParaRPr lang="en-GB" altLang="en-US" sz="2000"/>
          </a:p>
          <a:p>
            <a:pPr lvl="1" eaLnBrk="1" hangingPunct="1">
              <a:lnSpc>
                <a:spcPct val="80000"/>
              </a:lnSpc>
            </a:pPr>
            <a:r>
              <a:rPr lang="en-GB" altLang="en-US" sz="2000"/>
              <a:t>Requires both data-oriented design and opportunistic forwarding</a:t>
            </a:r>
          </a:p>
        </p:txBody>
      </p:sp>
      <p:grpSp>
        <p:nvGrpSpPr>
          <p:cNvPr id="112643" name="Group 6"/>
          <p:cNvGrpSpPr>
            <a:grpSpLocks/>
          </p:cNvGrpSpPr>
          <p:nvPr/>
        </p:nvGrpSpPr>
        <p:grpSpPr bwMode="auto">
          <a:xfrm>
            <a:off x="3251200" y="3365500"/>
            <a:ext cx="749300" cy="738188"/>
            <a:chOff x="3473" y="2829"/>
            <a:chExt cx="669" cy="765"/>
          </a:xfrm>
        </p:grpSpPr>
        <p:sp>
          <p:nvSpPr>
            <p:cNvPr id="112665" name="Arc 7"/>
            <p:cNvSpPr>
              <a:spLocks/>
            </p:cNvSpPr>
            <p:nvPr/>
          </p:nvSpPr>
          <p:spPr bwMode="auto">
            <a:xfrm>
              <a:off x="3473" y="2829"/>
              <a:ext cx="669" cy="6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66" name="Arc 8"/>
            <p:cNvSpPr>
              <a:spLocks/>
            </p:cNvSpPr>
            <p:nvPr/>
          </p:nvSpPr>
          <p:spPr bwMode="auto">
            <a:xfrm>
              <a:off x="3501" y="2967"/>
              <a:ext cx="515" cy="627"/>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67" name="Arc 9"/>
            <p:cNvSpPr>
              <a:spLocks/>
            </p:cNvSpPr>
            <p:nvPr/>
          </p:nvSpPr>
          <p:spPr bwMode="auto">
            <a:xfrm>
              <a:off x="3504" y="3088"/>
              <a:ext cx="388" cy="415"/>
            </a:xfrm>
            <a:custGeom>
              <a:avLst/>
              <a:gdLst>
                <a:gd name="T0" fmla="*/ 0 w 20967"/>
                <a:gd name="T1" fmla="*/ 0 h 21600"/>
                <a:gd name="T2" fmla="*/ 0 w 20967"/>
                <a:gd name="T3" fmla="*/ 0 h 21600"/>
                <a:gd name="T4" fmla="*/ 0 w 20967"/>
                <a:gd name="T5" fmla="*/ 0 h 21600"/>
                <a:gd name="T6" fmla="*/ 0 60000 65536"/>
                <a:gd name="T7" fmla="*/ 0 60000 65536"/>
                <a:gd name="T8" fmla="*/ 0 60000 65536"/>
                <a:gd name="T9" fmla="*/ 0 w 20967"/>
                <a:gd name="T10" fmla="*/ 0 h 21600"/>
                <a:gd name="T11" fmla="*/ 20967 w 20967"/>
                <a:gd name="T12" fmla="*/ 21600 h 21600"/>
              </a:gdLst>
              <a:ahLst/>
              <a:cxnLst>
                <a:cxn ang="T6">
                  <a:pos x="T0" y="T1"/>
                </a:cxn>
                <a:cxn ang="T7">
                  <a:pos x="T2" y="T3"/>
                </a:cxn>
                <a:cxn ang="T8">
                  <a:pos x="T4" y="T5"/>
                </a:cxn>
              </a:cxnLst>
              <a:rect l="T9" t="T10" r="T11" b="T12"/>
              <a:pathLst>
                <a:path w="20967" h="21600" fill="none" extrusionOk="0">
                  <a:moveTo>
                    <a:pt x="-1" y="0"/>
                  </a:moveTo>
                  <a:cubicBezTo>
                    <a:pt x="9929" y="0"/>
                    <a:pt x="18579" y="6769"/>
                    <a:pt x="20966" y="16408"/>
                  </a:cubicBezTo>
                </a:path>
                <a:path w="20967" h="21600" stroke="0" extrusionOk="0">
                  <a:moveTo>
                    <a:pt x="-1" y="0"/>
                  </a:moveTo>
                  <a:cubicBezTo>
                    <a:pt x="9929" y="0"/>
                    <a:pt x="18579" y="6769"/>
                    <a:pt x="20966" y="16408"/>
                  </a:cubicBezTo>
                  <a:lnTo>
                    <a:pt x="0" y="21600"/>
                  </a:lnTo>
                  <a:lnTo>
                    <a:pt x="-1" y="0"/>
                  </a:lnTo>
                  <a:close/>
                </a:path>
              </a:pathLst>
            </a:custGeom>
            <a:noFill/>
            <a:ln w="28575">
              <a:solidFill>
                <a:srgbClr val="FB6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644" name="Cloud"/>
          <p:cNvSpPr>
            <a:spLocks noChangeAspect="1" noEditPoints="1" noChangeArrowheads="1"/>
          </p:cNvSpPr>
          <p:nvPr/>
        </p:nvSpPr>
        <p:spPr bwMode="auto">
          <a:xfrm>
            <a:off x="1971675" y="1219200"/>
            <a:ext cx="2476500" cy="1427163"/>
          </a:xfrm>
          <a:custGeom>
            <a:avLst/>
            <a:gdLst>
              <a:gd name="T0" fmla="*/ 100981925 w 21600"/>
              <a:gd name="T1" fmla="*/ 2147483647 h 21600"/>
              <a:gd name="T2" fmla="*/ 2147483647 w 21600"/>
              <a:gd name="T3" fmla="*/ 2147483647 h 21600"/>
              <a:gd name="T4" fmla="*/ 2147483647 w 21600"/>
              <a:gd name="T5" fmla="*/ 2147483647 h 21600"/>
              <a:gd name="T6" fmla="*/ 2147483647 w 21600"/>
              <a:gd name="T7" fmla="*/ 35622510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endParaRPr lang="en-US"/>
          </a:p>
        </p:txBody>
      </p:sp>
      <p:sp>
        <p:nvSpPr>
          <p:cNvPr id="112645" name="Freeform 13"/>
          <p:cNvSpPr>
            <a:spLocks/>
          </p:cNvSpPr>
          <p:nvPr/>
        </p:nvSpPr>
        <p:spPr bwMode="auto">
          <a:xfrm>
            <a:off x="3192463" y="2667000"/>
            <a:ext cx="115887" cy="1149350"/>
          </a:xfrm>
          <a:custGeom>
            <a:avLst/>
            <a:gdLst>
              <a:gd name="T0" fmla="*/ 2147483647 w 36"/>
              <a:gd name="T1" fmla="*/ 2147483647 h 1836"/>
              <a:gd name="T2" fmla="*/ 0 w 36"/>
              <a:gd name="T3" fmla="*/ 0 h 1836"/>
              <a:gd name="T4" fmla="*/ 0 60000 65536"/>
              <a:gd name="T5" fmla="*/ 0 60000 65536"/>
              <a:gd name="T6" fmla="*/ 0 w 36"/>
              <a:gd name="T7" fmla="*/ 0 h 1836"/>
              <a:gd name="T8" fmla="*/ 36 w 36"/>
              <a:gd name="T9" fmla="*/ 1836 h 1836"/>
            </a:gdLst>
            <a:ahLst/>
            <a:cxnLst>
              <a:cxn ang="T4">
                <a:pos x="T0" y="T1"/>
              </a:cxn>
              <a:cxn ang="T5">
                <a:pos x="T2" y="T3"/>
              </a:cxn>
            </a:cxnLst>
            <a:rect l="T6" t="T7" r="T8" b="T9"/>
            <a:pathLst>
              <a:path w="36" h="1836">
                <a:moveTo>
                  <a:pt x="36" y="1836"/>
                </a:moveTo>
                <a:cubicBezTo>
                  <a:pt x="15" y="1529"/>
                  <a:pt x="21" y="307"/>
                  <a:pt x="0" y="0"/>
                </a:cubicBezTo>
              </a:path>
            </a:pathLst>
          </a:custGeom>
          <a:noFill/>
          <a:ln w="76200">
            <a:solidFill>
              <a:srgbClr val="AA01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12646" name="Picture 14" descr="j0398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3616325"/>
            <a:ext cx="7921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5" descr="j0312566"/>
          <p:cNvPicPr>
            <a:picLocks noChangeAspect="1" noChangeArrowheads="1"/>
          </p:cNvPicPr>
          <p:nvPr/>
        </p:nvPicPr>
        <p:blipFill>
          <a:blip r:embed="rId4">
            <a:extLst>
              <a:ext uri="{28A0092B-C50C-407E-A947-70E740481C1C}">
                <a14:useLocalDpi xmlns:a14="http://schemas.microsoft.com/office/drawing/2010/main" val="0"/>
              </a:ext>
            </a:extLst>
          </a:blip>
          <a:srcRect l="32027" r="33379" b="5927"/>
          <a:stretch>
            <a:fillRect/>
          </a:stretch>
        </p:blipFill>
        <p:spPr bwMode="auto">
          <a:xfrm>
            <a:off x="4800600" y="2817813"/>
            <a:ext cx="3349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16" descr="j0312566"/>
          <p:cNvPicPr>
            <a:picLocks noChangeAspect="1" noChangeArrowheads="1"/>
          </p:cNvPicPr>
          <p:nvPr/>
        </p:nvPicPr>
        <p:blipFill>
          <a:blip r:embed="rId4">
            <a:extLst>
              <a:ext uri="{28A0092B-C50C-407E-A947-70E740481C1C}">
                <a14:useLocalDpi xmlns:a14="http://schemas.microsoft.com/office/drawing/2010/main" val="0"/>
              </a:ext>
            </a:extLst>
          </a:blip>
          <a:srcRect l="62161" b="-1976"/>
          <a:stretch>
            <a:fillRect/>
          </a:stretch>
        </p:blipFill>
        <p:spPr bwMode="auto">
          <a:xfrm>
            <a:off x="5926138" y="1970088"/>
            <a:ext cx="368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17" descr="j04316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1470025"/>
            <a:ext cx="831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0" name="Line 18"/>
          <p:cNvSpPr>
            <a:spLocks noChangeShapeType="1"/>
          </p:cNvSpPr>
          <p:nvPr/>
        </p:nvSpPr>
        <p:spPr bwMode="auto">
          <a:xfrm flipV="1">
            <a:off x="2611438" y="2767013"/>
            <a:ext cx="0" cy="649287"/>
          </a:xfrm>
          <a:prstGeom prst="line">
            <a:avLst/>
          </a:prstGeom>
          <a:noFill/>
          <a:ln w="38100">
            <a:solidFill>
              <a:srgbClr val="AA014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1" name="Picture 19" descr="j0398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3016250"/>
            <a:ext cx="7937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2" name="Freeform 20"/>
          <p:cNvSpPr>
            <a:spLocks/>
          </p:cNvSpPr>
          <p:nvPr/>
        </p:nvSpPr>
        <p:spPr bwMode="auto">
          <a:xfrm>
            <a:off x="3948113" y="2417763"/>
            <a:ext cx="523875" cy="800100"/>
          </a:xfrm>
          <a:custGeom>
            <a:avLst/>
            <a:gdLst>
              <a:gd name="T0" fmla="*/ 2147483647 w 312"/>
              <a:gd name="T1" fmla="*/ 2147483647 h 942"/>
              <a:gd name="T2" fmla="*/ 0 w 312"/>
              <a:gd name="T3" fmla="*/ 0 h 942"/>
              <a:gd name="T4" fmla="*/ 0 60000 65536"/>
              <a:gd name="T5" fmla="*/ 0 60000 65536"/>
              <a:gd name="T6" fmla="*/ 0 w 312"/>
              <a:gd name="T7" fmla="*/ 0 h 942"/>
              <a:gd name="T8" fmla="*/ 312 w 312"/>
              <a:gd name="T9" fmla="*/ 942 h 942"/>
            </a:gdLst>
            <a:ahLst/>
            <a:cxnLst>
              <a:cxn ang="T4">
                <a:pos x="T0" y="T1"/>
              </a:cxn>
              <a:cxn ang="T5">
                <a:pos x="T2" y="T3"/>
              </a:cxn>
            </a:cxnLst>
            <a:rect l="T6" t="T7" r="T8" b="T9"/>
            <a:pathLst>
              <a:path w="312" h="942">
                <a:moveTo>
                  <a:pt x="312" y="942"/>
                </a:moveTo>
                <a:cubicBezTo>
                  <a:pt x="260" y="785"/>
                  <a:pt x="65" y="196"/>
                  <a:pt x="0" y="0"/>
                </a:cubicBezTo>
              </a:path>
            </a:pathLst>
          </a:custGeom>
          <a:noFill/>
          <a:ln w="76200">
            <a:solidFill>
              <a:srgbClr val="AA01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53" name="Line 21"/>
          <p:cNvSpPr>
            <a:spLocks noChangeShapeType="1"/>
          </p:cNvSpPr>
          <p:nvPr/>
        </p:nvSpPr>
        <p:spPr bwMode="auto">
          <a:xfrm flipH="1" flipV="1">
            <a:off x="4238625" y="2317750"/>
            <a:ext cx="406400" cy="500063"/>
          </a:xfrm>
          <a:prstGeom prst="line">
            <a:avLst/>
          </a:prstGeom>
          <a:noFill/>
          <a:ln w="38100">
            <a:solidFill>
              <a:srgbClr val="AA014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4" name="Picture 23" descr="j03984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2317750"/>
            <a:ext cx="7937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5" name="Freeform 24"/>
          <p:cNvSpPr>
            <a:spLocks/>
          </p:cNvSpPr>
          <p:nvPr/>
        </p:nvSpPr>
        <p:spPr bwMode="auto">
          <a:xfrm>
            <a:off x="4413250" y="2019300"/>
            <a:ext cx="990600" cy="598488"/>
          </a:xfrm>
          <a:custGeom>
            <a:avLst/>
            <a:gdLst>
              <a:gd name="T0" fmla="*/ 2147483647 w 312"/>
              <a:gd name="T1" fmla="*/ 2147483647 h 942"/>
              <a:gd name="T2" fmla="*/ 0 w 312"/>
              <a:gd name="T3" fmla="*/ 0 h 942"/>
              <a:gd name="T4" fmla="*/ 0 60000 65536"/>
              <a:gd name="T5" fmla="*/ 0 60000 65536"/>
              <a:gd name="T6" fmla="*/ 0 w 312"/>
              <a:gd name="T7" fmla="*/ 0 h 942"/>
              <a:gd name="T8" fmla="*/ 312 w 312"/>
              <a:gd name="T9" fmla="*/ 942 h 942"/>
            </a:gdLst>
            <a:ahLst/>
            <a:cxnLst>
              <a:cxn ang="T4">
                <a:pos x="T0" y="T1"/>
              </a:cxn>
              <a:cxn ang="T5">
                <a:pos x="T2" y="T3"/>
              </a:cxn>
            </a:cxnLst>
            <a:rect l="T6" t="T7" r="T8" b="T9"/>
            <a:pathLst>
              <a:path w="312" h="942">
                <a:moveTo>
                  <a:pt x="312" y="942"/>
                </a:moveTo>
                <a:cubicBezTo>
                  <a:pt x="260" y="785"/>
                  <a:pt x="65" y="196"/>
                  <a:pt x="0" y="0"/>
                </a:cubicBezTo>
              </a:path>
            </a:pathLst>
          </a:custGeom>
          <a:noFill/>
          <a:ln w="76200">
            <a:solidFill>
              <a:srgbClr val="AA014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56" name="Line 25"/>
          <p:cNvSpPr>
            <a:spLocks noChangeShapeType="1"/>
          </p:cNvSpPr>
          <p:nvPr/>
        </p:nvSpPr>
        <p:spPr bwMode="auto">
          <a:xfrm flipH="1" flipV="1">
            <a:off x="4819650" y="1917700"/>
            <a:ext cx="874713" cy="301625"/>
          </a:xfrm>
          <a:prstGeom prst="line">
            <a:avLst/>
          </a:prstGeom>
          <a:noFill/>
          <a:ln w="38100">
            <a:solidFill>
              <a:srgbClr val="AA014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7" name="Picture 28" descr="j0312566"/>
          <p:cNvPicPr>
            <a:picLocks noChangeAspect="1" noChangeArrowheads="1"/>
          </p:cNvPicPr>
          <p:nvPr/>
        </p:nvPicPr>
        <p:blipFill>
          <a:blip r:embed="rId4">
            <a:extLst>
              <a:ext uri="{28A0092B-C50C-407E-A947-70E740481C1C}">
                <a14:useLocalDpi xmlns:a14="http://schemas.microsoft.com/office/drawing/2010/main" val="0"/>
              </a:ext>
            </a:extLst>
          </a:blip>
          <a:srcRect r="63377" b="-3951"/>
          <a:stretch>
            <a:fillRect/>
          </a:stretch>
        </p:blipFill>
        <p:spPr bwMode="auto">
          <a:xfrm>
            <a:off x="1839913" y="3514725"/>
            <a:ext cx="3540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29" descr="j0312566"/>
          <p:cNvPicPr>
            <a:picLocks noChangeAspect="1" noChangeArrowheads="1"/>
          </p:cNvPicPr>
          <p:nvPr/>
        </p:nvPicPr>
        <p:blipFill>
          <a:blip r:embed="rId4">
            <a:extLst>
              <a:ext uri="{28A0092B-C50C-407E-A947-70E740481C1C}">
                <a14:useLocalDpi xmlns:a14="http://schemas.microsoft.com/office/drawing/2010/main" val="0"/>
              </a:ext>
            </a:extLst>
          </a:blip>
          <a:srcRect l="32027" r="33379" b="5927"/>
          <a:stretch>
            <a:fillRect/>
          </a:stretch>
        </p:blipFill>
        <p:spPr bwMode="auto">
          <a:xfrm>
            <a:off x="2146300" y="3517900"/>
            <a:ext cx="336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9" name="Picture 30" descr="j0312566"/>
          <p:cNvPicPr>
            <a:picLocks noChangeAspect="1" noChangeArrowheads="1"/>
          </p:cNvPicPr>
          <p:nvPr/>
        </p:nvPicPr>
        <p:blipFill>
          <a:blip r:embed="rId4">
            <a:extLst>
              <a:ext uri="{28A0092B-C50C-407E-A947-70E740481C1C}">
                <a14:useLocalDpi xmlns:a14="http://schemas.microsoft.com/office/drawing/2010/main" val="0"/>
              </a:ext>
            </a:extLst>
          </a:blip>
          <a:srcRect l="62161" b="-1976"/>
          <a:stretch>
            <a:fillRect/>
          </a:stretch>
        </p:blipFill>
        <p:spPr bwMode="auto">
          <a:xfrm>
            <a:off x="2436813" y="3514725"/>
            <a:ext cx="3667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0" name="Picture 31" descr="j0312566"/>
          <p:cNvPicPr>
            <a:picLocks noChangeAspect="1" noChangeArrowheads="1"/>
          </p:cNvPicPr>
          <p:nvPr/>
        </p:nvPicPr>
        <p:blipFill>
          <a:blip r:embed="rId4">
            <a:extLst>
              <a:ext uri="{28A0092B-C50C-407E-A947-70E740481C1C}">
                <a14:useLocalDpi xmlns:a14="http://schemas.microsoft.com/office/drawing/2010/main" val="0"/>
              </a:ext>
            </a:extLst>
          </a:blip>
          <a:srcRect l="62161" b="-1976"/>
          <a:stretch>
            <a:fillRect/>
          </a:stretch>
        </p:blipFill>
        <p:spPr bwMode="auto">
          <a:xfrm>
            <a:off x="5053013" y="2817813"/>
            <a:ext cx="368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1" name="Text Box 43"/>
          <p:cNvSpPr txBox="1">
            <a:spLocks noChangeArrowheads="1"/>
          </p:cNvSpPr>
          <p:nvPr/>
        </p:nvSpPr>
        <p:spPr bwMode="auto">
          <a:xfrm>
            <a:off x="1524000" y="4103688"/>
            <a:ext cx="2995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Sender broadcasts</a:t>
            </a:r>
            <a:br>
              <a:rPr lang="en-US" altLang="en-US" sz="2000">
                <a:latin typeface="Calibri" charset="0"/>
              </a:rPr>
            </a:br>
            <a:r>
              <a:rPr lang="en-US" altLang="en-US" sz="2000">
                <a:latin typeface="Calibri" charset="0"/>
              </a:rPr>
              <a:t>to available neighbors</a:t>
            </a:r>
          </a:p>
        </p:txBody>
      </p:sp>
      <p:sp>
        <p:nvSpPr>
          <p:cNvPr id="112662" name="Text Box 44"/>
          <p:cNvSpPr txBox="1">
            <a:spLocks noChangeArrowheads="1"/>
          </p:cNvSpPr>
          <p:nvPr/>
        </p:nvSpPr>
        <p:spPr bwMode="auto">
          <a:xfrm>
            <a:off x="5715000" y="3276600"/>
            <a:ext cx="3082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latin typeface="Calibri" charset="0"/>
              </a:rPr>
              <a:t>Neighbors decide whether to ship the</a:t>
            </a:r>
            <a:br>
              <a:rPr lang="en-US" altLang="en-US" sz="2000">
                <a:latin typeface="Calibri" charset="0"/>
              </a:rPr>
            </a:br>
            <a:r>
              <a:rPr lang="en-US" altLang="en-US" sz="2000">
                <a:latin typeface="Calibri" charset="0"/>
              </a:rPr>
              <a:t>pieces upstream</a:t>
            </a:r>
          </a:p>
        </p:txBody>
      </p:sp>
      <p:sp>
        <p:nvSpPr>
          <p:cNvPr id="112663" name="Line 45"/>
          <p:cNvSpPr>
            <a:spLocks noChangeShapeType="1"/>
          </p:cNvSpPr>
          <p:nvPr/>
        </p:nvSpPr>
        <p:spPr bwMode="auto">
          <a:xfrm flipV="1">
            <a:off x="5595938" y="2917825"/>
            <a:ext cx="98425" cy="8985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64" name="Line 46"/>
          <p:cNvSpPr>
            <a:spLocks noChangeShapeType="1"/>
          </p:cNvSpPr>
          <p:nvPr/>
        </p:nvSpPr>
        <p:spPr bwMode="auto">
          <a:xfrm flipH="1" flipV="1">
            <a:off x="4800600" y="3517900"/>
            <a:ext cx="795338" cy="2984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altLang="en-US">
                <a:ea typeface="ＭＳ Ｐゴシック" charset="-128"/>
              </a:rPr>
              <a:t>The DTN Routing Problem</a:t>
            </a:r>
          </a:p>
        </p:txBody>
      </p:sp>
      <p:sp>
        <p:nvSpPr>
          <p:cNvPr id="114690" name="Content Placeholder 10"/>
          <p:cNvSpPr>
            <a:spLocks noGrp="1"/>
          </p:cNvSpPr>
          <p:nvPr>
            <p:ph idx="1"/>
          </p:nvPr>
        </p:nvSpPr>
        <p:spPr/>
        <p:txBody>
          <a:bodyPr/>
          <a:lstStyle/>
          <a:p>
            <a:pPr>
              <a:lnSpc>
                <a:spcPct val="70000"/>
              </a:lnSpc>
            </a:pPr>
            <a:r>
              <a:rPr lang="en-US" altLang="en-US" sz="2400" i="1" u="sng">
                <a:ea typeface="ＭＳ Ｐゴシック" charset="-128"/>
              </a:rPr>
              <a:t>Inputs</a:t>
            </a:r>
            <a:r>
              <a:rPr lang="en-US" altLang="en-US" sz="2400">
                <a:ea typeface="ＭＳ Ｐゴシック" charset="-128"/>
              </a:rPr>
              <a:t>: topology (multi)graph, vertex buffer limits, contact set, message demand matrix (w/priorities)</a:t>
            </a:r>
          </a:p>
          <a:p>
            <a:pPr>
              <a:lnSpc>
                <a:spcPct val="70000"/>
              </a:lnSpc>
            </a:pPr>
            <a:endParaRPr lang="en-US" altLang="en-US" sz="2400">
              <a:ea typeface="ＭＳ Ｐゴシック" charset="-128"/>
            </a:endParaRPr>
          </a:p>
          <a:p>
            <a:pPr>
              <a:lnSpc>
                <a:spcPct val="70000"/>
              </a:lnSpc>
            </a:pPr>
            <a:r>
              <a:rPr lang="en-US" altLang="en-US" sz="2400">
                <a:ea typeface="ＭＳ Ｐゴシック" charset="-128"/>
              </a:rPr>
              <a:t>An </a:t>
            </a:r>
            <a:r>
              <a:rPr lang="en-US" altLang="en-US" sz="2400" b="1" i="1">
                <a:ea typeface="ＭＳ Ｐゴシック" charset="-128"/>
              </a:rPr>
              <a:t>edge</a:t>
            </a:r>
            <a:r>
              <a:rPr lang="en-US" altLang="en-US" sz="2400">
                <a:ea typeface="ＭＳ Ｐゴシック" charset="-128"/>
              </a:rPr>
              <a:t> is a possible opportunity to communicate:</a:t>
            </a:r>
          </a:p>
          <a:p>
            <a:pPr lvl="1">
              <a:lnSpc>
                <a:spcPct val="70000"/>
              </a:lnSpc>
            </a:pPr>
            <a:r>
              <a:rPr lang="en-US" altLang="en-US" sz="2400"/>
              <a:t>One-way:  (S, D, c(t), d(t))</a:t>
            </a:r>
          </a:p>
          <a:p>
            <a:pPr lvl="1">
              <a:lnSpc>
                <a:spcPct val="70000"/>
              </a:lnSpc>
            </a:pPr>
            <a:r>
              <a:rPr lang="en-US" altLang="en-US" sz="2400"/>
              <a:t>(S, D): source/destination ordered pair of contact</a:t>
            </a:r>
          </a:p>
          <a:p>
            <a:pPr lvl="1">
              <a:lnSpc>
                <a:spcPct val="70000"/>
              </a:lnSpc>
            </a:pPr>
            <a:r>
              <a:rPr lang="en-US" altLang="en-US" sz="2400"/>
              <a:t>c(t): capacity (rate); d(t): delay</a:t>
            </a:r>
          </a:p>
          <a:p>
            <a:pPr lvl="1">
              <a:lnSpc>
                <a:spcPct val="70000"/>
              </a:lnSpc>
            </a:pPr>
            <a:r>
              <a:rPr lang="en-US" altLang="en-US" sz="2400"/>
              <a:t>A </a:t>
            </a:r>
            <a:r>
              <a:rPr lang="en-US" altLang="en-US" sz="2400" b="1" i="1"/>
              <a:t>Contact</a:t>
            </a:r>
            <a:r>
              <a:rPr lang="en-US" altLang="en-US" sz="2400"/>
              <a:t> is when c(t) &gt; 0 for some period [i</a:t>
            </a:r>
            <a:r>
              <a:rPr lang="en-US" altLang="en-US" sz="2400" baseline="-25000"/>
              <a:t>k</a:t>
            </a:r>
            <a:r>
              <a:rPr lang="en-US" altLang="en-US" sz="2400"/>
              <a:t>,i</a:t>
            </a:r>
            <a:r>
              <a:rPr lang="en-US" altLang="en-US" sz="2400" baseline="-25000"/>
              <a:t>k+1</a:t>
            </a:r>
            <a:r>
              <a:rPr lang="en-US" altLang="en-US" sz="2400"/>
              <a:t>]</a:t>
            </a:r>
          </a:p>
          <a:p>
            <a:pPr lvl="1">
              <a:lnSpc>
                <a:spcPct val="70000"/>
              </a:lnSpc>
            </a:pPr>
            <a:endParaRPr lang="en-US" altLang="en-US" sz="2400"/>
          </a:p>
          <a:p>
            <a:pPr>
              <a:lnSpc>
                <a:spcPct val="70000"/>
              </a:lnSpc>
            </a:pPr>
            <a:r>
              <a:rPr lang="en-US" altLang="en-US" sz="2400">
                <a:ea typeface="ＭＳ Ｐゴシック" charset="-128"/>
              </a:rPr>
              <a:t>Vertices have buffer limits; edges in graph if ever in any contact, multigraph for multiple physical connections</a:t>
            </a:r>
          </a:p>
          <a:p>
            <a:pPr>
              <a:lnSpc>
                <a:spcPct val="70000"/>
              </a:lnSpc>
            </a:pPr>
            <a:endParaRPr lang="en-US" altLang="en-US" sz="2400">
              <a:ea typeface="ＭＳ Ｐゴシック" charset="-128"/>
            </a:endParaRPr>
          </a:p>
          <a:p>
            <a:pPr>
              <a:lnSpc>
                <a:spcPct val="70000"/>
              </a:lnSpc>
            </a:pPr>
            <a:r>
              <a:rPr lang="en-US" altLang="en-US" sz="2400" i="1">
                <a:ea typeface="ＭＳ Ｐゴシック" charset="-128"/>
              </a:rPr>
              <a:t>Problem</a:t>
            </a:r>
            <a:r>
              <a:rPr lang="en-US" altLang="en-US" sz="2400">
                <a:ea typeface="ＭＳ Ｐゴシック" charset="-128"/>
              </a:rPr>
              <a:t>: optimize some metric of delivery on this structure</a:t>
            </a:r>
          </a:p>
          <a:p>
            <a:pPr lvl="1">
              <a:lnSpc>
                <a:spcPct val="70000"/>
              </a:lnSpc>
            </a:pPr>
            <a:r>
              <a:rPr lang="en-US" altLang="en-US" sz="2400"/>
              <a:t>Sub-questions: what metric to optimize?, efficiency?</a:t>
            </a:r>
          </a:p>
          <a:p>
            <a:pPr>
              <a:lnSpc>
                <a:spcPct val="80000"/>
              </a:lnSpc>
              <a:buFontTx/>
              <a:buNone/>
            </a:pPr>
            <a:endParaRPr lang="en-US" altLang="en-US" sz="3400">
              <a:ea typeface="ＭＳ Ｐゴシック" charset="-12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altLang="en-US">
                <a:ea typeface="ＭＳ Ｐゴシック" charset="-128"/>
              </a:rPr>
              <a:t>Knowledge-Performance Tradeoff</a:t>
            </a:r>
          </a:p>
        </p:txBody>
      </p:sp>
      <p:sp>
        <p:nvSpPr>
          <p:cNvPr id="116738" name="Line 4"/>
          <p:cNvSpPr>
            <a:spLocks noChangeShapeType="1"/>
          </p:cNvSpPr>
          <p:nvPr/>
        </p:nvSpPr>
        <p:spPr bwMode="auto">
          <a:xfrm>
            <a:off x="762000" y="1828800"/>
            <a:ext cx="0" cy="4114800"/>
          </a:xfrm>
          <a:prstGeom prst="line">
            <a:avLst/>
          </a:prstGeom>
          <a:noFill/>
          <a:ln w="25400">
            <a:solidFill>
              <a:schemeClr val="tx1"/>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116739" name="Text Box 5"/>
          <p:cNvSpPr txBox="1">
            <a:spLocks noChangeArrowheads="1"/>
          </p:cNvSpPr>
          <p:nvPr/>
        </p:nvSpPr>
        <p:spPr bwMode="auto">
          <a:xfrm>
            <a:off x="3276600" y="5715000"/>
            <a:ext cx="381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000000"/>
                </a:solidFill>
                <a:latin typeface="Tahoma" charset="0"/>
              </a:rPr>
              <a:t>Use of Knowledge Oracles</a:t>
            </a:r>
          </a:p>
        </p:txBody>
      </p:sp>
      <p:sp>
        <p:nvSpPr>
          <p:cNvPr id="116740" name="Text Box 6"/>
          <p:cNvSpPr txBox="1">
            <a:spLocks noChangeArrowheads="1"/>
          </p:cNvSpPr>
          <p:nvPr/>
        </p:nvSpPr>
        <p:spPr bwMode="auto">
          <a:xfrm rot="-5370073">
            <a:off x="-1373188" y="3430588"/>
            <a:ext cx="350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i="1">
                <a:solidFill>
                  <a:srgbClr val="000000"/>
                </a:solidFill>
                <a:latin typeface="Tahoma" charset="0"/>
              </a:rPr>
              <a:t>Performance</a:t>
            </a:r>
          </a:p>
        </p:txBody>
      </p:sp>
      <p:sp>
        <p:nvSpPr>
          <p:cNvPr id="116741" name="Rectangle 8"/>
          <p:cNvSpPr>
            <a:spLocks noChangeArrowheads="1"/>
          </p:cNvSpPr>
          <p:nvPr/>
        </p:nvSpPr>
        <p:spPr bwMode="auto">
          <a:xfrm>
            <a:off x="7272338" y="2514600"/>
            <a:ext cx="1219200" cy="3124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Queuing</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Traffic</a:t>
            </a:r>
          </a:p>
          <a:p>
            <a:pPr algn="ctr" eaLnBrk="1" hangingPunct="1"/>
            <a:endParaRPr lang="en-US" altLang="en-US">
              <a:solidFill>
                <a:srgbClr val="000000"/>
              </a:solidFill>
              <a:latin typeface="Tahoma" charset="0"/>
            </a:endParaRPr>
          </a:p>
        </p:txBody>
      </p:sp>
      <p:grpSp>
        <p:nvGrpSpPr>
          <p:cNvPr id="116742" name="Group 9"/>
          <p:cNvGrpSpPr>
            <a:grpSpLocks/>
          </p:cNvGrpSpPr>
          <p:nvPr/>
        </p:nvGrpSpPr>
        <p:grpSpPr bwMode="auto">
          <a:xfrm>
            <a:off x="2057400" y="3276600"/>
            <a:ext cx="5062538" cy="2362200"/>
            <a:chOff x="1296" y="1920"/>
            <a:chExt cx="3189" cy="1488"/>
          </a:xfrm>
        </p:grpSpPr>
        <p:sp>
          <p:nvSpPr>
            <p:cNvPr id="116759" name="Rectangle 10"/>
            <p:cNvSpPr>
              <a:spLocks noChangeArrowheads="1"/>
            </p:cNvSpPr>
            <p:nvPr/>
          </p:nvSpPr>
          <p:spPr bwMode="auto">
            <a:xfrm>
              <a:off x="1296" y="3024"/>
              <a:ext cx="720" cy="38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Summary</a:t>
              </a:r>
            </a:p>
          </p:txBody>
        </p:sp>
        <p:sp>
          <p:nvSpPr>
            <p:cNvPr id="116760" name="Rectangle 11"/>
            <p:cNvSpPr>
              <a:spLocks noChangeArrowheads="1"/>
            </p:cNvSpPr>
            <p:nvPr/>
          </p:nvSpPr>
          <p:spPr bwMode="auto">
            <a:xfrm>
              <a:off x="2112" y="2592"/>
              <a:ext cx="720" cy="81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p:txBody>
        </p:sp>
        <p:sp>
          <p:nvSpPr>
            <p:cNvPr id="116761" name="Rectangle 12"/>
            <p:cNvSpPr>
              <a:spLocks noChangeArrowheads="1"/>
            </p:cNvSpPr>
            <p:nvPr/>
          </p:nvSpPr>
          <p:spPr bwMode="auto">
            <a:xfrm>
              <a:off x="2880" y="2064"/>
              <a:ext cx="768" cy="134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Queuing</a:t>
              </a:r>
            </a:p>
            <a:p>
              <a:pPr algn="ctr" eaLnBrk="1" hangingPunct="1"/>
              <a:r>
                <a:rPr lang="en-US" altLang="en-US">
                  <a:solidFill>
                    <a:srgbClr val="000000"/>
                  </a:solidFill>
                  <a:latin typeface="Tahoma" charset="0"/>
                </a:rPr>
                <a:t>(local)</a:t>
              </a:r>
            </a:p>
          </p:txBody>
        </p:sp>
        <p:sp>
          <p:nvSpPr>
            <p:cNvPr id="116762" name="Rectangle 13"/>
            <p:cNvSpPr>
              <a:spLocks noChangeArrowheads="1"/>
            </p:cNvSpPr>
            <p:nvPr/>
          </p:nvSpPr>
          <p:spPr bwMode="auto">
            <a:xfrm>
              <a:off x="3717" y="1920"/>
              <a:ext cx="768" cy="148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Contacts</a:t>
              </a:r>
            </a:p>
            <a:p>
              <a:pPr algn="ctr" eaLnBrk="1" hangingPunct="1"/>
              <a:r>
                <a:rPr lang="en-US" altLang="en-US">
                  <a:solidFill>
                    <a:srgbClr val="000000"/>
                  </a:solidFill>
                  <a:latin typeface="Tahoma" charset="0"/>
                </a:rPr>
                <a:t>+</a:t>
              </a:r>
            </a:p>
            <a:p>
              <a:pPr algn="ctr" eaLnBrk="1" hangingPunct="1"/>
              <a:r>
                <a:rPr lang="en-US" altLang="en-US">
                  <a:solidFill>
                    <a:srgbClr val="000000"/>
                  </a:solidFill>
                  <a:latin typeface="Tahoma" charset="0"/>
                </a:rPr>
                <a:t>Queuing</a:t>
              </a:r>
            </a:p>
            <a:p>
              <a:pPr algn="ctr" eaLnBrk="1" hangingPunct="1"/>
              <a:r>
                <a:rPr lang="en-US" altLang="en-US">
                  <a:solidFill>
                    <a:srgbClr val="000000"/>
                  </a:solidFill>
                  <a:latin typeface="Tahoma" charset="0"/>
                </a:rPr>
                <a:t>(global)</a:t>
              </a:r>
            </a:p>
          </p:txBody>
        </p:sp>
        <p:sp>
          <p:nvSpPr>
            <p:cNvPr id="116763" name="Line 14"/>
            <p:cNvSpPr>
              <a:spLocks noChangeShapeType="1"/>
            </p:cNvSpPr>
            <p:nvPr/>
          </p:nvSpPr>
          <p:spPr bwMode="auto">
            <a:xfrm>
              <a:off x="2373" y="2112"/>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16743" name="Rectangle 15"/>
          <p:cNvSpPr>
            <a:spLocks noChangeArrowheads="1"/>
          </p:cNvSpPr>
          <p:nvPr/>
        </p:nvSpPr>
        <p:spPr bwMode="auto">
          <a:xfrm>
            <a:off x="762000" y="5334000"/>
            <a:ext cx="1143000" cy="304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Tahoma" charset="0"/>
              </a:rPr>
              <a:t>None</a:t>
            </a:r>
          </a:p>
        </p:txBody>
      </p:sp>
      <p:sp>
        <p:nvSpPr>
          <p:cNvPr id="116744" name="Line 16"/>
          <p:cNvSpPr>
            <a:spLocks noChangeShapeType="1"/>
          </p:cNvSpPr>
          <p:nvPr/>
        </p:nvSpPr>
        <p:spPr bwMode="auto">
          <a:xfrm flipV="1">
            <a:off x="1447800" y="1676400"/>
            <a:ext cx="5181600" cy="2590800"/>
          </a:xfrm>
          <a:prstGeom prst="line">
            <a:avLst/>
          </a:prstGeom>
          <a:noFill/>
          <a:ln w="38100">
            <a:solidFill>
              <a:schemeClr val="tx1"/>
            </a:solidFill>
            <a:miter lim="800000"/>
            <a:headEnd type="none" w="lg" len="lg"/>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5" name="Line 17"/>
          <p:cNvSpPr>
            <a:spLocks noChangeShapeType="1"/>
          </p:cNvSpPr>
          <p:nvPr/>
        </p:nvSpPr>
        <p:spPr bwMode="auto">
          <a:xfrm>
            <a:off x="7543800" y="1676400"/>
            <a:ext cx="228600" cy="228600"/>
          </a:xfrm>
          <a:prstGeom prst="line">
            <a:avLst/>
          </a:prstGeom>
          <a:noFill/>
          <a:ln w="127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6" name="Text Box 18"/>
          <p:cNvSpPr txBox="1">
            <a:spLocks noChangeArrowheads="1"/>
          </p:cNvSpPr>
          <p:nvPr/>
        </p:nvSpPr>
        <p:spPr bwMode="auto">
          <a:xfrm>
            <a:off x="7315200" y="1295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000000"/>
                </a:solidFill>
                <a:latin typeface="Tahoma" charset="0"/>
              </a:rPr>
              <a:t>Algorithm</a:t>
            </a:r>
          </a:p>
        </p:txBody>
      </p:sp>
      <p:sp>
        <p:nvSpPr>
          <p:cNvPr id="116747" name="Text Box 19"/>
          <p:cNvSpPr txBox="1">
            <a:spLocks noChangeArrowheads="1"/>
          </p:cNvSpPr>
          <p:nvPr/>
        </p:nvSpPr>
        <p:spPr bwMode="auto">
          <a:xfrm>
            <a:off x="7724775" y="1981200"/>
            <a:ext cx="504825" cy="457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LP</a:t>
            </a:r>
          </a:p>
        </p:txBody>
      </p:sp>
      <p:grpSp>
        <p:nvGrpSpPr>
          <p:cNvPr id="116748" name="Group 20"/>
          <p:cNvGrpSpPr>
            <a:grpSpLocks/>
          </p:cNvGrpSpPr>
          <p:nvPr/>
        </p:nvGrpSpPr>
        <p:grpSpPr bwMode="auto">
          <a:xfrm>
            <a:off x="2130425" y="2667000"/>
            <a:ext cx="4727575" cy="2209800"/>
            <a:chOff x="1344" y="1536"/>
            <a:chExt cx="2978" cy="1392"/>
          </a:xfrm>
        </p:grpSpPr>
        <p:sp>
          <p:nvSpPr>
            <p:cNvPr id="116754" name="Text Box 21"/>
            <p:cNvSpPr txBox="1">
              <a:spLocks noChangeArrowheads="1"/>
            </p:cNvSpPr>
            <p:nvPr/>
          </p:nvSpPr>
          <p:spPr bwMode="auto">
            <a:xfrm>
              <a:off x="1344" y="2640"/>
              <a:ext cx="502"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MED</a:t>
              </a:r>
            </a:p>
          </p:txBody>
        </p:sp>
        <p:sp>
          <p:nvSpPr>
            <p:cNvPr id="116755" name="Text Box 22"/>
            <p:cNvSpPr txBox="1">
              <a:spLocks noChangeArrowheads="1"/>
            </p:cNvSpPr>
            <p:nvPr/>
          </p:nvSpPr>
          <p:spPr bwMode="auto">
            <a:xfrm>
              <a:off x="2208" y="2256"/>
              <a:ext cx="354"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ED</a:t>
              </a:r>
            </a:p>
          </p:txBody>
        </p:sp>
        <p:sp>
          <p:nvSpPr>
            <p:cNvPr id="116756" name="Text Box 23"/>
            <p:cNvSpPr txBox="1">
              <a:spLocks noChangeArrowheads="1"/>
            </p:cNvSpPr>
            <p:nvPr/>
          </p:nvSpPr>
          <p:spPr bwMode="auto">
            <a:xfrm>
              <a:off x="2853" y="1728"/>
              <a:ext cx="586"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EDLQ</a:t>
              </a:r>
            </a:p>
          </p:txBody>
        </p:sp>
        <p:sp>
          <p:nvSpPr>
            <p:cNvPr id="116757" name="Text Box 24"/>
            <p:cNvSpPr txBox="1">
              <a:spLocks noChangeArrowheads="1"/>
            </p:cNvSpPr>
            <p:nvPr/>
          </p:nvSpPr>
          <p:spPr bwMode="auto">
            <a:xfrm>
              <a:off x="3717" y="1536"/>
              <a:ext cx="605"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EDAQ</a:t>
              </a:r>
            </a:p>
          </p:txBody>
        </p:sp>
        <p:sp>
          <p:nvSpPr>
            <p:cNvPr id="116758" name="Line 25"/>
            <p:cNvSpPr>
              <a:spLocks noChangeShapeType="1"/>
            </p:cNvSpPr>
            <p:nvPr/>
          </p:nvSpPr>
          <p:spPr bwMode="auto">
            <a:xfrm>
              <a:off x="2325" y="2112"/>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16749" name="Text Box 26"/>
          <p:cNvSpPr txBox="1">
            <a:spLocks noChangeArrowheads="1"/>
          </p:cNvSpPr>
          <p:nvPr/>
        </p:nvSpPr>
        <p:spPr bwMode="auto">
          <a:xfrm rot="-1622943">
            <a:off x="963613" y="2436813"/>
            <a:ext cx="5480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Higher performance, higher complexity</a:t>
            </a:r>
          </a:p>
        </p:txBody>
      </p:sp>
      <p:sp>
        <p:nvSpPr>
          <p:cNvPr id="116750" name="Text Box 27"/>
          <p:cNvSpPr txBox="1">
            <a:spLocks noChangeArrowheads="1"/>
          </p:cNvSpPr>
          <p:nvPr/>
        </p:nvSpPr>
        <p:spPr bwMode="auto">
          <a:xfrm>
            <a:off x="5715000" y="2057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000000"/>
                </a:solidFill>
                <a:latin typeface="Tahoma" charset="0"/>
              </a:rPr>
              <a:t>Oracle</a:t>
            </a:r>
          </a:p>
        </p:txBody>
      </p:sp>
      <p:sp>
        <p:nvSpPr>
          <p:cNvPr id="116751" name="Line 28"/>
          <p:cNvSpPr>
            <a:spLocks noChangeShapeType="1"/>
          </p:cNvSpPr>
          <p:nvPr/>
        </p:nvSpPr>
        <p:spPr bwMode="auto">
          <a:xfrm>
            <a:off x="6781800" y="2286000"/>
            <a:ext cx="838200" cy="762000"/>
          </a:xfrm>
          <a:prstGeom prst="line">
            <a:avLst/>
          </a:prstGeom>
          <a:noFill/>
          <a:ln w="127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2" name="Line 29"/>
          <p:cNvSpPr>
            <a:spLocks noChangeShapeType="1"/>
          </p:cNvSpPr>
          <p:nvPr/>
        </p:nvSpPr>
        <p:spPr bwMode="auto">
          <a:xfrm>
            <a:off x="609600" y="5638800"/>
            <a:ext cx="8153400" cy="0"/>
          </a:xfrm>
          <a:prstGeom prst="line">
            <a:avLst/>
          </a:prstGeom>
          <a:noFill/>
          <a:ln w="25400">
            <a:solidFill>
              <a:schemeClr val="tx1"/>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6753" name="Text Box 31"/>
          <p:cNvSpPr txBox="1">
            <a:spLocks noChangeArrowheads="1"/>
          </p:cNvSpPr>
          <p:nvPr/>
        </p:nvSpPr>
        <p:spPr bwMode="auto">
          <a:xfrm>
            <a:off x="1066800" y="4800600"/>
            <a:ext cx="525463" cy="4572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latin typeface="Tahoma" charset="0"/>
              </a:rPr>
              <a:t>FC</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altLang="en-US">
                <a:ea typeface="ＭＳ Ｐゴシック" charset="-128"/>
              </a:rPr>
              <a:t>Knowledge-Performance Tradeoff</a:t>
            </a:r>
          </a:p>
        </p:txBody>
      </p:sp>
      <p:pic>
        <p:nvPicPr>
          <p:cNvPr id="1187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89677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a:t>BitTorrent: Tracker</a:t>
            </a:r>
          </a:p>
        </p:txBody>
      </p:sp>
      <p:sp>
        <p:nvSpPr>
          <p:cNvPr id="40962" name="Rectangle 3"/>
          <p:cNvSpPr>
            <a:spLocks noGrp="1" noChangeArrowheads="1"/>
          </p:cNvSpPr>
          <p:nvPr>
            <p:ph type="body" idx="1"/>
          </p:nvPr>
        </p:nvSpPr>
        <p:spPr/>
        <p:txBody>
          <a:bodyPr/>
          <a:lstStyle/>
          <a:p>
            <a:pPr>
              <a:lnSpc>
                <a:spcPct val="90000"/>
              </a:lnSpc>
            </a:pPr>
            <a:r>
              <a:rPr lang="en-US" altLang="en-US" sz="3000"/>
              <a:t>Infrastructure node</a:t>
            </a:r>
          </a:p>
          <a:p>
            <a:pPr lvl="1">
              <a:lnSpc>
                <a:spcPct val="90000"/>
              </a:lnSpc>
            </a:pPr>
            <a:r>
              <a:rPr lang="en-US" altLang="en-US" sz="2600"/>
              <a:t>Keeps track of peers participating in the torrent</a:t>
            </a:r>
          </a:p>
          <a:p>
            <a:pPr>
              <a:lnSpc>
                <a:spcPct val="90000"/>
              </a:lnSpc>
            </a:pPr>
            <a:r>
              <a:rPr lang="en-US" altLang="en-US" sz="3000"/>
              <a:t>Peers register with the tracker</a:t>
            </a:r>
          </a:p>
          <a:p>
            <a:pPr lvl="1">
              <a:lnSpc>
                <a:spcPct val="90000"/>
              </a:lnSpc>
            </a:pPr>
            <a:r>
              <a:rPr lang="en-US" altLang="en-US" sz="2600"/>
              <a:t>Peer registers when it arrives</a:t>
            </a:r>
          </a:p>
          <a:p>
            <a:pPr lvl="1">
              <a:lnSpc>
                <a:spcPct val="90000"/>
              </a:lnSpc>
            </a:pPr>
            <a:r>
              <a:rPr lang="en-US" altLang="en-US" sz="2600"/>
              <a:t>Peer periodically informs tracker it is still there</a:t>
            </a:r>
          </a:p>
          <a:p>
            <a:pPr>
              <a:lnSpc>
                <a:spcPct val="90000"/>
              </a:lnSpc>
            </a:pPr>
            <a:r>
              <a:rPr lang="en-US" altLang="en-US" sz="3000"/>
              <a:t>Tracker selects peers for downloading</a:t>
            </a:r>
          </a:p>
          <a:p>
            <a:pPr lvl="1">
              <a:lnSpc>
                <a:spcPct val="90000"/>
              </a:lnSpc>
            </a:pPr>
            <a:r>
              <a:rPr lang="en-US" altLang="en-US" sz="2600"/>
              <a:t>Returns a random set of peers</a:t>
            </a:r>
          </a:p>
          <a:p>
            <a:pPr lvl="1">
              <a:lnSpc>
                <a:spcPct val="90000"/>
              </a:lnSpc>
            </a:pPr>
            <a:r>
              <a:rPr lang="en-US" altLang="en-US" sz="2600"/>
              <a:t>Including their IP addresses</a:t>
            </a:r>
          </a:p>
          <a:p>
            <a:pPr lvl="1">
              <a:lnSpc>
                <a:spcPct val="90000"/>
              </a:lnSpc>
            </a:pPr>
            <a:r>
              <a:rPr lang="en-US" altLang="en-US" sz="2600"/>
              <a:t>So the new peer knows who to contact for data</a:t>
            </a:r>
          </a:p>
          <a:p>
            <a:pPr>
              <a:lnSpc>
                <a:spcPct val="90000"/>
              </a:lnSpc>
            </a:pPr>
            <a:r>
              <a:rPr lang="en-US" altLang="en-US" sz="3000"/>
              <a:t>Can have “trackerless” system using DHT</a:t>
            </a:r>
          </a:p>
        </p:txBody>
      </p:sp>
      <p:sp>
        <p:nvSpPr>
          <p:cNvPr id="40963"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F3F81B4B-920A-CD42-9FEF-1FEE21B5585E}" type="slidenum">
              <a:rPr lang="en-US" altLang="en-US" sz="1200">
                <a:solidFill>
                  <a:schemeClr val="tx2"/>
                </a:solidFill>
                <a:latin typeface="Arial Narrow" charset="0"/>
              </a:rPr>
              <a:pPr algn="ctr"/>
              <a:t>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5796478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altLang="en-US">
                <a:ea typeface="ＭＳ Ｐゴシック" charset="-128"/>
              </a:rPr>
              <a:t>Routing Solutions - Replication</a:t>
            </a:r>
          </a:p>
        </p:txBody>
      </p:sp>
      <p:sp>
        <p:nvSpPr>
          <p:cNvPr id="119810" name="Rectangle 3"/>
          <p:cNvSpPr>
            <a:spLocks noGrp="1" noChangeArrowheads="1"/>
          </p:cNvSpPr>
          <p:nvPr>
            <p:ph type="body" idx="1"/>
          </p:nvPr>
        </p:nvSpPr>
        <p:spPr/>
        <p:txBody>
          <a:bodyPr/>
          <a:lstStyle/>
          <a:p>
            <a:pPr>
              <a:lnSpc>
                <a:spcPct val="90000"/>
              </a:lnSpc>
            </a:pPr>
            <a:r>
              <a:rPr lang="en-US" altLang="en-US" sz="2600">
                <a:ea typeface="ＭＳ Ｐゴシック" charset="-128"/>
              </a:rPr>
              <a:t>“Intelligently” distribute identical data copies to contacts to increase chances of delivery</a:t>
            </a:r>
          </a:p>
          <a:p>
            <a:pPr lvl="1">
              <a:lnSpc>
                <a:spcPct val="90000"/>
              </a:lnSpc>
            </a:pPr>
            <a:r>
              <a:rPr lang="en-US" altLang="en-US" sz="2200"/>
              <a:t>Flooding (unlimited contacts)</a:t>
            </a:r>
          </a:p>
          <a:p>
            <a:pPr lvl="1">
              <a:lnSpc>
                <a:spcPct val="90000"/>
              </a:lnSpc>
            </a:pPr>
            <a:r>
              <a:rPr lang="en-US" altLang="en-US" sz="2200"/>
              <a:t>Heuristics: random forwarding, history-based forwarding, predication-based forwarding, etc. (limited contacts)</a:t>
            </a:r>
          </a:p>
          <a:p>
            <a:pPr lvl="1">
              <a:lnSpc>
                <a:spcPct val="90000"/>
              </a:lnSpc>
            </a:pPr>
            <a:endParaRPr lang="en-US" altLang="en-US" sz="2200"/>
          </a:p>
          <a:p>
            <a:pPr>
              <a:lnSpc>
                <a:spcPct val="90000"/>
              </a:lnSpc>
            </a:pPr>
            <a:r>
              <a:rPr lang="en-US" altLang="en-US" sz="2600">
                <a:ea typeface="ＭＳ Ｐゴシック" charset="-128"/>
              </a:rPr>
              <a:t>Given “replication budget”, this is difficult</a:t>
            </a:r>
          </a:p>
          <a:p>
            <a:pPr lvl="1">
              <a:lnSpc>
                <a:spcPct val="90000"/>
              </a:lnSpc>
            </a:pPr>
            <a:r>
              <a:rPr lang="en-US" altLang="en-US" sz="2200"/>
              <a:t>Using </a:t>
            </a:r>
            <a:r>
              <a:rPr lang="en-US" altLang="en-US" sz="2200">
                <a:solidFill>
                  <a:srgbClr val="CC0000"/>
                </a:solidFill>
              </a:rPr>
              <a:t>simple replication</a:t>
            </a:r>
            <a:r>
              <a:rPr lang="en-US" altLang="en-US" sz="2200"/>
              <a:t>, only finite number of copies in the network [Juang02, Grossglauser02, Jain04, Chaintreau05]</a:t>
            </a:r>
          </a:p>
          <a:p>
            <a:pPr lvl="1">
              <a:lnSpc>
                <a:spcPct val="90000"/>
              </a:lnSpc>
            </a:pPr>
            <a:r>
              <a:rPr lang="en-US" altLang="en-US" sz="2200"/>
              <a:t>Routing performance (delivery rate, latency, etc.) heavily dependent on </a:t>
            </a:r>
            <a:r>
              <a:rPr lang="en-US" altLang="en-US" sz="2200" i="1"/>
              <a:t>“deliverability” of these contacts</a:t>
            </a:r>
            <a:r>
              <a:rPr lang="en-US" altLang="en-US" sz="2200"/>
              <a:t> (or </a:t>
            </a:r>
            <a:r>
              <a:rPr lang="en-US" altLang="en-US" sz="2200" i="1"/>
              <a:t>predictability of heuristics)</a:t>
            </a:r>
          </a:p>
          <a:p>
            <a:pPr lvl="1">
              <a:lnSpc>
                <a:spcPct val="90000"/>
              </a:lnSpc>
            </a:pPr>
            <a:r>
              <a:rPr lang="en-US" altLang="en-US" sz="2200"/>
              <a:t>No single heuristic works for all scenarios!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US" altLang="en-US">
                <a:ea typeface="ＭＳ Ｐゴシック" charset="-128"/>
              </a:rPr>
              <a:t>Using Erasure Codes</a:t>
            </a:r>
          </a:p>
        </p:txBody>
      </p:sp>
      <p:sp>
        <p:nvSpPr>
          <p:cNvPr id="121858" name="Rectangle 3"/>
          <p:cNvSpPr>
            <a:spLocks noGrp="1" noChangeArrowheads="1"/>
          </p:cNvSpPr>
          <p:nvPr>
            <p:ph type="body" idx="1"/>
          </p:nvPr>
        </p:nvSpPr>
        <p:spPr/>
        <p:txBody>
          <a:bodyPr/>
          <a:lstStyle/>
          <a:p>
            <a:pPr>
              <a:lnSpc>
                <a:spcPct val="90000"/>
              </a:lnSpc>
            </a:pPr>
            <a:r>
              <a:rPr lang="en-US" altLang="en-US" sz="2800">
                <a:ea typeface="ＭＳ Ｐゴシック" charset="-128"/>
              </a:rPr>
              <a:t>Rather than seeking particular “good” contacts, “split” messages and distribute to more contacts to increase chance of delivery</a:t>
            </a:r>
          </a:p>
          <a:p>
            <a:pPr lvl="1">
              <a:lnSpc>
                <a:spcPct val="90000"/>
              </a:lnSpc>
            </a:pPr>
            <a:r>
              <a:rPr lang="en-US" altLang="en-US" sz="2400"/>
              <a:t>Same number of bytes flowing in the network, now in the form of coded blocks</a:t>
            </a:r>
          </a:p>
          <a:p>
            <a:pPr lvl="1">
              <a:lnSpc>
                <a:spcPct val="90000"/>
              </a:lnSpc>
            </a:pPr>
            <a:r>
              <a:rPr lang="en-US" altLang="en-US" sz="2400"/>
              <a:t>Partial data arrival can be used to reconstruct the original message</a:t>
            </a:r>
          </a:p>
          <a:p>
            <a:pPr lvl="2">
              <a:lnSpc>
                <a:spcPct val="90000"/>
              </a:lnSpc>
            </a:pPr>
            <a:r>
              <a:rPr lang="en-US" altLang="en-US" sz="2100"/>
              <a:t>Given a replication factor of </a:t>
            </a:r>
            <a:r>
              <a:rPr lang="en-US" altLang="en-US" sz="2100" i="1"/>
              <a:t>r, </a:t>
            </a:r>
            <a:r>
              <a:rPr lang="en-US" altLang="en-US" sz="2100"/>
              <a:t>(in theory) any </a:t>
            </a:r>
            <a:r>
              <a:rPr lang="en-US" altLang="en-US" sz="2100" i="1"/>
              <a:t>1/r</a:t>
            </a:r>
            <a:r>
              <a:rPr lang="en-US" altLang="en-US" sz="2100"/>
              <a:t> code blocks received can be used to reconstruct original data</a:t>
            </a:r>
          </a:p>
          <a:p>
            <a:pPr lvl="1">
              <a:lnSpc>
                <a:spcPct val="90000"/>
              </a:lnSpc>
            </a:pPr>
            <a:r>
              <a:rPr lang="en-US" altLang="en-US" sz="2400"/>
              <a:t>Potentially leverage more contacts opportunity that result in lowest </a:t>
            </a:r>
            <a:r>
              <a:rPr lang="en-US" altLang="en-US" sz="2400">
                <a:solidFill>
                  <a:srgbClr val="CC0000"/>
                </a:solidFill>
              </a:rPr>
              <a:t>worse-case</a:t>
            </a:r>
            <a:r>
              <a:rPr lang="en-US" altLang="en-US" sz="2400"/>
              <a:t> latency</a:t>
            </a:r>
          </a:p>
          <a:p>
            <a:pPr>
              <a:lnSpc>
                <a:spcPct val="90000"/>
              </a:lnSpc>
            </a:pPr>
            <a:r>
              <a:rPr lang="en-US" altLang="en-US" sz="2800">
                <a:ea typeface="ＭＳ Ｐゴシック" charset="-128"/>
              </a:rPr>
              <a:t>Intuition:</a:t>
            </a:r>
          </a:p>
          <a:p>
            <a:pPr lvl="1">
              <a:lnSpc>
                <a:spcPct val="90000"/>
              </a:lnSpc>
            </a:pPr>
            <a:r>
              <a:rPr lang="en-US" altLang="en-US" sz="2400"/>
              <a:t>Reduces “risk” due to outlier bad contacts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altLang="en-US">
                <a:ea typeface="ＭＳ Ｐゴシック" charset="-128"/>
              </a:rPr>
              <a:t>Erasure Codes</a:t>
            </a:r>
          </a:p>
        </p:txBody>
      </p:sp>
      <p:sp>
        <p:nvSpPr>
          <p:cNvPr id="123906" name="Rectangle 3"/>
          <p:cNvSpPr>
            <a:spLocks noChangeArrowheads="1"/>
          </p:cNvSpPr>
          <p:nvPr/>
        </p:nvSpPr>
        <p:spPr bwMode="auto">
          <a:xfrm>
            <a:off x="15240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07" name="Rectangle 4"/>
          <p:cNvSpPr>
            <a:spLocks noChangeArrowheads="1"/>
          </p:cNvSpPr>
          <p:nvPr/>
        </p:nvSpPr>
        <p:spPr bwMode="auto">
          <a:xfrm>
            <a:off x="19812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08" name="Rectangle 5"/>
          <p:cNvSpPr>
            <a:spLocks noChangeArrowheads="1"/>
          </p:cNvSpPr>
          <p:nvPr/>
        </p:nvSpPr>
        <p:spPr bwMode="auto">
          <a:xfrm>
            <a:off x="24384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09" name="Rectangle 6"/>
          <p:cNvSpPr>
            <a:spLocks noChangeArrowheads="1"/>
          </p:cNvSpPr>
          <p:nvPr/>
        </p:nvSpPr>
        <p:spPr bwMode="auto">
          <a:xfrm>
            <a:off x="33528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0" name="Rectangle 7"/>
          <p:cNvSpPr>
            <a:spLocks noChangeArrowheads="1"/>
          </p:cNvSpPr>
          <p:nvPr/>
        </p:nvSpPr>
        <p:spPr bwMode="auto">
          <a:xfrm>
            <a:off x="2895600" y="13716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1" name="Text Box 8"/>
          <p:cNvSpPr txBox="1">
            <a:spLocks noChangeArrowheads="1"/>
          </p:cNvSpPr>
          <p:nvPr/>
        </p:nvSpPr>
        <p:spPr bwMode="auto">
          <a:xfrm>
            <a:off x="4114800" y="1447800"/>
            <a:ext cx="2014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Message n blocks</a:t>
            </a:r>
          </a:p>
        </p:txBody>
      </p:sp>
      <p:sp>
        <p:nvSpPr>
          <p:cNvPr id="123912" name="Line 9"/>
          <p:cNvSpPr>
            <a:spLocks noChangeShapeType="1"/>
          </p:cNvSpPr>
          <p:nvPr/>
        </p:nvSpPr>
        <p:spPr bwMode="auto">
          <a:xfrm>
            <a:off x="2590800" y="1981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3" name="Text Box 10"/>
          <p:cNvSpPr txBox="1">
            <a:spLocks noChangeArrowheads="1"/>
          </p:cNvSpPr>
          <p:nvPr/>
        </p:nvSpPr>
        <p:spPr bwMode="auto">
          <a:xfrm>
            <a:off x="2819400" y="20574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Encoding</a:t>
            </a:r>
          </a:p>
        </p:txBody>
      </p:sp>
      <p:sp>
        <p:nvSpPr>
          <p:cNvPr id="123914" name="Rectangle 11"/>
          <p:cNvSpPr>
            <a:spLocks noChangeArrowheads="1"/>
          </p:cNvSpPr>
          <p:nvPr/>
        </p:nvSpPr>
        <p:spPr bwMode="auto">
          <a:xfrm>
            <a:off x="15240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5" name="Rectangle 12"/>
          <p:cNvSpPr>
            <a:spLocks noChangeArrowheads="1"/>
          </p:cNvSpPr>
          <p:nvPr/>
        </p:nvSpPr>
        <p:spPr bwMode="auto">
          <a:xfrm>
            <a:off x="19812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6" name="Rectangle 13"/>
          <p:cNvSpPr>
            <a:spLocks noChangeArrowheads="1"/>
          </p:cNvSpPr>
          <p:nvPr/>
        </p:nvSpPr>
        <p:spPr bwMode="auto">
          <a:xfrm>
            <a:off x="24384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7" name="Rectangle 14"/>
          <p:cNvSpPr>
            <a:spLocks noChangeArrowheads="1"/>
          </p:cNvSpPr>
          <p:nvPr/>
        </p:nvSpPr>
        <p:spPr bwMode="auto">
          <a:xfrm>
            <a:off x="33528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8" name="Rectangle 15"/>
          <p:cNvSpPr>
            <a:spLocks noChangeArrowheads="1"/>
          </p:cNvSpPr>
          <p:nvPr/>
        </p:nvSpPr>
        <p:spPr bwMode="auto">
          <a:xfrm>
            <a:off x="2895600" y="26670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19" name="Rectangle 16"/>
          <p:cNvSpPr>
            <a:spLocks noChangeArrowheads="1"/>
          </p:cNvSpPr>
          <p:nvPr/>
        </p:nvSpPr>
        <p:spPr bwMode="auto">
          <a:xfrm>
            <a:off x="38862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0" name="Rectangle 17"/>
          <p:cNvSpPr>
            <a:spLocks noChangeArrowheads="1"/>
          </p:cNvSpPr>
          <p:nvPr/>
        </p:nvSpPr>
        <p:spPr bwMode="auto">
          <a:xfrm>
            <a:off x="43434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1" name="Rectangle 18"/>
          <p:cNvSpPr>
            <a:spLocks noChangeArrowheads="1"/>
          </p:cNvSpPr>
          <p:nvPr/>
        </p:nvSpPr>
        <p:spPr bwMode="auto">
          <a:xfrm>
            <a:off x="48006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2" name="Rectangle 19"/>
          <p:cNvSpPr>
            <a:spLocks noChangeArrowheads="1"/>
          </p:cNvSpPr>
          <p:nvPr/>
        </p:nvSpPr>
        <p:spPr bwMode="auto">
          <a:xfrm>
            <a:off x="57150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3" name="Rectangle 20"/>
          <p:cNvSpPr>
            <a:spLocks noChangeArrowheads="1"/>
          </p:cNvSpPr>
          <p:nvPr/>
        </p:nvSpPr>
        <p:spPr bwMode="auto">
          <a:xfrm>
            <a:off x="52578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4" name="Rectangle 21"/>
          <p:cNvSpPr>
            <a:spLocks noChangeArrowheads="1"/>
          </p:cNvSpPr>
          <p:nvPr/>
        </p:nvSpPr>
        <p:spPr bwMode="auto">
          <a:xfrm>
            <a:off x="61722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5" name="Rectangle 22"/>
          <p:cNvSpPr>
            <a:spLocks noChangeArrowheads="1"/>
          </p:cNvSpPr>
          <p:nvPr/>
        </p:nvSpPr>
        <p:spPr bwMode="auto">
          <a:xfrm>
            <a:off x="66294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6" name="Rectangle 23"/>
          <p:cNvSpPr>
            <a:spLocks noChangeArrowheads="1"/>
          </p:cNvSpPr>
          <p:nvPr/>
        </p:nvSpPr>
        <p:spPr bwMode="auto">
          <a:xfrm>
            <a:off x="70866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7" name="Rectangle 24"/>
          <p:cNvSpPr>
            <a:spLocks noChangeArrowheads="1"/>
          </p:cNvSpPr>
          <p:nvPr/>
        </p:nvSpPr>
        <p:spPr bwMode="auto">
          <a:xfrm>
            <a:off x="80010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8" name="Rectangle 25"/>
          <p:cNvSpPr>
            <a:spLocks noChangeArrowheads="1"/>
          </p:cNvSpPr>
          <p:nvPr/>
        </p:nvSpPr>
        <p:spPr bwMode="auto">
          <a:xfrm>
            <a:off x="7543800" y="26670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29" name="Text Box 26"/>
          <p:cNvSpPr txBox="1">
            <a:spLocks noChangeArrowheads="1"/>
          </p:cNvSpPr>
          <p:nvPr/>
        </p:nvSpPr>
        <p:spPr bwMode="auto">
          <a:xfrm>
            <a:off x="3810000" y="3352800"/>
            <a:ext cx="299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Opportunistic Forwarding</a:t>
            </a:r>
          </a:p>
        </p:txBody>
      </p:sp>
      <p:sp>
        <p:nvSpPr>
          <p:cNvPr id="123930" name="Rectangle 27"/>
          <p:cNvSpPr>
            <a:spLocks noChangeArrowheads="1"/>
          </p:cNvSpPr>
          <p:nvPr/>
        </p:nvSpPr>
        <p:spPr bwMode="auto">
          <a:xfrm>
            <a:off x="1524000" y="39624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1" name="Rectangle 28"/>
          <p:cNvSpPr>
            <a:spLocks noChangeArrowheads="1"/>
          </p:cNvSpPr>
          <p:nvPr/>
        </p:nvSpPr>
        <p:spPr bwMode="auto">
          <a:xfrm>
            <a:off x="2438400" y="39624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2" name="Rectangle 29"/>
          <p:cNvSpPr>
            <a:spLocks noChangeArrowheads="1"/>
          </p:cNvSpPr>
          <p:nvPr/>
        </p:nvSpPr>
        <p:spPr bwMode="auto">
          <a:xfrm>
            <a:off x="4343400" y="39624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3" name="Rectangle 30"/>
          <p:cNvSpPr>
            <a:spLocks noChangeArrowheads="1"/>
          </p:cNvSpPr>
          <p:nvPr/>
        </p:nvSpPr>
        <p:spPr bwMode="auto">
          <a:xfrm>
            <a:off x="5715000" y="39624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4" name="Rectangle 31"/>
          <p:cNvSpPr>
            <a:spLocks noChangeArrowheads="1"/>
          </p:cNvSpPr>
          <p:nvPr/>
        </p:nvSpPr>
        <p:spPr bwMode="auto">
          <a:xfrm>
            <a:off x="6248400" y="3962400"/>
            <a:ext cx="304800" cy="457200"/>
          </a:xfrm>
          <a:prstGeom prst="rect">
            <a:avLst/>
          </a:prstGeom>
          <a:solidFill>
            <a:srgbClr val="99FF99"/>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5" name="Line 32"/>
          <p:cNvSpPr>
            <a:spLocks noChangeShapeType="1"/>
          </p:cNvSpPr>
          <p:nvPr/>
        </p:nvSpPr>
        <p:spPr bwMode="auto">
          <a:xfrm>
            <a:off x="2590800" y="4572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36" name="Text Box 33"/>
          <p:cNvSpPr txBox="1">
            <a:spLocks noChangeArrowheads="1"/>
          </p:cNvSpPr>
          <p:nvPr/>
        </p:nvSpPr>
        <p:spPr bwMode="auto">
          <a:xfrm>
            <a:off x="2819400" y="46482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Decoding</a:t>
            </a:r>
          </a:p>
        </p:txBody>
      </p:sp>
      <p:sp>
        <p:nvSpPr>
          <p:cNvPr id="123937" name="Rectangle 34"/>
          <p:cNvSpPr>
            <a:spLocks noChangeArrowheads="1"/>
          </p:cNvSpPr>
          <p:nvPr/>
        </p:nvSpPr>
        <p:spPr bwMode="auto">
          <a:xfrm>
            <a:off x="15240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8" name="Rectangle 35"/>
          <p:cNvSpPr>
            <a:spLocks noChangeArrowheads="1"/>
          </p:cNvSpPr>
          <p:nvPr/>
        </p:nvSpPr>
        <p:spPr bwMode="auto">
          <a:xfrm>
            <a:off x="19812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39" name="Rectangle 36"/>
          <p:cNvSpPr>
            <a:spLocks noChangeArrowheads="1"/>
          </p:cNvSpPr>
          <p:nvPr/>
        </p:nvSpPr>
        <p:spPr bwMode="auto">
          <a:xfrm>
            <a:off x="24384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40" name="Rectangle 37"/>
          <p:cNvSpPr>
            <a:spLocks noChangeArrowheads="1"/>
          </p:cNvSpPr>
          <p:nvPr/>
        </p:nvSpPr>
        <p:spPr bwMode="auto">
          <a:xfrm>
            <a:off x="33528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41" name="Rectangle 38"/>
          <p:cNvSpPr>
            <a:spLocks noChangeArrowheads="1"/>
          </p:cNvSpPr>
          <p:nvPr/>
        </p:nvSpPr>
        <p:spPr bwMode="auto">
          <a:xfrm>
            <a:off x="2895600" y="5257800"/>
            <a:ext cx="304800" cy="457200"/>
          </a:xfrm>
          <a:prstGeom prst="rect">
            <a:avLst/>
          </a:prstGeom>
          <a:solidFill>
            <a:srgbClr val="D2CDF3"/>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3942" name="Freeform 39"/>
          <p:cNvSpPr>
            <a:spLocks/>
          </p:cNvSpPr>
          <p:nvPr/>
        </p:nvSpPr>
        <p:spPr bwMode="auto">
          <a:xfrm>
            <a:off x="2387600" y="3200400"/>
            <a:ext cx="444500" cy="609600"/>
          </a:xfrm>
          <a:custGeom>
            <a:avLst/>
            <a:gdLst>
              <a:gd name="T0" fmla="*/ 2147483647 w 280"/>
              <a:gd name="T1" fmla="*/ 0 h 672"/>
              <a:gd name="T2" fmla="*/ 2147483647 w 280"/>
              <a:gd name="T3" fmla="*/ 2147483647 h 672"/>
              <a:gd name="T4" fmla="*/ 2147483647 w 280"/>
              <a:gd name="T5" fmla="*/ 2147483647 h 672"/>
              <a:gd name="T6" fmla="*/ 2147483647 w 280"/>
              <a:gd name="T7" fmla="*/ 2147483647 h 672"/>
              <a:gd name="T8" fmla="*/ 2147483647 w 280"/>
              <a:gd name="T9" fmla="*/ 2147483647 h 672"/>
              <a:gd name="T10" fmla="*/ 0 60000 65536"/>
              <a:gd name="T11" fmla="*/ 0 60000 65536"/>
              <a:gd name="T12" fmla="*/ 0 60000 65536"/>
              <a:gd name="T13" fmla="*/ 0 60000 65536"/>
              <a:gd name="T14" fmla="*/ 0 60000 65536"/>
              <a:gd name="T15" fmla="*/ 0 w 280"/>
              <a:gd name="T16" fmla="*/ 0 h 672"/>
              <a:gd name="T17" fmla="*/ 280 w 280"/>
              <a:gd name="T18" fmla="*/ 672 h 672"/>
            </a:gdLst>
            <a:ahLst/>
            <a:cxnLst>
              <a:cxn ang="T10">
                <a:pos x="T0" y="T1"/>
              </a:cxn>
              <a:cxn ang="T11">
                <a:pos x="T2" y="T3"/>
              </a:cxn>
              <a:cxn ang="T12">
                <a:pos x="T4" y="T5"/>
              </a:cxn>
              <a:cxn ang="T13">
                <a:pos x="T6" y="T7"/>
              </a:cxn>
              <a:cxn ang="T14">
                <a:pos x="T8" y="T9"/>
              </a:cxn>
            </a:cxnLst>
            <a:rect l="T15" t="T16" r="T17" b="T18"/>
            <a:pathLst>
              <a:path w="280" h="672">
                <a:moveTo>
                  <a:pt x="176" y="0"/>
                </a:moveTo>
                <a:cubicBezTo>
                  <a:pt x="140" y="4"/>
                  <a:pt x="104" y="8"/>
                  <a:pt x="80" y="48"/>
                </a:cubicBezTo>
                <a:cubicBezTo>
                  <a:pt x="56" y="88"/>
                  <a:pt x="0" y="168"/>
                  <a:pt x="32" y="240"/>
                </a:cubicBezTo>
                <a:cubicBezTo>
                  <a:pt x="64" y="312"/>
                  <a:pt x="264" y="408"/>
                  <a:pt x="272" y="480"/>
                </a:cubicBezTo>
                <a:cubicBezTo>
                  <a:pt x="280" y="552"/>
                  <a:pt x="112" y="640"/>
                  <a:pt x="80" y="67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43" name="Freeform 40"/>
          <p:cNvSpPr>
            <a:spLocks/>
          </p:cNvSpPr>
          <p:nvPr/>
        </p:nvSpPr>
        <p:spPr bwMode="auto">
          <a:xfrm>
            <a:off x="2755900" y="3200400"/>
            <a:ext cx="444500" cy="609600"/>
          </a:xfrm>
          <a:custGeom>
            <a:avLst/>
            <a:gdLst>
              <a:gd name="T0" fmla="*/ 2147483647 w 280"/>
              <a:gd name="T1" fmla="*/ 0 h 672"/>
              <a:gd name="T2" fmla="*/ 2147483647 w 280"/>
              <a:gd name="T3" fmla="*/ 2147483647 h 672"/>
              <a:gd name="T4" fmla="*/ 2147483647 w 280"/>
              <a:gd name="T5" fmla="*/ 2147483647 h 672"/>
              <a:gd name="T6" fmla="*/ 2147483647 w 280"/>
              <a:gd name="T7" fmla="*/ 2147483647 h 672"/>
              <a:gd name="T8" fmla="*/ 2147483647 w 280"/>
              <a:gd name="T9" fmla="*/ 2147483647 h 672"/>
              <a:gd name="T10" fmla="*/ 0 60000 65536"/>
              <a:gd name="T11" fmla="*/ 0 60000 65536"/>
              <a:gd name="T12" fmla="*/ 0 60000 65536"/>
              <a:gd name="T13" fmla="*/ 0 60000 65536"/>
              <a:gd name="T14" fmla="*/ 0 60000 65536"/>
              <a:gd name="T15" fmla="*/ 0 w 280"/>
              <a:gd name="T16" fmla="*/ 0 h 672"/>
              <a:gd name="T17" fmla="*/ 280 w 280"/>
              <a:gd name="T18" fmla="*/ 672 h 672"/>
            </a:gdLst>
            <a:ahLst/>
            <a:cxnLst>
              <a:cxn ang="T10">
                <a:pos x="T0" y="T1"/>
              </a:cxn>
              <a:cxn ang="T11">
                <a:pos x="T2" y="T3"/>
              </a:cxn>
              <a:cxn ang="T12">
                <a:pos x="T4" y="T5"/>
              </a:cxn>
              <a:cxn ang="T13">
                <a:pos x="T6" y="T7"/>
              </a:cxn>
              <a:cxn ang="T14">
                <a:pos x="T8" y="T9"/>
              </a:cxn>
            </a:cxnLst>
            <a:rect l="T15" t="T16" r="T17" b="T18"/>
            <a:pathLst>
              <a:path w="280" h="672">
                <a:moveTo>
                  <a:pt x="176" y="0"/>
                </a:moveTo>
                <a:cubicBezTo>
                  <a:pt x="140" y="4"/>
                  <a:pt x="104" y="8"/>
                  <a:pt x="80" y="48"/>
                </a:cubicBezTo>
                <a:cubicBezTo>
                  <a:pt x="56" y="88"/>
                  <a:pt x="0" y="168"/>
                  <a:pt x="32" y="240"/>
                </a:cubicBezTo>
                <a:cubicBezTo>
                  <a:pt x="64" y="312"/>
                  <a:pt x="264" y="408"/>
                  <a:pt x="272" y="480"/>
                </a:cubicBezTo>
                <a:cubicBezTo>
                  <a:pt x="280" y="552"/>
                  <a:pt x="112" y="640"/>
                  <a:pt x="80" y="67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44" name="Text Box 41"/>
          <p:cNvSpPr txBox="1">
            <a:spLocks noChangeArrowheads="1"/>
          </p:cNvSpPr>
          <p:nvPr/>
        </p:nvSpPr>
        <p:spPr bwMode="auto">
          <a:xfrm>
            <a:off x="4083050" y="5272088"/>
            <a:ext cx="2014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Message n blocks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3" name="Rectangle 8"/>
          <p:cNvSpPr>
            <a:spLocks noGrp="1" noChangeArrowheads="1"/>
          </p:cNvSpPr>
          <p:nvPr>
            <p:ph type="title"/>
          </p:nvPr>
        </p:nvSpPr>
        <p:spPr/>
        <p:txBody>
          <a:bodyPr/>
          <a:lstStyle/>
          <a:p>
            <a:r>
              <a:rPr lang="en-US" altLang="en-US">
                <a:ea typeface="ＭＳ Ｐゴシック" charset="-128"/>
              </a:rPr>
              <a:t>DTN Security</a:t>
            </a:r>
          </a:p>
        </p:txBody>
      </p:sp>
      <p:sp>
        <p:nvSpPr>
          <p:cNvPr id="125954" name="Rectangle 9"/>
          <p:cNvSpPr>
            <a:spLocks noGrp="1" noChangeArrowheads="1"/>
          </p:cNvSpPr>
          <p:nvPr>
            <p:ph sz="half" idx="1"/>
          </p:nvPr>
        </p:nvSpPr>
        <p:spPr>
          <a:xfrm>
            <a:off x="304800" y="5105400"/>
            <a:ext cx="4152900" cy="1143000"/>
          </a:xfrm>
        </p:spPr>
        <p:txBody>
          <a:bodyPr/>
          <a:lstStyle/>
          <a:p>
            <a:r>
              <a:rPr lang="en-US" altLang="en-US" sz="2200" u="sng">
                <a:ea typeface="ＭＳ Ｐゴシック" charset="-128"/>
              </a:rPr>
              <a:t>Payload Security Header</a:t>
            </a:r>
            <a:r>
              <a:rPr lang="en-US" altLang="en-US" sz="2200">
                <a:ea typeface="ＭＳ Ｐゴシック" charset="-128"/>
              </a:rPr>
              <a:t> (PSH) end-to-end security header</a:t>
            </a:r>
          </a:p>
        </p:txBody>
      </p:sp>
      <p:sp>
        <p:nvSpPr>
          <p:cNvPr id="125955" name="Content Placeholder 70"/>
          <p:cNvSpPr>
            <a:spLocks noGrp="1"/>
          </p:cNvSpPr>
          <p:nvPr>
            <p:ph sz="half" idx="2"/>
          </p:nvPr>
        </p:nvSpPr>
        <p:spPr>
          <a:xfrm>
            <a:off x="4610100" y="5105400"/>
            <a:ext cx="4152900" cy="914400"/>
          </a:xfrm>
        </p:spPr>
        <p:txBody>
          <a:bodyPr/>
          <a:lstStyle/>
          <a:p>
            <a:pPr>
              <a:lnSpc>
                <a:spcPct val="80000"/>
              </a:lnSpc>
            </a:pPr>
            <a:r>
              <a:rPr lang="en-US" altLang="en-US" sz="2200" u="sng">
                <a:ea typeface="ＭＳ Ｐゴシック" charset="-128"/>
              </a:rPr>
              <a:t>Bundle Authentication Header</a:t>
            </a:r>
            <a:r>
              <a:rPr lang="en-US" altLang="en-US" sz="2200">
                <a:ea typeface="ＭＳ Ｐゴシック" charset="-128"/>
              </a:rPr>
              <a:t> (BAH) hop-by-hop security header</a:t>
            </a:r>
          </a:p>
          <a:p>
            <a:pPr>
              <a:lnSpc>
                <a:spcPct val="80000"/>
              </a:lnSpc>
            </a:pPr>
            <a:endParaRPr lang="en-US" altLang="en-US" sz="2200">
              <a:ea typeface="ＭＳ Ｐゴシック" charset="-128"/>
            </a:endParaRPr>
          </a:p>
        </p:txBody>
      </p:sp>
      <p:sp>
        <p:nvSpPr>
          <p:cNvPr id="125956" name="AutoShape 2"/>
          <p:cNvSpPr>
            <a:spLocks noChangeArrowheads="1"/>
          </p:cNvSpPr>
          <p:nvPr/>
        </p:nvSpPr>
        <p:spPr bwMode="auto">
          <a:xfrm>
            <a:off x="1039813" y="2046288"/>
            <a:ext cx="3648075" cy="2727325"/>
          </a:xfrm>
          <a:prstGeom prst="roundRect">
            <a:avLst>
              <a:gd name="adj" fmla="val 16667"/>
            </a:avLst>
          </a:prstGeom>
          <a:solidFill>
            <a:srgbClr val="339966"/>
          </a:solidFill>
          <a:ln w="12700">
            <a:solidFill>
              <a:schemeClr val="tx1"/>
            </a:solidFill>
            <a:prstDash val="sysDot"/>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5957" name="AutoShape 3"/>
          <p:cNvSpPr>
            <a:spLocks noChangeArrowheads="1"/>
          </p:cNvSpPr>
          <p:nvPr/>
        </p:nvSpPr>
        <p:spPr bwMode="auto">
          <a:xfrm>
            <a:off x="4803775" y="2046288"/>
            <a:ext cx="3648075" cy="2727325"/>
          </a:xfrm>
          <a:prstGeom prst="roundRect">
            <a:avLst>
              <a:gd name="adj" fmla="val 16667"/>
            </a:avLst>
          </a:prstGeom>
          <a:solidFill>
            <a:srgbClr val="800000"/>
          </a:solidFill>
          <a:ln w="12700">
            <a:solidFill>
              <a:schemeClr val="tx1"/>
            </a:solidFill>
            <a:prstDash val="sysDot"/>
            <a:round/>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5958" name="Line 7"/>
          <p:cNvSpPr>
            <a:spLocks noChangeShapeType="1"/>
          </p:cNvSpPr>
          <p:nvPr/>
        </p:nvSpPr>
        <p:spPr bwMode="auto">
          <a:xfrm>
            <a:off x="1922463" y="3813175"/>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59" name="Text Box 10"/>
          <p:cNvSpPr txBox="1">
            <a:spLocks noChangeArrowheads="1"/>
          </p:cNvSpPr>
          <p:nvPr/>
        </p:nvSpPr>
        <p:spPr bwMode="auto">
          <a:xfrm>
            <a:off x="6491288" y="1239838"/>
            <a:ext cx="11001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500"/>
              </a:lnSpc>
              <a:spcAft>
                <a:spcPts val="1000"/>
              </a:spcAft>
              <a:buClr>
                <a:srgbClr val="FDAA03"/>
              </a:buClr>
            </a:pPr>
            <a:r>
              <a:rPr lang="en-US" altLang="en-US" sz="1200">
                <a:solidFill>
                  <a:srgbClr val="000000"/>
                </a:solidFill>
                <a:latin typeface="Arial" charset="0"/>
              </a:rPr>
              <a:t>Bundle Agent</a:t>
            </a:r>
          </a:p>
        </p:txBody>
      </p:sp>
      <p:grpSp>
        <p:nvGrpSpPr>
          <p:cNvPr id="125960" name="Group 11"/>
          <p:cNvGrpSpPr>
            <a:grpSpLocks/>
          </p:cNvGrpSpPr>
          <p:nvPr/>
        </p:nvGrpSpPr>
        <p:grpSpPr bwMode="auto">
          <a:xfrm>
            <a:off x="1308100" y="3117850"/>
            <a:ext cx="652463" cy="655638"/>
            <a:chOff x="727" y="2328"/>
            <a:chExt cx="411" cy="413"/>
          </a:xfrm>
        </p:grpSpPr>
        <p:sp>
          <p:nvSpPr>
            <p:cNvPr id="126015" name="AutoShape 12"/>
            <p:cNvSpPr>
              <a:spLocks noChangeArrowheads="1"/>
            </p:cNvSpPr>
            <p:nvPr/>
          </p:nvSpPr>
          <p:spPr bwMode="auto">
            <a:xfrm>
              <a:off x="727"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16" name="Picture 13"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807"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17" name="AutoShape 14"/>
            <p:cNvSpPr>
              <a:spLocks noChangeArrowheads="1"/>
            </p:cNvSpPr>
            <p:nvPr/>
          </p:nvSpPr>
          <p:spPr bwMode="auto">
            <a:xfrm>
              <a:off x="727"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18" name="Rectangle 15"/>
            <p:cNvSpPr>
              <a:spLocks noChangeArrowheads="1"/>
            </p:cNvSpPr>
            <p:nvPr/>
          </p:nvSpPr>
          <p:spPr bwMode="auto">
            <a:xfrm>
              <a:off x="751"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grpSp>
        <p:nvGrpSpPr>
          <p:cNvPr id="125961" name="Group 16"/>
          <p:cNvGrpSpPr>
            <a:grpSpLocks/>
          </p:cNvGrpSpPr>
          <p:nvPr/>
        </p:nvGrpSpPr>
        <p:grpSpPr bwMode="auto">
          <a:xfrm>
            <a:off x="5945188" y="3349625"/>
            <a:ext cx="652462" cy="423863"/>
            <a:chOff x="1912" y="3637"/>
            <a:chExt cx="411" cy="267"/>
          </a:xfrm>
        </p:grpSpPr>
        <p:sp>
          <p:nvSpPr>
            <p:cNvPr id="126013" name="AutoShape 17"/>
            <p:cNvSpPr>
              <a:spLocks noChangeArrowheads="1"/>
            </p:cNvSpPr>
            <p:nvPr/>
          </p:nvSpPr>
          <p:spPr bwMode="auto">
            <a:xfrm>
              <a:off x="1912" y="3637"/>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14" name="Picture 18"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992" y="3753"/>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962" name="Group 19"/>
          <p:cNvGrpSpPr>
            <a:grpSpLocks/>
          </p:cNvGrpSpPr>
          <p:nvPr/>
        </p:nvGrpSpPr>
        <p:grpSpPr bwMode="auto">
          <a:xfrm>
            <a:off x="4398963" y="3387725"/>
            <a:ext cx="652462" cy="423863"/>
            <a:chOff x="1912" y="3637"/>
            <a:chExt cx="411" cy="267"/>
          </a:xfrm>
        </p:grpSpPr>
        <p:sp>
          <p:nvSpPr>
            <p:cNvPr id="126011" name="AutoShape 20"/>
            <p:cNvSpPr>
              <a:spLocks noChangeArrowheads="1"/>
            </p:cNvSpPr>
            <p:nvPr/>
          </p:nvSpPr>
          <p:spPr bwMode="auto">
            <a:xfrm>
              <a:off x="1912" y="3637"/>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12" name="Picture 21"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992" y="3753"/>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63" name="AutoShape 22"/>
          <p:cNvSpPr>
            <a:spLocks noChangeArrowheads="1"/>
          </p:cNvSpPr>
          <p:nvPr/>
        </p:nvSpPr>
        <p:spPr bwMode="auto">
          <a:xfrm>
            <a:off x="7491413" y="3340100"/>
            <a:ext cx="652462" cy="423863"/>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5964" name="Picture 23"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7618413" y="3524250"/>
            <a:ext cx="2190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65" name="Group 24"/>
          <p:cNvGrpSpPr>
            <a:grpSpLocks/>
          </p:cNvGrpSpPr>
          <p:nvPr/>
        </p:nvGrpSpPr>
        <p:grpSpPr bwMode="auto">
          <a:xfrm>
            <a:off x="7491413" y="3089275"/>
            <a:ext cx="652462" cy="450850"/>
            <a:chOff x="2807" y="3515"/>
            <a:chExt cx="411" cy="284"/>
          </a:xfrm>
        </p:grpSpPr>
        <p:sp>
          <p:nvSpPr>
            <p:cNvPr id="126009" name="AutoShape 25"/>
            <p:cNvSpPr>
              <a:spLocks noChangeArrowheads="1"/>
            </p:cNvSpPr>
            <p:nvPr/>
          </p:nvSpPr>
          <p:spPr bwMode="auto">
            <a:xfrm>
              <a:off x="2807" y="3515"/>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10" name="Rectangle 26"/>
            <p:cNvSpPr>
              <a:spLocks noChangeArrowheads="1"/>
            </p:cNvSpPr>
            <p:nvPr/>
          </p:nvSpPr>
          <p:spPr bwMode="auto">
            <a:xfrm>
              <a:off x="2832" y="3587"/>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grpSp>
        <p:nvGrpSpPr>
          <p:cNvPr id="125966" name="Group 27"/>
          <p:cNvGrpSpPr>
            <a:grpSpLocks/>
          </p:cNvGrpSpPr>
          <p:nvPr/>
        </p:nvGrpSpPr>
        <p:grpSpPr bwMode="auto">
          <a:xfrm>
            <a:off x="6223000" y="1393825"/>
            <a:ext cx="1692275" cy="552450"/>
            <a:chOff x="3920" y="732"/>
            <a:chExt cx="1066" cy="398"/>
          </a:xfrm>
        </p:grpSpPr>
        <p:pic>
          <p:nvPicPr>
            <p:cNvPr id="126006" name="Picture 28"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3975" y="732"/>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7" name="Rectangle 29"/>
            <p:cNvSpPr>
              <a:spLocks noChangeArrowheads="1"/>
            </p:cNvSpPr>
            <p:nvPr/>
          </p:nvSpPr>
          <p:spPr bwMode="auto">
            <a:xfrm>
              <a:off x="3920" y="887"/>
              <a:ext cx="261"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sp>
          <p:nvSpPr>
            <p:cNvPr id="126008" name="Text Box 30"/>
            <p:cNvSpPr txBox="1">
              <a:spLocks noChangeArrowheads="1"/>
            </p:cNvSpPr>
            <p:nvPr/>
          </p:nvSpPr>
          <p:spPr bwMode="auto">
            <a:xfrm>
              <a:off x="4072" y="829"/>
              <a:ext cx="91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500"/>
                </a:lnSpc>
                <a:spcAft>
                  <a:spcPts val="1000"/>
                </a:spcAft>
                <a:buClr>
                  <a:srgbClr val="FDAA03"/>
                </a:buClr>
              </a:pPr>
              <a:r>
                <a:rPr lang="en-US" altLang="en-US" sz="1200">
                  <a:solidFill>
                    <a:srgbClr val="000000"/>
                  </a:solidFill>
                  <a:latin typeface="Arial" charset="0"/>
                </a:rPr>
                <a:t>Bundle Application</a:t>
              </a:r>
            </a:p>
          </p:txBody>
        </p:sp>
      </p:grpSp>
      <p:grpSp>
        <p:nvGrpSpPr>
          <p:cNvPr id="125967" name="Group 31"/>
          <p:cNvGrpSpPr>
            <a:grpSpLocks/>
          </p:cNvGrpSpPr>
          <p:nvPr/>
        </p:nvGrpSpPr>
        <p:grpSpPr bwMode="auto">
          <a:xfrm>
            <a:off x="2690813" y="3117850"/>
            <a:ext cx="652462" cy="655638"/>
            <a:chOff x="1719" y="2328"/>
            <a:chExt cx="411" cy="413"/>
          </a:xfrm>
        </p:grpSpPr>
        <p:sp>
          <p:nvSpPr>
            <p:cNvPr id="126002" name="AutoShape 32"/>
            <p:cNvSpPr>
              <a:spLocks noChangeArrowheads="1"/>
            </p:cNvSpPr>
            <p:nvPr/>
          </p:nvSpPr>
          <p:spPr bwMode="auto">
            <a:xfrm>
              <a:off x="1719"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6003" name="Picture 33"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799"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4" name="AutoShape 34"/>
            <p:cNvSpPr>
              <a:spLocks noChangeArrowheads="1"/>
            </p:cNvSpPr>
            <p:nvPr/>
          </p:nvSpPr>
          <p:spPr bwMode="auto">
            <a:xfrm>
              <a:off x="1719"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05" name="Rectangle 35"/>
            <p:cNvSpPr>
              <a:spLocks noChangeArrowheads="1"/>
            </p:cNvSpPr>
            <p:nvPr/>
          </p:nvSpPr>
          <p:spPr bwMode="auto">
            <a:xfrm>
              <a:off x="1743"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grpSp>
        <p:nvGrpSpPr>
          <p:cNvPr id="125968" name="Group 38"/>
          <p:cNvGrpSpPr>
            <a:grpSpLocks/>
          </p:cNvGrpSpPr>
          <p:nvPr/>
        </p:nvGrpSpPr>
        <p:grpSpPr bwMode="auto">
          <a:xfrm>
            <a:off x="3727450" y="2160588"/>
            <a:ext cx="652463" cy="655637"/>
            <a:chOff x="1719" y="2328"/>
            <a:chExt cx="411" cy="413"/>
          </a:xfrm>
        </p:grpSpPr>
        <p:sp>
          <p:nvSpPr>
            <p:cNvPr id="125998" name="AutoShape 39"/>
            <p:cNvSpPr>
              <a:spLocks noChangeArrowheads="1"/>
            </p:cNvSpPr>
            <p:nvPr/>
          </p:nvSpPr>
          <p:spPr bwMode="auto">
            <a:xfrm>
              <a:off x="1719"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5999" name="Picture 40"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799"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0" name="AutoShape 41"/>
            <p:cNvSpPr>
              <a:spLocks noChangeArrowheads="1"/>
            </p:cNvSpPr>
            <p:nvPr/>
          </p:nvSpPr>
          <p:spPr bwMode="auto">
            <a:xfrm>
              <a:off x="1719"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6001" name="Rectangle 42"/>
            <p:cNvSpPr>
              <a:spLocks noChangeArrowheads="1"/>
            </p:cNvSpPr>
            <p:nvPr/>
          </p:nvSpPr>
          <p:spPr bwMode="auto">
            <a:xfrm>
              <a:off x="1743"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sp>
        <p:nvSpPr>
          <p:cNvPr id="125969" name="Line 43"/>
          <p:cNvSpPr>
            <a:spLocks noChangeShapeType="1"/>
          </p:cNvSpPr>
          <p:nvPr/>
        </p:nvSpPr>
        <p:spPr bwMode="auto">
          <a:xfrm>
            <a:off x="1846263" y="3619500"/>
            <a:ext cx="8445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0" name="Line 44"/>
          <p:cNvSpPr>
            <a:spLocks noChangeShapeType="1"/>
          </p:cNvSpPr>
          <p:nvPr/>
        </p:nvSpPr>
        <p:spPr bwMode="auto">
          <a:xfrm>
            <a:off x="3227388" y="3657600"/>
            <a:ext cx="11906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1" name="Line 45"/>
          <p:cNvSpPr>
            <a:spLocks noChangeShapeType="1"/>
          </p:cNvSpPr>
          <p:nvPr/>
        </p:nvSpPr>
        <p:spPr bwMode="auto">
          <a:xfrm flipV="1">
            <a:off x="3267075" y="2813050"/>
            <a:ext cx="536575" cy="768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2" name="Line 46"/>
          <p:cNvSpPr>
            <a:spLocks noChangeShapeType="1"/>
          </p:cNvSpPr>
          <p:nvPr/>
        </p:nvSpPr>
        <p:spPr bwMode="auto">
          <a:xfrm>
            <a:off x="4956175" y="3657600"/>
            <a:ext cx="9604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3" name="Line 47"/>
          <p:cNvSpPr>
            <a:spLocks noChangeShapeType="1"/>
          </p:cNvSpPr>
          <p:nvPr/>
        </p:nvSpPr>
        <p:spPr bwMode="auto">
          <a:xfrm>
            <a:off x="6454775" y="3657600"/>
            <a:ext cx="10366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4" name="Text Box 48"/>
          <p:cNvSpPr txBox="1">
            <a:spLocks noChangeArrowheads="1"/>
          </p:cNvSpPr>
          <p:nvPr/>
        </p:nvSpPr>
        <p:spPr bwMode="auto">
          <a:xfrm>
            <a:off x="3881438" y="4005263"/>
            <a:ext cx="1652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100"/>
              </a:lnSpc>
              <a:spcAft>
                <a:spcPts val="1000"/>
              </a:spcAft>
              <a:buClr>
                <a:srgbClr val="FDAA03"/>
              </a:buClr>
            </a:pPr>
            <a:r>
              <a:rPr lang="en-US" altLang="en-US" sz="1000" b="1">
                <a:solidFill>
                  <a:srgbClr val="000000"/>
                </a:solidFill>
                <a:latin typeface="Arial" charset="0"/>
              </a:rPr>
              <a:t>Security Policy Router</a:t>
            </a:r>
          </a:p>
          <a:p>
            <a:pPr algn="ctr" eaLnBrk="1" hangingPunct="1">
              <a:lnSpc>
                <a:spcPts val="100"/>
              </a:lnSpc>
              <a:spcAft>
                <a:spcPts val="1000"/>
              </a:spcAft>
              <a:buClr>
                <a:srgbClr val="FDAA03"/>
              </a:buClr>
            </a:pPr>
            <a:r>
              <a:rPr lang="en-US" altLang="en-US" sz="1000" b="1">
                <a:solidFill>
                  <a:srgbClr val="000000"/>
                </a:solidFill>
                <a:latin typeface="Arial" charset="0"/>
              </a:rPr>
              <a:t>(may check PSH value)</a:t>
            </a:r>
          </a:p>
        </p:txBody>
      </p:sp>
      <p:grpSp>
        <p:nvGrpSpPr>
          <p:cNvPr id="125975" name="Group 49"/>
          <p:cNvGrpSpPr>
            <a:grpSpLocks/>
          </p:cNvGrpSpPr>
          <p:nvPr/>
        </p:nvGrpSpPr>
        <p:grpSpPr bwMode="auto">
          <a:xfrm>
            <a:off x="6607175" y="2160588"/>
            <a:ext cx="652463" cy="655637"/>
            <a:chOff x="1719" y="2328"/>
            <a:chExt cx="411" cy="413"/>
          </a:xfrm>
        </p:grpSpPr>
        <p:sp>
          <p:nvSpPr>
            <p:cNvPr id="125994" name="AutoShape 50"/>
            <p:cNvSpPr>
              <a:spLocks noChangeArrowheads="1"/>
            </p:cNvSpPr>
            <p:nvPr/>
          </p:nvSpPr>
          <p:spPr bwMode="auto">
            <a:xfrm>
              <a:off x="1719" y="2474"/>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pic>
          <p:nvPicPr>
            <p:cNvPr id="125995" name="Picture 51" descr="Neptune_Symb-brow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11" t="5400" r="21144" b="25920"/>
            <a:stretch>
              <a:fillRect/>
            </a:stretch>
          </p:blipFill>
          <p:spPr bwMode="auto">
            <a:xfrm>
              <a:off x="1799" y="2590"/>
              <a:ext cx="13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96" name="AutoShape 52"/>
            <p:cNvSpPr>
              <a:spLocks noChangeArrowheads="1"/>
            </p:cNvSpPr>
            <p:nvPr/>
          </p:nvSpPr>
          <p:spPr bwMode="auto">
            <a:xfrm>
              <a:off x="1719" y="2328"/>
              <a:ext cx="411" cy="267"/>
            </a:xfrm>
            <a:prstGeom prst="cube">
              <a:avLst>
                <a:gd name="adj" fmla="val 40597"/>
              </a:avLst>
            </a:prstGeom>
            <a:solidFill>
              <a:srgbClr val="FFCC99"/>
            </a:solidFill>
            <a:ln w="12700">
              <a:solidFill>
                <a:srgbClr val="000000"/>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125997" name="Rectangle 53"/>
            <p:cNvSpPr>
              <a:spLocks noChangeArrowheads="1"/>
            </p:cNvSpPr>
            <p:nvPr/>
          </p:nvSpPr>
          <p:spPr bwMode="auto">
            <a:xfrm>
              <a:off x="1743" y="2402"/>
              <a:ext cx="2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000000"/>
                  </a:solidFill>
                  <a:latin typeface="Arial" charset="0"/>
                  <a:sym typeface="Wingdings" charset="2"/>
                </a:rPr>
                <a:t></a:t>
              </a:r>
            </a:p>
          </p:txBody>
        </p:sp>
      </p:grpSp>
      <p:sp>
        <p:nvSpPr>
          <p:cNvPr id="125976" name="Line 54"/>
          <p:cNvSpPr>
            <a:spLocks noChangeShapeType="1"/>
          </p:cNvSpPr>
          <p:nvPr/>
        </p:nvSpPr>
        <p:spPr bwMode="auto">
          <a:xfrm flipV="1">
            <a:off x="6530975" y="2814638"/>
            <a:ext cx="307975" cy="7286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7" name="Text Box 55"/>
          <p:cNvSpPr txBox="1">
            <a:spLocks noChangeArrowheads="1"/>
          </p:cNvSpPr>
          <p:nvPr/>
        </p:nvSpPr>
        <p:spPr bwMode="auto">
          <a:xfrm>
            <a:off x="1422400" y="2698750"/>
            <a:ext cx="13208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500"/>
              </a:lnSpc>
              <a:spcAft>
                <a:spcPts val="1000"/>
              </a:spcAft>
              <a:buClr>
                <a:srgbClr val="FDAA03"/>
              </a:buClr>
            </a:pPr>
            <a:r>
              <a:rPr lang="en-US" altLang="en-US" sz="1600" b="1">
                <a:solidFill>
                  <a:srgbClr val="000000"/>
                </a:solidFill>
                <a:latin typeface="Arial" charset="0"/>
              </a:rPr>
              <a:t>Source</a:t>
            </a:r>
          </a:p>
          <a:p>
            <a:pPr algn="ctr" eaLnBrk="1" hangingPunct="1">
              <a:lnSpc>
                <a:spcPts val="500"/>
              </a:lnSpc>
              <a:spcAft>
                <a:spcPts val="1000"/>
              </a:spcAft>
              <a:buClr>
                <a:srgbClr val="FDAA03"/>
              </a:buClr>
            </a:pPr>
            <a:endParaRPr lang="en-US" altLang="en-US" sz="1600" b="1">
              <a:solidFill>
                <a:srgbClr val="000000"/>
              </a:solidFill>
              <a:latin typeface="Arial" charset="0"/>
            </a:endParaRPr>
          </a:p>
        </p:txBody>
      </p:sp>
      <p:sp>
        <p:nvSpPr>
          <p:cNvPr id="125978" name="Rectangle 59"/>
          <p:cNvSpPr>
            <a:spLocks noChangeArrowheads="1"/>
          </p:cNvSpPr>
          <p:nvPr/>
        </p:nvSpPr>
        <p:spPr bwMode="auto">
          <a:xfrm>
            <a:off x="2038350" y="3697288"/>
            <a:ext cx="422275" cy="192087"/>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79" name="Line 62"/>
          <p:cNvSpPr>
            <a:spLocks noChangeShapeType="1"/>
          </p:cNvSpPr>
          <p:nvPr/>
        </p:nvSpPr>
        <p:spPr bwMode="auto">
          <a:xfrm>
            <a:off x="1538288" y="4503738"/>
            <a:ext cx="6183312"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0" name="Rectangle 60"/>
          <p:cNvSpPr>
            <a:spLocks noChangeArrowheads="1"/>
          </p:cNvSpPr>
          <p:nvPr/>
        </p:nvSpPr>
        <p:spPr bwMode="auto">
          <a:xfrm>
            <a:off x="1752600" y="4419600"/>
            <a:ext cx="422275" cy="192088"/>
          </a:xfrm>
          <a:prstGeom prst="rect">
            <a:avLst/>
          </a:prstGeom>
          <a:solidFill>
            <a:srgbClr val="00CCFF"/>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PSH</a:t>
            </a:r>
          </a:p>
        </p:txBody>
      </p:sp>
      <p:sp>
        <p:nvSpPr>
          <p:cNvPr id="125981" name="Text Box 65"/>
          <p:cNvSpPr txBox="1">
            <a:spLocks noChangeArrowheads="1"/>
          </p:cNvSpPr>
          <p:nvPr/>
        </p:nvSpPr>
        <p:spPr bwMode="auto">
          <a:xfrm>
            <a:off x="1309688" y="3851275"/>
            <a:ext cx="6191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500"/>
              </a:lnSpc>
              <a:spcAft>
                <a:spcPts val="1000"/>
              </a:spcAft>
              <a:buClr>
                <a:srgbClr val="FDAA03"/>
              </a:buClr>
            </a:pPr>
            <a:r>
              <a:rPr lang="en-US" altLang="en-US" sz="1000" b="1">
                <a:solidFill>
                  <a:srgbClr val="000000"/>
                </a:solidFill>
                <a:latin typeface="Arial" charset="0"/>
              </a:rPr>
              <a:t>Sender</a:t>
            </a:r>
          </a:p>
        </p:txBody>
      </p:sp>
      <p:sp>
        <p:nvSpPr>
          <p:cNvPr id="125982" name="Text Box 66"/>
          <p:cNvSpPr txBox="1">
            <a:spLocks noChangeArrowheads="1"/>
          </p:cNvSpPr>
          <p:nvPr/>
        </p:nvSpPr>
        <p:spPr bwMode="auto">
          <a:xfrm>
            <a:off x="2613025" y="3889375"/>
            <a:ext cx="762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00"/>
              </a:lnSpc>
              <a:spcAft>
                <a:spcPts val="1000"/>
              </a:spcAft>
              <a:buClr>
                <a:srgbClr val="FDAA03"/>
              </a:buClr>
            </a:pPr>
            <a:r>
              <a:rPr lang="en-US" altLang="en-US" sz="1000" b="1">
                <a:solidFill>
                  <a:srgbClr val="000000"/>
                </a:solidFill>
                <a:latin typeface="Arial" charset="0"/>
              </a:rPr>
              <a:t>Receiver/</a:t>
            </a:r>
          </a:p>
          <a:p>
            <a:pPr algn="ctr" eaLnBrk="1" hangingPunct="1">
              <a:lnSpc>
                <a:spcPts val="200"/>
              </a:lnSpc>
              <a:spcAft>
                <a:spcPts val="1000"/>
              </a:spcAft>
              <a:buClr>
                <a:srgbClr val="FDAA03"/>
              </a:buClr>
            </a:pPr>
            <a:r>
              <a:rPr lang="en-US" altLang="en-US" sz="1000" b="1">
                <a:solidFill>
                  <a:srgbClr val="000000"/>
                </a:solidFill>
                <a:latin typeface="Arial" charset="0"/>
              </a:rPr>
              <a:t>Sender</a:t>
            </a:r>
          </a:p>
        </p:txBody>
      </p:sp>
      <p:sp>
        <p:nvSpPr>
          <p:cNvPr id="125983" name="Text Box 67"/>
          <p:cNvSpPr txBox="1">
            <a:spLocks noChangeArrowheads="1"/>
          </p:cNvSpPr>
          <p:nvPr/>
        </p:nvSpPr>
        <p:spPr bwMode="auto">
          <a:xfrm>
            <a:off x="4418013" y="3044825"/>
            <a:ext cx="762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00"/>
              </a:lnSpc>
              <a:spcAft>
                <a:spcPts val="1000"/>
              </a:spcAft>
              <a:buClr>
                <a:srgbClr val="FDAA03"/>
              </a:buClr>
            </a:pPr>
            <a:r>
              <a:rPr lang="en-US" altLang="en-US" sz="1000" b="1">
                <a:solidFill>
                  <a:srgbClr val="000000"/>
                </a:solidFill>
                <a:latin typeface="Arial" charset="0"/>
              </a:rPr>
              <a:t>Receiver/</a:t>
            </a:r>
          </a:p>
          <a:p>
            <a:pPr algn="ctr" eaLnBrk="1" hangingPunct="1">
              <a:lnSpc>
                <a:spcPts val="200"/>
              </a:lnSpc>
              <a:spcAft>
                <a:spcPts val="1000"/>
              </a:spcAft>
              <a:buClr>
                <a:srgbClr val="FDAA03"/>
              </a:buClr>
            </a:pPr>
            <a:r>
              <a:rPr lang="en-US" altLang="en-US" sz="1000" b="1">
                <a:solidFill>
                  <a:srgbClr val="000000"/>
                </a:solidFill>
                <a:latin typeface="Arial" charset="0"/>
              </a:rPr>
              <a:t>Sender</a:t>
            </a:r>
          </a:p>
        </p:txBody>
      </p:sp>
      <p:sp>
        <p:nvSpPr>
          <p:cNvPr id="125984" name="Text Box 68"/>
          <p:cNvSpPr txBox="1">
            <a:spLocks noChangeArrowheads="1"/>
          </p:cNvSpPr>
          <p:nvPr/>
        </p:nvSpPr>
        <p:spPr bwMode="auto">
          <a:xfrm>
            <a:off x="5878513" y="3889375"/>
            <a:ext cx="762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200"/>
              </a:lnSpc>
              <a:spcAft>
                <a:spcPts val="1000"/>
              </a:spcAft>
              <a:buClr>
                <a:srgbClr val="FDAA03"/>
              </a:buClr>
            </a:pPr>
            <a:r>
              <a:rPr lang="en-US" altLang="en-US" sz="1000" b="1">
                <a:solidFill>
                  <a:srgbClr val="000000"/>
                </a:solidFill>
                <a:latin typeface="Arial" charset="0"/>
              </a:rPr>
              <a:t>Receiver/</a:t>
            </a:r>
          </a:p>
          <a:p>
            <a:pPr algn="ctr" eaLnBrk="1" hangingPunct="1">
              <a:lnSpc>
                <a:spcPts val="200"/>
              </a:lnSpc>
              <a:spcAft>
                <a:spcPts val="1000"/>
              </a:spcAft>
              <a:buClr>
                <a:srgbClr val="FDAA03"/>
              </a:buClr>
            </a:pPr>
            <a:r>
              <a:rPr lang="en-US" altLang="en-US" sz="1000" b="1">
                <a:solidFill>
                  <a:srgbClr val="000000"/>
                </a:solidFill>
                <a:latin typeface="Arial" charset="0"/>
              </a:rPr>
              <a:t>Sender</a:t>
            </a:r>
          </a:p>
        </p:txBody>
      </p:sp>
      <p:sp>
        <p:nvSpPr>
          <p:cNvPr id="125985" name="Text Box 69"/>
          <p:cNvSpPr txBox="1">
            <a:spLocks noChangeArrowheads="1"/>
          </p:cNvSpPr>
          <p:nvPr/>
        </p:nvSpPr>
        <p:spPr bwMode="auto">
          <a:xfrm>
            <a:off x="7194550" y="2820988"/>
            <a:ext cx="1301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lnSpc>
                <a:spcPts val="500"/>
              </a:lnSpc>
              <a:spcAft>
                <a:spcPts val="1000"/>
              </a:spcAft>
              <a:buClr>
                <a:srgbClr val="FDAA03"/>
              </a:buClr>
            </a:pPr>
            <a:r>
              <a:rPr lang="en-US" altLang="en-US" sz="1600" b="1">
                <a:solidFill>
                  <a:srgbClr val="000000"/>
                </a:solidFill>
                <a:latin typeface="Arial" charset="0"/>
              </a:rPr>
              <a:t>Destination</a:t>
            </a:r>
          </a:p>
        </p:txBody>
      </p:sp>
      <p:sp>
        <p:nvSpPr>
          <p:cNvPr id="125986" name="Line 71"/>
          <p:cNvSpPr>
            <a:spLocks noChangeShapeType="1"/>
          </p:cNvSpPr>
          <p:nvPr/>
        </p:nvSpPr>
        <p:spPr bwMode="auto">
          <a:xfrm>
            <a:off x="1038225" y="3544888"/>
            <a:ext cx="230188"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7" name="Line 73"/>
          <p:cNvSpPr>
            <a:spLocks noChangeShapeType="1"/>
          </p:cNvSpPr>
          <p:nvPr/>
        </p:nvSpPr>
        <p:spPr bwMode="auto">
          <a:xfrm>
            <a:off x="3429000" y="3811588"/>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88" name="Rectangle 74"/>
          <p:cNvSpPr>
            <a:spLocks noChangeArrowheads="1"/>
          </p:cNvSpPr>
          <p:nvPr/>
        </p:nvSpPr>
        <p:spPr bwMode="auto">
          <a:xfrm>
            <a:off x="3544888" y="3695700"/>
            <a:ext cx="422275" cy="192088"/>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89" name="Line 75"/>
          <p:cNvSpPr>
            <a:spLocks noChangeShapeType="1"/>
          </p:cNvSpPr>
          <p:nvPr/>
        </p:nvSpPr>
        <p:spPr bwMode="auto">
          <a:xfrm>
            <a:off x="5060950" y="3821113"/>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90" name="Rectangle 76"/>
          <p:cNvSpPr>
            <a:spLocks noChangeArrowheads="1"/>
          </p:cNvSpPr>
          <p:nvPr/>
        </p:nvSpPr>
        <p:spPr bwMode="auto">
          <a:xfrm>
            <a:off x="5176838" y="3705225"/>
            <a:ext cx="422275" cy="192088"/>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91" name="Line 77"/>
          <p:cNvSpPr>
            <a:spLocks noChangeShapeType="1"/>
          </p:cNvSpPr>
          <p:nvPr/>
        </p:nvSpPr>
        <p:spPr bwMode="auto">
          <a:xfrm>
            <a:off x="6629400" y="3811588"/>
            <a:ext cx="73025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92" name="Rectangle 78"/>
          <p:cNvSpPr>
            <a:spLocks noChangeArrowheads="1"/>
          </p:cNvSpPr>
          <p:nvPr/>
        </p:nvSpPr>
        <p:spPr bwMode="auto">
          <a:xfrm>
            <a:off x="6745288" y="3695700"/>
            <a:ext cx="422275" cy="192088"/>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chemeClr val="bg1"/>
                </a:solidFill>
                <a:latin typeface="Arial" charset="0"/>
              </a:rPr>
              <a:t>BAH</a:t>
            </a:r>
          </a:p>
        </p:txBody>
      </p:sp>
      <p:sp>
        <p:nvSpPr>
          <p:cNvPr id="125993" name="Text Box 79"/>
          <p:cNvSpPr txBox="1">
            <a:spLocks noChangeArrowheads="1"/>
          </p:cNvSpPr>
          <p:nvPr/>
        </p:nvSpPr>
        <p:spPr bwMode="auto">
          <a:xfrm>
            <a:off x="4800600" y="6172200"/>
            <a:ext cx="958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latin typeface="Arial" charset="0"/>
              </a:rPr>
              <a:t>credit: MITRE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endParaRPr lang="en-US" altLang="en-US">
              <a:ea typeface="ＭＳ Ｐゴシック" charset="-128"/>
            </a:endParaRPr>
          </a:p>
        </p:txBody>
      </p:sp>
      <p:sp>
        <p:nvSpPr>
          <p:cNvPr id="128002" name="Text Placeholder 2"/>
          <p:cNvSpPr>
            <a:spLocks noGrp="1"/>
          </p:cNvSpPr>
          <p:nvPr>
            <p:ph type="body" sz="half" idx="1"/>
          </p:nvPr>
        </p:nvSpPr>
        <p:spPr/>
        <p:txBody>
          <a:bodyPr/>
          <a:lstStyle/>
          <a:p>
            <a:endParaRPr lang="en-US" altLang="en-US">
              <a:ea typeface="ＭＳ Ｐゴシック" charset="-128"/>
            </a:endParaRPr>
          </a:p>
        </p:txBody>
      </p:sp>
      <p:sp>
        <p:nvSpPr>
          <p:cNvPr id="128003" name="Content Placeholder 3"/>
          <p:cNvSpPr>
            <a:spLocks noGrp="1"/>
          </p:cNvSpPr>
          <p:nvPr>
            <p:ph sz="half" idx="2"/>
          </p:nvPr>
        </p:nvSpPr>
        <p:spPr/>
        <p:txBody>
          <a:bodyPr/>
          <a:lstStyle/>
          <a:p>
            <a:endParaRPr lang="en-US" altLang="en-US">
              <a:ea typeface="ＭＳ Ｐゴシック" charset="-128"/>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9025" name="Rectangle 1"/>
          <p:cNvSpPr>
            <a:spLocks noGrp="1" noChangeArrowheads="1"/>
          </p:cNvSpPr>
          <p:nvPr>
            <p:ph type="title"/>
          </p:nvPr>
        </p:nvSpPr>
        <p:spPr/>
        <p:txBody>
          <a:bodyPr/>
          <a:lstStyle/>
          <a:p>
            <a:r>
              <a:rPr lang="en-US" altLang="en-US">
                <a:ea typeface="ＭＳ Ｐゴシック" charset="-128"/>
              </a:rPr>
              <a:t>Naming Data (DONA)</a:t>
            </a:r>
          </a:p>
        </p:txBody>
      </p:sp>
      <p:sp>
        <p:nvSpPr>
          <p:cNvPr id="129026" name="Rectangle 2"/>
          <p:cNvSpPr>
            <a:spLocks noGrp="1" noChangeArrowheads="1"/>
          </p:cNvSpPr>
          <p:nvPr>
            <p:ph type="body" idx="1"/>
          </p:nvPr>
        </p:nvSpPr>
        <p:spPr/>
        <p:txBody>
          <a:bodyPr/>
          <a:lstStyle/>
          <a:p>
            <a:r>
              <a:rPr lang="en-US" altLang="en-US">
                <a:ea typeface="ＭＳ Ｐゴシック" charset="-128"/>
              </a:rPr>
              <a:t>Names organized around principals. </a:t>
            </a:r>
          </a:p>
          <a:p>
            <a:r>
              <a:rPr lang="en-US" altLang="en-US">
                <a:ea typeface="ＭＳ Ｐゴシック" charset="-128"/>
              </a:rPr>
              <a:t>Names are of the form P : L.</a:t>
            </a:r>
          </a:p>
          <a:p>
            <a:pPr lvl="1"/>
            <a:r>
              <a:rPr lang="en-US" altLang="en-US"/>
              <a:t>P is cryptographic hash of principal’s public key, and </a:t>
            </a:r>
          </a:p>
          <a:p>
            <a:pPr lvl="1"/>
            <a:r>
              <a:rPr lang="en-US" altLang="en-US"/>
              <a:t>L is a unique label chosen by the principal. </a:t>
            </a:r>
          </a:p>
          <a:p>
            <a:r>
              <a:rPr lang="en-US" altLang="en-US">
                <a:ea typeface="ＭＳ Ｐゴシック" charset="-128"/>
              </a:rPr>
              <a:t>Granularity of naming left up to principals.</a:t>
            </a:r>
          </a:p>
          <a:p>
            <a:r>
              <a:rPr lang="en-US" altLang="en-US">
                <a:ea typeface="ＭＳ Ｐゴシック" charset="-128"/>
              </a:rPr>
              <a:t>Names are “flat”.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0049" name="Rectangle 1"/>
          <p:cNvSpPr>
            <a:spLocks noGrp="1" noChangeArrowheads="1"/>
          </p:cNvSpPr>
          <p:nvPr>
            <p:ph type="title"/>
          </p:nvPr>
        </p:nvSpPr>
        <p:spPr/>
        <p:txBody>
          <a:bodyPr/>
          <a:lstStyle/>
          <a:p>
            <a:r>
              <a:rPr lang="en-US" altLang="en-US">
                <a:ea typeface="ＭＳ Ｐゴシック" charset="-128"/>
              </a:rPr>
              <a:t>Name Resolution (DONA)</a:t>
            </a:r>
          </a:p>
        </p:txBody>
      </p:sp>
      <p:sp>
        <p:nvSpPr>
          <p:cNvPr id="130050" name="Rectangle 2"/>
          <p:cNvSpPr>
            <a:spLocks noGrp="1" noChangeArrowheads="1"/>
          </p:cNvSpPr>
          <p:nvPr>
            <p:ph type="body" idx="1"/>
          </p:nvPr>
        </p:nvSpPr>
        <p:spPr/>
        <p:txBody>
          <a:bodyPr/>
          <a:lstStyle/>
          <a:p>
            <a:r>
              <a:rPr lang="en-US" altLang="en-US">
                <a:ea typeface="ＭＳ Ｐゴシック" charset="-128"/>
              </a:rPr>
              <a:t>Resolution infrastructure consists of Resolution Handlers.</a:t>
            </a:r>
          </a:p>
          <a:p>
            <a:pPr lvl="1"/>
            <a:r>
              <a:rPr lang="en-US" altLang="en-US"/>
              <a:t>Each domain will have one logical RH.</a:t>
            </a:r>
          </a:p>
          <a:p>
            <a:r>
              <a:rPr lang="en-US" altLang="en-US">
                <a:ea typeface="ＭＳ Ｐゴシック" charset="-128"/>
              </a:rPr>
              <a:t>Two primitives FIND(P:L) and REGISTER(P:L).</a:t>
            </a:r>
          </a:p>
          <a:p>
            <a:pPr lvl="1"/>
            <a:r>
              <a:rPr lang="en-US" altLang="en-US"/>
              <a:t>FIND(P:L) locates the object named P:L.</a:t>
            </a:r>
          </a:p>
          <a:p>
            <a:pPr lvl="1"/>
            <a:r>
              <a:rPr lang="en-US" altLang="en-US"/>
              <a:t>REGISTER messages set up the state necessary for the RHs to route FINDs effectively.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Rectangle 1"/>
          <p:cNvSpPr>
            <a:spLocks noGrp="1" noChangeArrowheads="1"/>
          </p:cNvSpPr>
          <p:nvPr>
            <p:ph type="title"/>
          </p:nvPr>
        </p:nvSpPr>
        <p:spPr/>
        <p:txBody>
          <a:bodyPr/>
          <a:lstStyle/>
          <a:p>
            <a:pPr eaLnBrk="1" hangingPunct="1"/>
            <a:r>
              <a:rPr lang="en-US" altLang="en-US">
                <a:ea typeface="ＭＳ Ｐゴシック" charset="-128"/>
              </a:rPr>
              <a:t>Locating Data (DONA)</a:t>
            </a:r>
          </a:p>
        </p:txBody>
      </p:sp>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11400"/>
            <a:ext cx="93043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3"/>
          <p:cNvGrpSpPr>
            <a:grpSpLocks/>
          </p:cNvGrpSpPr>
          <p:nvPr/>
        </p:nvGrpSpPr>
        <p:grpSpPr bwMode="auto">
          <a:xfrm>
            <a:off x="231775" y="1447800"/>
            <a:ext cx="4421188" cy="3981450"/>
            <a:chOff x="0" y="-311"/>
            <a:chExt cx="3960" cy="3567"/>
          </a:xfrm>
        </p:grpSpPr>
        <p:sp>
          <p:nvSpPr>
            <p:cNvPr id="27652" name="Line 4"/>
            <p:cNvSpPr>
              <a:spLocks noChangeShapeType="1"/>
            </p:cNvSpPr>
            <p:nvPr/>
          </p:nvSpPr>
          <p:spPr bwMode="auto">
            <a:xfrm rot="10800000" flipH="1">
              <a:off x="3440" y="2846"/>
              <a:ext cx="0" cy="41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3" name="Line 5"/>
            <p:cNvSpPr>
              <a:spLocks noChangeShapeType="1"/>
            </p:cNvSpPr>
            <p:nvPr/>
          </p:nvSpPr>
          <p:spPr bwMode="auto">
            <a:xfrm rot="10800000" flipH="1">
              <a:off x="3576" y="2000"/>
              <a:ext cx="240" cy="36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4" name="Line 6"/>
            <p:cNvSpPr>
              <a:spLocks noChangeShapeType="1"/>
            </p:cNvSpPr>
            <p:nvPr/>
          </p:nvSpPr>
          <p:spPr bwMode="auto">
            <a:xfrm rot="10800000" flipH="1">
              <a:off x="3960" y="1118"/>
              <a:ext cx="0" cy="41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5" name="Line 7"/>
            <p:cNvSpPr>
              <a:spLocks noChangeShapeType="1"/>
            </p:cNvSpPr>
            <p:nvPr/>
          </p:nvSpPr>
          <p:spPr bwMode="auto">
            <a:xfrm rot="10800000" flipH="1">
              <a:off x="2321" y="960"/>
              <a:ext cx="1409" cy="694"/>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6" name="Line 8"/>
            <p:cNvSpPr>
              <a:spLocks noChangeShapeType="1"/>
            </p:cNvSpPr>
            <p:nvPr/>
          </p:nvSpPr>
          <p:spPr bwMode="auto">
            <a:xfrm rot="10800000" flipH="1">
              <a:off x="737" y="1896"/>
              <a:ext cx="1119" cy="552"/>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7" name="Line 9"/>
            <p:cNvSpPr>
              <a:spLocks noChangeShapeType="1"/>
            </p:cNvSpPr>
            <p:nvPr/>
          </p:nvSpPr>
          <p:spPr bwMode="auto">
            <a:xfrm>
              <a:off x="2352" y="1775"/>
              <a:ext cx="1337" cy="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27658" name="Line 10"/>
            <p:cNvSpPr>
              <a:spLocks noChangeShapeType="1"/>
            </p:cNvSpPr>
            <p:nvPr/>
          </p:nvSpPr>
          <p:spPr bwMode="auto">
            <a:xfrm rot="10800000">
              <a:off x="496" y="2846"/>
              <a:ext cx="0" cy="410"/>
            </a:xfrm>
            <a:prstGeom prst="line">
              <a:avLst/>
            </a:prstGeom>
            <a:noFill/>
            <a:ln w="50800">
              <a:solidFill>
                <a:srgbClr val="FF0000"/>
              </a:solidFill>
              <a:round/>
              <a:headEnd type="stealth" w="med" len="med"/>
              <a:tailEnd/>
            </a:ln>
            <a:effectLst>
              <a:outerShdw dist="25399" dir="2700000" algn="ctr" rotWithShape="0">
                <a:srgbClr val="FFFFFF">
                  <a:alpha val="50000"/>
                </a:srgbClr>
              </a:outerShdw>
            </a:effectLst>
          </p:spPr>
          <p:txBody>
            <a:bodyPr/>
            <a:lstStyle/>
            <a:p>
              <a:pPr eaLnBrk="1" fontAlgn="auto" hangingPunct="1">
                <a:spcBef>
                  <a:spcPts val="0"/>
                </a:spcBef>
                <a:spcAft>
                  <a:spcPts val="0"/>
                </a:spcAft>
                <a:defRPr/>
              </a:pPr>
              <a:endParaRPr lang="en-US">
                <a:latin typeface="+mn-lt"/>
                <a:ea typeface="+mn-ea"/>
              </a:endParaRPr>
            </a:p>
          </p:txBody>
        </p:sp>
        <p:sp>
          <p:nvSpPr>
            <p:cNvPr id="131089" name="Rectangle 11"/>
            <p:cNvSpPr>
              <a:spLocks/>
            </p:cNvSpPr>
            <p:nvPr/>
          </p:nvSpPr>
          <p:spPr bwMode="auto">
            <a:xfrm>
              <a:off x="0" y="-311"/>
              <a:ext cx="252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000">
                  <a:solidFill>
                    <a:srgbClr val="FF0000"/>
                  </a:solidFill>
                  <a:latin typeface="Calibri" charset="0"/>
                </a:rPr>
                <a:t> REGISTER state</a:t>
              </a:r>
            </a:p>
          </p:txBody>
        </p:sp>
      </p:grpSp>
      <p:sp>
        <p:nvSpPr>
          <p:cNvPr id="27660" name="AutoShape 12"/>
          <p:cNvSpPr>
            <a:spLocks/>
          </p:cNvSpPr>
          <p:nvPr/>
        </p:nvSpPr>
        <p:spPr bwMode="auto">
          <a:xfrm>
            <a:off x="8389938" y="5186363"/>
            <a:ext cx="409575" cy="409575"/>
          </a:xfrm>
          <a:custGeom>
            <a:avLst/>
            <a:gdLst>
              <a:gd name="T0" fmla="*/ 3693028 w 22712"/>
              <a:gd name="T1" fmla="*/ 0 h 23880"/>
              <a:gd name="T2" fmla="*/ 4778225 w 22712"/>
              <a:gd name="T3" fmla="*/ 2091542 h 23880"/>
              <a:gd name="T4" fmla="*/ 7205216 w 22712"/>
              <a:gd name="T5" fmla="*/ 2426903 h 23880"/>
              <a:gd name="T6" fmla="*/ 5449122 w 22712"/>
              <a:gd name="T7" fmla="*/ 4055136 h 23880"/>
              <a:gd name="T8" fmla="*/ 5863764 w 22712"/>
              <a:gd name="T9" fmla="*/ 6354072 h 23880"/>
              <a:gd name="T10" fmla="*/ 3693028 w 22712"/>
              <a:gd name="T11" fmla="*/ 5268579 h 23880"/>
              <a:gd name="T12" fmla="*/ 1522273 w 22712"/>
              <a:gd name="T13" fmla="*/ 6354072 h 23880"/>
              <a:gd name="T14" fmla="*/ 1936915 w 22712"/>
              <a:gd name="T15" fmla="*/ 4055136 h 23880"/>
              <a:gd name="T16" fmla="*/ 180821 w 22712"/>
              <a:gd name="T17" fmla="*/ 2426903 h 23880"/>
              <a:gd name="T18" fmla="*/ 2607813 w 22712"/>
              <a:gd name="T19" fmla="*/ 2091542 h 23880"/>
              <a:gd name="T20" fmla="*/ 3693028 w 22712"/>
              <a:gd name="T21" fmla="*/ 0 h 23880"/>
              <a:gd name="T22" fmla="*/ 3693028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alpha val="32941"/>
            </a:schemeClr>
          </a:solidFill>
          <a:ln w="25400">
            <a:solidFill>
              <a:schemeClr val="tx1"/>
            </a:solidFill>
            <a:miter lim="800000"/>
            <a:headEnd/>
            <a:tailEnd/>
          </a:ln>
        </p:spPr>
        <p:txBody>
          <a:bodyPr lIns="0" tIns="0" rIns="0" bIns="0"/>
          <a:lstStyle/>
          <a:p>
            <a:endParaRPr lang="en-US"/>
          </a:p>
        </p:txBody>
      </p:sp>
      <p:grpSp>
        <p:nvGrpSpPr>
          <p:cNvPr id="3" name="Group 13"/>
          <p:cNvGrpSpPr>
            <a:grpSpLocks/>
          </p:cNvGrpSpPr>
          <p:nvPr/>
        </p:nvGrpSpPr>
        <p:grpSpPr bwMode="auto">
          <a:xfrm>
            <a:off x="314325" y="1981200"/>
            <a:ext cx="8383588" cy="3414713"/>
            <a:chOff x="273" y="-251"/>
            <a:chExt cx="7511" cy="3059"/>
          </a:xfrm>
        </p:grpSpPr>
        <p:grpSp>
          <p:nvGrpSpPr>
            <p:cNvPr id="131078" name="Group 14"/>
            <p:cNvGrpSpPr>
              <a:grpSpLocks/>
            </p:cNvGrpSpPr>
            <p:nvPr/>
          </p:nvGrpSpPr>
          <p:grpSpPr bwMode="auto">
            <a:xfrm>
              <a:off x="741" y="-251"/>
              <a:ext cx="7043" cy="3059"/>
              <a:chOff x="670" y="-251"/>
              <a:chExt cx="7042" cy="3059"/>
            </a:xfrm>
          </p:grpSpPr>
          <p:sp>
            <p:nvSpPr>
              <p:cNvPr id="131080" name="Rectangle 15"/>
              <p:cNvSpPr>
                <a:spLocks/>
              </p:cNvSpPr>
              <p:nvPr/>
            </p:nvSpPr>
            <p:spPr bwMode="auto">
              <a:xfrm>
                <a:off x="670" y="-251"/>
                <a:ext cx="266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000">
                    <a:latin typeface="Calibri" charset="0"/>
                  </a:rPr>
                  <a:t>FIND being routed</a:t>
                </a:r>
              </a:p>
            </p:txBody>
          </p:sp>
          <p:sp>
            <p:nvSpPr>
              <p:cNvPr id="131081" name="AutoShape 16"/>
              <p:cNvSpPr>
                <a:spLocks/>
              </p:cNvSpPr>
              <p:nvPr/>
            </p:nvSpPr>
            <p:spPr bwMode="auto">
              <a:xfrm>
                <a:off x="3709" y="415"/>
                <a:ext cx="4003" cy="2393"/>
              </a:xfrm>
              <a:custGeom>
                <a:avLst/>
                <a:gdLst>
                  <a:gd name="T0" fmla="*/ 755 w 21135"/>
                  <a:gd name="T1" fmla="*/ 274 h 20903"/>
                  <a:gd name="T2" fmla="*/ 727 w 21135"/>
                  <a:gd name="T3" fmla="*/ 175 h 20903"/>
                  <a:gd name="T4" fmla="*/ 410 w 21135"/>
                  <a:gd name="T5" fmla="*/ 79 h 20903"/>
                  <a:gd name="T6" fmla="*/ 217 w 21135"/>
                  <a:gd name="T7" fmla="*/ 21 h 20903"/>
                  <a:gd name="T8" fmla="*/ 101 w 21135"/>
                  <a:gd name="T9" fmla="*/ 13 h 20903"/>
                  <a:gd name="T10" fmla="*/ 101 w 21135"/>
                  <a:gd name="T11" fmla="*/ 43 h 20903"/>
                  <a:gd name="T12" fmla="*/ 73 w 21135"/>
                  <a:gd name="T13" fmla="*/ 137 h 20903"/>
                  <a:gd name="T14" fmla="*/ 11 w 21135"/>
                  <a:gd name="T15" fmla="*/ 199 h 20903"/>
                  <a:gd name="T16" fmla="*/ 1 w 21135"/>
                  <a:gd name="T17" fmla="*/ 237 h 20903"/>
                  <a:gd name="T18" fmla="*/ 1 w 21135"/>
                  <a:gd name="T19" fmla="*/ 261 h 20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35"/>
                  <a:gd name="T31" fmla="*/ 0 h 20903"/>
                  <a:gd name="T32" fmla="*/ 21135 w 21135"/>
                  <a:gd name="T33" fmla="*/ 20903 h 209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35" h="20903">
                    <a:moveTo>
                      <a:pt x="21048" y="20903"/>
                    </a:moveTo>
                    <a:cubicBezTo>
                      <a:pt x="21006" y="14122"/>
                      <a:pt x="21577" y="14685"/>
                      <a:pt x="20254" y="13395"/>
                    </a:cubicBezTo>
                    <a:cubicBezTo>
                      <a:pt x="17788" y="10991"/>
                      <a:pt x="13269" y="7499"/>
                      <a:pt x="11436" y="6014"/>
                    </a:cubicBezTo>
                    <a:cubicBezTo>
                      <a:pt x="9214" y="4213"/>
                      <a:pt x="7856" y="3040"/>
                      <a:pt x="6056" y="1610"/>
                    </a:cubicBezTo>
                    <a:cubicBezTo>
                      <a:pt x="3944" y="-68"/>
                      <a:pt x="2821" y="-697"/>
                      <a:pt x="2804" y="981"/>
                    </a:cubicBezTo>
                    <a:cubicBezTo>
                      <a:pt x="2771" y="4269"/>
                      <a:pt x="2821" y="2267"/>
                      <a:pt x="2804" y="3273"/>
                    </a:cubicBezTo>
                    <a:cubicBezTo>
                      <a:pt x="2767" y="5468"/>
                      <a:pt x="2933" y="7488"/>
                      <a:pt x="2044" y="10432"/>
                    </a:cubicBezTo>
                    <a:cubicBezTo>
                      <a:pt x="1165" y="13340"/>
                      <a:pt x="692" y="13284"/>
                      <a:pt x="312" y="15171"/>
                    </a:cubicBezTo>
                    <a:cubicBezTo>
                      <a:pt x="87" y="16287"/>
                      <a:pt x="59" y="17058"/>
                      <a:pt x="16" y="18107"/>
                    </a:cubicBezTo>
                    <a:cubicBezTo>
                      <a:pt x="-23" y="19083"/>
                      <a:pt x="16" y="19938"/>
                      <a:pt x="16" y="19938"/>
                    </a:cubicBezTo>
                  </a:path>
                </a:pathLst>
              </a:custGeom>
              <a:noFill/>
              <a:ln w="5080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1079" name="AutoShape 17"/>
            <p:cNvSpPr>
              <a:spLocks/>
            </p:cNvSpPr>
            <p:nvPr/>
          </p:nvSpPr>
          <p:spPr bwMode="auto">
            <a:xfrm>
              <a:off x="273" y="-167"/>
              <a:ext cx="336" cy="336"/>
            </a:xfrm>
            <a:custGeom>
              <a:avLst/>
              <a:gdLst>
                <a:gd name="T0" fmla="*/ 2 w 22712"/>
                <a:gd name="T1" fmla="*/ 0 h 23880"/>
                <a:gd name="T2" fmla="*/ 3 w 22712"/>
                <a:gd name="T3" fmla="*/ 1 h 23880"/>
                <a:gd name="T4" fmla="*/ 5 w 22712"/>
                <a:gd name="T5" fmla="*/ 2 h 23880"/>
                <a:gd name="T6" fmla="*/ 4 w 22712"/>
                <a:gd name="T7" fmla="*/ 3 h 23880"/>
                <a:gd name="T8" fmla="*/ 4 w 22712"/>
                <a:gd name="T9" fmla="*/ 4 h 23880"/>
                <a:gd name="T10" fmla="*/ 2 w 22712"/>
                <a:gd name="T11" fmla="*/ 4 h 23880"/>
                <a:gd name="T12" fmla="*/ 1 w 22712"/>
                <a:gd name="T13" fmla="*/ 4 h 23880"/>
                <a:gd name="T14" fmla="*/ 1 w 22712"/>
                <a:gd name="T15" fmla="*/ 3 h 23880"/>
                <a:gd name="T16" fmla="*/ 0 w 22712"/>
                <a:gd name="T17" fmla="*/ 2 h 23880"/>
                <a:gd name="T18" fmla="*/ 2 w 22712"/>
                <a:gd name="T19" fmla="*/ 1 h 23880"/>
                <a:gd name="T20" fmla="*/ 2 w 22712"/>
                <a:gd name="T21" fmla="*/ 0 h 23880"/>
                <a:gd name="T22" fmla="*/ 2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alpha val="32941"/>
              </a:schemeClr>
            </a:solidFill>
            <a:ln w="25400">
              <a:solidFill>
                <a:schemeClr val="tx1"/>
              </a:solidFill>
              <a:miter lim="800000"/>
              <a:headEnd/>
              <a:tailEnd/>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2097" name="Rectangle 1"/>
          <p:cNvSpPr>
            <a:spLocks noGrp="1" noChangeArrowheads="1"/>
          </p:cNvSpPr>
          <p:nvPr>
            <p:ph type="title"/>
          </p:nvPr>
        </p:nvSpPr>
        <p:spPr/>
        <p:txBody>
          <a:bodyPr/>
          <a:lstStyle/>
          <a:p>
            <a:r>
              <a:rPr lang="en-US" altLang="en-US">
                <a:ea typeface="ＭＳ Ｐゴシック" charset="-128"/>
              </a:rPr>
              <a:t>Establishing REGISTER state</a:t>
            </a:r>
          </a:p>
        </p:txBody>
      </p:sp>
      <p:sp>
        <p:nvSpPr>
          <p:cNvPr id="132098" name="Rectangle 2"/>
          <p:cNvSpPr>
            <a:spLocks noGrp="1" noChangeArrowheads="1"/>
          </p:cNvSpPr>
          <p:nvPr>
            <p:ph type="body" idx="1"/>
          </p:nvPr>
        </p:nvSpPr>
        <p:spPr/>
        <p:txBody>
          <a:bodyPr/>
          <a:lstStyle/>
          <a:p>
            <a:pPr>
              <a:lnSpc>
                <a:spcPct val="90000"/>
              </a:lnSpc>
            </a:pPr>
            <a:r>
              <a:rPr lang="en-US" altLang="en-US" sz="2700">
                <a:ea typeface="ＭＳ Ｐゴシック" charset="-128"/>
              </a:rPr>
              <a:t>Any machine authorized to serve a datum or service with name P:L sends a REGISTER(P:L) to its first-hop RH</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RHs maintain a registration table that maps a name to both next-hop RH and distance (in some metric)</a:t>
            </a:r>
          </a:p>
          <a:p>
            <a:pPr>
              <a:lnSpc>
                <a:spcPct val="90000"/>
              </a:lnSpc>
            </a:pPr>
            <a:endParaRPr lang="en-US" altLang="en-US" sz="2700">
              <a:ea typeface="ＭＳ Ｐゴシック" charset="-128"/>
            </a:endParaRPr>
          </a:p>
          <a:p>
            <a:pPr>
              <a:lnSpc>
                <a:spcPct val="90000"/>
              </a:lnSpc>
            </a:pPr>
            <a:r>
              <a:rPr lang="en-US" altLang="en-US" sz="2700">
                <a:ea typeface="ＭＳ Ｐゴシック" charset="-128"/>
              </a:rPr>
              <a:t>REGISTERs are forwarded according to interdomain policies.</a:t>
            </a:r>
          </a:p>
          <a:p>
            <a:pPr lvl="1">
              <a:lnSpc>
                <a:spcPct val="90000"/>
              </a:lnSpc>
            </a:pPr>
            <a:r>
              <a:rPr lang="en-US" altLang="en-US" sz="2400"/>
              <a:t>REGISTERs from customers to both peers and providers.</a:t>
            </a:r>
          </a:p>
          <a:p>
            <a:pPr lvl="1">
              <a:lnSpc>
                <a:spcPct val="90000"/>
              </a:lnSpc>
            </a:pPr>
            <a:r>
              <a:rPr lang="en-US" altLang="en-US" sz="2400"/>
              <a:t>REGISTERs from peers optionally to providers/peers. </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p:txBody>
          <a:bodyPr/>
          <a:lstStyle/>
          <a:p>
            <a:r>
              <a:rPr lang="en-US" altLang="en-US">
                <a:ea typeface="ＭＳ Ｐゴシック" charset="-128"/>
              </a:rPr>
              <a:t>Forwarding FIND(P:L)</a:t>
            </a:r>
          </a:p>
        </p:txBody>
      </p:sp>
      <p:sp>
        <p:nvSpPr>
          <p:cNvPr id="133122" name="Rectangle 2"/>
          <p:cNvSpPr>
            <a:spLocks noGrp="1" noChangeArrowheads="1"/>
          </p:cNvSpPr>
          <p:nvPr>
            <p:ph type="body" idx="1"/>
          </p:nvPr>
        </p:nvSpPr>
        <p:spPr/>
        <p:txBody>
          <a:bodyPr/>
          <a:lstStyle/>
          <a:p>
            <a:r>
              <a:rPr lang="en-US" altLang="en-US">
                <a:ea typeface="ＭＳ Ｐゴシック" charset="-128"/>
              </a:rPr>
              <a:t>When FIND(P:L) arrives to a RH:</a:t>
            </a:r>
          </a:p>
          <a:p>
            <a:pPr lvl="1"/>
            <a:r>
              <a:rPr lang="en-US" altLang="en-US"/>
              <a:t>If there’s an entry in the registration table, the FIND is sent to the next-hop RH.</a:t>
            </a:r>
          </a:p>
          <a:p>
            <a:pPr lvl="1"/>
            <a:r>
              <a:rPr lang="en-US" altLang="en-US"/>
              <a:t>If there’s no entry, the RH forwards the FIND towards to its provider.</a:t>
            </a:r>
          </a:p>
          <a:p>
            <a:r>
              <a:rPr lang="en-US" altLang="en-US">
                <a:ea typeface="ＭＳ Ｐゴシック" charset="-128"/>
              </a:rPr>
              <a:t>In case of multiple equal choices, the RH uses its local policy to choose among them.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ltLang="en-US"/>
              <a:t>BitTorrent: Chunks</a:t>
            </a:r>
          </a:p>
        </p:txBody>
      </p:sp>
      <p:sp>
        <p:nvSpPr>
          <p:cNvPr id="43010" name="Rectangle 3"/>
          <p:cNvSpPr>
            <a:spLocks noGrp="1" noChangeArrowheads="1"/>
          </p:cNvSpPr>
          <p:nvPr>
            <p:ph type="body" idx="1"/>
          </p:nvPr>
        </p:nvSpPr>
        <p:spPr/>
        <p:txBody>
          <a:bodyPr/>
          <a:lstStyle/>
          <a:p>
            <a:r>
              <a:rPr lang="en-US" altLang="en-US"/>
              <a:t>Large file divided into smaller pieces</a:t>
            </a:r>
          </a:p>
          <a:p>
            <a:pPr lvl="1"/>
            <a:r>
              <a:rPr lang="en-US" altLang="en-US"/>
              <a:t>Fixed-sized chunks</a:t>
            </a:r>
          </a:p>
          <a:p>
            <a:pPr lvl="1"/>
            <a:r>
              <a:rPr lang="en-US" altLang="en-US"/>
              <a:t>Typical chunk size of 256 Kbytes</a:t>
            </a:r>
          </a:p>
          <a:p>
            <a:r>
              <a:rPr lang="en-US" altLang="en-US"/>
              <a:t>Allows simultaneous transfers</a:t>
            </a:r>
          </a:p>
          <a:p>
            <a:pPr lvl="1"/>
            <a:r>
              <a:rPr lang="en-US" altLang="en-US"/>
              <a:t>Downloading chunks from different neighbors</a:t>
            </a:r>
          </a:p>
          <a:p>
            <a:pPr lvl="1"/>
            <a:r>
              <a:rPr lang="en-US" altLang="en-US"/>
              <a:t>Uploading chunks to other neighbors</a:t>
            </a:r>
          </a:p>
          <a:p>
            <a:r>
              <a:rPr lang="en-US" altLang="en-US"/>
              <a:t>Learning what chunks your neighbors have</a:t>
            </a:r>
          </a:p>
          <a:p>
            <a:pPr lvl="1"/>
            <a:r>
              <a:rPr lang="en-US" altLang="en-US"/>
              <a:t>Periodically asking them for a list</a:t>
            </a:r>
          </a:p>
          <a:p>
            <a:r>
              <a:rPr lang="en-US" altLang="en-US"/>
              <a:t>File done when all chunks are downloaded</a:t>
            </a:r>
          </a:p>
        </p:txBody>
      </p:sp>
      <p:sp>
        <p:nvSpPr>
          <p:cNvPr id="43011" name="Slide Number Placeholder 3"/>
          <p:cNvSpPr>
            <a:spLocks noGrp="1"/>
          </p:cNvSpPr>
          <p:nvPr>
            <p:ph type="sldNum" sz="quarter" idx="12"/>
          </p:nvPr>
        </p:nvSpPr>
        <p:spPr>
          <a:xfrm>
            <a:off x="38100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fld id="{B817E749-D20E-1A4A-8119-0A131FDF0B8F}" type="slidenum">
              <a:rPr lang="en-US" altLang="en-US" sz="1200">
                <a:solidFill>
                  <a:schemeClr val="tx2"/>
                </a:solidFill>
                <a:latin typeface="Arial Narrow" charset="0"/>
              </a:rPr>
              <a:pPr algn="ctr"/>
              <a:t>9</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34431728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Redundancy Elimination</a:t>
            </a:r>
            <a:endParaRPr lang="en-US" dirty="0"/>
          </a:p>
        </p:txBody>
      </p:sp>
      <p:sp>
        <p:nvSpPr>
          <p:cNvPr id="134146" name="Content Placeholder 2"/>
          <p:cNvSpPr>
            <a:spLocks noGrp="1"/>
          </p:cNvSpPr>
          <p:nvPr>
            <p:ph idx="1"/>
          </p:nvPr>
        </p:nvSpPr>
        <p:spPr>
          <a:xfrm>
            <a:off x="457200" y="1371600"/>
            <a:ext cx="8305800" cy="2590800"/>
          </a:xfrm>
        </p:spPr>
        <p:txBody>
          <a:bodyPr/>
          <a:lstStyle/>
          <a:p>
            <a:pPr>
              <a:lnSpc>
                <a:spcPct val="80000"/>
              </a:lnSpc>
            </a:pPr>
            <a:r>
              <a:rPr lang="en-US" altLang="en-US" sz="2400">
                <a:ea typeface="ＭＳ Ｐゴシック" charset="-128"/>
              </a:rPr>
              <a:t>Object-level caching</a:t>
            </a:r>
          </a:p>
          <a:p>
            <a:pPr lvl="1">
              <a:lnSpc>
                <a:spcPct val="80000"/>
              </a:lnSpc>
              <a:buFont typeface="Arial" charset="0"/>
              <a:buChar char="–"/>
            </a:pPr>
            <a:r>
              <a:rPr lang="en-US" altLang="en-US" sz="1800"/>
              <a:t>Application layer approaches like Web proxy caches </a:t>
            </a:r>
          </a:p>
          <a:p>
            <a:pPr lvl="1">
              <a:lnSpc>
                <a:spcPct val="80000"/>
              </a:lnSpc>
              <a:buFont typeface="Arial" charset="0"/>
              <a:buChar char="–"/>
            </a:pPr>
            <a:r>
              <a:rPr lang="en-US" altLang="en-US" sz="1800"/>
              <a:t>Store static objects in local cache</a:t>
            </a:r>
          </a:p>
          <a:p>
            <a:pPr lvl="1">
              <a:lnSpc>
                <a:spcPct val="80000"/>
              </a:lnSpc>
              <a:buFont typeface="Arial" charset="0"/>
              <a:buChar char="–"/>
            </a:pPr>
            <a:r>
              <a:rPr lang="en-US" altLang="en-US" sz="1800"/>
              <a:t>[Summary Cache: SIGCOMM 98, Co-operative Caching: SOSP 99]</a:t>
            </a:r>
          </a:p>
          <a:p>
            <a:pPr lvl="1">
              <a:lnSpc>
                <a:spcPct val="80000"/>
              </a:lnSpc>
              <a:buFont typeface="Arial" charset="0"/>
              <a:buChar char="–"/>
            </a:pPr>
            <a:endParaRPr lang="en-US" altLang="en-US" sz="1800"/>
          </a:p>
          <a:p>
            <a:pPr>
              <a:lnSpc>
                <a:spcPct val="80000"/>
              </a:lnSpc>
            </a:pPr>
            <a:r>
              <a:rPr lang="en-US" altLang="en-US" sz="2400">
                <a:ea typeface="ＭＳ Ｐゴシック" charset="-128"/>
              </a:rPr>
              <a:t>Packet-level caching </a:t>
            </a:r>
          </a:p>
          <a:p>
            <a:pPr lvl="1">
              <a:lnSpc>
                <a:spcPct val="80000"/>
              </a:lnSpc>
            </a:pPr>
            <a:r>
              <a:rPr lang="en-US" altLang="en-US" sz="1800"/>
              <a:t>[Spring et. al: SIGCOMM 00]</a:t>
            </a:r>
          </a:p>
          <a:p>
            <a:pPr lvl="1">
              <a:lnSpc>
                <a:spcPct val="80000"/>
              </a:lnSpc>
            </a:pPr>
            <a:r>
              <a:rPr lang="en-US" altLang="en-US" sz="1800"/>
              <a:t>WAN Optimization Products: Riverbed, Peribit, Packeteer, ..</a:t>
            </a:r>
          </a:p>
        </p:txBody>
      </p:sp>
      <p:sp>
        <p:nvSpPr>
          <p:cNvPr id="7" name="Flowchart: Magnetic Disk 6"/>
          <p:cNvSpPr/>
          <p:nvPr/>
        </p:nvSpPr>
        <p:spPr>
          <a:xfrm>
            <a:off x="28956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8" name="Flowchart: Magnetic Disk 7"/>
          <p:cNvSpPr/>
          <p:nvPr/>
        </p:nvSpPr>
        <p:spPr>
          <a:xfrm>
            <a:off x="6781800" y="4648200"/>
            <a:ext cx="838200" cy="11430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cxnSp>
        <p:nvCxnSpPr>
          <p:cNvPr id="11" name="Straight Connector 10"/>
          <p:cNvCxnSpPr>
            <a:stCxn id="7" idx="4"/>
            <a:endCxn id="8" idx="2"/>
          </p:cNvCxnSpPr>
          <p:nvPr/>
        </p:nvCxnSpPr>
        <p:spPr>
          <a:xfrm>
            <a:off x="3733800" y="5219700"/>
            <a:ext cx="30480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52600" y="4114800"/>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4" name="Rectangle 13"/>
          <p:cNvSpPr/>
          <p:nvPr/>
        </p:nvSpPr>
        <p:spPr>
          <a:xfrm>
            <a:off x="2895600" y="5181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5" name="Rectangle 14"/>
          <p:cNvSpPr/>
          <p:nvPr/>
        </p:nvSpPr>
        <p:spPr>
          <a:xfrm>
            <a:off x="1905000" y="4114800"/>
            <a:ext cx="457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6" name="Rectangle 15"/>
          <p:cNvSpPr/>
          <p:nvPr/>
        </p:nvSpPr>
        <p:spPr>
          <a:xfrm>
            <a:off x="3124200" y="51816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nvGrpSpPr>
          <p:cNvPr id="4" name="Group 19"/>
          <p:cNvGrpSpPr>
            <a:grpSpLocks/>
          </p:cNvGrpSpPr>
          <p:nvPr/>
        </p:nvGrpSpPr>
        <p:grpSpPr bwMode="auto">
          <a:xfrm>
            <a:off x="1981200" y="4572000"/>
            <a:ext cx="381000" cy="304800"/>
            <a:chOff x="838200" y="4953000"/>
            <a:chExt cx="685800" cy="304800"/>
          </a:xfrm>
        </p:grpSpPr>
        <p:sp>
          <p:nvSpPr>
            <p:cNvPr id="17" name="Rectangle 16"/>
            <p:cNvSpPr/>
            <p:nvPr/>
          </p:nvSpPr>
          <p:spPr>
            <a:xfrm>
              <a:off x="838200" y="4953000"/>
              <a:ext cx="305753"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8" name="Rectangle 17"/>
            <p:cNvSpPr/>
            <p:nvPr/>
          </p:nvSpPr>
          <p:spPr>
            <a:xfrm>
              <a:off x="1023938" y="4953000"/>
              <a:ext cx="19431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19" name="Rectangle 18"/>
            <p:cNvSpPr/>
            <p:nvPr/>
          </p:nvSpPr>
          <p:spPr>
            <a:xfrm>
              <a:off x="1218248" y="4953000"/>
              <a:ext cx="30575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grpSp>
      <p:sp>
        <p:nvSpPr>
          <p:cNvPr id="21" name="Rectangle 20"/>
          <p:cNvSpPr/>
          <p:nvPr/>
        </p:nvSpPr>
        <p:spPr>
          <a:xfrm>
            <a:off x="6781800" y="5334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2" name="Rectangle 21"/>
          <p:cNvSpPr/>
          <p:nvPr/>
        </p:nvSpPr>
        <p:spPr>
          <a:xfrm>
            <a:off x="7010400" y="53340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3" name="Rectangle 22"/>
          <p:cNvSpPr/>
          <p:nvPr/>
        </p:nvSpPr>
        <p:spPr>
          <a:xfrm>
            <a:off x="7239000" y="41148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EFED6"/>
              </a:solidFill>
              <a:ea typeface="ＭＳ Ｐゴシック" charset="0"/>
              <a:cs typeface="ＭＳ Ｐゴシック" charset="0"/>
            </a:endParaRPr>
          </a:p>
        </p:txBody>
      </p:sp>
      <p:sp>
        <p:nvSpPr>
          <p:cNvPr id="24" name="TextBox 23"/>
          <p:cNvSpPr txBox="1">
            <a:spLocks noChangeArrowheads="1"/>
          </p:cNvSpPr>
          <p:nvPr/>
        </p:nvSpPr>
        <p:spPr bwMode="auto">
          <a:xfrm>
            <a:off x="35814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5" name="TextBox 24"/>
          <p:cNvSpPr txBox="1">
            <a:spLocks noChangeArrowheads="1"/>
          </p:cNvSpPr>
          <p:nvPr/>
        </p:nvSpPr>
        <p:spPr bwMode="auto">
          <a:xfrm>
            <a:off x="7315200" y="556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Packet-Cache</a:t>
            </a:r>
          </a:p>
        </p:txBody>
      </p:sp>
      <p:sp>
        <p:nvSpPr>
          <p:cNvPr id="26" name="TextBox 25"/>
          <p:cNvSpPr txBox="1">
            <a:spLocks noChangeArrowheads="1"/>
          </p:cNvSpPr>
          <p:nvPr/>
        </p:nvSpPr>
        <p:spPr bwMode="auto">
          <a:xfrm>
            <a:off x="4343400" y="4876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rPr>
              <a:t>Access  link</a:t>
            </a:r>
          </a:p>
        </p:txBody>
      </p:sp>
      <p:sp>
        <p:nvSpPr>
          <p:cNvPr id="27" name="Cloud 26"/>
          <p:cNvSpPr/>
          <p:nvPr/>
        </p:nvSpPr>
        <p:spPr>
          <a:xfrm>
            <a:off x="0" y="4876800"/>
            <a:ext cx="2895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rgbClr val="000000"/>
                </a:solidFill>
                <a:latin typeface="Calibri" charset="0"/>
                <a:ea typeface="Calibri" charset="0"/>
                <a:cs typeface="Calibri" charset="0"/>
              </a:rPr>
              <a:t>Internet</a:t>
            </a:r>
          </a:p>
        </p:txBody>
      </p:sp>
      <p:sp>
        <p:nvSpPr>
          <p:cNvPr id="29" name="Cloud 28"/>
          <p:cNvSpPr/>
          <p:nvPr/>
        </p:nvSpPr>
        <p:spPr>
          <a:xfrm>
            <a:off x="7391400" y="4724400"/>
            <a:ext cx="1752600" cy="9144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latin typeface="Calibri" charset="0"/>
                <a:ea typeface="Calibri" charset="0"/>
                <a:cs typeface="Calibri" charset="0"/>
              </a:rPr>
              <a:t>Enterprise</a:t>
            </a:r>
          </a:p>
        </p:txBody>
      </p:sp>
      <p:pic>
        <p:nvPicPr>
          <p:cNvPr id="28" name="Picture 9" descr="MCj039675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4114800"/>
            <a:ext cx="86201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752600" y="60198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000000"/>
                </a:solidFill>
                <a:latin typeface="Calibri" charset="0"/>
              </a:rPr>
              <a:t>Packet-level caching is better than object-level caching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0417 2.22222E-6 L 0.54584 2.22222E-6 " pathEditMode="relative" rAng="0" ptsTypes="AA">
                                      <p:cBhvr>
                                        <p:cTn id="44" dur="2000" fill="hold"/>
                                        <p:tgtEl>
                                          <p:spTgt spid="4"/>
                                        </p:tgtEl>
                                        <p:attrNameLst>
                                          <p:attrName>ppt_x</p:attrName>
                                          <p:attrName>ppt_y</p:attrName>
                                        </p:attrNameLst>
                                      </p:cBhvr>
                                      <p:rCtr x="271"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2" fill="hold" grpId="1" nodeType="clickEffect">
                                  <p:stCondLst>
                                    <p:cond delay="0"/>
                                  </p:stCondLst>
                                  <p:childTnLst>
                                    <p:anim calcmode="lin" valueType="num">
                                      <p:cBhvr additive="base">
                                        <p:cTn id="58" dur="500"/>
                                        <p:tgtEl>
                                          <p:spTgt spid="23"/>
                                        </p:tgtEl>
                                        <p:attrNameLst>
                                          <p:attrName>ppt_x</p:attrName>
                                        </p:attrNameLst>
                                      </p:cBhvr>
                                      <p:tavLst>
                                        <p:tav tm="0">
                                          <p:val>
                                            <p:strVal val="ppt_x"/>
                                          </p:val>
                                        </p:tav>
                                        <p:tav tm="100000">
                                          <p:val>
                                            <p:strVal val="1+ppt_w/2"/>
                                          </p:val>
                                        </p:tav>
                                      </p:tavLst>
                                    </p:anim>
                                    <p:anim calcmode="lin" valueType="num">
                                      <p:cBhvr additive="base">
                                        <p:cTn id="59" dur="500"/>
                                        <p:tgtEl>
                                          <p:spTgt spid="23"/>
                                        </p:tgtEl>
                                        <p:attrNameLst>
                                          <p:attrName>ppt_y</p:attrName>
                                        </p:attrNameLst>
                                      </p:cBhvr>
                                      <p:tavLst>
                                        <p:tav tm="0">
                                          <p:val>
                                            <p:strVal val="ppt_y"/>
                                          </p:val>
                                        </p:tav>
                                        <p:tav tm="100000">
                                          <p:val>
                                            <p:strVal val="ppt_y"/>
                                          </p:val>
                                        </p:tav>
                                      </p:tavLst>
                                    </p:anim>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21" grpId="0" animBg="1"/>
      <p:bldP spid="22" grpId="0" animBg="1"/>
      <p:bldP spid="23" grpId="0" animBg="1"/>
      <p:bldP spid="23" grpId="1" animBg="1"/>
      <p:bldP spid="24" grpId="0"/>
      <p:bldP spid="25" grpId="0"/>
      <p:bldP spid="26" grpId="0"/>
      <p:bldP spid="27" grpId="0" animBg="1"/>
      <p:bldP spid="29" grpId="0" animBg="1"/>
      <p:bldP spid="30" grpId="0"/>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Towards Universal RE</a:t>
            </a:r>
            <a:endParaRPr lang="en-US" dirty="0"/>
          </a:p>
        </p:txBody>
      </p:sp>
      <p:sp>
        <p:nvSpPr>
          <p:cNvPr id="3" name="Content Placeholder 2"/>
          <p:cNvSpPr>
            <a:spLocks noGrp="1"/>
          </p:cNvSpPr>
          <p:nvPr>
            <p:ph idx="1"/>
          </p:nvPr>
        </p:nvSpPr>
        <p:spPr/>
        <p:txBody>
          <a:bodyPr/>
          <a:lstStyle/>
          <a:p>
            <a:r>
              <a:rPr lang="en-US" altLang="en-US" sz="2800">
                <a:ea typeface="ＭＳ Ｐゴシック" charset="-128"/>
              </a:rPr>
              <a:t>However, existing RE approaches apply only to point deployments</a:t>
            </a:r>
          </a:p>
          <a:p>
            <a:pPr lvl="1"/>
            <a:r>
              <a:rPr lang="en-US" altLang="en-US" sz="2400"/>
              <a:t>E.g. at stub network access links, or between branch offices</a:t>
            </a:r>
            <a:endParaRPr lang="en-US" altLang="en-US"/>
          </a:p>
          <a:p>
            <a:endParaRPr lang="en-US" altLang="en-US" sz="2800">
              <a:ea typeface="ＭＳ Ｐゴシック" charset="-128"/>
            </a:endParaRPr>
          </a:p>
          <a:p>
            <a:r>
              <a:rPr lang="en-US" altLang="en-US" sz="2800">
                <a:ea typeface="ＭＳ Ｐゴシック" charset="-128"/>
              </a:rPr>
              <a:t>They only benefit the system to which they are directly connected.</a:t>
            </a:r>
          </a:p>
          <a:p>
            <a:pPr>
              <a:buFontTx/>
              <a:buNone/>
            </a:pPr>
            <a:endParaRPr lang="en-US" altLang="en-US" sz="2800">
              <a:ea typeface="ＭＳ Ｐゴシック" charset="-128"/>
            </a:endParaRPr>
          </a:p>
          <a:p>
            <a:r>
              <a:rPr lang="en-US" altLang="en-US" sz="2800" i="1">
                <a:ea typeface="ＭＳ Ｐゴシック" charset="-128"/>
              </a:rPr>
              <a:t>Why not make RE a native network service that everyone can use</a:t>
            </a:r>
            <a:r>
              <a:rPr lang="en-US" altLang="en-US" sz="2800">
                <a:ea typeface="ＭＳ Ｐゴシック" charset="-128"/>
              </a:rPr>
              <a:t>?</a:t>
            </a:r>
          </a:p>
          <a:p>
            <a:pPr lvl="1">
              <a:buFontTx/>
              <a:buNone/>
            </a:pPr>
            <a:endParaRPr lang="en-US" altLang="en-US" sz="2400"/>
          </a:p>
        </p:txBody>
      </p:sp>
    </p:spTree>
    <p:custDataLst>
      <p:tags r:id="rId1"/>
    </p:custDataLst>
  </p:cSld>
  <p:clrMapOvr>
    <a:masterClrMapping/>
  </p:clrMapOvr>
  <p:transition advTm="552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loud 3"/>
          <p:cNvSpPr/>
          <p:nvPr/>
        </p:nvSpPr>
        <p:spPr>
          <a:xfrm>
            <a:off x="1600200" y="2819400"/>
            <a:ext cx="5257800" cy="3962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endParaRPr lang="en-US" sz="2000" dirty="0">
              <a:solidFill>
                <a:srgbClr val="000000"/>
              </a:solidFill>
              <a:latin typeface="Calibri"/>
              <a:cs typeface="Calibri"/>
            </a:endParaRPr>
          </a:p>
          <a:p>
            <a:pPr algn="ctr" fontAlgn="auto">
              <a:spcBef>
                <a:spcPts val="0"/>
              </a:spcBef>
              <a:spcAft>
                <a:spcPts val="0"/>
              </a:spcAft>
              <a:defRPr/>
            </a:pPr>
            <a:r>
              <a:rPr lang="en-US" sz="2000" dirty="0">
                <a:solidFill>
                  <a:srgbClr val="000000"/>
                </a:solidFill>
                <a:latin typeface="Calibri"/>
                <a:cs typeface="Calibri"/>
              </a:rPr>
              <a:t>Internet2</a:t>
            </a:r>
          </a:p>
        </p:txBody>
      </p:sp>
      <p:sp>
        <p:nvSpPr>
          <p:cNvPr id="111" name="TextBox 110"/>
          <p:cNvSpPr txBox="1"/>
          <p:nvPr/>
        </p:nvSpPr>
        <p:spPr>
          <a:xfrm>
            <a:off x="4191000" y="1581912"/>
            <a:ext cx="1600200" cy="1015663"/>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latin typeface="Calibri"/>
                <a:ea typeface="ＭＳ Ｐゴシック" charset="0"/>
                <a:cs typeface="Calibri"/>
              </a:rPr>
              <a:t>Packet cache </a:t>
            </a:r>
            <a:br>
              <a:rPr lang="en-US" sz="2000" dirty="0">
                <a:latin typeface="Calibri"/>
                <a:ea typeface="ＭＳ Ｐゴシック" charset="0"/>
                <a:cs typeface="Calibri"/>
              </a:rPr>
            </a:br>
            <a:r>
              <a:rPr lang="en-US" sz="2000" dirty="0">
                <a:latin typeface="Calibri"/>
                <a:ea typeface="ＭＳ Ｐゴシック" charset="0"/>
                <a:cs typeface="Calibri"/>
              </a:rPr>
              <a:t>at every router</a:t>
            </a:r>
          </a:p>
        </p:txBody>
      </p:sp>
      <p:sp>
        <p:nvSpPr>
          <p:cNvPr id="106" name="TextBox 105"/>
          <p:cNvSpPr txBox="1"/>
          <p:nvPr/>
        </p:nvSpPr>
        <p:spPr>
          <a:xfrm>
            <a:off x="152400" y="2438400"/>
            <a:ext cx="2438400" cy="1631216"/>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latin typeface="Calibri"/>
                <a:ea typeface="ＭＳ Ｐゴシック" charset="0"/>
                <a:cs typeface="Calibri"/>
              </a:rPr>
              <a:t>Network RE service: apply protocol-</a:t>
            </a:r>
            <a:r>
              <a:rPr lang="en-US" sz="2000" dirty="0" err="1">
                <a:latin typeface="Calibri"/>
                <a:ea typeface="ＭＳ Ｐゴシック" charset="0"/>
                <a:cs typeface="Calibri"/>
              </a:rPr>
              <a:t>indep</a:t>
            </a:r>
            <a:r>
              <a:rPr lang="en-US" sz="2000" dirty="0">
                <a:latin typeface="Calibri"/>
                <a:ea typeface="ＭＳ Ｐゴシック" charset="0"/>
                <a:cs typeface="Calibri"/>
              </a:rPr>
              <a:t> RE at the packet-level on network links</a:t>
            </a:r>
          </a:p>
          <a:p>
            <a:pPr>
              <a:defRPr/>
            </a:pPr>
            <a:r>
              <a:rPr lang="en-US" sz="2000" b="1" u="sng" dirty="0" err="1">
                <a:latin typeface="Calibri"/>
                <a:ea typeface="ＭＳ Ｐゴシック" charset="0"/>
                <a:cs typeface="Calibri"/>
                <a:sym typeface="Wingdings"/>
              </a:rPr>
              <a:t></a:t>
            </a:r>
            <a:r>
              <a:rPr lang="en-US" sz="2000" b="1" u="sng" dirty="0">
                <a:latin typeface="Calibri"/>
                <a:ea typeface="ＭＳ Ｐゴシック" charset="0"/>
                <a:cs typeface="Calibri"/>
                <a:sym typeface="Wingdings"/>
              </a:rPr>
              <a:t> </a:t>
            </a:r>
            <a:r>
              <a:rPr lang="en-US" sz="2000" b="1" u="sng" dirty="0">
                <a:latin typeface="Calibri"/>
                <a:ea typeface="ＭＳ Ｐゴシック" charset="0"/>
                <a:cs typeface="Calibri"/>
              </a:rPr>
              <a:t>IP-layer RE service</a:t>
            </a:r>
          </a:p>
        </p:txBody>
      </p:sp>
      <p:sp>
        <p:nvSpPr>
          <p:cNvPr id="138248" name="Title 1"/>
          <p:cNvSpPr>
            <a:spLocks noGrp="1"/>
          </p:cNvSpPr>
          <p:nvPr>
            <p:ph type="title"/>
          </p:nvPr>
        </p:nvSpPr>
        <p:spPr>
          <a:xfrm>
            <a:off x="304800" y="228600"/>
            <a:ext cx="8458200" cy="609600"/>
          </a:xfrm>
        </p:spPr>
        <p:txBody>
          <a:bodyPr/>
          <a:lstStyle/>
          <a:p>
            <a:r>
              <a:rPr lang="en-US" altLang="en-US">
                <a:ea typeface="ＭＳ Ｐゴシック" charset="-128"/>
              </a:rPr>
              <a:t>From WAN acceleration to router </a:t>
            </a:r>
            <a:br>
              <a:rPr lang="en-US" altLang="en-US">
                <a:ea typeface="ＭＳ Ｐゴシック" charset="-128"/>
              </a:rPr>
            </a:br>
            <a:r>
              <a:rPr lang="en-US" altLang="en-US">
                <a:ea typeface="ＭＳ Ｐゴシック" charset="-128"/>
              </a:rPr>
              <a:t>packet caches</a:t>
            </a:r>
          </a:p>
        </p:txBody>
      </p:sp>
      <p:sp>
        <p:nvSpPr>
          <p:cNvPr id="138249" name="AutoShape 11"/>
          <p:cNvSpPr>
            <a:spLocks noChangeAspect="1" noChangeArrowheads="1" noTextEdit="1"/>
          </p:cNvSpPr>
          <p:nvPr/>
        </p:nvSpPr>
        <p:spPr bwMode="auto">
          <a:xfrm>
            <a:off x="2514600" y="1806575"/>
            <a:ext cx="1076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Oval 4"/>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Oval 6"/>
          <p:cNvSpPr/>
          <p:nvPr/>
        </p:nvSpPr>
        <p:spPr>
          <a:xfrm>
            <a:off x="2514600" y="4343400"/>
            <a:ext cx="531813"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 name="Oval 8"/>
          <p:cNvSpPr/>
          <p:nvPr/>
        </p:nvSpPr>
        <p:spPr>
          <a:xfrm>
            <a:off x="4876800" y="4495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 name="Oval 10"/>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 name="Oval 11"/>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13" name="Straight Connector 12"/>
          <p:cNvCxnSpPr>
            <a:stCxn id="4" idx="3"/>
            <a:endCxn id="7" idx="7"/>
          </p:cNvCxnSpPr>
          <p:nvPr/>
        </p:nvCxnSpPr>
        <p:spPr>
          <a:xfrm rot="16200000" flipH="1" flipV="1">
            <a:off x="2929732" y="3085306"/>
            <a:ext cx="1338262" cy="1260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1518" y="4637882"/>
            <a:ext cx="741363"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9" idx="1"/>
          </p:cNvCxnSpPr>
          <p:nvPr/>
        </p:nvCxnSpPr>
        <p:spPr>
          <a:xfrm rot="16200000" flipH="1">
            <a:off x="3842544" y="3432969"/>
            <a:ext cx="1490662" cy="717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5"/>
            <a:endCxn id="12" idx="1"/>
          </p:cNvCxnSpPr>
          <p:nvPr/>
        </p:nvCxnSpPr>
        <p:spPr>
          <a:xfrm rot="16200000" flipH="1">
            <a:off x="5188744" y="4834732"/>
            <a:ext cx="801687"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6638" y="40846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9" name="Rectangle 28"/>
          <p:cNvSpPr/>
          <p:nvPr/>
        </p:nvSpPr>
        <p:spPr>
          <a:xfrm>
            <a:off x="5638800" y="49530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0" name="Rectangle 29"/>
          <p:cNvSpPr/>
          <p:nvPr/>
        </p:nvSpPr>
        <p:spPr>
          <a:xfrm>
            <a:off x="5562600" y="48006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1" name="Rectangle 20"/>
          <p:cNvSpPr/>
          <p:nvPr/>
        </p:nvSpPr>
        <p:spPr>
          <a:xfrm>
            <a:off x="2362200" y="4572000"/>
            <a:ext cx="104775"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2" name="Rectangle 21"/>
          <p:cNvSpPr/>
          <p:nvPr/>
        </p:nvSpPr>
        <p:spPr>
          <a:xfrm>
            <a:off x="2209800" y="47244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2" name="Rectangle 31"/>
          <p:cNvSpPr/>
          <p:nvPr/>
        </p:nvSpPr>
        <p:spPr>
          <a:xfrm>
            <a:off x="2057400" y="4876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3" name="Rectangle 32"/>
          <p:cNvSpPr/>
          <p:nvPr/>
        </p:nvSpPr>
        <p:spPr>
          <a:xfrm>
            <a:off x="4922838" y="4237038"/>
            <a:ext cx="106362"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6" name="Rectangle 35"/>
          <p:cNvSpPr/>
          <p:nvPr/>
        </p:nvSpPr>
        <p:spPr>
          <a:xfrm>
            <a:off x="5715000" y="51054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8" name="Oval 37"/>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9" name="Oval 38"/>
          <p:cNvSpPr/>
          <p:nvPr/>
        </p:nvSpPr>
        <p:spPr>
          <a:xfrm>
            <a:off x="2667000" y="4500563"/>
            <a:ext cx="160338"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1" name="Oval 40"/>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6" name="Oval 45"/>
          <p:cNvSpPr/>
          <p:nvPr/>
        </p:nvSpPr>
        <p:spPr>
          <a:xfrm>
            <a:off x="5029200" y="46482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7" name="Oval 46"/>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0" name="Straight Connector 49"/>
          <p:cNvCxnSpPr>
            <a:endCxn id="11"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6"/>
            <a:endCxn id="12"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274" name="Group 543"/>
          <p:cNvGrpSpPr>
            <a:grpSpLocks/>
          </p:cNvGrpSpPr>
          <p:nvPr/>
        </p:nvGrpSpPr>
        <p:grpSpPr bwMode="auto">
          <a:xfrm>
            <a:off x="3797300" y="5478463"/>
            <a:ext cx="531813" cy="249237"/>
            <a:chOff x="3797300" y="5478463"/>
            <a:chExt cx="531813" cy="249237"/>
          </a:xfrm>
        </p:grpSpPr>
        <p:sp>
          <p:nvSpPr>
            <p:cNvPr id="56" name="Oval 5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 name="Oval 5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9" name="Straight Connector 58"/>
          <p:cNvCxnSpPr>
            <a:stCxn id="578" idx="4"/>
            <a:endCxn id="56" idx="0"/>
          </p:cNvCxnSpPr>
          <p:nvPr/>
        </p:nvCxnSpPr>
        <p:spPr>
          <a:xfrm rot="16200000" flipH="1">
            <a:off x="3752056" y="5166519"/>
            <a:ext cx="601663" cy="22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rot="20039127">
            <a:off x="4632325" y="3960813"/>
            <a:ext cx="173038" cy="3635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 name="Down Arrow 68"/>
          <p:cNvSpPr/>
          <p:nvPr/>
        </p:nvSpPr>
        <p:spPr>
          <a:xfrm rot="2474777" flipH="1">
            <a:off x="2295525" y="4746625"/>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1" name="Down Arrow 70"/>
          <p:cNvSpPr/>
          <p:nvPr/>
        </p:nvSpPr>
        <p:spPr>
          <a:xfrm rot="19405451">
            <a:off x="5407025" y="4902200"/>
            <a:ext cx="212725" cy="3873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3" name="Oval 82"/>
          <p:cNvSpPr/>
          <p:nvPr/>
        </p:nvSpPr>
        <p:spPr>
          <a:xfrm>
            <a:off x="3886200" y="37338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7" name="Oval 86"/>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89" name="Straight Connector 88"/>
          <p:cNvCxnSpPr>
            <a:stCxn id="38" idx="3"/>
            <a:endCxn id="83" idx="0"/>
          </p:cNvCxnSpPr>
          <p:nvPr/>
        </p:nvCxnSpPr>
        <p:spPr>
          <a:xfrm rot="5400000">
            <a:off x="3860800" y="3379788"/>
            <a:ext cx="619125" cy="88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770438" y="3932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5" name="Rectangle 584"/>
          <p:cNvSpPr/>
          <p:nvPr/>
        </p:nvSpPr>
        <p:spPr>
          <a:xfrm>
            <a:off x="6553200" y="58181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6" name="Rectangle 585"/>
          <p:cNvSpPr/>
          <p:nvPr/>
        </p:nvSpPr>
        <p:spPr>
          <a:xfrm>
            <a:off x="6434138" y="56784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7" name="Rectangle 586"/>
          <p:cNvSpPr/>
          <p:nvPr/>
        </p:nvSpPr>
        <p:spPr>
          <a:xfrm>
            <a:off x="6705600" y="5970588"/>
            <a:ext cx="104775" cy="1254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8" name="Rectangle 587"/>
          <p:cNvSpPr/>
          <p:nvPr/>
        </p:nvSpPr>
        <p:spPr>
          <a:xfrm>
            <a:off x="1257300" y="5591175"/>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9" name="Rectangle 588"/>
          <p:cNvSpPr/>
          <p:nvPr/>
        </p:nvSpPr>
        <p:spPr>
          <a:xfrm>
            <a:off x="1462088" y="54879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0" name="Rectangle 589"/>
          <p:cNvSpPr/>
          <p:nvPr/>
        </p:nvSpPr>
        <p:spPr>
          <a:xfrm>
            <a:off x="1054100" y="5667375"/>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38" name="Cloud 537"/>
          <p:cNvSpPr/>
          <p:nvPr/>
        </p:nvSpPr>
        <p:spPr>
          <a:xfrm>
            <a:off x="1143000" y="12192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latin typeface="Calibri"/>
                <a:cs typeface="Calibri"/>
              </a:rPr>
              <a:t>Wisconsin</a:t>
            </a:r>
          </a:p>
        </p:txBody>
      </p:sp>
      <p:sp>
        <p:nvSpPr>
          <p:cNvPr id="539" name="Cloud 538"/>
          <p:cNvSpPr/>
          <p:nvPr/>
        </p:nvSpPr>
        <p:spPr>
          <a:xfrm>
            <a:off x="7086600" y="5638800"/>
            <a:ext cx="16764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latin typeface="Calibri"/>
                <a:cs typeface="Calibri"/>
              </a:rPr>
              <a:t>Berkeley</a:t>
            </a:r>
          </a:p>
        </p:txBody>
      </p:sp>
      <p:sp>
        <p:nvSpPr>
          <p:cNvPr id="540" name="Cloud 539"/>
          <p:cNvSpPr/>
          <p:nvPr/>
        </p:nvSpPr>
        <p:spPr>
          <a:xfrm>
            <a:off x="0" y="5715000"/>
            <a:ext cx="1066800" cy="1066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0000"/>
                </a:solidFill>
                <a:latin typeface="Calibri"/>
                <a:cs typeface="Calibri"/>
              </a:rPr>
              <a:t>CMU</a:t>
            </a:r>
          </a:p>
        </p:txBody>
      </p:sp>
      <p:grpSp>
        <p:nvGrpSpPr>
          <p:cNvPr id="138292" name="Group 544"/>
          <p:cNvGrpSpPr>
            <a:grpSpLocks/>
          </p:cNvGrpSpPr>
          <p:nvPr/>
        </p:nvGrpSpPr>
        <p:grpSpPr bwMode="auto">
          <a:xfrm>
            <a:off x="2667000" y="1828800"/>
            <a:ext cx="457200" cy="325438"/>
            <a:chOff x="3797290" y="5478490"/>
            <a:chExt cx="531812" cy="249238"/>
          </a:xfrm>
        </p:grpSpPr>
        <p:sp>
          <p:nvSpPr>
            <p:cNvPr id="546" name="Oval 545"/>
            <p:cNvSpPr/>
            <p:nvPr/>
          </p:nvSpPr>
          <p:spPr>
            <a:xfrm>
              <a:off x="3797290" y="5478490"/>
              <a:ext cx="531812" cy="2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7" name="Oval 546"/>
            <p:cNvSpPr/>
            <p:nvPr/>
          </p:nvSpPr>
          <p:spPr>
            <a:xfrm>
              <a:off x="3797290" y="5570890"/>
              <a:ext cx="158805" cy="6930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138293" name="Group 547"/>
          <p:cNvGrpSpPr>
            <a:grpSpLocks/>
          </p:cNvGrpSpPr>
          <p:nvPr/>
        </p:nvGrpSpPr>
        <p:grpSpPr bwMode="auto">
          <a:xfrm>
            <a:off x="762000" y="5943600"/>
            <a:ext cx="303213" cy="249238"/>
            <a:chOff x="3797300" y="5478463"/>
            <a:chExt cx="531813" cy="249237"/>
          </a:xfrm>
        </p:grpSpPr>
        <p:sp>
          <p:nvSpPr>
            <p:cNvPr id="549" name="Oval 54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0" name="Oval 549"/>
            <p:cNvSpPr/>
            <p:nvPr/>
          </p:nvSpPr>
          <p:spPr>
            <a:xfrm>
              <a:off x="3797300" y="5570538"/>
              <a:ext cx="15870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138294" name="Group 550"/>
          <p:cNvGrpSpPr>
            <a:grpSpLocks/>
          </p:cNvGrpSpPr>
          <p:nvPr/>
        </p:nvGrpSpPr>
        <p:grpSpPr bwMode="auto">
          <a:xfrm>
            <a:off x="6934200" y="6324600"/>
            <a:ext cx="381000" cy="228600"/>
            <a:chOff x="3797300" y="5478463"/>
            <a:chExt cx="531813" cy="249237"/>
          </a:xfrm>
        </p:grpSpPr>
        <p:sp>
          <p:nvSpPr>
            <p:cNvPr id="552" name="Oval 55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3" name="Oval 552"/>
            <p:cNvSpPr/>
            <p:nvPr/>
          </p:nvSpPr>
          <p:spPr>
            <a:xfrm>
              <a:off x="3797300" y="5570197"/>
              <a:ext cx="159544" cy="7096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59" name="Straight Connector 558"/>
          <p:cNvCxnSpPr>
            <a:stCxn id="546" idx="5"/>
            <a:endCxn id="5" idx="1"/>
          </p:cNvCxnSpPr>
          <p:nvPr/>
        </p:nvCxnSpPr>
        <p:spPr>
          <a:xfrm rot="16200000" flipH="1">
            <a:off x="3160713" y="2003425"/>
            <a:ext cx="825500"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11" idx="3"/>
            <a:endCxn id="549" idx="7"/>
          </p:cNvCxnSpPr>
          <p:nvPr/>
        </p:nvCxnSpPr>
        <p:spPr>
          <a:xfrm rot="5400000">
            <a:off x="1205706" y="5409407"/>
            <a:ext cx="385763"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2" idx="5"/>
          </p:cNvCxnSpPr>
          <p:nvPr/>
        </p:nvCxnSpPr>
        <p:spPr>
          <a:xfrm rot="16200000" flipH="1">
            <a:off x="6267451" y="5734050"/>
            <a:ext cx="633412" cy="70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Down Arrow 564"/>
          <p:cNvSpPr/>
          <p:nvPr/>
        </p:nvSpPr>
        <p:spPr>
          <a:xfrm rot="3661824" flipH="1">
            <a:off x="1311275" y="5549900"/>
            <a:ext cx="176213" cy="4873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6" name="Down Arrow 565"/>
          <p:cNvSpPr/>
          <p:nvPr/>
        </p:nvSpPr>
        <p:spPr>
          <a:xfrm rot="18744797" flipH="1">
            <a:off x="6414294" y="5777706"/>
            <a:ext cx="200025" cy="5381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7" name="Down Arrow 566"/>
          <p:cNvSpPr/>
          <p:nvPr/>
        </p:nvSpPr>
        <p:spPr>
          <a:xfrm rot="18556239" flipH="1">
            <a:off x="3582194" y="2288382"/>
            <a:ext cx="174625" cy="56673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6" name="Oval 575"/>
          <p:cNvSpPr/>
          <p:nvPr/>
        </p:nvSpPr>
        <p:spPr>
          <a:xfrm>
            <a:off x="3810000" y="4572000"/>
            <a:ext cx="477838"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8" name="Oval 577"/>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79" name="Straight Connector 578"/>
          <p:cNvCxnSpPr>
            <a:stCxn id="83" idx="4"/>
            <a:endCxn id="576" idx="0"/>
          </p:cNvCxnSpPr>
          <p:nvPr/>
        </p:nvCxnSpPr>
        <p:spPr>
          <a:xfrm rot="5400000">
            <a:off x="3810794" y="4256882"/>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Down Arrow 596"/>
          <p:cNvSpPr/>
          <p:nvPr/>
        </p:nvSpPr>
        <p:spPr>
          <a:xfrm rot="2991912">
            <a:off x="3883819" y="3201194"/>
            <a:ext cx="155575" cy="33178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38305" name="Group 597"/>
          <p:cNvGrpSpPr>
            <a:grpSpLocks/>
          </p:cNvGrpSpPr>
          <p:nvPr/>
        </p:nvGrpSpPr>
        <p:grpSpPr bwMode="auto">
          <a:xfrm>
            <a:off x="3429000" y="3505200"/>
            <a:ext cx="531813" cy="249238"/>
            <a:chOff x="3797300" y="5478463"/>
            <a:chExt cx="531813" cy="249237"/>
          </a:xfrm>
        </p:grpSpPr>
        <p:sp>
          <p:nvSpPr>
            <p:cNvPr id="603" name="Oval 6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4" name="Oval 6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05" name="Rectangle 604"/>
          <p:cNvSpPr/>
          <p:nvPr/>
        </p:nvSpPr>
        <p:spPr>
          <a:xfrm>
            <a:off x="3783013" y="3170238"/>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6" name="Rectangle 605"/>
          <p:cNvSpPr/>
          <p:nvPr/>
        </p:nvSpPr>
        <p:spPr>
          <a:xfrm>
            <a:off x="3627438" y="3322638"/>
            <a:ext cx="104775"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7" name="Rectangle 606"/>
          <p:cNvSpPr/>
          <p:nvPr/>
        </p:nvSpPr>
        <p:spPr>
          <a:xfrm>
            <a:off x="3932238" y="3048000"/>
            <a:ext cx="106362"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38309" name="Group 607"/>
          <p:cNvGrpSpPr>
            <a:grpSpLocks/>
          </p:cNvGrpSpPr>
          <p:nvPr/>
        </p:nvGrpSpPr>
        <p:grpSpPr bwMode="auto">
          <a:xfrm>
            <a:off x="4419600" y="3505200"/>
            <a:ext cx="381000" cy="249238"/>
            <a:chOff x="3797300" y="5478463"/>
            <a:chExt cx="531822" cy="249237"/>
          </a:xfrm>
        </p:grpSpPr>
        <p:sp>
          <p:nvSpPr>
            <p:cNvPr id="609" name="Oval 608"/>
            <p:cNvSpPr/>
            <p:nvPr/>
          </p:nvSpPr>
          <p:spPr>
            <a:xfrm>
              <a:off x="3797300" y="5478463"/>
              <a:ext cx="531822"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0" name="Oval 609"/>
            <p:cNvSpPr/>
            <p:nvPr/>
          </p:nvSpPr>
          <p:spPr>
            <a:xfrm>
              <a:off x="3797300" y="5570538"/>
              <a:ext cx="159547"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11" name="Down Arrow 610"/>
          <p:cNvSpPr/>
          <p:nvPr/>
        </p:nvSpPr>
        <p:spPr>
          <a:xfrm rot="20039127">
            <a:off x="4278313" y="3270250"/>
            <a:ext cx="136525" cy="296863"/>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2" name="Rectangle 611"/>
          <p:cNvSpPr/>
          <p:nvPr/>
        </p:nvSpPr>
        <p:spPr>
          <a:xfrm>
            <a:off x="4495800" y="33226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3" name="Rectangle 612"/>
          <p:cNvSpPr/>
          <p:nvPr/>
        </p:nvSpPr>
        <p:spPr>
          <a:xfrm>
            <a:off x="4419600" y="31702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4" name="Rectangle 613"/>
          <p:cNvSpPr/>
          <p:nvPr/>
        </p:nvSpPr>
        <p:spPr>
          <a:xfrm>
            <a:off x="4572000" y="3475038"/>
            <a:ext cx="106363" cy="106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9" name="Group 120"/>
          <p:cNvGrpSpPr>
            <a:grpSpLocks/>
          </p:cNvGrpSpPr>
          <p:nvPr/>
        </p:nvGrpSpPr>
        <p:grpSpPr bwMode="auto">
          <a:xfrm>
            <a:off x="2743200" y="2057400"/>
            <a:ext cx="152400" cy="609600"/>
            <a:chOff x="2479675" y="2590800"/>
            <a:chExt cx="415925" cy="609600"/>
          </a:xfrm>
        </p:grpSpPr>
        <p:sp>
          <p:nvSpPr>
            <p:cNvPr id="117" name="Rectangle 116"/>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8" name="Rectangle 117"/>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9" name="Rectangle 118"/>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 name="Group 123"/>
          <p:cNvGrpSpPr>
            <a:grpSpLocks/>
          </p:cNvGrpSpPr>
          <p:nvPr/>
        </p:nvGrpSpPr>
        <p:grpSpPr bwMode="auto">
          <a:xfrm>
            <a:off x="3048000" y="1447800"/>
            <a:ext cx="152400" cy="609600"/>
            <a:chOff x="2479675" y="2590800"/>
            <a:chExt cx="415925" cy="609600"/>
          </a:xfrm>
        </p:grpSpPr>
        <p:sp>
          <p:nvSpPr>
            <p:cNvPr id="125" name="Rectangle 124"/>
            <p:cNvSpPr/>
            <p:nvPr/>
          </p:nvSpPr>
          <p:spPr>
            <a:xfrm>
              <a:off x="2514335" y="2819400"/>
              <a:ext cx="38126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6" name="Rectangle 125"/>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7" name="Rectangle 126"/>
            <p:cNvSpPr/>
            <p:nvPr/>
          </p:nvSpPr>
          <p:spPr>
            <a:xfrm>
              <a:off x="2514335" y="3048000"/>
              <a:ext cx="38126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131" name="Rectangle 130"/>
          <p:cNvSpPr/>
          <p:nvPr/>
        </p:nvSpPr>
        <p:spPr>
          <a:xfrm>
            <a:off x="3844925" y="2438400"/>
            <a:ext cx="109538" cy="1095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2" name="Rectangle 131"/>
          <p:cNvSpPr/>
          <p:nvPr/>
        </p:nvSpPr>
        <p:spPr>
          <a:xfrm>
            <a:off x="3657600" y="2286000"/>
            <a:ext cx="109538" cy="1095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3" name="Rectangle 132"/>
          <p:cNvSpPr/>
          <p:nvPr/>
        </p:nvSpPr>
        <p:spPr>
          <a:xfrm>
            <a:off x="4038600" y="2590800"/>
            <a:ext cx="109538" cy="1095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05" name="Down Arrow 104"/>
          <p:cNvSpPr/>
          <p:nvPr/>
        </p:nvSpPr>
        <p:spPr>
          <a:xfrm rot="2991912">
            <a:off x="3194844" y="3877469"/>
            <a:ext cx="196850" cy="474662"/>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8" name="Rectangle 127"/>
          <p:cNvSpPr/>
          <p:nvPr/>
        </p:nvSpPr>
        <p:spPr>
          <a:xfrm>
            <a:off x="3505200" y="2633663"/>
            <a:ext cx="109538" cy="109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9" name="Rectangle 128"/>
          <p:cNvSpPr/>
          <p:nvPr/>
        </p:nvSpPr>
        <p:spPr>
          <a:xfrm>
            <a:off x="3319463" y="2481263"/>
            <a:ext cx="109537" cy="1095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0" name="Rectangle 129"/>
          <p:cNvSpPr/>
          <p:nvPr/>
        </p:nvSpPr>
        <p:spPr>
          <a:xfrm>
            <a:off x="3700463" y="2819400"/>
            <a:ext cx="109537" cy="1095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0" name="Rectangle 19"/>
          <p:cNvSpPr/>
          <p:nvPr/>
        </p:nvSpPr>
        <p:spPr>
          <a:xfrm>
            <a:off x="3048000" y="38862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1" name="Rectangle 30"/>
          <p:cNvSpPr/>
          <p:nvPr/>
        </p:nvSpPr>
        <p:spPr>
          <a:xfrm>
            <a:off x="2895600" y="4038600"/>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3" name="Rectangle 92"/>
          <p:cNvSpPr/>
          <p:nvPr/>
        </p:nvSpPr>
        <p:spPr>
          <a:xfrm>
            <a:off x="3200400" y="3733800"/>
            <a:ext cx="106363"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9" name="TextBox 598"/>
          <p:cNvSpPr txBox="1">
            <a:spLocks noChangeArrowheads="1"/>
          </p:cNvSpPr>
          <p:nvPr/>
        </p:nvSpPr>
        <p:spPr bwMode="auto">
          <a:xfrm>
            <a:off x="5943600" y="1581912"/>
            <a:ext cx="3048000" cy="1431161"/>
          </a:xfrm>
          <a:prstGeom prst="rect">
            <a:avLst/>
          </a:prstGeom>
          <a:solidFill>
            <a:schemeClr val="accent5"/>
          </a:solidFill>
          <a:ln w="9525">
            <a:noFill/>
            <a:miter lim="800000"/>
            <a:headEnd/>
            <a:tailEnd/>
          </a:ln>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p>
            <a:pPr>
              <a:defRPr/>
            </a:pPr>
            <a:r>
              <a:rPr lang="en-US" sz="2000" dirty="0">
                <a:latin typeface="Calibri"/>
                <a:ea typeface="ＭＳ Ｐゴシック" charset="0"/>
                <a:cs typeface="Calibri"/>
              </a:rPr>
              <a:t>Router upstream removes redundant bytes</a:t>
            </a:r>
          </a:p>
          <a:p>
            <a:pPr>
              <a:defRPr/>
            </a:pPr>
            <a:endParaRPr lang="en-US" sz="700" dirty="0">
              <a:latin typeface="Calibri"/>
              <a:ea typeface="ＭＳ Ｐゴシック" charset="0"/>
              <a:cs typeface="Calibri"/>
            </a:endParaRPr>
          </a:p>
          <a:p>
            <a:pPr>
              <a:defRPr/>
            </a:pPr>
            <a:r>
              <a:rPr lang="en-US" sz="2000" dirty="0">
                <a:latin typeface="Calibri"/>
                <a:ea typeface="ＭＳ Ｐゴシック" charset="0"/>
                <a:cs typeface="Calibri"/>
              </a:rPr>
              <a:t>Router downstream reconstructs full packet</a:t>
            </a:r>
          </a:p>
        </p:txBody>
      </p:sp>
      <p:cxnSp>
        <p:nvCxnSpPr>
          <p:cNvPr id="113" name="Straight Arrow Connector 112"/>
          <p:cNvCxnSpPr>
            <a:endCxn id="610" idx="5"/>
          </p:cNvCxnSpPr>
          <p:nvPr/>
        </p:nvCxnSpPr>
        <p:spPr>
          <a:xfrm rot="5400000">
            <a:off x="4223544" y="2890044"/>
            <a:ext cx="1060450" cy="474662"/>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46" idx="4"/>
          </p:cNvCxnSpPr>
          <p:nvPr/>
        </p:nvCxnSpPr>
        <p:spPr>
          <a:xfrm rot="16200000" flipH="1">
            <a:off x="3988594" y="3599656"/>
            <a:ext cx="2122488" cy="11747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943600" y="3352800"/>
            <a:ext cx="3044952" cy="1477328"/>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a:latin typeface="Calibri" charset="0"/>
              </a:rPr>
              <a:t>(Hop-by-hop works for </a:t>
            </a:r>
            <a:br>
              <a:rPr lang="en-US" altLang="en-US" sz="2000">
                <a:latin typeface="Calibri" charset="0"/>
              </a:rPr>
            </a:br>
            <a:r>
              <a:rPr lang="en-US" altLang="en-US" sz="2000">
                <a:latin typeface="Calibri" charset="0"/>
              </a:rPr>
              <a:t>slow links</a:t>
            </a:r>
          </a:p>
          <a:p>
            <a:endParaRPr lang="en-US" altLang="en-US" sz="1000">
              <a:effectLst>
                <a:outerShdw blurRad="38100" dist="38100" dir="2700000" algn="tl">
                  <a:srgbClr val="C0C0C0"/>
                </a:outerShdw>
              </a:effectLst>
              <a:latin typeface="Calibri" charset="0"/>
            </a:endParaRPr>
          </a:p>
          <a:p>
            <a:r>
              <a:rPr lang="en-US" altLang="en-US" sz="2000">
                <a:latin typeface="Calibri" charset="0"/>
              </a:rPr>
              <a:t>Alternate approaches to scale to faster links…)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6"/>
                                        </p:tgtEl>
                                      </p:cBhvr>
                                    </p:animEffect>
                                    <p:set>
                                      <p:cBhvr>
                                        <p:cTn id="10" dur="1" fill="hold">
                                          <p:stCondLst>
                                            <p:cond delay="499"/>
                                          </p:stCondLst>
                                        </p:cTn>
                                        <p:tgtEl>
                                          <p:spTgt spid="11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nodeType="clickEffect">
                                  <p:stCondLst>
                                    <p:cond delay="0"/>
                                  </p:stCondLst>
                                  <p:childTnLst>
                                    <p:animMotion origin="layout" path="M 3.88889E-6 -4.44444E-6 C 0.04409 0.03612 0.08836 0.07246 0.09687 0.10116 C 0.10538 0.1301 0.07135 0.14954 0.05156 0.17315 C 0.03159 0.19676 0.00468 0.21528 -0.02188 0.24329 C -0.04844 0.27107 -0.08542 0.31088 -0.10782 0.34098 C -0.13021 0.37107 -0.13143 0.39723 -0.15625 0.42385 C -0.18108 0.45047 -0.23959 0.48843 -0.25625 0.50139 " pathEditMode="relative" rAng="0" ptsTypes="aaaaaaA">
                                      <p:cBhvr>
                                        <p:cTn id="17" dur="2000" fill="hold"/>
                                        <p:tgtEl>
                                          <p:spTgt spid="19"/>
                                        </p:tgtEl>
                                        <p:attrNameLst>
                                          <p:attrName>ppt_x</p:attrName>
                                          <p:attrName>ppt_y</p:attrName>
                                        </p:attrNameLst>
                                      </p:cBhvr>
                                      <p:rCtr x="-7600" y="2510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500"/>
                                        <p:tgtEl>
                                          <p:spTgt spid="1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7"/>
                                        </p:tgtEl>
                                        <p:attrNameLst>
                                          <p:attrName>style.visibility</p:attrName>
                                        </p:attrNameLst>
                                      </p:cBhvr>
                                      <p:to>
                                        <p:strVal val="visible"/>
                                      </p:to>
                                    </p:set>
                                    <p:animEffect transition="in" filter="fade">
                                      <p:cBhvr>
                                        <p:cTn id="28" dur="500"/>
                                        <p:tgtEl>
                                          <p:spTgt spid="6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9"/>
                                        </p:tgtEl>
                                        <p:attrNameLst>
                                          <p:attrName>style.visibility</p:attrName>
                                        </p:attrNameLst>
                                      </p:cBhvr>
                                      <p:to>
                                        <p:strVal val="visible"/>
                                      </p:to>
                                    </p:set>
                                    <p:animEffect transition="in" filter="fade">
                                      <p:cBhvr>
                                        <p:cTn id="37" dur="500"/>
                                        <p:tgtEl>
                                          <p:spTgt spid="5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childTnLst>
                                </p:cTn>
                              </p:par>
                              <p:par>
                                <p:cTn id="44" presetID="10" presetClass="entr" presetSubtype="0" fill="hold" nodeType="withEffect">
                                  <p:stCondLst>
                                    <p:cond delay="0"/>
                                  </p:stCondLst>
                                  <p:childTnLst>
                                    <p:set>
                                      <p:cBhvr>
                                        <p:cTn id="45" dur="1" fill="hold">
                                          <p:stCondLst>
                                            <p:cond delay="0"/>
                                          </p:stCondLst>
                                        </p:cTn>
                                        <p:tgtEl>
                                          <p:spTgt spid="605"/>
                                        </p:tgtEl>
                                        <p:attrNameLst>
                                          <p:attrName>style.visibility</p:attrName>
                                        </p:attrNameLst>
                                      </p:cBhvr>
                                      <p:to>
                                        <p:strVal val="visible"/>
                                      </p:to>
                                    </p:set>
                                    <p:animEffect transition="in" filter="fade">
                                      <p:cBhvr>
                                        <p:cTn id="46" dur="500"/>
                                        <p:tgtEl>
                                          <p:spTgt spid="605"/>
                                        </p:tgtEl>
                                      </p:cBhvr>
                                    </p:animEffect>
                                  </p:childTnLst>
                                </p:cTn>
                              </p:par>
                              <p:par>
                                <p:cTn id="47" presetID="10" presetClass="entr" presetSubtype="0" fill="hold" nodeType="withEffect">
                                  <p:stCondLst>
                                    <p:cond delay="0"/>
                                  </p:stCondLst>
                                  <p:childTnLst>
                                    <p:set>
                                      <p:cBhvr>
                                        <p:cTn id="48" dur="1" fill="hold">
                                          <p:stCondLst>
                                            <p:cond delay="0"/>
                                          </p:stCondLst>
                                        </p:cTn>
                                        <p:tgtEl>
                                          <p:spTgt spid="606"/>
                                        </p:tgtEl>
                                        <p:attrNameLst>
                                          <p:attrName>style.visibility</p:attrName>
                                        </p:attrNameLst>
                                      </p:cBhvr>
                                      <p:to>
                                        <p:strVal val="visible"/>
                                      </p:to>
                                    </p:set>
                                    <p:animEffect transition="in" filter="fade">
                                      <p:cBhvr>
                                        <p:cTn id="49" dur="500"/>
                                        <p:tgtEl>
                                          <p:spTgt spid="606"/>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588"/>
                                        </p:tgtEl>
                                        <p:attrNameLst>
                                          <p:attrName>style.visibility</p:attrName>
                                        </p:attrNameLst>
                                      </p:cBhvr>
                                      <p:to>
                                        <p:strVal val="visible"/>
                                      </p:to>
                                    </p:set>
                                    <p:animEffect transition="in" filter="fade">
                                      <p:cBhvr>
                                        <p:cTn id="64" dur="500"/>
                                        <p:tgtEl>
                                          <p:spTgt spid="588"/>
                                        </p:tgtEl>
                                      </p:cBhvr>
                                    </p:animEffect>
                                  </p:childTnLst>
                                </p:cTn>
                              </p:par>
                              <p:par>
                                <p:cTn id="65" presetID="10" presetClass="entr" presetSubtype="0" fill="hold" nodeType="withEffect">
                                  <p:stCondLst>
                                    <p:cond delay="0"/>
                                  </p:stCondLst>
                                  <p:childTnLst>
                                    <p:set>
                                      <p:cBhvr>
                                        <p:cTn id="66" dur="1" fill="hold">
                                          <p:stCondLst>
                                            <p:cond delay="0"/>
                                          </p:stCondLst>
                                        </p:cTn>
                                        <p:tgtEl>
                                          <p:spTgt spid="590"/>
                                        </p:tgtEl>
                                        <p:attrNameLst>
                                          <p:attrName>style.visibility</p:attrName>
                                        </p:attrNameLst>
                                      </p:cBhvr>
                                      <p:to>
                                        <p:strVal val="visible"/>
                                      </p:to>
                                    </p:set>
                                    <p:animEffect transition="in" filter="fade">
                                      <p:cBhvr>
                                        <p:cTn id="67" dur="500"/>
                                        <p:tgtEl>
                                          <p:spTgt spid="5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0" presetClass="path" presetSubtype="0" accel="50000" decel="50000" fill="hold" nodeType="clickEffect">
                                  <p:stCondLst>
                                    <p:cond delay="0"/>
                                  </p:stCondLst>
                                  <p:childTnLst>
                                    <p:animMotion origin="layout" path="M 0 -1.15607E-7 C 0.02813 0.03746 0.05625 0.07514 0.08507 0.13156 C 0.11372 0.18775 0.13958 0.28254 0.17188 0.33873 C 0.20417 0.39468 0.25521 0.43214 0.27865 0.46821 C 0.30208 0.50405 0.2901 0.52208 0.31198 0.55445 C 0.33385 0.58682 0.3941 0.64439 0.41059 0.66243 " pathEditMode="relative" rAng="0" ptsTypes="aaaaaA">
                                      <p:cBhvr>
                                        <p:cTn id="76" dur="2000" fill="hold"/>
                                        <p:tgtEl>
                                          <p:spTgt spid="23"/>
                                        </p:tgtEl>
                                        <p:attrNameLst>
                                          <p:attrName>ppt_x</p:attrName>
                                          <p:attrName>ppt_y</p:attrName>
                                        </p:attrNameLst>
                                      </p:cBhvr>
                                      <p:rCtr x="20500" y="3310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fade">
                                      <p:cBhvr>
                                        <p:cTn id="84" dur="500"/>
                                        <p:tgtEl>
                                          <p:spTgt spid="1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500"/>
                                        <p:tgtEl>
                                          <p:spTgt spid="1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13"/>
                                        </p:tgtEl>
                                        <p:attrNameLst>
                                          <p:attrName>style.visibility</p:attrName>
                                        </p:attrNameLst>
                                      </p:cBhvr>
                                      <p:to>
                                        <p:strVal val="visible"/>
                                      </p:to>
                                    </p:set>
                                    <p:animEffect transition="in" filter="fade">
                                      <p:cBhvr>
                                        <p:cTn id="93" dur="500"/>
                                        <p:tgtEl>
                                          <p:spTgt spid="6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2"/>
                                        </p:tgtEl>
                                        <p:attrNameLst>
                                          <p:attrName>style.visibility</p:attrName>
                                        </p:attrNameLst>
                                      </p:cBhvr>
                                      <p:to>
                                        <p:strVal val="visible"/>
                                      </p:to>
                                    </p:set>
                                    <p:animEffect transition="in" filter="fade">
                                      <p:cBhvr>
                                        <p:cTn id="96" dur="500"/>
                                        <p:tgtEl>
                                          <p:spTgt spid="6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4"/>
                                        </p:tgtEl>
                                        <p:attrNameLst>
                                          <p:attrName>style.visibility</p:attrName>
                                        </p:attrNameLst>
                                      </p:cBhvr>
                                      <p:to>
                                        <p:strVal val="visible"/>
                                      </p:to>
                                    </p:set>
                                    <p:animEffect transition="in" filter="fade">
                                      <p:cBhvr>
                                        <p:cTn id="99" dur="500"/>
                                        <p:tgtEl>
                                          <p:spTgt spid="61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500"/>
                                        <p:tgtEl>
                                          <p:spTgt spid="9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5"/>
                                        </p:tgtEl>
                                        <p:attrNameLst>
                                          <p:attrName>style.visibility</p:attrName>
                                        </p:attrNameLst>
                                      </p:cBhvr>
                                      <p:to>
                                        <p:strVal val="visible"/>
                                      </p:to>
                                    </p:set>
                                    <p:animEffect transition="in" filter="fade">
                                      <p:cBhvr>
                                        <p:cTn id="120" dur="500"/>
                                        <p:tgtEl>
                                          <p:spTgt spid="58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86"/>
                                        </p:tgtEl>
                                        <p:attrNameLst>
                                          <p:attrName>style.visibility</p:attrName>
                                        </p:attrNameLst>
                                      </p:cBhvr>
                                      <p:to>
                                        <p:strVal val="visible"/>
                                      </p:to>
                                    </p:set>
                                    <p:animEffect transition="in" filter="fade">
                                      <p:cBhvr>
                                        <p:cTn id="123" dur="500"/>
                                        <p:tgtEl>
                                          <p:spTgt spid="5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87"/>
                                        </p:tgtEl>
                                        <p:attrNameLst>
                                          <p:attrName>style.visibility</p:attrName>
                                        </p:attrNameLst>
                                      </p:cBhvr>
                                      <p:to>
                                        <p:strVal val="visible"/>
                                      </p:to>
                                    </p:set>
                                    <p:animEffect transition="in" filter="fade">
                                      <p:cBhvr>
                                        <p:cTn id="126" dur="500"/>
                                        <p:tgtEl>
                                          <p:spTgt spid="587"/>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6" presetClass="emph" presetSubtype="0" fill="hold" nodeType="clickEffect">
                                  <p:stCondLst>
                                    <p:cond delay="0"/>
                                  </p:stCondLst>
                                  <p:childTnLst>
                                    <p:animScale>
                                      <p:cBhvr>
                                        <p:cTn id="130" dur="500" fill="hold"/>
                                        <p:tgtEl>
                                          <p:spTgt spid="30"/>
                                        </p:tgtEl>
                                      </p:cBhvr>
                                      <p:by x="50000" y="50000"/>
                                    </p:animScale>
                                  </p:childTnLst>
                                </p:cTn>
                              </p:par>
                              <p:par>
                                <p:cTn id="131" presetID="6" presetClass="emph" presetSubtype="0" fill="hold" nodeType="withEffect">
                                  <p:stCondLst>
                                    <p:cond delay="0"/>
                                  </p:stCondLst>
                                  <p:childTnLst>
                                    <p:animScale>
                                      <p:cBhvr>
                                        <p:cTn id="132" dur="500" fill="hold"/>
                                        <p:tgtEl>
                                          <p:spTgt spid="94"/>
                                        </p:tgtEl>
                                      </p:cBhvr>
                                      <p:by x="50000" y="50000"/>
                                    </p:animScale>
                                  </p:childTnLst>
                                </p:cTn>
                              </p:par>
                              <p:par>
                                <p:cTn id="133" presetID="6" presetClass="emph" presetSubtype="0" fill="hold" nodeType="withEffect">
                                  <p:stCondLst>
                                    <p:cond delay="0"/>
                                  </p:stCondLst>
                                  <p:childTnLst>
                                    <p:animScale>
                                      <p:cBhvr>
                                        <p:cTn id="134" dur="500" fill="hold"/>
                                        <p:tgtEl>
                                          <p:spTgt spid="613"/>
                                        </p:tgtEl>
                                      </p:cBhvr>
                                      <p:by x="50000" y="50000"/>
                                    </p:animScale>
                                  </p:childTnLst>
                                </p:cTn>
                              </p:par>
                              <p:par>
                                <p:cTn id="135" presetID="6" presetClass="emph" presetSubtype="0" fill="hold" nodeType="withEffect">
                                  <p:stCondLst>
                                    <p:cond delay="0"/>
                                  </p:stCondLst>
                                  <p:childTnLst>
                                    <p:animScale>
                                      <p:cBhvr>
                                        <p:cTn id="136" dur="500" fill="hold"/>
                                        <p:tgtEl>
                                          <p:spTgt spid="607"/>
                                        </p:tgtEl>
                                      </p:cBhvr>
                                      <p:by x="50000" y="50000"/>
                                    </p:animScale>
                                  </p:childTnLst>
                                </p:cTn>
                              </p:par>
                              <p:par>
                                <p:cTn id="137" presetID="6" presetClass="emph" presetSubtype="0" fill="hold" nodeType="withEffect">
                                  <p:stCondLst>
                                    <p:cond delay="0"/>
                                  </p:stCondLst>
                                  <p:childTnLst>
                                    <p:animScale>
                                      <p:cBhvr>
                                        <p:cTn id="138" dur="500" fill="hold"/>
                                        <p:tgtEl>
                                          <p:spTgt spid="21"/>
                                        </p:tgtEl>
                                      </p:cBhvr>
                                      <p:by x="50000" y="50000"/>
                                    </p:animScale>
                                  </p:childTnLst>
                                </p:cTn>
                              </p:par>
                              <p:par>
                                <p:cTn id="139" presetID="6" presetClass="emph" presetSubtype="0" fill="hold" nodeType="withEffect">
                                  <p:stCondLst>
                                    <p:cond delay="0"/>
                                  </p:stCondLst>
                                  <p:childTnLst>
                                    <p:animScale>
                                      <p:cBhvr>
                                        <p:cTn id="140" dur="500" fill="hold"/>
                                        <p:tgtEl>
                                          <p:spTgt spid="93"/>
                                        </p:tgtEl>
                                      </p:cBhvr>
                                      <p:by x="50000" y="50000"/>
                                    </p:animScale>
                                  </p:childTnLst>
                                </p:cTn>
                              </p:par>
                              <p:par>
                                <p:cTn id="141" presetID="6" presetClass="emph" presetSubtype="0" fill="hold" grpId="1" nodeType="withEffect">
                                  <p:stCondLst>
                                    <p:cond delay="0"/>
                                  </p:stCondLst>
                                  <p:childTnLst>
                                    <p:animScale>
                                      <p:cBhvr>
                                        <p:cTn id="142" dur="500" fill="hold"/>
                                        <p:tgtEl>
                                          <p:spTgt spid="132"/>
                                        </p:tgtEl>
                                      </p:cBhvr>
                                      <p:by x="50000" y="50000"/>
                                    </p:animScale>
                                  </p:childTnLst>
                                </p:cTn>
                              </p:par>
                              <p:par>
                                <p:cTn id="143" presetID="6" presetClass="emph" presetSubtype="0" fill="hold" grpId="1" nodeType="withEffect">
                                  <p:stCondLst>
                                    <p:cond delay="0"/>
                                  </p:stCondLst>
                                  <p:childTnLst>
                                    <p:animScale>
                                      <p:cBhvr>
                                        <p:cTn id="144" dur="500" fill="hold"/>
                                        <p:tgtEl>
                                          <p:spTgt spid="131"/>
                                        </p:tgtEl>
                                      </p:cBhvr>
                                      <p:by x="50000" y="50000"/>
                                    </p:animScale>
                                  </p:childTnLst>
                                </p:cTn>
                              </p:par>
                              <p:par>
                                <p:cTn id="145" presetID="6" presetClass="emph" presetSubtype="0" fill="hold" grpId="1" nodeType="withEffect">
                                  <p:stCondLst>
                                    <p:cond delay="0"/>
                                  </p:stCondLst>
                                  <p:childTnLst>
                                    <p:animScale>
                                      <p:cBhvr>
                                        <p:cTn id="146" dur="500" fill="hold"/>
                                        <p:tgtEl>
                                          <p:spTgt spid="133"/>
                                        </p:tgtEl>
                                      </p:cBhvr>
                                      <p:by x="50000" y="50000"/>
                                    </p:animScale>
                                  </p:childTnLst>
                                </p:cTn>
                              </p:par>
                              <p:par>
                                <p:cTn id="147" presetID="6" presetClass="emph" presetSubtype="0" fill="hold" nodeType="withEffect">
                                  <p:stCondLst>
                                    <p:cond delay="0"/>
                                  </p:stCondLst>
                                  <p:childTnLst>
                                    <p:animScale>
                                      <p:cBhvr>
                                        <p:cTn id="148" dur="500" fill="hold"/>
                                        <p:tgtEl>
                                          <p:spTgt spid="586"/>
                                        </p:tgtEl>
                                      </p:cBhvr>
                                      <p:by x="50000" y="50000"/>
                                    </p:animScale>
                                  </p:childTnLst>
                                </p:cTn>
                              </p:par>
                              <p:par>
                                <p:cTn id="149" presetID="6" presetClass="emph" presetSubtype="0" fill="hold" nodeType="withEffect">
                                  <p:stCondLst>
                                    <p:cond delay="0"/>
                                  </p:stCondLst>
                                  <p:childTnLst>
                                    <p:animScale>
                                      <p:cBhvr>
                                        <p:cTn id="150" dur="500" fill="hold"/>
                                        <p:tgtEl>
                                          <p:spTgt spid="589"/>
                                        </p:tgtEl>
                                      </p:cBhvr>
                                      <p:by x="50000" y="50000"/>
                                    </p:animScale>
                                  </p:childTnLst>
                                </p:cTn>
                              </p:par>
                              <p:par>
                                <p:cTn id="151" presetID="6" presetClass="emph" presetSubtype="0" fill="hold" nodeType="withEffect">
                                  <p:stCondLst>
                                    <p:cond delay="0"/>
                                  </p:stCondLst>
                                  <p:childTnLst>
                                    <p:animScale>
                                      <p:cBhvr>
                                        <p:cTn id="152" dur="500" fill="hold"/>
                                        <p:tgtEl>
                                          <p:spTgt spid="129"/>
                                        </p:tgtEl>
                                      </p:cBhvr>
                                      <p:by x="50000" y="50000"/>
                                    </p:animScale>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1" grpId="0" animBg="1"/>
      <p:bldP spid="33" grpId="0" animBg="1"/>
      <p:bldP spid="36" grpId="0" animBg="1"/>
      <p:bldP spid="94" grpId="0" animBg="1"/>
      <p:bldP spid="585" grpId="0" animBg="1"/>
      <p:bldP spid="586" grpId="0" animBg="1"/>
      <p:bldP spid="587" grpId="0" animBg="1"/>
      <p:bldP spid="589" grpId="0" animBg="1"/>
      <p:bldP spid="607" grpId="0" animBg="1"/>
      <p:bldP spid="612" grpId="0" animBg="1"/>
      <p:bldP spid="613" grpId="0" animBg="1"/>
      <p:bldP spid="614" grpId="0" animBg="1"/>
      <p:bldP spid="131" grpId="0" animBg="1"/>
      <p:bldP spid="131" grpId="1" animBg="1"/>
      <p:bldP spid="132" grpId="0" animBg="1"/>
      <p:bldP spid="132" grpId="1" animBg="1"/>
      <p:bldP spid="133" grpId="0" animBg="1"/>
      <p:bldP spid="133" grpId="1" animBg="1"/>
      <p:bldP spid="128" grpId="0" animBg="1"/>
      <p:bldP spid="129" grpId="0" animBg="1"/>
      <p:bldP spid="130" grpId="0" animBg="1"/>
      <p:bldP spid="9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a:ea typeface="ＭＳ Ｐゴシック" charset="-128"/>
              </a:rPr>
              <a:t>Outline</a:t>
            </a:r>
          </a:p>
        </p:txBody>
      </p:sp>
      <p:sp>
        <p:nvSpPr>
          <p:cNvPr id="40962" name="Content Placeholder 2"/>
          <p:cNvSpPr>
            <a:spLocks noGrp="1"/>
          </p:cNvSpPr>
          <p:nvPr>
            <p:ph idx="1"/>
          </p:nvPr>
        </p:nvSpPr>
        <p:spPr/>
        <p:txBody>
          <a:bodyPr/>
          <a:lstStyle/>
          <a:p>
            <a:endParaRPr lang="en-US" altLang="en-US">
              <a:ea typeface="ＭＳ Ｐゴシック" charset="-128"/>
            </a:endParaRPr>
          </a:p>
          <a:p>
            <a:r>
              <a:rPr lang="en-US" altLang="en-US">
                <a:ea typeface="ＭＳ Ｐゴシック" charset="-128"/>
              </a:rPr>
              <a:t>RE</a:t>
            </a:r>
          </a:p>
          <a:p>
            <a:endParaRPr lang="en-US" altLang="en-US">
              <a:ea typeface="ＭＳ Ｐゴシック" charset="-128"/>
            </a:endParaRPr>
          </a:p>
          <a:p>
            <a:r>
              <a:rPr lang="en-US" altLang="en-US">
                <a:ea typeface="ＭＳ Ｐゴシック" charset="-128"/>
              </a:rPr>
              <a:t>DOT</a:t>
            </a:r>
          </a:p>
          <a:p>
            <a:endParaRPr lang="en-US" altLang="en-US">
              <a:ea typeface="ＭＳ Ｐゴシック" charset="-128"/>
            </a:endParaRPr>
          </a:p>
          <a:p>
            <a:r>
              <a:rPr lang="en-US" altLang="en-US">
                <a:ea typeface="ＭＳ Ｐゴシック" charset="-128"/>
              </a:rPr>
              <a:t>CCN</a:t>
            </a:r>
          </a:p>
          <a:p>
            <a:endParaRPr lang="en-US" altLang="en-US">
              <a:ea typeface="ＭＳ Ｐゴシック" charset="-128"/>
            </a:endParaRPr>
          </a:p>
          <a:p>
            <a:r>
              <a:rPr lang="en-US" altLang="en-US">
                <a:ea typeface="ＭＳ Ｐゴシック" charset="-128"/>
              </a:rPr>
              <a:t>DTNs</a:t>
            </a:r>
          </a:p>
        </p:txBody>
      </p:sp>
    </p:spTree>
    <p:extLst>
      <p:ext uri="{BB962C8B-B14F-4D97-AF65-F5344CB8AC3E}">
        <p14:creationId xmlns:p14="http://schemas.microsoft.com/office/powerpoint/2010/main" val="92653174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427788" y="2490788"/>
            <a:ext cx="1746250" cy="1185862"/>
            <a:chOff x="0" y="-111"/>
            <a:chExt cx="860" cy="828"/>
          </a:xfrm>
        </p:grpSpPr>
        <p:grpSp>
          <p:nvGrpSpPr>
            <p:cNvPr id="42049" name="Group 2"/>
            <p:cNvGrpSpPr>
              <a:grpSpLocks/>
            </p:cNvGrpSpPr>
            <p:nvPr/>
          </p:nvGrpSpPr>
          <p:grpSpPr bwMode="auto">
            <a:xfrm>
              <a:off x="215" y="206"/>
              <a:ext cx="645" cy="435"/>
              <a:chOff x="0" y="0"/>
              <a:chExt cx="645" cy="435"/>
            </a:xfrm>
          </p:grpSpPr>
          <p:sp>
            <p:nvSpPr>
              <p:cNvPr id="42052" name="Rectangle 3"/>
              <p:cNvSpPr>
                <a:spLocks/>
              </p:cNvSpPr>
              <p:nvPr/>
            </p:nvSpPr>
            <p:spPr bwMode="auto">
              <a:xfrm>
                <a:off x="8" y="16"/>
                <a:ext cx="514" cy="403"/>
              </a:xfrm>
              <a:prstGeom prst="rect">
                <a:avLst/>
              </a:prstGeom>
              <a:solidFill>
                <a:srgbClr val="99FF99"/>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53" name="Rectangle 4"/>
              <p:cNvSpPr>
                <a:spLocks/>
              </p:cNvSpPr>
              <p:nvPr/>
            </p:nvSpPr>
            <p:spPr bwMode="auto">
              <a:xfrm>
                <a:off x="0" y="0"/>
                <a:ext cx="64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sym typeface="Arial" charset="0"/>
                  </a:rPr>
                  <a:t>Multi-path</a:t>
                </a:r>
              </a:p>
            </p:txBody>
          </p:sp>
        </p:grpSp>
        <p:sp>
          <p:nvSpPr>
            <p:cNvPr id="42050" name="Line 5"/>
            <p:cNvSpPr>
              <a:spLocks noChangeShapeType="1"/>
            </p:cNvSpPr>
            <p:nvPr/>
          </p:nvSpPr>
          <p:spPr bwMode="auto">
            <a:xfrm rot="10800000" flipH="1">
              <a:off x="0" y="656"/>
              <a:ext cx="241" cy="61"/>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1" name="Line 6"/>
            <p:cNvSpPr>
              <a:spLocks noChangeShapeType="1"/>
            </p:cNvSpPr>
            <p:nvPr/>
          </p:nvSpPr>
          <p:spPr bwMode="auto">
            <a:xfrm rot="10800000">
              <a:off x="662" y="-111"/>
              <a:ext cx="33" cy="329"/>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986" name="Rectangle 7"/>
          <p:cNvSpPr>
            <a:spLocks/>
          </p:cNvSpPr>
          <p:nvPr/>
        </p:nvSpPr>
        <p:spPr bwMode="auto">
          <a:xfrm>
            <a:off x="5521325" y="1773238"/>
            <a:ext cx="3030538" cy="2301875"/>
          </a:xfrm>
          <a:prstGeom prst="rect">
            <a:avLst/>
          </a:prstGeom>
          <a:noFill/>
          <a:ln w="1270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1987" name="Rectangle 8"/>
          <p:cNvSpPr>
            <a:spLocks/>
          </p:cNvSpPr>
          <p:nvPr/>
        </p:nvSpPr>
        <p:spPr bwMode="auto">
          <a:xfrm>
            <a:off x="558800" y="2100263"/>
            <a:ext cx="2073275" cy="1309687"/>
          </a:xfrm>
          <a:prstGeom prst="rect">
            <a:avLst/>
          </a:prstGeom>
          <a:noFill/>
          <a:ln w="1270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4" name="Group 9"/>
          <p:cNvGrpSpPr>
            <a:grpSpLocks/>
          </p:cNvGrpSpPr>
          <p:nvPr/>
        </p:nvGrpSpPr>
        <p:grpSpPr bwMode="auto">
          <a:xfrm>
            <a:off x="1546225" y="1728788"/>
            <a:ext cx="5781675" cy="796925"/>
            <a:chOff x="0" y="0"/>
            <a:chExt cx="4047" cy="557"/>
          </a:xfrm>
        </p:grpSpPr>
        <p:sp>
          <p:nvSpPr>
            <p:cNvPr id="42040" name="Line 10"/>
            <p:cNvSpPr>
              <a:spLocks noChangeShapeType="1"/>
            </p:cNvSpPr>
            <p:nvPr/>
          </p:nvSpPr>
          <p:spPr bwMode="auto">
            <a:xfrm>
              <a:off x="3654" y="247"/>
              <a:ext cx="393" cy="1"/>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1" name="Rectangle 11"/>
            <p:cNvSpPr>
              <a:spLocks/>
            </p:cNvSpPr>
            <p:nvPr/>
          </p:nvSpPr>
          <p:spPr bwMode="auto">
            <a:xfrm>
              <a:off x="3237" y="124"/>
              <a:ext cx="447" cy="216"/>
            </a:xfrm>
            <a:prstGeom prst="rect">
              <a:avLst/>
            </a:prstGeom>
            <a:solidFill>
              <a:srgbClr val="3333CC"/>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42" name="Rectangle 12"/>
            <p:cNvSpPr>
              <a:spLocks/>
            </p:cNvSpPr>
            <p:nvPr/>
          </p:nvSpPr>
          <p:spPr bwMode="auto">
            <a:xfrm>
              <a:off x="3225" y="108"/>
              <a:ext cx="4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FFFF"/>
                  </a:solidFill>
                  <a:latin typeface="Calibri" charset="0"/>
                  <a:sym typeface="Arial" charset="0"/>
                </a:rPr>
                <a:t>USB</a:t>
              </a:r>
            </a:p>
          </p:txBody>
        </p:sp>
        <p:sp>
          <p:nvSpPr>
            <p:cNvPr id="42043" name="Rectangle 13"/>
            <p:cNvSpPr>
              <a:spLocks/>
            </p:cNvSpPr>
            <p:nvPr/>
          </p:nvSpPr>
          <p:spPr bwMode="auto">
            <a:xfrm>
              <a:off x="303" y="341"/>
              <a:ext cx="408" cy="185"/>
            </a:xfrm>
            <a:prstGeom prst="rect">
              <a:avLst/>
            </a:prstGeom>
            <a:solidFill>
              <a:srgbClr val="3333CC"/>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44" name="Rectangle 14"/>
            <p:cNvSpPr>
              <a:spLocks/>
            </p:cNvSpPr>
            <p:nvPr/>
          </p:nvSpPr>
          <p:spPr bwMode="auto">
            <a:xfrm>
              <a:off x="275" y="309"/>
              <a:ext cx="46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FFFF"/>
                  </a:solidFill>
                  <a:latin typeface="Calibri" charset="0"/>
                  <a:sym typeface="Arial" charset="0"/>
                </a:rPr>
                <a:t>USB</a:t>
              </a:r>
            </a:p>
          </p:txBody>
        </p:sp>
        <p:sp>
          <p:nvSpPr>
            <p:cNvPr id="42045" name="Line 15"/>
            <p:cNvSpPr>
              <a:spLocks noChangeShapeType="1"/>
            </p:cNvSpPr>
            <p:nvPr/>
          </p:nvSpPr>
          <p:spPr bwMode="auto">
            <a:xfrm rot="10800000" flipH="1">
              <a:off x="0" y="434"/>
              <a:ext cx="302" cy="123"/>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6" name="AutoShape 16"/>
            <p:cNvSpPr>
              <a:spLocks/>
            </p:cNvSpPr>
            <p:nvPr/>
          </p:nvSpPr>
          <p:spPr bwMode="auto">
            <a:xfrm>
              <a:off x="755" y="146"/>
              <a:ext cx="786" cy="195"/>
            </a:xfrm>
            <a:custGeom>
              <a:avLst/>
              <a:gdLst>
                <a:gd name="T0" fmla="*/ 0 w 21600"/>
                <a:gd name="T1" fmla="*/ 2 h 20827"/>
                <a:gd name="T2" fmla="*/ 9 w 21600"/>
                <a:gd name="T3" fmla="*/ 0 h 20827"/>
                <a:gd name="T4" fmla="*/ 29 w 21600"/>
                <a:gd name="T5" fmla="*/ 0 h 20827"/>
                <a:gd name="T6" fmla="*/ 0 60000 65536"/>
                <a:gd name="T7" fmla="*/ 0 60000 65536"/>
                <a:gd name="T8" fmla="*/ 0 60000 65536"/>
                <a:gd name="T9" fmla="*/ 0 w 21600"/>
                <a:gd name="T10" fmla="*/ 0 h 20827"/>
                <a:gd name="T11" fmla="*/ 21600 w 21600"/>
                <a:gd name="T12" fmla="*/ 20827 h 20827"/>
              </a:gdLst>
              <a:ahLst/>
              <a:cxnLst>
                <a:cxn ang="T6">
                  <a:pos x="T0" y="T1"/>
                </a:cxn>
                <a:cxn ang="T7">
                  <a:pos x="T2" y="T3"/>
                </a:cxn>
                <a:cxn ang="T8">
                  <a:pos x="T4" y="T5"/>
                </a:cxn>
              </a:cxnLst>
              <a:rect l="T9" t="T10" r="T11" b="T12"/>
              <a:pathLst>
                <a:path w="21600" h="20827">
                  <a:moveTo>
                    <a:pt x="0" y="20827"/>
                  </a:moveTo>
                  <a:cubicBezTo>
                    <a:pt x="1523" y="13438"/>
                    <a:pt x="3046" y="6048"/>
                    <a:pt x="6646" y="2638"/>
                  </a:cubicBezTo>
                  <a:cubicBezTo>
                    <a:pt x="10246" y="-773"/>
                    <a:pt x="15923" y="-205"/>
                    <a:pt x="21600" y="364"/>
                  </a:cubicBezTo>
                </a:path>
              </a:pathLst>
            </a:custGeom>
            <a:noFill/>
            <a:ln w="63500">
              <a:solidFill>
                <a:srgbClr val="3333CC"/>
              </a:solidFill>
              <a:prstDash val="dash"/>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47" name="Line 17"/>
            <p:cNvSpPr>
              <a:spLocks noChangeShapeType="1"/>
            </p:cNvSpPr>
            <p:nvPr/>
          </p:nvSpPr>
          <p:spPr bwMode="auto">
            <a:xfrm>
              <a:off x="2054" y="154"/>
              <a:ext cx="1178" cy="31"/>
            </a:xfrm>
            <a:prstGeom prst="line">
              <a:avLst/>
            </a:prstGeom>
            <a:noFill/>
            <a:ln w="63500">
              <a:solidFill>
                <a:srgbClr val="3333CC"/>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2048"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 y="0"/>
              <a:ext cx="30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41989" name="Group 19"/>
          <p:cNvGrpSpPr>
            <a:grpSpLocks/>
          </p:cNvGrpSpPr>
          <p:nvPr/>
        </p:nvGrpSpPr>
        <p:grpSpPr bwMode="auto">
          <a:xfrm>
            <a:off x="7407275" y="2106613"/>
            <a:ext cx="914400" cy="446087"/>
            <a:chOff x="0" y="0"/>
            <a:chExt cx="640" cy="312"/>
          </a:xfrm>
        </p:grpSpPr>
        <p:sp>
          <p:nvSpPr>
            <p:cNvPr id="42038" name="Rectangle 20"/>
            <p:cNvSpPr>
              <a:spLocks/>
            </p:cNvSpPr>
            <p:nvPr/>
          </p:nvSpPr>
          <p:spPr bwMode="auto">
            <a:xfrm>
              <a:off x="0" y="0"/>
              <a:ext cx="640" cy="312"/>
            </a:xfrm>
            <a:prstGeom prst="rect">
              <a:avLst/>
            </a:prstGeom>
            <a:solidFill>
              <a:srgbClr val="FFFFCC"/>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39" name="Rectangle 21"/>
            <p:cNvSpPr>
              <a:spLocks/>
            </p:cNvSpPr>
            <p:nvPr/>
          </p:nvSpPr>
          <p:spPr bwMode="auto">
            <a:xfrm>
              <a:off x="107" y="30"/>
              <a:ext cx="42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latin typeface="Calibri" charset="0"/>
                  <a:sym typeface="Arial" charset="0"/>
                </a:rPr>
                <a:t>Xfer</a:t>
              </a:r>
            </a:p>
          </p:txBody>
        </p:sp>
      </p:grpSp>
      <p:sp>
        <p:nvSpPr>
          <p:cNvPr id="41990" name="Rectangle 22"/>
          <p:cNvSpPr>
            <a:spLocks noGrp="1" noChangeArrowheads="1"/>
          </p:cNvSpPr>
          <p:nvPr>
            <p:ph type="title"/>
          </p:nvPr>
        </p:nvSpPr>
        <p:spPr/>
        <p:txBody>
          <a:bodyPr rIns="126999"/>
          <a:lstStyle/>
          <a:p>
            <a:pPr eaLnBrk="1" hangingPunct="1"/>
            <a:r>
              <a:rPr lang="en-US" altLang="en-US">
                <a:ea typeface="ＭＳ Ｐゴシック" charset="-128"/>
              </a:rPr>
              <a:t>Data-Oriented Network Design</a:t>
            </a:r>
          </a:p>
        </p:txBody>
      </p:sp>
      <p:grpSp>
        <p:nvGrpSpPr>
          <p:cNvPr id="41991" name="Group 23"/>
          <p:cNvGrpSpPr>
            <a:grpSpLocks/>
          </p:cNvGrpSpPr>
          <p:nvPr/>
        </p:nvGrpSpPr>
        <p:grpSpPr bwMode="auto">
          <a:xfrm>
            <a:off x="5664200" y="3232150"/>
            <a:ext cx="890588" cy="890588"/>
            <a:chOff x="0" y="0"/>
            <a:chExt cx="624" cy="624"/>
          </a:xfrm>
        </p:grpSpPr>
        <p:sp>
          <p:nvSpPr>
            <p:cNvPr id="42036" name="Rectangle 24"/>
            <p:cNvSpPr>
              <a:spLocks/>
            </p:cNvSpPr>
            <p:nvPr/>
          </p:nvSpPr>
          <p:spPr bwMode="auto">
            <a:xfrm>
              <a:off x="23" y="125"/>
              <a:ext cx="577" cy="373"/>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37" name="Rectangle 25"/>
            <p:cNvSpPr>
              <a:spLocks/>
            </p:cNvSpPr>
            <p:nvPr/>
          </p:nvSpPr>
          <p:spPr bwMode="auto">
            <a:xfrm>
              <a:off x="0" y="0"/>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sym typeface="Arial" charset="0"/>
                </a:rPr>
                <a:t>NET</a:t>
              </a:r>
            </a:p>
            <a:p>
              <a:pPr eaLnBrk="1" hangingPunct="1"/>
              <a:r>
                <a:rPr lang="en-US" altLang="en-US" sz="1800">
                  <a:latin typeface="Calibri" charset="0"/>
                  <a:sym typeface="Arial" charset="0"/>
                </a:rPr>
                <a:t>( DSL )</a:t>
              </a:r>
            </a:p>
          </p:txBody>
        </p:sp>
      </p:grpSp>
      <p:sp>
        <p:nvSpPr>
          <p:cNvPr id="41992" name="Rectangle 26"/>
          <p:cNvSpPr>
            <a:spLocks/>
          </p:cNvSpPr>
          <p:nvPr/>
        </p:nvSpPr>
        <p:spPr bwMode="auto">
          <a:xfrm>
            <a:off x="7334250" y="2524125"/>
            <a:ext cx="173038" cy="133350"/>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41993" name="Group 27"/>
          <p:cNvGrpSpPr>
            <a:grpSpLocks/>
          </p:cNvGrpSpPr>
          <p:nvPr/>
        </p:nvGrpSpPr>
        <p:grpSpPr bwMode="auto">
          <a:xfrm>
            <a:off x="644525" y="2614613"/>
            <a:ext cx="949325" cy="446087"/>
            <a:chOff x="0" y="0"/>
            <a:chExt cx="664" cy="312"/>
          </a:xfrm>
        </p:grpSpPr>
        <p:sp>
          <p:nvSpPr>
            <p:cNvPr id="42034" name="Rectangle 28"/>
            <p:cNvSpPr>
              <a:spLocks/>
            </p:cNvSpPr>
            <p:nvPr/>
          </p:nvSpPr>
          <p:spPr bwMode="auto">
            <a:xfrm>
              <a:off x="0" y="0"/>
              <a:ext cx="664" cy="312"/>
            </a:xfrm>
            <a:prstGeom prst="rect">
              <a:avLst/>
            </a:prstGeom>
            <a:solidFill>
              <a:srgbClr val="FFFFCC"/>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35" name="Rectangle 29"/>
            <p:cNvSpPr>
              <a:spLocks/>
            </p:cNvSpPr>
            <p:nvPr/>
          </p:nvSpPr>
          <p:spPr bwMode="auto">
            <a:xfrm>
              <a:off x="111" y="30"/>
              <a:ext cx="44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sym typeface="Arial" charset="0"/>
                </a:rPr>
                <a:t>Xfer</a:t>
              </a:r>
            </a:p>
          </p:txBody>
        </p:sp>
      </p:grpSp>
      <p:grpSp>
        <p:nvGrpSpPr>
          <p:cNvPr id="41994" name="Group 30"/>
          <p:cNvGrpSpPr>
            <a:grpSpLocks/>
          </p:cNvGrpSpPr>
          <p:nvPr/>
        </p:nvGrpSpPr>
        <p:grpSpPr bwMode="auto">
          <a:xfrm>
            <a:off x="1978025" y="2989263"/>
            <a:ext cx="673100" cy="354012"/>
            <a:chOff x="0" y="0"/>
            <a:chExt cx="472" cy="248"/>
          </a:xfrm>
        </p:grpSpPr>
        <p:sp>
          <p:nvSpPr>
            <p:cNvPr id="42032" name="Rectangle 31"/>
            <p:cNvSpPr>
              <a:spLocks/>
            </p:cNvSpPr>
            <p:nvPr/>
          </p:nvSpPr>
          <p:spPr bwMode="auto">
            <a:xfrm>
              <a:off x="36" y="16"/>
              <a:ext cx="399" cy="215"/>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33" name="Rectangle 32"/>
            <p:cNvSpPr>
              <a:spLocks/>
            </p:cNvSpPr>
            <p:nvPr/>
          </p:nvSpPr>
          <p:spPr bwMode="auto">
            <a:xfrm>
              <a:off x="0" y="0"/>
              <a:ext cx="4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sym typeface="Arial" charset="0"/>
                </a:rPr>
                <a:t>NET</a:t>
              </a:r>
            </a:p>
          </p:txBody>
        </p:sp>
      </p:grpSp>
      <p:sp>
        <p:nvSpPr>
          <p:cNvPr id="41995" name="Rectangle 33"/>
          <p:cNvSpPr>
            <a:spLocks/>
          </p:cNvSpPr>
          <p:nvPr/>
        </p:nvSpPr>
        <p:spPr bwMode="auto">
          <a:xfrm>
            <a:off x="1417638" y="3013075"/>
            <a:ext cx="128587" cy="133350"/>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1996" name="Line 34"/>
          <p:cNvSpPr>
            <a:spLocks noChangeShapeType="1"/>
          </p:cNvSpPr>
          <p:nvPr/>
        </p:nvSpPr>
        <p:spPr bwMode="auto">
          <a:xfrm>
            <a:off x="1550988" y="3101975"/>
            <a:ext cx="473075" cy="131763"/>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41997" name="Line 35"/>
          <p:cNvSpPr>
            <a:spLocks noChangeShapeType="1"/>
          </p:cNvSpPr>
          <p:nvPr/>
        </p:nvSpPr>
        <p:spPr bwMode="auto">
          <a:xfrm>
            <a:off x="2543175" y="3233738"/>
            <a:ext cx="519113" cy="31115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8948" name="Rectangle 36"/>
          <p:cNvSpPr>
            <a:spLocks/>
          </p:cNvSpPr>
          <p:nvPr/>
        </p:nvSpPr>
        <p:spPr bwMode="auto">
          <a:xfrm>
            <a:off x="6858000" y="3481388"/>
            <a:ext cx="131763" cy="133350"/>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38949" name="Rectangle 37"/>
          <p:cNvSpPr>
            <a:spLocks/>
          </p:cNvSpPr>
          <p:nvPr/>
        </p:nvSpPr>
        <p:spPr bwMode="auto">
          <a:xfrm>
            <a:off x="6858000" y="2947988"/>
            <a:ext cx="131763" cy="134937"/>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9" name="Group 38"/>
          <p:cNvGrpSpPr>
            <a:grpSpLocks/>
          </p:cNvGrpSpPr>
          <p:nvPr/>
        </p:nvGrpSpPr>
        <p:grpSpPr bwMode="auto">
          <a:xfrm>
            <a:off x="4789488" y="2392363"/>
            <a:ext cx="2028825" cy="620712"/>
            <a:chOff x="0" y="0"/>
            <a:chExt cx="1420" cy="433"/>
          </a:xfrm>
        </p:grpSpPr>
        <p:grpSp>
          <p:nvGrpSpPr>
            <p:cNvPr id="42027" name="Group 39"/>
            <p:cNvGrpSpPr>
              <a:grpSpLocks/>
            </p:cNvGrpSpPr>
            <p:nvPr/>
          </p:nvGrpSpPr>
          <p:grpSpPr bwMode="auto">
            <a:xfrm>
              <a:off x="611" y="0"/>
              <a:ext cx="783" cy="432"/>
              <a:chOff x="89" y="0"/>
              <a:chExt cx="783" cy="432"/>
            </a:xfrm>
          </p:grpSpPr>
          <p:sp>
            <p:nvSpPr>
              <p:cNvPr id="42030" name="Rectangle 40"/>
              <p:cNvSpPr>
                <a:spLocks/>
              </p:cNvSpPr>
              <p:nvPr/>
            </p:nvSpPr>
            <p:spPr bwMode="auto">
              <a:xfrm>
                <a:off x="89" y="31"/>
                <a:ext cx="533" cy="369"/>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42031" name="Rectangle 41"/>
              <p:cNvSpPr>
                <a:spLocks/>
              </p:cNvSpPr>
              <p:nvPr/>
            </p:nvSpPr>
            <p:spPr bwMode="auto">
              <a:xfrm>
                <a:off x="89" y="0"/>
                <a:ext cx="78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sym typeface="Arial" charset="0"/>
                  </a:rPr>
                  <a:t>NET</a:t>
                </a:r>
              </a:p>
              <a:p>
                <a:pPr eaLnBrk="1" hangingPunct="1"/>
                <a:r>
                  <a:rPr lang="en-US" altLang="en-US" sz="1800">
                    <a:latin typeface="Calibri" charset="0"/>
                    <a:sym typeface="Arial" charset="0"/>
                  </a:rPr>
                  <a:t>wireless</a:t>
                </a:r>
              </a:p>
            </p:txBody>
          </p:sp>
        </p:grpSp>
        <p:sp>
          <p:nvSpPr>
            <p:cNvPr id="42028" name="Line 42"/>
            <p:cNvSpPr>
              <a:spLocks noChangeShapeType="1"/>
            </p:cNvSpPr>
            <p:nvPr/>
          </p:nvSpPr>
          <p:spPr bwMode="auto">
            <a:xfrm>
              <a:off x="1179" y="271"/>
              <a:ext cx="241" cy="100"/>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9" name="Line 43"/>
            <p:cNvSpPr>
              <a:spLocks noChangeShapeType="1"/>
            </p:cNvSpPr>
            <p:nvPr/>
          </p:nvSpPr>
          <p:spPr bwMode="auto">
            <a:xfrm rot="10800000" flipH="1">
              <a:off x="0" y="235"/>
              <a:ext cx="576" cy="19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1" name="Line 44"/>
          <p:cNvSpPr>
            <a:spLocks noChangeShapeType="1"/>
          </p:cNvSpPr>
          <p:nvPr/>
        </p:nvSpPr>
        <p:spPr bwMode="auto">
          <a:xfrm>
            <a:off x="4918075" y="3455988"/>
            <a:ext cx="776288" cy="2206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42002" name="Rectangle 45"/>
          <p:cNvSpPr>
            <a:spLocks/>
          </p:cNvSpPr>
          <p:nvPr/>
        </p:nvSpPr>
        <p:spPr bwMode="auto">
          <a:xfrm>
            <a:off x="650875" y="3475038"/>
            <a:ext cx="1473200" cy="342900"/>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050"/>
              </a:spcBef>
            </a:pPr>
            <a:r>
              <a:rPr lang="en-US" altLang="en-US" b="1">
                <a:solidFill>
                  <a:srgbClr val="FFFFFF"/>
                </a:solidFill>
                <a:latin typeface="Calibri" charset="0"/>
                <a:sym typeface="Arial" charset="0"/>
              </a:rPr>
              <a:t>SENDER</a:t>
            </a:r>
          </a:p>
        </p:txBody>
      </p:sp>
      <p:sp>
        <p:nvSpPr>
          <p:cNvPr id="42003" name="Rectangle 46"/>
          <p:cNvSpPr>
            <a:spLocks/>
          </p:cNvSpPr>
          <p:nvPr/>
        </p:nvSpPr>
        <p:spPr bwMode="auto">
          <a:xfrm>
            <a:off x="5586413" y="4157663"/>
            <a:ext cx="1474787" cy="342900"/>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050"/>
              </a:spcBef>
            </a:pPr>
            <a:r>
              <a:rPr lang="en-US" altLang="en-US" b="1">
                <a:solidFill>
                  <a:srgbClr val="FFFFFF"/>
                </a:solidFill>
                <a:latin typeface="Calibri" charset="0"/>
                <a:sym typeface="Arial" charset="0"/>
              </a:rPr>
              <a:t>RECEIVER</a:t>
            </a:r>
          </a:p>
        </p:txBody>
      </p:sp>
      <p:sp>
        <p:nvSpPr>
          <p:cNvPr id="38959" name="Rectangle 47"/>
          <p:cNvSpPr>
            <a:spLocks/>
          </p:cNvSpPr>
          <p:nvPr/>
        </p:nvSpPr>
        <p:spPr bwMode="auto">
          <a:xfrm>
            <a:off x="7327900" y="1992313"/>
            <a:ext cx="128588" cy="179387"/>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38960" name="Rectangle 48"/>
          <p:cNvSpPr>
            <a:spLocks/>
          </p:cNvSpPr>
          <p:nvPr/>
        </p:nvSpPr>
        <p:spPr bwMode="auto">
          <a:xfrm>
            <a:off x="1417638" y="2524125"/>
            <a:ext cx="128587" cy="134938"/>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nvGrpSpPr>
          <p:cNvPr id="42006" name="Group 49"/>
          <p:cNvGrpSpPr>
            <a:grpSpLocks/>
          </p:cNvGrpSpPr>
          <p:nvPr/>
        </p:nvGrpSpPr>
        <p:grpSpPr bwMode="auto">
          <a:xfrm>
            <a:off x="3062288" y="3017838"/>
            <a:ext cx="2114550" cy="925512"/>
            <a:chOff x="0" y="0"/>
            <a:chExt cx="1479" cy="647"/>
          </a:xfrm>
        </p:grpSpPr>
        <p:sp>
          <p:nvSpPr>
            <p:cNvPr id="42024" name="AutoShape 50"/>
            <p:cNvSpPr>
              <a:spLocks/>
            </p:cNvSpPr>
            <p:nvPr/>
          </p:nvSpPr>
          <p:spPr bwMode="auto">
            <a:xfrm>
              <a:off x="0" y="0"/>
              <a:ext cx="1479" cy="647"/>
            </a:xfrm>
            <a:custGeom>
              <a:avLst/>
              <a:gdLst>
                <a:gd name="T0" fmla="*/ 9 w 21246"/>
                <a:gd name="T1" fmla="*/ 7 h 20519"/>
                <a:gd name="T2" fmla="*/ 0 w 21246"/>
                <a:gd name="T3" fmla="*/ 10 h 20519"/>
                <a:gd name="T4" fmla="*/ 5 w 21246"/>
                <a:gd name="T5" fmla="*/ 12 h 20519"/>
                <a:gd name="T6" fmla="*/ 5 w 21246"/>
                <a:gd name="T7" fmla="*/ 12 h 20519"/>
                <a:gd name="T8" fmla="*/ 5 w 21246"/>
                <a:gd name="T9" fmla="*/ 16 h 20519"/>
                <a:gd name="T10" fmla="*/ 14 w 21246"/>
                <a:gd name="T11" fmla="*/ 17 h 20519"/>
                <a:gd name="T12" fmla="*/ 14 w 21246"/>
                <a:gd name="T13" fmla="*/ 17 h 20519"/>
                <a:gd name="T14" fmla="*/ 39 w 21246"/>
                <a:gd name="T15" fmla="*/ 19 h 20519"/>
                <a:gd name="T16" fmla="*/ 39 w 21246"/>
                <a:gd name="T17" fmla="*/ 19 h 20519"/>
                <a:gd name="T18" fmla="*/ 39 w 21246"/>
                <a:gd name="T19" fmla="*/ 19 h 20519"/>
                <a:gd name="T20" fmla="*/ 62 w 21246"/>
                <a:gd name="T21" fmla="*/ 20 h 20519"/>
                <a:gd name="T22" fmla="*/ 68 w 21246"/>
                <a:gd name="T23" fmla="*/ 17 h 20519"/>
                <a:gd name="T24" fmla="*/ 68 w 21246"/>
                <a:gd name="T25" fmla="*/ 17 h 20519"/>
                <a:gd name="T26" fmla="*/ 87 w 21246"/>
                <a:gd name="T27" fmla="*/ 16 h 20519"/>
                <a:gd name="T28" fmla="*/ 89 w 21246"/>
                <a:gd name="T29" fmla="*/ 14 h 20519"/>
                <a:gd name="T30" fmla="*/ 89 w 21246"/>
                <a:gd name="T31" fmla="*/ 14 h 20519"/>
                <a:gd name="T32" fmla="*/ 103 w 21246"/>
                <a:gd name="T33" fmla="*/ 9 h 20519"/>
                <a:gd name="T34" fmla="*/ 100 w 21246"/>
                <a:gd name="T35" fmla="*/ 7 h 20519"/>
                <a:gd name="T36" fmla="*/ 100 w 21246"/>
                <a:gd name="T37" fmla="*/ 7 h 20519"/>
                <a:gd name="T38" fmla="*/ 93 w 21246"/>
                <a:gd name="T39" fmla="*/ 3 h 20519"/>
                <a:gd name="T40" fmla="*/ 91 w 21246"/>
                <a:gd name="T41" fmla="*/ 3 h 20519"/>
                <a:gd name="T42" fmla="*/ 91 w 21246"/>
                <a:gd name="T43" fmla="*/ 3 h 20519"/>
                <a:gd name="T44" fmla="*/ 78 w 21246"/>
                <a:gd name="T45" fmla="*/ 0 h 20519"/>
                <a:gd name="T46" fmla="*/ 71 w 21246"/>
                <a:gd name="T47" fmla="*/ 1 h 20519"/>
                <a:gd name="T48" fmla="*/ 71 w 21246"/>
                <a:gd name="T49" fmla="*/ 1 h 20519"/>
                <a:gd name="T50" fmla="*/ 56 w 21246"/>
                <a:gd name="T51" fmla="*/ 1 h 20519"/>
                <a:gd name="T52" fmla="*/ 53 w 21246"/>
                <a:gd name="T53" fmla="*/ 2 h 20519"/>
                <a:gd name="T54" fmla="*/ 54 w 21246"/>
                <a:gd name="T55" fmla="*/ 2 h 20519"/>
                <a:gd name="T56" fmla="*/ 36 w 21246"/>
                <a:gd name="T57" fmla="*/ 2 h 20519"/>
                <a:gd name="T58" fmla="*/ 33 w 21246"/>
                <a:gd name="T59" fmla="*/ 2 h 20519"/>
                <a:gd name="T60" fmla="*/ 33 w 21246"/>
                <a:gd name="T61" fmla="*/ 2 h 20519"/>
                <a:gd name="T62" fmla="*/ 11 w 21246"/>
                <a:gd name="T63" fmla="*/ 4 h 20519"/>
                <a:gd name="T64" fmla="*/ 9 w 21246"/>
                <a:gd name="T65" fmla="*/ 7 h 20519"/>
                <a:gd name="T66" fmla="*/ 9 w 21246"/>
                <a:gd name="T67" fmla="*/ 7 h 20519"/>
                <a:gd name="T68" fmla="*/ 9 w 21246"/>
                <a:gd name="T69" fmla="*/ 7 h 205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46" h="20519">
                  <a:moveTo>
                    <a:pt x="1908" y="6831"/>
                  </a:moveTo>
                  <a:cubicBezTo>
                    <a:pt x="733" y="6992"/>
                    <a:pt x="-121" y="8386"/>
                    <a:pt x="0" y="9945"/>
                  </a:cubicBezTo>
                  <a:cubicBezTo>
                    <a:pt x="70" y="10845"/>
                    <a:pt x="459" y="11646"/>
                    <a:pt x="1047" y="12104"/>
                  </a:cubicBezTo>
                  <a:lnTo>
                    <a:pt x="1036" y="12071"/>
                  </a:lnTo>
                  <a:cubicBezTo>
                    <a:pt x="226" y="13211"/>
                    <a:pt x="271" y="14999"/>
                    <a:pt x="1136" y="16065"/>
                  </a:cubicBezTo>
                  <a:cubicBezTo>
                    <a:pt x="1597" y="16633"/>
                    <a:pt x="2225" y="16905"/>
                    <a:pt x="2853" y="16808"/>
                  </a:cubicBezTo>
                  <a:lnTo>
                    <a:pt x="2842" y="16827"/>
                  </a:lnTo>
                  <a:cubicBezTo>
                    <a:pt x="3886" y="19239"/>
                    <a:pt x="6208" y="20074"/>
                    <a:pt x="8029" y="18692"/>
                  </a:cubicBezTo>
                  <a:cubicBezTo>
                    <a:pt x="8052" y="18674"/>
                    <a:pt x="8075" y="18657"/>
                    <a:pt x="8097" y="18639"/>
                  </a:cubicBezTo>
                  <a:lnTo>
                    <a:pt x="8091" y="18642"/>
                  </a:lnTo>
                  <a:cubicBezTo>
                    <a:pt x="9111" y="20662"/>
                    <a:pt x="11175" y="21205"/>
                    <a:pt x="12701" y="19855"/>
                  </a:cubicBezTo>
                  <a:cubicBezTo>
                    <a:pt x="13341" y="19289"/>
                    <a:pt x="13812" y="18447"/>
                    <a:pt x="14035" y="17472"/>
                  </a:cubicBezTo>
                  <a:lnTo>
                    <a:pt x="14039" y="17496"/>
                  </a:lnTo>
                  <a:cubicBezTo>
                    <a:pt x="15373" y="18595"/>
                    <a:pt x="17130" y="18059"/>
                    <a:pt x="17963" y="16299"/>
                  </a:cubicBezTo>
                  <a:cubicBezTo>
                    <a:pt x="18241" y="15711"/>
                    <a:pt x="18390" y="15033"/>
                    <a:pt x="18395" y="14340"/>
                  </a:cubicBezTo>
                  <a:lnTo>
                    <a:pt x="18389" y="14331"/>
                  </a:lnTo>
                  <a:cubicBezTo>
                    <a:pt x="20212" y="13987"/>
                    <a:pt x="21479" y="11757"/>
                    <a:pt x="21218" y="9351"/>
                  </a:cubicBezTo>
                  <a:cubicBezTo>
                    <a:pt x="21137" y="8601"/>
                    <a:pt x="20911" y="7892"/>
                    <a:pt x="20562" y="7292"/>
                  </a:cubicBezTo>
                  <a:lnTo>
                    <a:pt x="20555" y="7290"/>
                  </a:lnTo>
                  <a:cubicBezTo>
                    <a:pt x="21126" y="5528"/>
                    <a:pt x="20509" y="3486"/>
                    <a:pt x="19177" y="2730"/>
                  </a:cubicBezTo>
                  <a:cubicBezTo>
                    <a:pt x="19065" y="2667"/>
                    <a:pt x="18950" y="2614"/>
                    <a:pt x="18832" y="2571"/>
                  </a:cubicBezTo>
                  <a:lnTo>
                    <a:pt x="18841" y="2565"/>
                  </a:lnTo>
                  <a:cubicBezTo>
                    <a:pt x="18607" y="853"/>
                    <a:pt x="17364" y="-284"/>
                    <a:pt x="16064" y="24"/>
                  </a:cubicBezTo>
                  <a:cubicBezTo>
                    <a:pt x="15518" y="154"/>
                    <a:pt x="15023" y="529"/>
                    <a:pt x="14664" y="1087"/>
                  </a:cubicBezTo>
                  <a:lnTo>
                    <a:pt x="14668" y="1091"/>
                  </a:lnTo>
                  <a:cubicBezTo>
                    <a:pt x="13949" y="-155"/>
                    <a:pt x="12600" y="-395"/>
                    <a:pt x="11657" y="556"/>
                  </a:cubicBezTo>
                  <a:cubicBezTo>
                    <a:pt x="11395" y="819"/>
                    <a:pt x="11183" y="1157"/>
                    <a:pt x="11037" y="1546"/>
                  </a:cubicBezTo>
                  <a:lnTo>
                    <a:pt x="11044" y="1592"/>
                  </a:lnTo>
                  <a:cubicBezTo>
                    <a:pt x="10011" y="248"/>
                    <a:pt x="8349" y="265"/>
                    <a:pt x="7332" y="1631"/>
                  </a:cubicBezTo>
                  <a:cubicBezTo>
                    <a:pt x="7154" y="1869"/>
                    <a:pt x="7003" y="2141"/>
                    <a:pt x="6884" y="2437"/>
                  </a:cubicBezTo>
                  <a:lnTo>
                    <a:pt x="6876" y="2459"/>
                  </a:lnTo>
                  <a:cubicBezTo>
                    <a:pt x="5292" y="1234"/>
                    <a:pt x="3255" y="1936"/>
                    <a:pt x="2327" y="4027"/>
                  </a:cubicBezTo>
                  <a:cubicBezTo>
                    <a:pt x="1951" y="4874"/>
                    <a:pt x="1801" y="5863"/>
                    <a:pt x="1902" y="6836"/>
                  </a:cubicBezTo>
                  <a:lnTo>
                    <a:pt x="1908" y="6831"/>
                  </a:lnTo>
                  <a:close/>
                  <a:moveTo>
                    <a:pt x="1908" y="6831"/>
                  </a:moveTo>
                </a:path>
              </a:pathLst>
            </a:custGeom>
            <a:solidFill>
              <a:srgbClr val="FFBE7D"/>
            </a:solidFill>
            <a:ln w="12700">
              <a:solidFill>
                <a:schemeClr val="tx1"/>
              </a:solidFill>
              <a:miter lim="800000"/>
              <a:headEnd/>
              <a:tailEnd/>
            </a:ln>
            <a:effectLst>
              <a:outerShdw dist="101600" dir="2700000" algn="ctr" rotWithShape="0">
                <a:schemeClr val="bg2">
                  <a:alpha val="75000"/>
                </a:schemeClr>
              </a:outerShdw>
            </a:effectLst>
          </p:spPr>
          <p:txBody>
            <a:bodyPr lIns="0" tIns="0" rIns="0" bIns="0"/>
            <a:lstStyle/>
            <a:p>
              <a:endParaRPr lang="en-US"/>
            </a:p>
          </p:txBody>
        </p:sp>
        <p:sp>
          <p:nvSpPr>
            <p:cNvPr id="42025" name="AutoShape 51"/>
            <p:cNvSpPr>
              <a:spLocks/>
            </p:cNvSpPr>
            <p:nvPr/>
          </p:nvSpPr>
          <p:spPr bwMode="auto">
            <a:xfrm>
              <a:off x="73" y="34"/>
              <a:ext cx="1358" cy="552"/>
            </a:xfrm>
            <a:custGeom>
              <a:avLst/>
              <a:gdLst>
                <a:gd name="T0" fmla="*/ 0 w 21600"/>
                <a:gd name="T1" fmla="*/ 9 h 21600"/>
                <a:gd name="T2" fmla="*/ 5 w 21600"/>
                <a:gd name="T3" fmla="*/ 9 h 21600"/>
                <a:gd name="T4" fmla="*/ 8 w 21600"/>
                <a:gd name="T5" fmla="*/ 13 h 21600"/>
                <a:gd name="T6" fmla="*/ 10 w 21600"/>
                <a:gd name="T7" fmla="*/ 12 h 21600"/>
                <a:gd name="T8" fmla="*/ 29 w 21600"/>
                <a:gd name="T9" fmla="*/ 13 h 21600"/>
                <a:gd name="T10" fmla="*/ 31 w 21600"/>
                <a:gd name="T11" fmla="*/ 14 h 21600"/>
                <a:gd name="T12" fmla="*/ 57 w 21600"/>
                <a:gd name="T13" fmla="*/ 13 h 21600"/>
                <a:gd name="T14" fmla="*/ 57 w 21600"/>
                <a:gd name="T15" fmla="*/ 12 h 21600"/>
                <a:gd name="T16" fmla="*/ 76 w 21600"/>
                <a:gd name="T17" fmla="*/ 11 h 21600"/>
                <a:gd name="T18" fmla="*/ 69 w 21600"/>
                <a:gd name="T19" fmla="*/ 8 h 21600"/>
                <a:gd name="T20" fmla="*/ 82 w 21600"/>
                <a:gd name="T21" fmla="*/ 6 h 21600"/>
                <a:gd name="T22" fmla="*/ 85 w 21600"/>
                <a:gd name="T23" fmla="*/ 5 h 21600"/>
                <a:gd name="T24" fmla="*/ 78 w 21600"/>
                <a:gd name="T25" fmla="*/ 2 h 21600"/>
                <a:gd name="T26" fmla="*/ 78 w 21600"/>
                <a:gd name="T27" fmla="*/ 1 h 21600"/>
                <a:gd name="T28" fmla="*/ 60 w 21600"/>
                <a:gd name="T29" fmla="*/ 0 h 21600"/>
                <a:gd name="T30" fmla="*/ 58 w 21600"/>
                <a:gd name="T31" fmla="*/ 1 h 21600"/>
                <a:gd name="T32" fmla="*/ 44 w 21600"/>
                <a:gd name="T33" fmla="*/ 0 h 21600"/>
                <a:gd name="T34" fmla="*/ 43 w 21600"/>
                <a:gd name="T35" fmla="*/ 1 h 21600"/>
                <a:gd name="T36" fmla="*/ 28 w 21600"/>
                <a:gd name="T37" fmla="*/ 2 h 21600"/>
                <a:gd name="T38" fmla="*/ 26 w 21600"/>
                <a:gd name="T39" fmla="*/ 1 h 21600"/>
                <a:gd name="T40" fmla="*/ 4 w 21600"/>
                <a:gd name="T41" fmla="*/ 5 h 21600"/>
                <a:gd name="T42" fmla="*/ 4 w 21600"/>
                <a:gd name="T43" fmla="*/ 5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00"/>
                <a:gd name="T67" fmla="*/ 0 h 21600"/>
                <a:gd name="T68" fmla="*/ 21600 w 21600"/>
                <a:gd name="T69" fmla="*/ 21600 h 21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26" name="Rectangle 52"/>
            <p:cNvSpPr>
              <a:spLocks/>
            </p:cNvSpPr>
            <p:nvPr/>
          </p:nvSpPr>
          <p:spPr bwMode="auto">
            <a:xfrm>
              <a:off x="202" y="97"/>
              <a:ext cx="96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76137" bIns="38100"/>
            <a:lstStyle>
              <a:lvl1pPr marL="4763">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900" b="1">
                <a:latin typeface="Calibri" charset="0"/>
                <a:sym typeface="Arial" charset="0"/>
              </a:endParaRPr>
            </a:p>
            <a:p>
              <a:pPr eaLnBrk="1" hangingPunct="1"/>
              <a:r>
                <a:rPr lang="en-US" altLang="en-US" b="1">
                  <a:latin typeface="Calibri" charset="0"/>
                  <a:sym typeface="Arial" charset="0"/>
                </a:rPr>
                <a:t>Internet</a:t>
              </a:r>
            </a:p>
          </p:txBody>
        </p:sp>
      </p:grpSp>
      <p:sp>
        <p:nvSpPr>
          <p:cNvPr id="42007" name="Line 60"/>
          <p:cNvSpPr>
            <a:spLocks noChangeShapeType="1"/>
          </p:cNvSpPr>
          <p:nvPr/>
        </p:nvSpPr>
        <p:spPr bwMode="auto">
          <a:xfrm rot="10800000" flipH="1">
            <a:off x="6419850" y="2660650"/>
            <a:ext cx="1000125" cy="1016000"/>
          </a:xfrm>
          <a:prstGeom prst="line">
            <a:avLst/>
          </a:prstGeom>
          <a:noFill/>
          <a:ln w="12700">
            <a:solidFill>
              <a:srgbClr val="333333"/>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8974" name="Rectangle 62"/>
          <p:cNvSpPr>
            <a:spLocks/>
          </p:cNvSpPr>
          <p:nvPr/>
        </p:nvSpPr>
        <p:spPr bwMode="auto">
          <a:xfrm>
            <a:off x="4338638" y="5140325"/>
            <a:ext cx="3978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buClr>
                <a:srgbClr val="000000"/>
              </a:buClr>
              <a:buFont typeface="Wingdings" charset="2"/>
              <a:buChar char="ü"/>
            </a:pPr>
            <a:r>
              <a:rPr lang="en-US" altLang="en-US" sz="2300">
                <a:sym typeface="Times New Roman" charset="0"/>
              </a:rPr>
              <a:t> </a:t>
            </a:r>
            <a:r>
              <a:rPr lang="en-US" altLang="en-US" sz="2300">
                <a:solidFill>
                  <a:srgbClr val="A4061A"/>
                </a:solidFill>
                <a:sym typeface="Times New Roman" charset="0"/>
              </a:rPr>
              <a:t>Store-carry-forward</a:t>
            </a:r>
          </a:p>
        </p:txBody>
      </p:sp>
      <p:sp>
        <p:nvSpPr>
          <p:cNvPr id="38975" name="Rectangle 63"/>
          <p:cNvSpPr>
            <a:spLocks/>
          </p:cNvSpPr>
          <p:nvPr/>
        </p:nvSpPr>
        <p:spPr bwMode="auto">
          <a:xfrm>
            <a:off x="4327525" y="4772025"/>
            <a:ext cx="44465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buClr>
                <a:srgbClr val="000000"/>
              </a:buClr>
              <a:buFont typeface="Wingdings" charset="2"/>
              <a:buChar char="ü"/>
            </a:pPr>
            <a:r>
              <a:rPr lang="en-US" altLang="en-US" sz="2300">
                <a:sym typeface="Times New Roman" charset="0"/>
              </a:rPr>
              <a:t> </a:t>
            </a:r>
            <a:r>
              <a:rPr lang="en-US" altLang="en-US" sz="2300">
                <a:solidFill>
                  <a:srgbClr val="A4061A"/>
                </a:solidFill>
                <a:sym typeface="Times New Roman" charset="0"/>
              </a:rPr>
              <a:t>Multipath and Mirror support</a:t>
            </a:r>
          </a:p>
        </p:txBody>
      </p:sp>
      <p:grpSp>
        <p:nvGrpSpPr>
          <p:cNvPr id="12" name="Group 64"/>
          <p:cNvGrpSpPr>
            <a:grpSpLocks/>
          </p:cNvGrpSpPr>
          <p:nvPr/>
        </p:nvGrpSpPr>
        <p:grpSpPr bwMode="auto">
          <a:xfrm>
            <a:off x="838200" y="3709988"/>
            <a:ext cx="2368550" cy="1839912"/>
            <a:chOff x="0" y="0"/>
            <a:chExt cx="1656" cy="1288"/>
          </a:xfrm>
        </p:grpSpPr>
        <p:grpSp>
          <p:nvGrpSpPr>
            <p:cNvPr id="42013" name="Group 65"/>
            <p:cNvGrpSpPr>
              <a:grpSpLocks/>
            </p:cNvGrpSpPr>
            <p:nvPr/>
          </p:nvGrpSpPr>
          <p:grpSpPr bwMode="auto">
            <a:xfrm>
              <a:off x="90" y="701"/>
              <a:ext cx="480" cy="240"/>
              <a:chOff x="0" y="0"/>
              <a:chExt cx="480" cy="240"/>
            </a:xfrm>
          </p:grpSpPr>
          <p:sp>
            <p:nvSpPr>
              <p:cNvPr id="42022" name="Rectangle 66"/>
              <p:cNvSpPr>
                <a:spLocks/>
              </p:cNvSpPr>
              <p:nvPr/>
            </p:nvSpPr>
            <p:spPr bwMode="auto">
              <a:xfrm>
                <a:off x="0" y="0"/>
                <a:ext cx="480" cy="239"/>
              </a:xfrm>
              <a:prstGeom prst="rect">
                <a:avLst/>
              </a:prstGeom>
              <a:solidFill>
                <a:srgbClr val="CCECFF"/>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23" name="Rectangle 67"/>
              <p:cNvSpPr>
                <a:spLocks/>
              </p:cNvSpPr>
              <p:nvPr/>
            </p:nvSpPr>
            <p:spPr bwMode="auto">
              <a:xfrm>
                <a:off x="13" y="0"/>
                <a:ext cx="45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sym typeface="Arial" charset="0"/>
                  </a:rPr>
                  <a:t>NET</a:t>
                </a:r>
              </a:p>
            </p:txBody>
          </p:sp>
        </p:grpSp>
        <p:sp>
          <p:nvSpPr>
            <p:cNvPr id="42014" name="Line 68"/>
            <p:cNvSpPr>
              <a:spLocks noChangeShapeType="1"/>
            </p:cNvSpPr>
            <p:nvPr/>
          </p:nvSpPr>
          <p:spPr bwMode="auto">
            <a:xfrm>
              <a:off x="543" y="823"/>
              <a:ext cx="392" cy="1"/>
            </a:xfrm>
            <a:prstGeom prst="line">
              <a:avLst/>
            </a:prstGeom>
            <a:noFill/>
            <a:ln w="1270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015" name="Rectangle 69"/>
            <p:cNvSpPr>
              <a:spLocks/>
            </p:cNvSpPr>
            <p:nvPr/>
          </p:nvSpPr>
          <p:spPr bwMode="auto">
            <a:xfrm>
              <a:off x="0" y="624"/>
              <a:ext cx="1510" cy="371"/>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16" name="Rectangle 70"/>
            <p:cNvSpPr>
              <a:spLocks/>
            </p:cNvSpPr>
            <p:nvPr/>
          </p:nvSpPr>
          <p:spPr bwMode="auto">
            <a:xfrm>
              <a:off x="33" y="1039"/>
              <a:ext cx="818" cy="249"/>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050"/>
                </a:spcBef>
              </a:pPr>
              <a:r>
                <a:rPr lang="en-US" altLang="en-US" b="1">
                  <a:solidFill>
                    <a:srgbClr val="FFFFFF"/>
                  </a:solidFill>
                  <a:latin typeface="Calibri" charset="0"/>
                  <a:sym typeface="Arial" charset="0"/>
                </a:rPr>
                <a:t>CACHE</a:t>
              </a:r>
            </a:p>
          </p:txBody>
        </p:sp>
        <p:sp>
          <p:nvSpPr>
            <p:cNvPr id="42017" name="Line 71"/>
            <p:cNvSpPr>
              <a:spLocks noChangeShapeType="1"/>
            </p:cNvSpPr>
            <p:nvPr/>
          </p:nvSpPr>
          <p:spPr bwMode="auto">
            <a:xfrm rot="10800000" flipH="1">
              <a:off x="342" y="0"/>
              <a:ext cx="1314" cy="68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2018" name="Group 72"/>
            <p:cNvGrpSpPr>
              <a:grpSpLocks/>
            </p:cNvGrpSpPr>
            <p:nvPr/>
          </p:nvGrpSpPr>
          <p:grpSpPr bwMode="auto">
            <a:xfrm>
              <a:off x="923" y="659"/>
              <a:ext cx="560" cy="304"/>
              <a:chOff x="0" y="0"/>
              <a:chExt cx="560" cy="304"/>
            </a:xfrm>
          </p:grpSpPr>
          <p:sp>
            <p:nvSpPr>
              <p:cNvPr id="42020" name="Rectangle 73"/>
              <p:cNvSpPr>
                <a:spLocks/>
              </p:cNvSpPr>
              <p:nvPr/>
            </p:nvSpPr>
            <p:spPr bwMode="auto">
              <a:xfrm>
                <a:off x="0" y="0"/>
                <a:ext cx="560" cy="304"/>
              </a:xfrm>
              <a:prstGeom prst="rect">
                <a:avLst/>
              </a:prstGeom>
              <a:solidFill>
                <a:srgbClr val="FFFFCC"/>
              </a:solidFill>
              <a:ln w="12700">
                <a:solidFill>
                  <a:srgbClr val="808080"/>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42021" name="Rectangle 74"/>
              <p:cNvSpPr>
                <a:spLocks/>
              </p:cNvSpPr>
              <p:nvPr/>
            </p:nvSpPr>
            <p:spPr bwMode="auto">
              <a:xfrm>
                <a:off x="65" y="29"/>
                <a:ext cx="42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155" bIns="0" anchor="ctr"/>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Calibri" charset="0"/>
                    <a:sym typeface="Arial" charset="0"/>
                  </a:rPr>
                  <a:t>Xfer</a:t>
                </a:r>
              </a:p>
            </p:txBody>
          </p:sp>
        </p:grpSp>
        <p:sp>
          <p:nvSpPr>
            <p:cNvPr id="42019" name="Rectangle 75"/>
            <p:cNvSpPr>
              <a:spLocks/>
            </p:cNvSpPr>
            <p:nvPr/>
          </p:nvSpPr>
          <p:spPr bwMode="auto">
            <a:xfrm>
              <a:off x="922" y="779"/>
              <a:ext cx="91" cy="93"/>
            </a:xfrm>
            <a:prstGeom prst="rect">
              <a:avLst/>
            </a:prstGeom>
            <a:solidFill>
              <a:srgbClr val="808080"/>
            </a:solidFill>
            <a:ln w="12700">
              <a:solidFill>
                <a:schemeClr val="tx1"/>
              </a:solidFill>
              <a:miter lim="800000"/>
              <a:headEnd/>
              <a:tailEnd/>
            </a:ln>
          </p:spPr>
          <p:txBody>
            <a:bodyPr lIns="0" tIns="0" rIns="0" bIns="0"/>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grpSp>
      <p:sp>
        <p:nvSpPr>
          <p:cNvPr id="42011" name="Rectangle 76"/>
          <p:cNvSpPr>
            <a:spLocks/>
          </p:cNvSpPr>
          <p:nvPr/>
        </p:nvSpPr>
        <p:spPr bwMode="auto">
          <a:xfrm>
            <a:off x="4191000" y="4418013"/>
            <a:ext cx="11747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538"/>
              </a:spcBef>
            </a:pPr>
            <a:r>
              <a:rPr lang="en-US" altLang="en-US" sz="2300" b="1">
                <a:sym typeface="Times New Roman" charset="0"/>
              </a:rPr>
              <a:t>Features</a:t>
            </a:r>
          </a:p>
        </p:txBody>
      </p:sp>
      <p:sp>
        <p:nvSpPr>
          <p:cNvPr id="146" name="Rectangle 22"/>
          <p:cNvSpPr>
            <a:spLocks/>
          </p:cNvSpPr>
          <p:nvPr/>
        </p:nvSpPr>
        <p:spPr bwMode="auto">
          <a:xfrm>
            <a:off x="990600" y="4995863"/>
            <a:ext cx="7772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46075" indent="-3460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625"/>
              </a:spcBef>
              <a:buClr>
                <a:srgbClr val="000000"/>
              </a:buClr>
              <a:buFontTx/>
              <a:buChar char="•"/>
            </a:pPr>
            <a:endParaRPr lang="en-US" altLang="en-US" sz="2700">
              <a:latin typeface="Calibri" charset="0"/>
              <a:sym typeface="Arial" charset="0"/>
            </a:endParaRPr>
          </a:p>
        </p:txBody>
      </p:sp>
    </p:spTree>
    <p:extLst>
      <p:ext uri="{BB962C8B-B14F-4D97-AF65-F5344CB8AC3E}">
        <p14:creationId xmlns:p14="http://schemas.microsoft.com/office/powerpoint/2010/main" val="815097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89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89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9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89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499"/>
                                          </p:stCondLst>
                                        </p:cTn>
                                        <p:tgtEl>
                                          <p:spTgt spid="1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8" grpId="0" animBg="1"/>
      <p:bldP spid="38949" grpId="0" animBg="1"/>
      <p:bldP spid="38959" grpId="0" animBg="1"/>
      <p:bldP spid="38960" grpId="0" animBg="1"/>
      <p:bldP spid="38974" grpId="0" autoUpdateAnimBg="0"/>
      <p:bldP spid="38975" grpId="0" autoUpdateAnimBg="0"/>
      <p:bldP spid="146"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tLang="en-US" sz="3200">
                <a:ea typeface="ＭＳ Ｐゴシック" charset="-128"/>
              </a:rPr>
              <a:t>New Approach: Adding to the Protocol Stack</a:t>
            </a:r>
          </a:p>
        </p:txBody>
      </p:sp>
      <p:sp>
        <p:nvSpPr>
          <p:cNvPr id="44034" name="Text Box 20"/>
          <p:cNvSpPr txBox="1">
            <a:spLocks noChangeArrowheads="1"/>
          </p:cNvSpPr>
          <p:nvPr/>
        </p:nvSpPr>
        <p:spPr bwMode="auto">
          <a:xfrm>
            <a:off x="685800" y="3352800"/>
            <a:ext cx="1011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Transport</a:t>
            </a:r>
          </a:p>
        </p:txBody>
      </p:sp>
      <p:sp>
        <p:nvSpPr>
          <p:cNvPr id="44035" name="Text Box 21"/>
          <p:cNvSpPr txBox="1">
            <a:spLocks noChangeArrowheads="1"/>
          </p:cNvSpPr>
          <p:nvPr/>
        </p:nvSpPr>
        <p:spPr bwMode="auto">
          <a:xfrm>
            <a:off x="685800" y="3810000"/>
            <a:ext cx="884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Network</a:t>
            </a:r>
          </a:p>
        </p:txBody>
      </p:sp>
      <p:sp>
        <p:nvSpPr>
          <p:cNvPr id="44036" name="Text Box 22"/>
          <p:cNvSpPr txBox="1">
            <a:spLocks noChangeArrowheads="1"/>
          </p:cNvSpPr>
          <p:nvPr/>
        </p:nvSpPr>
        <p:spPr bwMode="auto">
          <a:xfrm>
            <a:off x="685800" y="4267200"/>
            <a:ext cx="98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Data Link</a:t>
            </a:r>
          </a:p>
        </p:txBody>
      </p:sp>
      <p:sp>
        <p:nvSpPr>
          <p:cNvPr id="24" name="Rectangle 5"/>
          <p:cNvSpPr>
            <a:spLocks noChangeArrowheads="1"/>
          </p:cNvSpPr>
          <p:nvPr/>
        </p:nvSpPr>
        <p:spPr bwMode="auto">
          <a:xfrm>
            <a:off x="1981200" y="41910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7" name="Rectangle 28"/>
          <p:cNvSpPr>
            <a:spLocks noChangeArrowheads="1"/>
          </p:cNvSpPr>
          <p:nvPr/>
        </p:nvSpPr>
        <p:spPr bwMode="auto">
          <a:xfrm>
            <a:off x="1981200" y="46482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4043" name="Text Box 31"/>
          <p:cNvSpPr txBox="1">
            <a:spLocks noChangeArrowheads="1"/>
          </p:cNvSpPr>
          <p:nvPr/>
        </p:nvSpPr>
        <p:spPr bwMode="auto">
          <a:xfrm>
            <a:off x="685800" y="4724400"/>
            <a:ext cx="903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Physical</a:t>
            </a:r>
          </a:p>
        </p:txBody>
      </p:sp>
      <p:sp>
        <p:nvSpPr>
          <p:cNvPr id="77" name="Oval 76"/>
          <p:cNvSpPr/>
          <p:nvPr/>
        </p:nvSpPr>
        <p:spPr>
          <a:xfrm>
            <a:off x="2743200" y="3733800"/>
            <a:ext cx="2209800" cy="4572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000">
                <a:solidFill>
                  <a:srgbClr val="000000"/>
                </a:solidFill>
              </a:rPr>
              <a:t>Router</a:t>
            </a:r>
          </a:p>
        </p:txBody>
      </p:sp>
      <p:sp>
        <p:nvSpPr>
          <p:cNvPr id="81" name="Oval 80"/>
          <p:cNvSpPr/>
          <p:nvPr/>
        </p:nvSpPr>
        <p:spPr>
          <a:xfrm>
            <a:off x="3505200" y="4191000"/>
            <a:ext cx="2209800" cy="4572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eaLnBrk="1" hangingPunct="1">
              <a:defRPr/>
            </a:pPr>
            <a:r>
              <a:rPr lang="en-US" sz="2000">
                <a:solidFill>
                  <a:srgbClr val="000000"/>
                </a:solidFill>
              </a:rPr>
              <a:t>Bridge</a:t>
            </a:r>
          </a:p>
        </p:txBody>
      </p:sp>
      <p:sp>
        <p:nvSpPr>
          <p:cNvPr id="85" name="TextBox 84"/>
          <p:cNvSpPr txBox="1"/>
          <p:nvPr/>
        </p:nvSpPr>
        <p:spPr>
          <a:xfrm>
            <a:off x="762000" y="5486400"/>
            <a:ext cx="2743200" cy="369888"/>
          </a:xfrm>
          <a:prstGeom prst="rect">
            <a:avLst/>
          </a:prstGeom>
        </p:spPr>
        <p:style>
          <a:lnRef idx="2">
            <a:schemeClr val="dk1"/>
          </a:lnRef>
          <a:fillRef idx="1001">
            <a:schemeClr val="lt1"/>
          </a:fillRef>
          <a:effectRef idx="0">
            <a:schemeClr val="dk1"/>
          </a:effectRef>
          <a:fontRef idx="minor">
            <a:schemeClr val="dk1"/>
          </a:fontRef>
        </p:style>
        <p:txBody>
          <a:bodyPr>
            <a:spAutoFit/>
          </a:bodyPr>
          <a:lstStyle/>
          <a:p>
            <a:pPr eaLnBrk="1" hangingPunct="1">
              <a:defRPr/>
            </a:pPr>
            <a:r>
              <a:rPr lang="en-US" sz="1800">
                <a:solidFill>
                  <a:srgbClr val="8383AD"/>
                </a:solidFill>
              </a:rPr>
              <a:t>Internet Protocol Layers</a:t>
            </a:r>
          </a:p>
        </p:txBody>
      </p:sp>
      <p:sp>
        <p:nvSpPr>
          <p:cNvPr id="95" name="Rectangle 5"/>
          <p:cNvSpPr>
            <a:spLocks noChangeArrowheads="1"/>
          </p:cNvSpPr>
          <p:nvPr/>
        </p:nvSpPr>
        <p:spPr bwMode="auto">
          <a:xfrm>
            <a:off x="6324600" y="41910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grpSp>
        <p:nvGrpSpPr>
          <p:cNvPr id="2" name="Group 33"/>
          <p:cNvGrpSpPr>
            <a:grpSpLocks/>
          </p:cNvGrpSpPr>
          <p:nvPr/>
        </p:nvGrpSpPr>
        <p:grpSpPr bwMode="auto">
          <a:xfrm>
            <a:off x="685800" y="2133600"/>
            <a:ext cx="6173788" cy="1143000"/>
            <a:chOff x="685800" y="2209800"/>
            <a:chExt cx="6173787" cy="1143000"/>
          </a:xfrm>
        </p:grpSpPr>
        <p:sp>
          <p:nvSpPr>
            <p:cNvPr id="59" name="Oval 58"/>
            <p:cNvSpPr/>
            <p:nvPr/>
          </p:nvSpPr>
          <p:spPr>
            <a:xfrm>
              <a:off x="3048000" y="2209800"/>
              <a:ext cx="990600" cy="457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a:solidFill>
                    <a:srgbClr val="000000"/>
                  </a:solidFill>
                </a:rPr>
                <a:t>ALG</a:t>
              </a:r>
            </a:p>
          </p:txBody>
        </p:sp>
        <p:sp>
          <p:nvSpPr>
            <p:cNvPr id="75" name="Oval 74"/>
            <p:cNvSpPr/>
            <p:nvPr/>
          </p:nvSpPr>
          <p:spPr>
            <a:xfrm>
              <a:off x="3505200" y="2514600"/>
              <a:ext cx="2209800" cy="4572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000">
                  <a:solidFill>
                    <a:srgbClr val="000000"/>
                  </a:solidFill>
                </a:rPr>
                <a:t>Middleware</a:t>
              </a:r>
            </a:p>
          </p:txBody>
        </p:sp>
        <p:grpSp>
          <p:nvGrpSpPr>
            <p:cNvPr id="44088" name="Group 48"/>
            <p:cNvGrpSpPr>
              <a:grpSpLocks/>
            </p:cNvGrpSpPr>
            <p:nvPr/>
          </p:nvGrpSpPr>
          <p:grpSpPr bwMode="auto">
            <a:xfrm>
              <a:off x="685800" y="2209800"/>
              <a:ext cx="1828800" cy="1143000"/>
              <a:chOff x="684213" y="2209800"/>
              <a:chExt cx="1828800" cy="1143000"/>
            </a:xfrm>
          </p:grpSpPr>
          <p:sp>
            <p:nvSpPr>
              <p:cNvPr id="44092" name="Text Box 19"/>
              <p:cNvSpPr txBox="1">
                <a:spLocks noChangeArrowheads="1"/>
              </p:cNvSpPr>
              <p:nvPr/>
            </p:nvSpPr>
            <p:spPr bwMode="auto">
              <a:xfrm>
                <a:off x="684213" y="2590800"/>
                <a:ext cx="954217"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200" b="1">
                    <a:solidFill>
                      <a:srgbClr val="000000"/>
                    </a:solidFill>
                  </a:rPr>
                  <a:t>Application</a:t>
                </a:r>
              </a:p>
            </p:txBody>
          </p:sp>
          <p:sp>
            <p:nvSpPr>
              <p:cNvPr id="43" name="Rectangle 24"/>
              <p:cNvSpPr>
                <a:spLocks noChangeArrowheads="1"/>
              </p:cNvSpPr>
              <p:nvPr/>
            </p:nvSpPr>
            <p:spPr bwMode="auto">
              <a:xfrm>
                <a:off x="1979613" y="2209800"/>
                <a:ext cx="533400" cy="11430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z="2000" smtClean="0">
                  <a:solidFill>
                    <a:srgbClr val="000000"/>
                  </a:solidFill>
                  <a:latin typeface="Arial" charset="0"/>
                </a:endParaRPr>
              </a:p>
            </p:txBody>
          </p:sp>
        </p:grpSp>
        <p:sp>
          <p:nvSpPr>
            <p:cNvPr id="98" name="Rectangle 24"/>
            <p:cNvSpPr>
              <a:spLocks noChangeArrowheads="1"/>
            </p:cNvSpPr>
            <p:nvPr/>
          </p:nvSpPr>
          <p:spPr bwMode="auto">
            <a:xfrm>
              <a:off x="6326187" y="2209800"/>
              <a:ext cx="533400" cy="1143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z="2000" smtClean="0">
                <a:solidFill>
                  <a:srgbClr val="000000"/>
                </a:solidFill>
                <a:latin typeface="Arial" charset="0"/>
              </a:endParaRPr>
            </a:p>
          </p:txBody>
        </p:sp>
      </p:grpSp>
      <p:sp>
        <p:nvSpPr>
          <p:cNvPr id="99" name="Rectangle 28"/>
          <p:cNvSpPr>
            <a:spLocks noChangeArrowheads="1"/>
          </p:cNvSpPr>
          <p:nvPr/>
        </p:nvSpPr>
        <p:spPr bwMode="auto">
          <a:xfrm>
            <a:off x="6324600" y="46482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6" name="Oval 45"/>
          <p:cNvSpPr/>
          <p:nvPr/>
        </p:nvSpPr>
        <p:spPr>
          <a:xfrm>
            <a:off x="2895600" y="4724400"/>
            <a:ext cx="2667000" cy="6096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000">
                <a:solidFill>
                  <a:srgbClr val="000000"/>
                </a:solidFill>
              </a:rPr>
              <a:t>Software-defined radio</a:t>
            </a:r>
          </a:p>
        </p:txBody>
      </p:sp>
      <p:sp>
        <p:nvSpPr>
          <p:cNvPr id="48" name="Oval 47"/>
          <p:cNvSpPr/>
          <p:nvPr/>
        </p:nvSpPr>
        <p:spPr>
          <a:xfrm>
            <a:off x="3276600" y="2743200"/>
            <a:ext cx="2438400" cy="6096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000">
                <a:solidFill>
                  <a:srgbClr val="000000"/>
                </a:solidFill>
              </a:rPr>
              <a:t>Object Exchange</a:t>
            </a:r>
          </a:p>
        </p:txBody>
      </p:sp>
      <p:grpSp>
        <p:nvGrpSpPr>
          <p:cNvPr id="4" name="Group 55"/>
          <p:cNvGrpSpPr>
            <a:grpSpLocks/>
          </p:cNvGrpSpPr>
          <p:nvPr/>
        </p:nvGrpSpPr>
        <p:grpSpPr bwMode="auto">
          <a:xfrm>
            <a:off x="685800" y="2819400"/>
            <a:ext cx="6172200" cy="460375"/>
            <a:chOff x="685800" y="2971800"/>
            <a:chExt cx="6172200" cy="383960"/>
          </a:xfrm>
        </p:grpSpPr>
        <p:sp>
          <p:nvSpPr>
            <p:cNvPr id="52" name="Rectangle 4"/>
            <p:cNvSpPr>
              <a:spLocks noChangeArrowheads="1"/>
            </p:cNvSpPr>
            <p:nvPr/>
          </p:nvSpPr>
          <p:spPr bwMode="auto">
            <a:xfrm>
              <a:off x="6324600" y="2971800"/>
              <a:ext cx="533400"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53" name="Rectangle 23"/>
            <p:cNvSpPr>
              <a:spLocks noChangeArrowheads="1"/>
            </p:cNvSpPr>
            <p:nvPr/>
          </p:nvSpPr>
          <p:spPr bwMode="auto">
            <a:xfrm>
              <a:off x="1981200" y="2971800"/>
              <a:ext cx="533400" cy="3810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4083" name="Text Box 20"/>
            <p:cNvSpPr txBox="1">
              <a:spLocks noChangeArrowheads="1"/>
            </p:cNvSpPr>
            <p:nvPr/>
          </p:nvSpPr>
          <p:spPr bwMode="auto">
            <a:xfrm>
              <a:off x="685800" y="3048000"/>
              <a:ext cx="1328913"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2" rIns="91420" bIns="45712">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b="1">
                  <a:solidFill>
                    <a:srgbClr val="000000"/>
                  </a:solidFill>
                </a:rPr>
                <a:t>Data Transfer</a:t>
              </a:r>
            </a:p>
          </p:txBody>
        </p:sp>
      </p:grpSp>
      <p:sp>
        <p:nvSpPr>
          <p:cNvPr id="23" name="Rectangle 4"/>
          <p:cNvSpPr>
            <a:spLocks noChangeArrowheads="1"/>
          </p:cNvSpPr>
          <p:nvPr/>
        </p:nvSpPr>
        <p:spPr bwMode="auto">
          <a:xfrm>
            <a:off x="1981200" y="37338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94" name="Rectangle 4"/>
          <p:cNvSpPr>
            <a:spLocks noChangeArrowheads="1"/>
          </p:cNvSpPr>
          <p:nvPr/>
        </p:nvSpPr>
        <p:spPr bwMode="auto">
          <a:xfrm>
            <a:off x="6324600" y="37338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42" name="Rectangle 23"/>
          <p:cNvSpPr>
            <a:spLocks noChangeArrowheads="1"/>
          </p:cNvSpPr>
          <p:nvPr/>
        </p:nvSpPr>
        <p:spPr bwMode="auto">
          <a:xfrm>
            <a:off x="1981200" y="3276600"/>
            <a:ext cx="533400" cy="457200"/>
          </a:xfrm>
          <a:prstGeom prst="rect">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
        <p:nvSpPr>
          <p:cNvPr id="97" name="Rectangle 23"/>
          <p:cNvSpPr>
            <a:spLocks noChangeArrowheads="1"/>
          </p:cNvSpPr>
          <p:nvPr/>
        </p:nvSpPr>
        <p:spPr bwMode="auto">
          <a:xfrm>
            <a:off x="6324600" y="3276600"/>
            <a:ext cx="533400" cy="457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smtClean="0">
              <a:solidFill>
                <a:srgbClr val="FF0000"/>
              </a:solidFill>
              <a:latin typeface="Arial" charset="0"/>
            </a:endParaRPr>
          </a:p>
        </p:txBody>
      </p:sp>
    </p:spTree>
    <p:extLst>
      <p:ext uri="{BB962C8B-B14F-4D97-AF65-F5344CB8AC3E}">
        <p14:creationId xmlns:p14="http://schemas.microsoft.com/office/powerpoint/2010/main" val="2038060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4.44444E-6 L 0 -0.06112 " pathEditMode="relative" rAng="0" ptsTypes="AA">
                                      <p:cBhvr>
                                        <p:cTn id="6" dur="2000" fill="hold"/>
                                        <p:tgtEl>
                                          <p:spTgt spid="2"/>
                                        </p:tgtEl>
                                        <p:attrNameLst>
                                          <p:attrName>ppt_x</p:attrName>
                                          <p:attrName>ppt_y</p:attrName>
                                        </p:attrNameLst>
                                      </p:cBhvr>
                                      <p:rCtr x="0" y="-3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dissolve">
                                      <p:cBhvr>
                                        <p:cTn id="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r>
              <a:rPr lang="en-US" altLang="en-US">
                <a:ea typeface="ＭＳ Ｐゴシック" charset="-128"/>
              </a:rPr>
              <a:t>Data Transfer Service</a:t>
            </a:r>
          </a:p>
        </p:txBody>
      </p:sp>
      <p:sp>
        <p:nvSpPr>
          <p:cNvPr id="26626" name="Rectangle 2"/>
          <p:cNvSpPr>
            <a:spLocks noGrp="1" noChangeArrowheads="1"/>
          </p:cNvSpPr>
          <p:nvPr>
            <p:ph type="body" idx="1"/>
          </p:nvPr>
        </p:nvSpPr>
        <p:spPr>
          <a:xfrm>
            <a:off x="457200" y="4267200"/>
            <a:ext cx="8229600" cy="2057400"/>
          </a:xfrm>
        </p:spPr>
        <p:txBody>
          <a:bodyPr/>
          <a:lstStyle/>
          <a:p>
            <a:pPr>
              <a:lnSpc>
                <a:spcPct val="80000"/>
              </a:lnSpc>
            </a:pPr>
            <a:r>
              <a:rPr lang="en-US" altLang="en-US" sz="2200">
                <a:ea typeface="ＭＳ Ｐゴシック" charset="-128"/>
              </a:rPr>
              <a:t>Transfer Service responsible for finding/transferring data</a:t>
            </a:r>
          </a:p>
          <a:p>
            <a:pPr lvl="1">
              <a:lnSpc>
                <a:spcPct val="80000"/>
              </a:lnSpc>
            </a:pPr>
            <a:r>
              <a:rPr lang="en-US" altLang="en-US" sz="2000"/>
              <a:t>Transfer Service is shared by applications</a:t>
            </a:r>
          </a:p>
          <a:p>
            <a:pPr>
              <a:lnSpc>
                <a:spcPct val="80000"/>
              </a:lnSpc>
            </a:pPr>
            <a:r>
              <a:rPr lang="en-US" altLang="en-US" sz="2200">
                <a:ea typeface="ＭＳ Ｐゴシック" charset="-128"/>
                <a:sym typeface="Arial" charset="0"/>
              </a:rPr>
              <a:t>How are users, hosts, services, and data named?</a:t>
            </a:r>
          </a:p>
          <a:p>
            <a:pPr>
              <a:lnSpc>
                <a:spcPct val="80000"/>
              </a:lnSpc>
            </a:pPr>
            <a:r>
              <a:rPr lang="en-US" altLang="en-US" sz="2200">
                <a:ea typeface="ＭＳ Ｐゴシック" charset="-128"/>
                <a:sym typeface="Arial" charset="0"/>
              </a:rPr>
              <a:t>How is data secured and delivered reliably?</a:t>
            </a:r>
          </a:p>
          <a:p>
            <a:pPr>
              <a:lnSpc>
                <a:spcPct val="80000"/>
              </a:lnSpc>
            </a:pPr>
            <a:r>
              <a:rPr lang="en-US" altLang="en-US" sz="2200">
                <a:ea typeface="ＭＳ Ｐゴシック" charset="-128"/>
                <a:sym typeface="Arial" charset="0"/>
              </a:rPr>
              <a:t>How are legacy systems incorporated?</a:t>
            </a:r>
          </a:p>
        </p:txBody>
      </p:sp>
      <p:sp>
        <p:nvSpPr>
          <p:cNvPr id="46083" name="Rectangle 3"/>
          <p:cNvSpPr>
            <a:spLocks/>
          </p:cNvSpPr>
          <p:nvPr/>
        </p:nvSpPr>
        <p:spPr bwMode="auto">
          <a:xfrm>
            <a:off x="3103563" y="1541463"/>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13"/>
              </a:spcBef>
            </a:pPr>
            <a:r>
              <a:rPr lang="en-US" altLang="en-US" b="1">
                <a:solidFill>
                  <a:srgbClr val="000000"/>
                </a:solidFill>
                <a:sym typeface="Arial" charset="0"/>
              </a:rPr>
              <a:t>Application Protocol</a:t>
            </a:r>
          </a:p>
        </p:txBody>
      </p:sp>
      <p:grpSp>
        <p:nvGrpSpPr>
          <p:cNvPr id="46084" name="Group 4"/>
          <p:cNvGrpSpPr>
            <a:grpSpLocks/>
          </p:cNvGrpSpPr>
          <p:nvPr/>
        </p:nvGrpSpPr>
        <p:grpSpPr bwMode="auto">
          <a:xfrm>
            <a:off x="1350963" y="1512888"/>
            <a:ext cx="1747837" cy="685800"/>
            <a:chOff x="0" y="0"/>
            <a:chExt cx="1224" cy="480"/>
          </a:xfrm>
        </p:grpSpPr>
        <p:sp>
          <p:nvSpPr>
            <p:cNvPr id="46102" name="AutoShape 5"/>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103" name="Rectangle 6"/>
            <p:cNvSpPr>
              <a:spLocks/>
            </p:cNvSpPr>
            <p:nvPr/>
          </p:nvSpPr>
          <p:spPr bwMode="auto">
            <a:xfrm>
              <a:off x="187" y="88"/>
              <a:ext cx="84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sym typeface="Arial" charset="0"/>
                </a:rPr>
                <a:t>Sender</a:t>
              </a:r>
            </a:p>
          </p:txBody>
        </p:sp>
      </p:grpSp>
      <p:grpSp>
        <p:nvGrpSpPr>
          <p:cNvPr id="46085" name="Group 7"/>
          <p:cNvGrpSpPr>
            <a:grpSpLocks/>
          </p:cNvGrpSpPr>
          <p:nvPr/>
        </p:nvGrpSpPr>
        <p:grpSpPr bwMode="auto">
          <a:xfrm>
            <a:off x="6075363" y="1512888"/>
            <a:ext cx="1747837" cy="685800"/>
            <a:chOff x="0" y="0"/>
            <a:chExt cx="1224" cy="480"/>
          </a:xfrm>
        </p:grpSpPr>
        <p:sp>
          <p:nvSpPr>
            <p:cNvPr id="46100" name="AutoShape 8"/>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101" name="Rectangle 9"/>
            <p:cNvSpPr>
              <a:spLocks/>
            </p:cNvSpPr>
            <p:nvPr/>
          </p:nvSpPr>
          <p:spPr bwMode="auto">
            <a:xfrm>
              <a:off x="100" y="88"/>
              <a:ext cx="102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sym typeface="Arial" charset="0"/>
                </a:rPr>
                <a:t>Receiver</a:t>
              </a:r>
            </a:p>
          </p:txBody>
        </p:sp>
      </p:grpSp>
      <p:sp>
        <p:nvSpPr>
          <p:cNvPr id="46086" name="Line 10"/>
          <p:cNvSpPr>
            <a:spLocks noChangeShapeType="1"/>
          </p:cNvSpPr>
          <p:nvPr/>
        </p:nvSpPr>
        <p:spPr bwMode="auto">
          <a:xfrm>
            <a:off x="3103563" y="1855788"/>
            <a:ext cx="2971800" cy="31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grpSp>
        <p:nvGrpSpPr>
          <p:cNvPr id="4" name="Group 11"/>
          <p:cNvGrpSpPr>
            <a:grpSpLocks/>
          </p:cNvGrpSpPr>
          <p:nvPr/>
        </p:nvGrpSpPr>
        <p:grpSpPr bwMode="auto">
          <a:xfrm>
            <a:off x="1311275" y="2198688"/>
            <a:ext cx="6554788" cy="1535112"/>
            <a:chOff x="0" y="0"/>
            <a:chExt cx="4587" cy="1073"/>
          </a:xfrm>
        </p:grpSpPr>
        <p:grpSp>
          <p:nvGrpSpPr>
            <p:cNvPr id="46090" name="Group 12"/>
            <p:cNvGrpSpPr>
              <a:grpSpLocks/>
            </p:cNvGrpSpPr>
            <p:nvPr/>
          </p:nvGrpSpPr>
          <p:grpSpPr bwMode="auto">
            <a:xfrm>
              <a:off x="0" y="320"/>
              <a:ext cx="1280" cy="480"/>
              <a:chOff x="0" y="0"/>
              <a:chExt cx="1280" cy="480"/>
            </a:xfrm>
          </p:grpSpPr>
          <p:sp>
            <p:nvSpPr>
              <p:cNvPr id="46098" name="AutoShape 13"/>
              <p:cNvSpPr>
                <a:spLocks/>
              </p:cNvSpPr>
              <p:nvPr/>
            </p:nvSpPr>
            <p:spPr bwMode="auto">
              <a:xfrm>
                <a:off x="26" y="0"/>
                <a:ext cx="1227"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099" name="Rectangle 14"/>
              <p:cNvSpPr>
                <a:spLocks/>
              </p:cNvSpPr>
              <p:nvPr/>
            </p:nvSpPr>
            <p:spPr bwMode="auto">
              <a:xfrm>
                <a:off x="0" y="97"/>
                <a:ext cx="128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38"/>
                  </a:spcBef>
                </a:pPr>
                <a:r>
                  <a:rPr lang="en-US" altLang="en-US" sz="2200" b="1">
                    <a:solidFill>
                      <a:srgbClr val="000000"/>
                    </a:solidFill>
                    <a:sym typeface="Arial" charset="0"/>
                  </a:rPr>
                  <a:t>Xfer Service</a:t>
                </a:r>
              </a:p>
            </p:txBody>
          </p:sp>
        </p:grpSp>
        <p:sp>
          <p:nvSpPr>
            <p:cNvPr id="46091" name="Line 15"/>
            <p:cNvSpPr>
              <a:spLocks noChangeShapeType="1"/>
            </p:cNvSpPr>
            <p:nvPr/>
          </p:nvSpPr>
          <p:spPr bwMode="auto">
            <a:xfrm>
              <a:off x="640" y="0"/>
              <a:ext cx="1" cy="32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6092" name="Group 16"/>
            <p:cNvGrpSpPr>
              <a:grpSpLocks/>
            </p:cNvGrpSpPr>
            <p:nvPr/>
          </p:nvGrpSpPr>
          <p:grpSpPr bwMode="auto">
            <a:xfrm>
              <a:off x="3306" y="320"/>
              <a:ext cx="1281" cy="480"/>
              <a:chOff x="0" y="0"/>
              <a:chExt cx="1280" cy="480"/>
            </a:xfrm>
          </p:grpSpPr>
          <p:sp>
            <p:nvSpPr>
              <p:cNvPr id="46096" name="AutoShape 17"/>
              <p:cNvSpPr>
                <a:spLocks/>
              </p:cNvSpPr>
              <p:nvPr/>
            </p:nvSpPr>
            <p:spPr bwMode="auto">
              <a:xfrm>
                <a:off x="26" y="0"/>
                <a:ext cx="1227"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097" name="Rectangle 18"/>
              <p:cNvSpPr>
                <a:spLocks/>
              </p:cNvSpPr>
              <p:nvPr/>
            </p:nvSpPr>
            <p:spPr bwMode="auto">
              <a:xfrm>
                <a:off x="0" y="97"/>
                <a:ext cx="128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38"/>
                  </a:spcBef>
                </a:pPr>
                <a:r>
                  <a:rPr lang="en-US" altLang="en-US" sz="2200" b="1">
                    <a:solidFill>
                      <a:srgbClr val="000000"/>
                    </a:solidFill>
                    <a:sym typeface="Arial" charset="0"/>
                  </a:rPr>
                  <a:t>Xfer Service</a:t>
                </a:r>
              </a:p>
            </p:txBody>
          </p:sp>
        </p:grpSp>
        <p:sp>
          <p:nvSpPr>
            <p:cNvPr id="46093" name="Rectangle 19"/>
            <p:cNvSpPr>
              <a:spLocks/>
            </p:cNvSpPr>
            <p:nvPr/>
          </p:nvSpPr>
          <p:spPr bwMode="auto">
            <a:xfrm>
              <a:off x="3493" y="693"/>
              <a:ext cx="107" cy="107"/>
            </a:xfrm>
            <a:prstGeom prst="rect">
              <a:avLst/>
            </a:prstGeom>
            <a:solidFill>
              <a:srgbClr val="1766CD"/>
            </a:solidFill>
            <a:ln w="9525">
              <a:solidFill>
                <a:schemeClr val="tx1"/>
              </a:solidFill>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46094" name="Line 20"/>
            <p:cNvSpPr>
              <a:spLocks noChangeShapeType="1"/>
            </p:cNvSpPr>
            <p:nvPr/>
          </p:nvSpPr>
          <p:spPr bwMode="auto">
            <a:xfrm>
              <a:off x="3946" y="0"/>
              <a:ext cx="1" cy="32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AutoShape 21"/>
            <p:cNvSpPr>
              <a:spLocks/>
            </p:cNvSpPr>
            <p:nvPr/>
          </p:nvSpPr>
          <p:spPr bwMode="auto">
            <a:xfrm rot="-5400000">
              <a:off x="2240" y="-233"/>
              <a:ext cx="313" cy="2299"/>
            </a:xfrm>
            <a:custGeom>
              <a:avLst/>
              <a:gdLst>
                <a:gd name="T0" fmla="*/ 5 w 21600"/>
                <a:gd name="T1" fmla="*/ 0 h 21600"/>
                <a:gd name="T2" fmla="*/ 0 w 21600"/>
                <a:gd name="T3" fmla="*/ 122 h 21600"/>
                <a:gd name="T4" fmla="*/ 4 w 21600"/>
                <a:gd name="T5" fmla="*/ 2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600" y="0"/>
                  </a:moveTo>
                  <a:cubicBezTo>
                    <a:pt x="10800" y="0"/>
                    <a:pt x="0" y="5400"/>
                    <a:pt x="0" y="10800"/>
                  </a:cubicBezTo>
                  <a:cubicBezTo>
                    <a:pt x="0" y="16200"/>
                    <a:pt x="9421" y="21600"/>
                    <a:pt x="18843" y="2160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088" name="Rectangle 22"/>
          <p:cNvSpPr>
            <a:spLocks/>
          </p:cNvSpPr>
          <p:nvPr/>
        </p:nvSpPr>
        <p:spPr bwMode="auto">
          <a:xfrm>
            <a:off x="3111500" y="1838325"/>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13"/>
              </a:spcBef>
            </a:pPr>
            <a:r>
              <a:rPr lang="en-US" altLang="en-US" b="1">
                <a:solidFill>
                  <a:srgbClr val="000000"/>
                </a:solidFill>
                <a:sym typeface="Arial" charset="0"/>
              </a:rPr>
              <a:t>and Data</a:t>
            </a:r>
          </a:p>
        </p:txBody>
      </p:sp>
      <p:sp>
        <p:nvSpPr>
          <p:cNvPr id="26647" name="Rectangle 23"/>
          <p:cNvSpPr>
            <a:spLocks/>
          </p:cNvSpPr>
          <p:nvPr/>
        </p:nvSpPr>
        <p:spPr bwMode="auto">
          <a:xfrm>
            <a:off x="3121025" y="3387725"/>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82588"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13"/>
              </a:spcBef>
            </a:pPr>
            <a:r>
              <a:rPr lang="en-US" altLang="en-US" b="1">
                <a:solidFill>
                  <a:srgbClr val="000000"/>
                </a:solidFill>
                <a:sym typeface="Arial" charset="0"/>
              </a:rPr>
              <a:t>Data</a:t>
            </a:r>
          </a:p>
        </p:txBody>
      </p:sp>
    </p:spTree>
    <p:extLst>
      <p:ext uri="{BB962C8B-B14F-4D97-AF65-F5344CB8AC3E}">
        <p14:creationId xmlns:p14="http://schemas.microsoft.com/office/powerpoint/2010/main" val="1343378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0" presetClass="entr" presetSubtype="50197100" fill="hold" grpId="0" nodeType="withEffect">
                                  <p:stCondLst>
                                    <p:cond delay="0"/>
                                  </p:stCondLst>
                                  <p:childTnLst>
                                    <p:set>
                                      <p:cBhvr>
                                        <p:cTn id="8" dur="1" fill="hold">
                                          <p:stCondLst>
                                            <p:cond delay="499"/>
                                          </p:stCondLst>
                                        </p:cTn>
                                        <p:tgtEl>
                                          <p:spTgt spid="266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662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662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62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662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advAuto="0"/>
      <p:bldP spid="26647"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19"/>
          <p:cNvSpPr>
            <a:spLocks noGrp="1" noChangeArrowheads="1"/>
          </p:cNvSpPr>
          <p:nvPr>
            <p:ph type="title"/>
          </p:nvPr>
        </p:nvSpPr>
        <p:spPr/>
        <p:txBody>
          <a:bodyPr/>
          <a:lstStyle/>
          <a:p>
            <a:r>
              <a:rPr lang="en-US" altLang="en-US">
                <a:ea typeface="ＭＳ Ｐゴシック" charset="-128"/>
              </a:rPr>
              <a:t>Naming Data (DOT)</a:t>
            </a:r>
          </a:p>
        </p:txBody>
      </p:sp>
      <p:sp>
        <p:nvSpPr>
          <p:cNvPr id="48130" name="Rectangle 1"/>
          <p:cNvSpPr>
            <a:spLocks noGrp="1" noChangeArrowheads="1"/>
          </p:cNvSpPr>
          <p:nvPr>
            <p:ph type="body" idx="1"/>
          </p:nvPr>
        </p:nvSpPr>
        <p:spPr/>
        <p:txBody>
          <a:bodyPr/>
          <a:lstStyle/>
          <a:p>
            <a:pPr>
              <a:lnSpc>
                <a:spcPct val="80000"/>
              </a:lnSpc>
            </a:pPr>
            <a:r>
              <a:rPr lang="en-US" altLang="en-US" sz="3000">
                <a:ea typeface="ＭＳ Ｐゴシック" charset="-128"/>
              </a:rPr>
              <a:t>Application defined names are not portable</a:t>
            </a:r>
          </a:p>
          <a:p>
            <a:pPr>
              <a:lnSpc>
                <a:spcPct val="80000"/>
              </a:lnSpc>
            </a:pPr>
            <a:r>
              <a:rPr lang="en-US" altLang="en-US" sz="3000">
                <a:ea typeface="ＭＳ Ｐゴシック" charset="-128"/>
              </a:rPr>
              <a:t>Use content-naming for globally unique names</a:t>
            </a:r>
          </a:p>
          <a:p>
            <a:pPr>
              <a:lnSpc>
                <a:spcPct val="80000"/>
              </a:lnSpc>
            </a:pPr>
            <a:r>
              <a:rPr lang="en-US" altLang="en-US" sz="3000">
                <a:ea typeface="ＭＳ Ｐゴシック" charset="-128"/>
              </a:rPr>
              <a:t>Objects represented by an OID</a:t>
            </a:r>
          </a:p>
          <a:p>
            <a:pPr>
              <a:lnSpc>
                <a:spcPct val="80000"/>
              </a:lnSpc>
            </a:pPr>
            <a:endParaRPr lang="en-US" altLang="en-US" sz="3000">
              <a:ea typeface="ＭＳ Ｐゴシック" charset="-128"/>
            </a:endParaRPr>
          </a:p>
          <a:p>
            <a:pPr>
              <a:lnSpc>
                <a:spcPct val="80000"/>
              </a:lnSpc>
            </a:pPr>
            <a:endParaRPr lang="en-US" altLang="en-US" sz="3000">
              <a:ea typeface="ＭＳ Ｐゴシック" charset="-128"/>
            </a:endParaRPr>
          </a:p>
          <a:p>
            <a:pPr>
              <a:lnSpc>
                <a:spcPct val="80000"/>
              </a:lnSpc>
            </a:pPr>
            <a:r>
              <a:rPr lang="en-US" altLang="en-US" sz="3000">
                <a:ea typeface="ＭＳ Ｐゴシック" charset="-128"/>
                <a:sym typeface="Arial" charset="0"/>
              </a:rPr>
              <a:t>Objects are further sub-divided into “chunks”</a:t>
            </a:r>
          </a:p>
          <a:p>
            <a:pPr>
              <a:lnSpc>
                <a:spcPct val="80000"/>
              </a:lnSpc>
            </a:pPr>
            <a:endParaRPr lang="en-US" altLang="en-US" sz="3000">
              <a:ea typeface="ＭＳ Ｐゴシック" charset="-128"/>
              <a:sym typeface="Arial" charset="0"/>
            </a:endParaRPr>
          </a:p>
          <a:p>
            <a:pPr>
              <a:lnSpc>
                <a:spcPct val="80000"/>
              </a:lnSpc>
            </a:pPr>
            <a:endParaRPr lang="en-US" altLang="en-US" sz="3000">
              <a:ea typeface="ＭＳ Ｐゴシック" charset="-128"/>
              <a:sym typeface="Arial" charset="0"/>
            </a:endParaRPr>
          </a:p>
          <a:p>
            <a:pPr>
              <a:lnSpc>
                <a:spcPct val="80000"/>
              </a:lnSpc>
            </a:pPr>
            <a:endParaRPr lang="en-US" altLang="en-US" sz="3000">
              <a:ea typeface="ＭＳ Ｐゴシック" charset="-128"/>
              <a:sym typeface="Arial" charset="0"/>
            </a:endParaRPr>
          </a:p>
          <a:p>
            <a:pPr>
              <a:lnSpc>
                <a:spcPct val="80000"/>
              </a:lnSpc>
            </a:pPr>
            <a:r>
              <a:rPr lang="en-US" altLang="en-US" sz="3000">
                <a:ea typeface="ＭＳ Ｐゴシック" charset="-128"/>
                <a:sym typeface="Arial" charset="0"/>
              </a:rPr>
              <a:t>Secure and scalable!</a:t>
            </a:r>
          </a:p>
          <a:p>
            <a:pPr>
              <a:lnSpc>
                <a:spcPct val="80000"/>
              </a:lnSpc>
            </a:pPr>
            <a:endParaRPr lang="en-US" altLang="en-US" sz="3000">
              <a:ea typeface="ＭＳ Ｐゴシック" charset="-128"/>
              <a:sym typeface="Arial" charset="0"/>
            </a:endParaRPr>
          </a:p>
          <a:p>
            <a:pPr>
              <a:lnSpc>
                <a:spcPct val="80000"/>
              </a:lnSpc>
            </a:pPr>
            <a:endParaRPr lang="en-US" altLang="en-US" sz="3000">
              <a:ea typeface="ＭＳ Ｐゴシック" charset="-128"/>
            </a:endParaRPr>
          </a:p>
        </p:txBody>
      </p:sp>
      <p:grpSp>
        <p:nvGrpSpPr>
          <p:cNvPr id="48131" name="Group 2"/>
          <p:cNvGrpSpPr>
            <a:grpSpLocks/>
          </p:cNvGrpSpPr>
          <p:nvPr/>
        </p:nvGrpSpPr>
        <p:grpSpPr bwMode="auto">
          <a:xfrm>
            <a:off x="1381125" y="4375150"/>
            <a:ext cx="981075" cy="931863"/>
            <a:chOff x="0" y="0"/>
            <a:chExt cx="687" cy="651"/>
          </a:xfrm>
        </p:grpSpPr>
        <p:sp>
          <p:nvSpPr>
            <p:cNvPr id="48174" name="AutoShape 3"/>
            <p:cNvSpPr>
              <a:spLocks/>
            </p:cNvSpPr>
            <p:nvPr/>
          </p:nvSpPr>
          <p:spPr bwMode="auto">
            <a:xfrm>
              <a:off x="0" y="0"/>
              <a:ext cx="687" cy="651"/>
            </a:xfrm>
            <a:custGeom>
              <a:avLst/>
              <a:gdLst>
                <a:gd name="T0" fmla="*/ 11 w 21600"/>
                <a:gd name="T1" fmla="*/ 20 h 21600"/>
                <a:gd name="T2" fmla="*/ 5 w 21600"/>
                <a:gd name="T3" fmla="*/ 20 h 21600"/>
                <a:gd name="T4" fmla="*/ 0 w 21600"/>
                <a:gd name="T5" fmla="*/ 16 h 21600"/>
                <a:gd name="T6" fmla="*/ 0 w 21600"/>
                <a:gd name="T7" fmla="*/ 10 h 21600"/>
                <a:gd name="T8" fmla="*/ 0 w 21600"/>
                <a:gd name="T9" fmla="*/ 0 h 21600"/>
                <a:gd name="T10" fmla="*/ 11 w 21600"/>
                <a:gd name="T11" fmla="*/ 0 h 21600"/>
                <a:gd name="T12" fmla="*/ 22 w 21600"/>
                <a:gd name="T13" fmla="*/ 0 h 21600"/>
                <a:gd name="T14" fmla="*/ 22 w 21600"/>
                <a:gd name="T15" fmla="*/ 10 h 21600"/>
                <a:gd name="T16" fmla="*/ 22 w 21600"/>
                <a:gd name="T17" fmla="*/ 20 h 21600"/>
                <a:gd name="T18" fmla="*/ 11 w 21600"/>
                <a:gd name="T19" fmla="*/ 20 h 21600"/>
                <a:gd name="T20" fmla="*/ 11 w 21600"/>
                <a:gd name="T21" fmla="*/ 2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62" y="21600"/>
                  </a:moveTo>
                  <a:lnTo>
                    <a:pt x="5097" y="21600"/>
                  </a:lnTo>
                  <a:lnTo>
                    <a:pt x="0" y="17468"/>
                  </a:lnTo>
                  <a:lnTo>
                    <a:pt x="0" y="10792"/>
                  </a:lnTo>
                  <a:lnTo>
                    <a:pt x="0" y="0"/>
                  </a:lnTo>
                  <a:lnTo>
                    <a:pt x="10662" y="0"/>
                  </a:lnTo>
                  <a:lnTo>
                    <a:pt x="21600" y="0"/>
                  </a:lnTo>
                  <a:lnTo>
                    <a:pt x="21600" y="10595"/>
                  </a:lnTo>
                  <a:lnTo>
                    <a:pt x="21600" y="21600"/>
                  </a:lnTo>
                  <a:lnTo>
                    <a:pt x="10662" y="21600"/>
                  </a:lnTo>
                  <a:close/>
                  <a:moveTo>
                    <a:pt x="10662" y="21600"/>
                  </a:moveTo>
                </a:path>
              </a:pathLst>
            </a:custGeom>
            <a:solidFill>
              <a:srgbClr val="D8EAB2"/>
            </a:solidFill>
            <a:ln w="9525">
              <a:solidFill>
                <a:schemeClr val="tx1"/>
              </a:solidFill>
              <a:miter lim="800000"/>
              <a:headEnd/>
              <a:tailEnd/>
            </a:ln>
            <a:effectLst>
              <a:outerShdw dist="101600" dir="2700000" algn="ctr" rotWithShape="0">
                <a:schemeClr val="bg2">
                  <a:alpha val="75000"/>
                </a:schemeClr>
              </a:outerShdw>
            </a:effectLst>
          </p:spPr>
          <p:txBody>
            <a:bodyPr/>
            <a:lstStyle/>
            <a:p>
              <a:endParaRPr lang="en-US"/>
            </a:p>
          </p:txBody>
        </p:sp>
        <p:sp>
          <p:nvSpPr>
            <p:cNvPr id="48175" name="AutoShape 4"/>
            <p:cNvSpPr>
              <a:spLocks/>
            </p:cNvSpPr>
            <p:nvPr/>
          </p:nvSpPr>
          <p:spPr bwMode="auto">
            <a:xfrm>
              <a:off x="0" y="527"/>
              <a:ext cx="162" cy="124"/>
            </a:xfrm>
            <a:custGeom>
              <a:avLst/>
              <a:gdLst>
                <a:gd name="T0" fmla="*/ 0 w 21600"/>
                <a:gd name="T1" fmla="*/ 0 h 21600"/>
                <a:gd name="T2" fmla="*/ 1 w 21600"/>
                <a:gd name="T3" fmla="*/ 0 h 21600"/>
                <a:gd name="T4" fmla="*/ 1 w 21600"/>
                <a:gd name="T5" fmla="*/ 1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0"/>
                  </a:lnTo>
                  <a:close/>
                  <a:moveTo>
                    <a:pt x="0" y="0"/>
                  </a:move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Rectangle 5"/>
            <p:cNvSpPr>
              <a:spLocks/>
            </p:cNvSpPr>
            <p:nvPr/>
          </p:nvSpPr>
          <p:spPr bwMode="auto">
            <a:xfrm>
              <a:off x="29" y="142"/>
              <a:ext cx="624" cy="231"/>
            </a:xfrm>
            <a:prstGeom prst="rect">
              <a:avLst/>
            </a:prstGeom>
            <a:noFill/>
            <a:ln w="9525">
              <a:noFill/>
              <a:miter lim="800000"/>
              <a:headEnd/>
              <a:tailEnd/>
            </a:ln>
          </p:spPr>
          <p:txBody>
            <a:bodyPr lIns="38100" tIns="38100" rIns="92765" bIns="38100" anchor="ctr"/>
            <a:lstStyle/>
            <a:p>
              <a:pPr marL="47625" eaLnBrk="1" hangingPunct="1">
                <a:defRPr/>
              </a:pPr>
              <a:r>
                <a:rPr lang="en-US">
                  <a:solidFill>
                    <a:srgbClr val="000000"/>
                  </a:solidFill>
                  <a:effectLst>
                    <a:outerShdw blurRad="38100" dist="38100" dir="2700000" algn="tl">
                      <a:srgbClr val="DDDDDD"/>
                    </a:outerShdw>
                  </a:effectLst>
                  <a:ea typeface="ＭＳ Ｐゴシック" charset="0"/>
                  <a:cs typeface="ＭＳ Ｐゴシック" charset="0"/>
                  <a:sym typeface="Arial" charset="0"/>
                </a:rPr>
                <a:t>File</a:t>
              </a:r>
              <a:endParaRPr lang="en-US" sz="2000">
                <a:solidFill>
                  <a:srgbClr val="000000"/>
                </a:solidFill>
                <a:effectLst>
                  <a:outerShdw blurRad="38100" dist="38100" dir="2700000" algn="tl">
                    <a:srgbClr val="DDDDDD"/>
                  </a:outerShdw>
                </a:effectLst>
                <a:ea typeface="ＭＳ Ｐゴシック" charset="0"/>
                <a:cs typeface="ＭＳ Ｐゴシック" charset="0"/>
                <a:sym typeface="Arial" charset="0"/>
              </a:endParaRPr>
            </a:p>
          </p:txBody>
        </p:sp>
      </p:grpSp>
      <p:grpSp>
        <p:nvGrpSpPr>
          <p:cNvPr id="48132" name="Group 6"/>
          <p:cNvGrpSpPr>
            <a:grpSpLocks/>
          </p:cNvGrpSpPr>
          <p:nvPr/>
        </p:nvGrpSpPr>
        <p:grpSpPr bwMode="auto">
          <a:xfrm>
            <a:off x="4270375" y="4375150"/>
            <a:ext cx="3044825" cy="946150"/>
            <a:chOff x="-22" y="-10"/>
            <a:chExt cx="2129" cy="661"/>
          </a:xfrm>
        </p:grpSpPr>
        <p:grpSp>
          <p:nvGrpSpPr>
            <p:cNvPr id="48162" name="Group 7"/>
            <p:cNvGrpSpPr>
              <a:grpSpLocks/>
            </p:cNvGrpSpPr>
            <p:nvPr/>
          </p:nvGrpSpPr>
          <p:grpSpPr bwMode="auto">
            <a:xfrm>
              <a:off x="-22" y="-10"/>
              <a:ext cx="687" cy="661"/>
              <a:chOff x="-22" y="-10"/>
              <a:chExt cx="687" cy="661"/>
            </a:xfrm>
          </p:grpSpPr>
          <p:sp>
            <p:nvSpPr>
              <p:cNvPr id="48171" name="AutoShape 8"/>
              <p:cNvSpPr>
                <a:spLocks/>
              </p:cNvSpPr>
              <p:nvPr/>
            </p:nvSpPr>
            <p:spPr bwMode="auto">
              <a:xfrm>
                <a:off x="-22" y="-10"/>
                <a:ext cx="687" cy="651"/>
              </a:xfrm>
              <a:custGeom>
                <a:avLst/>
                <a:gdLst>
                  <a:gd name="T0" fmla="*/ 11 w 21600"/>
                  <a:gd name="T1" fmla="*/ 20 h 21600"/>
                  <a:gd name="T2" fmla="*/ 5 w 21600"/>
                  <a:gd name="T3" fmla="*/ 20 h 21600"/>
                  <a:gd name="T4" fmla="*/ 0 w 21600"/>
                  <a:gd name="T5" fmla="*/ 16 h 21600"/>
                  <a:gd name="T6" fmla="*/ 0 w 21600"/>
                  <a:gd name="T7" fmla="*/ 10 h 21600"/>
                  <a:gd name="T8" fmla="*/ 0 w 21600"/>
                  <a:gd name="T9" fmla="*/ 0 h 21600"/>
                  <a:gd name="T10" fmla="*/ 11 w 21600"/>
                  <a:gd name="T11" fmla="*/ 0 h 21600"/>
                  <a:gd name="T12" fmla="*/ 22 w 21600"/>
                  <a:gd name="T13" fmla="*/ 0 h 21600"/>
                  <a:gd name="T14" fmla="*/ 22 w 21600"/>
                  <a:gd name="T15" fmla="*/ 10 h 21600"/>
                  <a:gd name="T16" fmla="*/ 22 w 21600"/>
                  <a:gd name="T17" fmla="*/ 20 h 21600"/>
                  <a:gd name="T18" fmla="*/ 11 w 21600"/>
                  <a:gd name="T19" fmla="*/ 20 h 21600"/>
                  <a:gd name="T20" fmla="*/ 11 w 21600"/>
                  <a:gd name="T21" fmla="*/ 2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62" y="21600"/>
                    </a:moveTo>
                    <a:lnTo>
                      <a:pt x="5097" y="21600"/>
                    </a:lnTo>
                    <a:lnTo>
                      <a:pt x="0" y="17468"/>
                    </a:lnTo>
                    <a:lnTo>
                      <a:pt x="0" y="10792"/>
                    </a:lnTo>
                    <a:lnTo>
                      <a:pt x="0" y="0"/>
                    </a:lnTo>
                    <a:lnTo>
                      <a:pt x="10662" y="0"/>
                    </a:lnTo>
                    <a:lnTo>
                      <a:pt x="21600" y="0"/>
                    </a:lnTo>
                    <a:lnTo>
                      <a:pt x="21600" y="10595"/>
                    </a:lnTo>
                    <a:lnTo>
                      <a:pt x="21600" y="21600"/>
                    </a:lnTo>
                    <a:lnTo>
                      <a:pt x="10662" y="21600"/>
                    </a:lnTo>
                    <a:close/>
                    <a:moveTo>
                      <a:pt x="10662" y="21600"/>
                    </a:moveTo>
                  </a:path>
                </a:pathLst>
              </a:custGeom>
              <a:solidFill>
                <a:srgbClr val="149600"/>
              </a:solidFill>
              <a:ln w="9525">
                <a:solidFill>
                  <a:schemeClr val="tx1"/>
                </a:solidFill>
                <a:miter lim="800000"/>
                <a:headEnd/>
                <a:tailEnd/>
              </a:ln>
              <a:effectLst>
                <a:outerShdw dist="101600" dir="2700000" algn="ctr" rotWithShape="0">
                  <a:schemeClr val="bg2">
                    <a:alpha val="75000"/>
                  </a:schemeClr>
                </a:outerShdw>
              </a:effectLst>
            </p:spPr>
            <p:txBody>
              <a:bodyPr/>
              <a:lstStyle/>
              <a:p>
                <a:endParaRPr lang="en-US"/>
              </a:p>
            </p:txBody>
          </p:sp>
          <p:sp>
            <p:nvSpPr>
              <p:cNvPr id="48172" name="AutoShape 9"/>
              <p:cNvSpPr>
                <a:spLocks/>
              </p:cNvSpPr>
              <p:nvPr/>
            </p:nvSpPr>
            <p:spPr bwMode="auto">
              <a:xfrm>
                <a:off x="0" y="527"/>
                <a:ext cx="162" cy="124"/>
              </a:xfrm>
              <a:custGeom>
                <a:avLst/>
                <a:gdLst>
                  <a:gd name="T0" fmla="*/ 0 w 21600"/>
                  <a:gd name="T1" fmla="*/ 0 h 21600"/>
                  <a:gd name="T2" fmla="*/ 1 w 21600"/>
                  <a:gd name="T3" fmla="*/ 0 h 21600"/>
                  <a:gd name="T4" fmla="*/ 1 w 21600"/>
                  <a:gd name="T5" fmla="*/ 1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0"/>
                    </a:lnTo>
                    <a:close/>
                    <a:moveTo>
                      <a:pt x="0" y="0"/>
                    </a:move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73" name="Rectangle 10"/>
              <p:cNvSpPr>
                <a:spLocks/>
              </p:cNvSpPr>
              <p:nvPr/>
            </p:nvSpPr>
            <p:spPr bwMode="auto">
              <a:xfrm>
                <a:off x="28" y="22"/>
                <a:ext cx="62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grpSp>
          <p:nvGrpSpPr>
            <p:cNvPr id="48163" name="Group 11"/>
            <p:cNvGrpSpPr>
              <a:grpSpLocks/>
            </p:cNvGrpSpPr>
            <p:nvPr/>
          </p:nvGrpSpPr>
          <p:grpSpPr bwMode="auto">
            <a:xfrm>
              <a:off x="830" y="399"/>
              <a:ext cx="1277" cy="245"/>
              <a:chOff x="-18" y="0"/>
              <a:chExt cx="1277" cy="244"/>
            </a:xfrm>
          </p:grpSpPr>
          <p:grpSp>
            <p:nvGrpSpPr>
              <p:cNvPr id="48164" name="Group 12"/>
              <p:cNvGrpSpPr>
                <a:grpSpLocks/>
              </p:cNvGrpSpPr>
              <p:nvPr/>
            </p:nvGrpSpPr>
            <p:grpSpPr bwMode="auto">
              <a:xfrm>
                <a:off x="-18" y="52"/>
                <a:ext cx="717" cy="146"/>
                <a:chOff x="-18" y="0"/>
                <a:chExt cx="717" cy="146"/>
              </a:xfrm>
            </p:grpSpPr>
            <p:sp>
              <p:nvSpPr>
                <p:cNvPr id="48166" name="Line 13"/>
                <p:cNvSpPr>
                  <a:spLocks noChangeShapeType="1"/>
                </p:cNvSpPr>
                <p:nvPr/>
              </p:nvSpPr>
              <p:spPr bwMode="auto">
                <a:xfrm>
                  <a:off x="-18" y="77"/>
                  <a:ext cx="71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67" name="Rectangle 14"/>
                <p:cNvSpPr>
                  <a:spLocks/>
                </p:cNvSpPr>
                <p:nvPr/>
              </p:nvSpPr>
              <p:spPr bwMode="auto">
                <a:xfrm>
                  <a:off x="185" y="0"/>
                  <a:ext cx="290"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68" name="Group 15"/>
                <p:cNvGrpSpPr>
                  <a:grpSpLocks/>
                </p:cNvGrpSpPr>
                <p:nvPr/>
              </p:nvGrpSpPr>
              <p:grpSpPr bwMode="auto">
                <a:xfrm>
                  <a:off x="230" y="4"/>
                  <a:ext cx="198" cy="138"/>
                  <a:chOff x="-17" y="0"/>
                  <a:chExt cx="197" cy="138"/>
                </a:xfrm>
              </p:grpSpPr>
              <p:sp>
                <p:nvSpPr>
                  <p:cNvPr id="48169" name="Rectangle 16"/>
                  <p:cNvSpPr>
                    <a:spLocks/>
                  </p:cNvSpPr>
                  <p:nvPr/>
                </p:nvSpPr>
                <p:spPr bwMode="auto">
                  <a:xfrm>
                    <a:off x="0" y="0"/>
                    <a:ext cx="180" cy="138"/>
                  </a:xfrm>
                  <a:prstGeom prst="rect">
                    <a:avLst/>
                  </a:prstGeom>
                  <a:solidFill>
                    <a:srgbClr val="FFFFFF"/>
                  </a:solidFill>
                  <a:ln w="9525">
                    <a:solidFill>
                      <a:schemeClr val="tx1"/>
                    </a:solidFill>
                    <a:prstDash val="sysDot"/>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pic>
                <p:nvPicPr>
                  <p:cNvPr id="48170"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0"/>
                    <a:ext cx="1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Rectangle 18"/>
              <p:cNvSpPr>
                <a:spLocks/>
              </p:cNvSpPr>
              <p:nvPr/>
            </p:nvSpPr>
            <p:spPr bwMode="auto">
              <a:xfrm>
                <a:off x="697" y="0"/>
                <a:ext cx="562" cy="244"/>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149600"/>
                    </a:solidFill>
                    <a:effectLst>
                      <a:outerShdw blurRad="38100" dist="38100" dir="2700000" algn="tl">
                        <a:srgbClr val="C0C0C0"/>
                      </a:outerShdw>
                    </a:effectLst>
                    <a:sym typeface="Arial" charset="0"/>
                  </a:rPr>
                  <a:t>Desc3</a:t>
                </a:r>
              </a:p>
            </p:txBody>
          </p:sp>
        </p:grpSp>
      </p:grpSp>
      <p:grpSp>
        <p:nvGrpSpPr>
          <p:cNvPr id="48133" name="Group 20"/>
          <p:cNvGrpSpPr>
            <a:grpSpLocks/>
          </p:cNvGrpSpPr>
          <p:nvPr/>
        </p:nvGrpSpPr>
        <p:grpSpPr bwMode="auto">
          <a:xfrm>
            <a:off x="1951038" y="2768600"/>
            <a:ext cx="4879975" cy="965200"/>
            <a:chOff x="0" y="0"/>
            <a:chExt cx="3415" cy="676"/>
          </a:xfrm>
        </p:grpSpPr>
        <p:grpSp>
          <p:nvGrpSpPr>
            <p:cNvPr id="48153" name="Group 21"/>
            <p:cNvGrpSpPr>
              <a:grpSpLocks/>
            </p:cNvGrpSpPr>
            <p:nvPr/>
          </p:nvGrpSpPr>
          <p:grpSpPr bwMode="auto">
            <a:xfrm>
              <a:off x="0" y="0"/>
              <a:ext cx="694" cy="425"/>
              <a:chOff x="0" y="0"/>
              <a:chExt cx="694" cy="425"/>
            </a:xfrm>
          </p:grpSpPr>
          <p:sp>
            <p:nvSpPr>
              <p:cNvPr id="48159" name="AutoShape 22"/>
              <p:cNvSpPr>
                <a:spLocks/>
              </p:cNvSpPr>
              <p:nvPr/>
            </p:nvSpPr>
            <p:spPr bwMode="auto">
              <a:xfrm>
                <a:off x="0" y="0"/>
                <a:ext cx="694" cy="425"/>
              </a:xfrm>
              <a:custGeom>
                <a:avLst/>
                <a:gdLst>
                  <a:gd name="T0" fmla="*/ 11 w 21600"/>
                  <a:gd name="T1" fmla="*/ 8 h 21600"/>
                  <a:gd name="T2" fmla="*/ 5 w 21600"/>
                  <a:gd name="T3" fmla="*/ 8 h 21600"/>
                  <a:gd name="T4" fmla="*/ 0 w 21600"/>
                  <a:gd name="T5" fmla="*/ 7 h 21600"/>
                  <a:gd name="T6" fmla="*/ 0 w 21600"/>
                  <a:gd name="T7" fmla="*/ 4 h 21600"/>
                  <a:gd name="T8" fmla="*/ 0 w 21600"/>
                  <a:gd name="T9" fmla="*/ 0 h 21600"/>
                  <a:gd name="T10" fmla="*/ 11 w 21600"/>
                  <a:gd name="T11" fmla="*/ 0 h 21600"/>
                  <a:gd name="T12" fmla="*/ 22 w 21600"/>
                  <a:gd name="T13" fmla="*/ 0 h 21600"/>
                  <a:gd name="T14" fmla="*/ 22 w 21600"/>
                  <a:gd name="T15" fmla="*/ 4 h 21600"/>
                  <a:gd name="T16" fmla="*/ 22 w 21600"/>
                  <a:gd name="T17" fmla="*/ 8 h 21600"/>
                  <a:gd name="T18" fmla="*/ 11 w 21600"/>
                  <a:gd name="T19" fmla="*/ 8 h 21600"/>
                  <a:gd name="T20" fmla="*/ 11 w 21600"/>
                  <a:gd name="T21" fmla="*/ 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62" y="21600"/>
                    </a:moveTo>
                    <a:lnTo>
                      <a:pt x="5097" y="21600"/>
                    </a:lnTo>
                    <a:lnTo>
                      <a:pt x="0" y="17468"/>
                    </a:lnTo>
                    <a:lnTo>
                      <a:pt x="0" y="10792"/>
                    </a:lnTo>
                    <a:lnTo>
                      <a:pt x="0" y="0"/>
                    </a:lnTo>
                    <a:lnTo>
                      <a:pt x="10662" y="0"/>
                    </a:lnTo>
                    <a:lnTo>
                      <a:pt x="21600" y="0"/>
                    </a:lnTo>
                    <a:lnTo>
                      <a:pt x="21600" y="10595"/>
                    </a:lnTo>
                    <a:lnTo>
                      <a:pt x="21600" y="21600"/>
                    </a:lnTo>
                    <a:lnTo>
                      <a:pt x="10662" y="21600"/>
                    </a:lnTo>
                    <a:close/>
                    <a:moveTo>
                      <a:pt x="10662" y="21600"/>
                    </a:moveTo>
                  </a:path>
                </a:pathLst>
              </a:custGeom>
              <a:solidFill>
                <a:srgbClr val="D8EAB2"/>
              </a:solidFill>
              <a:ln w="9525">
                <a:solidFill>
                  <a:schemeClr val="tx1"/>
                </a:solidFill>
                <a:miter lim="800000"/>
                <a:headEnd/>
                <a:tailEnd/>
              </a:ln>
              <a:effectLst>
                <a:outerShdw dist="101600" dir="2700000" algn="ctr" rotWithShape="0">
                  <a:schemeClr val="bg2">
                    <a:alpha val="75000"/>
                  </a:schemeClr>
                </a:outerShdw>
              </a:effectLst>
            </p:spPr>
            <p:txBody>
              <a:bodyPr/>
              <a:lstStyle/>
              <a:p>
                <a:endParaRPr lang="en-US"/>
              </a:p>
            </p:txBody>
          </p:sp>
          <p:sp>
            <p:nvSpPr>
              <p:cNvPr id="48160" name="AutoShape 23"/>
              <p:cNvSpPr>
                <a:spLocks/>
              </p:cNvSpPr>
              <p:nvPr/>
            </p:nvSpPr>
            <p:spPr bwMode="auto">
              <a:xfrm>
                <a:off x="0" y="344"/>
                <a:ext cx="163" cy="81"/>
              </a:xfrm>
              <a:custGeom>
                <a:avLst/>
                <a:gdLst>
                  <a:gd name="T0" fmla="*/ 0 w 21600"/>
                  <a:gd name="T1" fmla="*/ 0 h 21600"/>
                  <a:gd name="T2" fmla="*/ 1 w 21600"/>
                  <a:gd name="T3" fmla="*/ 0 h 21600"/>
                  <a:gd name="T4" fmla="*/ 1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0"/>
                    </a:lnTo>
                    <a:close/>
                    <a:moveTo>
                      <a:pt x="0" y="0"/>
                    </a:move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24"/>
              <p:cNvSpPr>
                <a:spLocks/>
              </p:cNvSpPr>
              <p:nvPr/>
            </p:nvSpPr>
            <p:spPr bwMode="auto">
              <a:xfrm>
                <a:off x="28" y="53"/>
                <a:ext cx="631" cy="228"/>
              </a:xfrm>
              <a:prstGeom prst="rect">
                <a:avLst/>
              </a:prstGeom>
              <a:noFill/>
              <a:ln w="9525">
                <a:noFill/>
                <a:miter lim="800000"/>
                <a:headEnd/>
                <a:tailEnd/>
              </a:ln>
            </p:spPr>
            <p:txBody>
              <a:bodyPr lIns="38100" tIns="38100" rIns="92765" bIns="38100" anchor="ctr"/>
              <a:lstStyle>
                <a:lvl1pPr marL="4762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effectLst>
                      <a:outerShdw blurRad="38100" dist="38100" dir="2700000" algn="tl">
                        <a:srgbClr val="C0C0C0"/>
                      </a:outerShdw>
                    </a:effectLst>
                    <a:sym typeface="Arial" charset="0"/>
                  </a:rPr>
                  <a:t>Foo.txt</a:t>
                </a:r>
              </a:p>
            </p:txBody>
          </p:sp>
        </p:grpSp>
        <p:pic>
          <p:nvPicPr>
            <p:cNvPr id="48154"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19"/>
              <a:ext cx="41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p:cNvSpPr>
            <p:nvPr/>
          </p:nvSpPr>
          <p:spPr bwMode="auto">
            <a:xfrm>
              <a:off x="2967" y="61"/>
              <a:ext cx="448" cy="248"/>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effectLst>
                    <a:outerShdw blurRad="38100" dist="38100" dir="2700000" algn="tl">
                      <a:srgbClr val="C0C0C0"/>
                    </a:outerShdw>
                  </a:effectLst>
                  <a:sym typeface="Arial" charset="0"/>
                </a:rPr>
                <a:t>OID</a:t>
              </a:r>
            </a:p>
          </p:txBody>
        </p:sp>
        <p:sp>
          <p:nvSpPr>
            <p:cNvPr id="48156" name="Rectangle 28"/>
            <p:cNvSpPr>
              <a:spLocks/>
            </p:cNvSpPr>
            <p:nvPr/>
          </p:nvSpPr>
          <p:spPr bwMode="auto">
            <a:xfrm>
              <a:off x="1089" y="427"/>
              <a:ext cx="16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0000"/>
                  </a:solidFill>
                  <a:latin typeface="Calibri" charset="0"/>
                  <a:sym typeface="Arial" charset="0"/>
                </a:rPr>
                <a:t>Cryptographic Hash</a:t>
              </a:r>
            </a:p>
          </p:txBody>
        </p:sp>
        <p:sp>
          <p:nvSpPr>
            <p:cNvPr id="48157" name="Line 29"/>
            <p:cNvSpPr>
              <a:spLocks noChangeShapeType="1"/>
            </p:cNvSpPr>
            <p:nvPr/>
          </p:nvSpPr>
          <p:spPr bwMode="auto">
            <a:xfrm>
              <a:off x="2285" y="178"/>
              <a:ext cx="58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8" name="Line 30"/>
            <p:cNvSpPr>
              <a:spLocks noChangeShapeType="1"/>
            </p:cNvSpPr>
            <p:nvPr/>
          </p:nvSpPr>
          <p:spPr bwMode="auto">
            <a:xfrm>
              <a:off x="878" y="178"/>
              <a:ext cx="58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8134" name="Group 31"/>
          <p:cNvGrpSpPr>
            <a:grpSpLocks/>
          </p:cNvGrpSpPr>
          <p:nvPr/>
        </p:nvGrpSpPr>
        <p:grpSpPr bwMode="auto">
          <a:xfrm>
            <a:off x="4270375" y="4343400"/>
            <a:ext cx="3041650" cy="379413"/>
            <a:chOff x="0" y="0"/>
            <a:chExt cx="2128" cy="264"/>
          </a:xfrm>
        </p:grpSpPr>
        <p:sp>
          <p:nvSpPr>
            <p:cNvPr id="48145" name="Rectangle 32"/>
            <p:cNvSpPr>
              <a:spLocks/>
            </p:cNvSpPr>
            <p:nvPr/>
          </p:nvSpPr>
          <p:spPr bwMode="auto">
            <a:xfrm>
              <a:off x="0" y="28"/>
              <a:ext cx="688" cy="236"/>
            </a:xfrm>
            <a:prstGeom prst="rect">
              <a:avLst/>
            </a:prstGeom>
            <a:solidFill>
              <a:srgbClr val="F91A00"/>
            </a:solidFill>
            <a:ln w="9525">
              <a:solidFill>
                <a:schemeClr val="tx1"/>
              </a:solidFill>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46" name="Group 33"/>
            <p:cNvGrpSpPr>
              <a:grpSpLocks/>
            </p:cNvGrpSpPr>
            <p:nvPr/>
          </p:nvGrpSpPr>
          <p:grpSpPr bwMode="auto">
            <a:xfrm>
              <a:off x="838" y="52"/>
              <a:ext cx="718" cy="146"/>
              <a:chOff x="0" y="0"/>
              <a:chExt cx="717" cy="146"/>
            </a:xfrm>
          </p:grpSpPr>
          <p:sp>
            <p:nvSpPr>
              <p:cNvPr id="48148" name="Line 34"/>
              <p:cNvSpPr>
                <a:spLocks noChangeShapeType="1"/>
              </p:cNvSpPr>
              <p:nvPr/>
            </p:nvSpPr>
            <p:spPr bwMode="auto">
              <a:xfrm>
                <a:off x="0" y="77"/>
                <a:ext cx="71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9" name="Rectangle 35"/>
              <p:cNvSpPr>
                <a:spLocks/>
              </p:cNvSpPr>
              <p:nvPr/>
            </p:nvSpPr>
            <p:spPr bwMode="auto">
              <a:xfrm>
                <a:off x="185" y="0"/>
                <a:ext cx="290"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50" name="Group 36"/>
              <p:cNvGrpSpPr>
                <a:grpSpLocks/>
              </p:cNvGrpSpPr>
              <p:nvPr/>
            </p:nvGrpSpPr>
            <p:grpSpPr bwMode="auto">
              <a:xfrm>
                <a:off x="247" y="4"/>
                <a:ext cx="181" cy="138"/>
                <a:chOff x="0" y="0"/>
                <a:chExt cx="180" cy="138"/>
              </a:xfrm>
            </p:grpSpPr>
            <p:sp>
              <p:nvSpPr>
                <p:cNvPr id="48151" name="Rectangle 37"/>
                <p:cNvSpPr>
                  <a:spLocks/>
                </p:cNvSpPr>
                <p:nvPr/>
              </p:nvSpPr>
              <p:spPr bwMode="auto">
                <a:xfrm>
                  <a:off x="0" y="0"/>
                  <a:ext cx="180" cy="138"/>
                </a:xfrm>
                <a:prstGeom prst="rect">
                  <a:avLst/>
                </a:prstGeom>
                <a:solidFill>
                  <a:srgbClr val="FFFFFF"/>
                </a:solidFill>
                <a:ln w="9525">
                  <a:solidFill>
                    <a:schemeClr val="tx1"/>
                  </a:solidFill>
                  <a:prstDash val="sysDot"/>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pic>
              <p:nvPicPr>
                <p:cNvPr id="48152" name="Picture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831" name="Rectangle 39"/>
            <p:cNvSpPr>
              <a:spLocks/>
            </p:cNvSpPr>
            <p:nvPr/>
          </p:nvSpPr>
          <p:spPr bwMode="auto">
            <a:xfrm>
              <a:off x="1566" y="0"/>
              <a:ext cx="562" cy="249"/>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F91A00"/>
                  </a:solidFill>
                  <a:effectLst>
                    <a:outerShdw blurRad="38100" dist="38100" dir="2700000" algn="tl">
                      <a:srgbClr val="C0C0C0"/>
                    </a:outerShdw>
                  </a:effectLst>
                  <a:sym typeface="Arial" charset="0"/>
                </a:rPr>
                <a:t>Desc1</a:t>
              </a:r>
            </a:p>
          </p:txBody>
        </p:sp>
      </p:grpSp>
      <p:grpSp>
        <p:nvGrpSpPr>
          <p:cNvPr id="48135" name="Group 40"/>
          <p:cNvGrpSpPr>
            <a:grpSpLocks/>
          </p:cNvGrpSpPr>
          <p:nvPr/>
        </p:nvGrpSpPr>
        <p:grpSpPr bwMode="auto">
          <a:xfrm>
            <a:off x="4270375" y="4668838"/>
            <a:ext cx="3040063" cy="354012"/>
            <a:chOff x="0" y="0"/>
            <a:chExt cx="2126" cy="247"/>
          </a:xfrm>
        </p:grpSpPr>
        <p:sp>
          <p:nvSpPr>
            <p:cNvPr id="48137" name="Rectangle 41"/>
            <p:cNvSpPr>
              <a:spLocks/>
            </p:cNvSpPr>
            <p:nvPr/>
          </p:nvSpPr>
          <p:spPr bwMode="auto">
            <a:xfrm>
              <a:off x="0" y="37"/>
              <a:ext cx="688" cy="171"/>
            </a:xfrm>
            <a:prstGeom prst="rect">
              <a:avLst/>
            </a:prstGeom>
            <a:solidFill>
              <a:srgbClr val="FA9A00"/>
            </a:solidFill>
            <a:ln w="9525">
              <a:solidFill>
                <a:schemeClr val="tx1"/>
              </a:solidFill>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38" name="Group 42"/>
            <p:cNvGrpSpPr>
              <a:grpSpLocks/>
            </p:cNvGrpSpPr>
            <p:nvPr/>
          </p:nvGrpSpPr>
          <p:grpSpPr bwMode="auto">
            <a:xfrm>
              <a:off x="844" y="56"/>
              <a:ext cx="718" cy="146"/>
              <a:chOff x="0" y="0"/>
              <a:chExt cx="717" cy="146"/>
            </a:xfrm>
          </p:grpSpPr>
          <p:sp>
            <p:nvSpPr>
              <p:cNvPr id="48140" name="Line 43"/>
              <p:cNvSpPr>
                <a:spLocks noChangeShapeType="1"/>
              </p:cNvSpPr>
              <p:nvPr/>
            </p:nvSpPr>
            <p:spPr bwMode="auto">
              <a:xfrm>
                <a:off x="0" y="77"/>
                <a:ext cx="71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1" name="Rectangle 44"/>
              <p:cNvSpPr>
                <a:spLocks/>
              </p:cNvSpPr>
              <p:nvPr/>
            </p:nvSpPr>
            <p:spPr bwMode="auto">
              <a:xfrm>
                <a:off x="185" y="0"/>
                <a:ext cx="290" cy="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grpSp>
            <p:nvGrpSpPr>
              <p:cNvPr id="48142" name="Group 45"/>
              <p:cNvGrpSpPr>
                <a:grpSpLocks/>
              </p:cNvGrpSpPr>
              <p:nvPr/>
            </p:nvGrpSpPr>
            <p:grpSpPr bwMode="auto">
              <a:xfrm>
                <a:off x="247" y="4"/>
                <a:ext cx="181" cy="138"/>
                <a:chOff x="0" y="0"/>
                <a:chExt cx="180" cy="137"/>
              </a:xfrm>
            </p:grpSpPr>
            <p:sp>
              <p:nvSpPr>
                <p:cNvPr id="48143" name="Rectangle 46"/>
                <p:cNvSpPr>
                  <a:spLocks/>
                </p:cNvSpPr>
                <p:nvPr/>
              </p:nvSpPr>
              <p:spPr bwMode="auto">
                <a:xfrm>
                  <a:off x="0" y="0"/>
                  <a:ext cx="180" cy="137"/>
                </a:xfrm>
                <a:prstGeom prst="rect">
                  <a:avLst/>
                </a:prstGeom>
                <a:solidFill>
                  <a:srgbClr val="FFFFFF"/>
                </a:solidFill>
                <a:ln w="9525">
                  <a:solidFill>
                    <a:schemeClr val="tx1"/>
                  </a:solidFill>
                  <a:prstDash val="sysDot"/>
                  <a:miter lim="800000"/>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pic>
              <p:nvPicPr>
                <p:cNvPr id="48144" name="Picture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840" name="Rectangle 48"/>
            <p:cNvSpPr>
              <a:spLocks/>
            </p:cNvSpPr>
            <p:nvPr/>
          </p:nvSpPr>
          <p:spPr bwMode="auto">
            <a:xfrm>
              <a:off x="1564" y="0"/>
              <a:ext cx="562" cy="247"/>
            </a:xfrm>
            <a:prstGeom prst="rect">
              <a:avLst/>
            </a:prstGeom>
            <a:noFill/>
            <a:ln w="9525">
              <a:noFill/>
              <a:miter lim="800000"/>
              <a:headEnd/>
              <a:tailEnd/>
            </a:ln>
          </p:spPr>
          <p:txBody>
            <a:bodyPr lIns="0" tIns="0" rIns="45155"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FA9A00"/>
                  </a:solidFill>
                  <a:effectLst>
                    <a:outerShdw blurRad="38100" dist="38100" dir="2700000" algn="tl">
                      <a:srgbClr val="C0C0C0"/>
                    </a:outerShdw>
                  </a:effectLst>
                  <a:sym typeface="Arial" charset="0"/>
                </a:rPr>
                <a:t>Desc2</a:t>
              </a:r>
            </a:p>
          </p:txBody>
        </p:sp>
      </p:grpSp>
      <p:sp>
        <p:nvSpPr>
          <p:cNvPr id="48136" name="Right Arrow 54"/>
          <p:cNvSpPr>
            <a:spLocks noChangeArrowheads="1"/>
          </p:cNvSpPr>
          <p:nvPr/>
        </p:nvSpPr>
        <p:spPr bwMode="auto">
          <a:xfrm>
            <a:off x="2895600" y="4603750"/>
            <a:ext cx="762000" cy="457200"/>
          </a:xfrm>
          <a:prstGeom prst="rightArrow">
            <a:avLst>
              <a:gd name="adj1" fmla="val 50000"/>
              <a:gd name="adj2" fmla="val 50000"/>
            </a:avLst>
          </a:prstGeom>
          <a:solidFill>
            <a:schemeClr val="accent1"/>
          </a:solidFill>
          <a:ln w="9525">
            <a:solidFill>
              <a:schemeClr val="tx1"/>
            </a:solidFill>
            <a:round/>
            <a:headEnd/>
            <a:tailEnd/>
          </a:ln>
        </p:spPr>
        <p:txBody>
          <a:bodyPr wrap="none"/>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latin typeface="Calibri" charset="0"/>
            </a:endParaRPr>
          </a:p>
        </p:txBody>
      </p:sp>
    </p:spTree>
    <p:extLst>
      <p:ext uri="{BB962C8B-B14F-4D97-AF65-F5344CB8AC3E}">
        <p14:creationId xmlns:p14="http://schemas.microsoft.com/office/powerpoint/2010/main" val="65931722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r>
              <a:rPr lang="en-US" altLang="en-US">
                <a:ea typeface="ＭＳ Ｐゴシック" charset="-128"/>
              </a:rPr>
              <a:t>Naming Data (DOT)</a:t>
            </a:r>
          </a:p>
        </p:txBody>
      </p:sp>
      <p:sp>
        <p:nvSpPr>
          <p:cNvPr id="51202" name="Rectangle 2"/>
          <p:cNvSpPr>
            <a:spLocks noGrp="1" noChangeArrowheads="1"/>
          </p:cNvSpPr>
          <p:nvPr>
            <p:ph type="body" idx="1"/>
          </p:nvPr>
        </p:nvSpPr>
        <p:spPr/>
        <p:txBody>
          <a:bodyPr/>
          <a:lstStyle/>
          <a:p>
            <a:pPr>
              <a:lnSpc>
                <a:spcPct val="80000"/>
              </a:lnSpc>
            </a:pPr>
            <a:r>
              <a:rPr lang="en-US" altLang="en-US" sz="2700">
                <a:ea typeface="ＭＳ Ｐゴシック" charset="-128"/>
              </a:rPr>
              <a:t>All objects are named based only on their data</a:t>
            </a:r>
          </a:p>
          <a:p>
            <a:pPr>
              <a:lnSpc>
                <a:spcPct val="80000"/>
              </a:lnSpc>
            </a:pPr>
            <a:r>
              <a:rPr lang="en-US" altLang="en-US" sz="2700">
                <a:ea typeface="ＭＳ Ｐゴシック" charset="-128"/>
              </a:rPr>
              <a:t>Objects are divided into chunks based only on their data</a:t>
            </a:r>
          </a:p>
          <a:p>
            <a:pPr>
              <a:lnSpc>
                <a:spcPct val="80000"/>
              </a:lnSpc>
            </a:pPr>
            <a:endParaRPr lang="en-US" altLang="en-US" sz="2700">
              <a:ea typeface="ＭＳ Ｐゴシック" charset="-128"/>
            </a:endParaRPr>
          </a:p>
          <a:p>
            <a:pPr>
              <a:lnSpc>
                <a:spcPct val="80000"/>
              </a:lnSpc>
            </a:pPr>
            <a:r>
              <a:rPr lang="en-US" altLang="en-US" sz="2700">
                <a:ea typeface="ＭＳ Ｐゴシック" charset="-128"/>
              </a:rPr>
              <a:t>Object “A” is named the same</a:t>
            </a:r>
          </a:p>
          <a:p>
            <a:pPr lvl="1">
              <a:lnSpc>
                <a:spcPct val="80000"/>
              </a:lnSpc>
            </a:pPr>
            <a:r>
              <a:rPr lang="en-US" altLang="en-US" sz="2400"/>
              <a:t>Regardless of who sends it</a:t>
            </a:r>
          </a:p>
          <a:p>
            <a:pPr lvl="1">
              <a:lnSpc>
                <a:spcPct val="80000"/>
              </a:lnSpc>
            </a:pPr>
            <a:r>
              <a:rPr lang="en-US" altLang="en-US" sz="2400"/>
              <a:t>Regardless of what application deals with it</a:t>
            </a:r>
          </a:p>
          <a:p>
            <a:pPr>
              <a:lnSpc>
                <a:spcPct val="80000"/>
              </a:lnSpc>
            </a:pPr>
            <a:endParaRPr lang="en-US" altLang="en-US" sz="2700">
              <a:ea typeface="ＭＳ Ｐゴシック" charset="-128"/>
            </a:endParaRPr>
          </a:p>
          <a:p>
            <a:pPr>
              <a:lnSpc>
                <a:spcPct val="80000"/>
              </a:lnSpc>
            </a:pPr>
            <a:r>
              <a:rPr lang="en-US" altLang="en-US" sz="2700">
                <a:ea typeface="ＭＳ Ｐゴシック" charset="-128"/>
              </a:rPr>
              <a:t>Similar parts of different objects likely to be named the same</a:t>
            </a:r>
          </a:p>
          <a:p>
            <a:pPr lvl="1">
              <a:lnSpc>
                <a:spcPct val="80000"/>
              </a:lnSpc>
            </a:pPr>
            <a:r>
              <a:rPr lang="en-US" altLang="en-US" sz="2400"/>
              <a:t>e.g., PPT slides v1, PPT slides v1 + extra slides</a:t>
            </a:r>
          </a:p>
          <a:p>
            <a:pPr lvl="1">
              <a:lnSpc>
                <a:spcPct val="80000"/>
              </a:lnSpc>
            </a:pPr>
            <a:r>
              <a:rPr lang="en-US" altLang="en-US" sz="2400"/>
              <a:t>First chunks of these objects are same</a:t>
            </a:r>
          </a:p>
        </p:txBody>
      </p:sp>
      <p:sp>
        <p:nvSpPr>
          <p:cNvPr id="51203" name="Text Box 3"/>
          <p:cNvSpPr txBox="1">
            <a:spLocks noChangeArrowheads="1"/>
          </p:cNvSpPr>
          <p:nvPr/>
        </p:nvSpPr>
        <p:spPr bwMode="auto">
          <a:xfrm>
            <a:off x="4457700" y="6392863"/>
            <a:ext cx="230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296" tIns="41148" rIns="82296" bIns="41148"/>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24D04BC-1C6A-A145-A06E-551D87C1973B}" type="slidenum">
              <a:rPr lang="en-US" altLang="en-US" sz="900">
                <a:latin typeface="Arial" charset="0"/>
                <a:sym typeface="Arial" charset="0"/>
              </a:rPr>
              <a:pPr eaLnBrk="1" hangingPunct="1"/>
              <a:t>98</a:t>
            </a:fld>
            <a:endParaRPr lang="en-US" altLang="en-US" sz="900">
              <a:latin typeface="Arial" charset="0"/>
              <a:sym typeface="Arial" charset="0"/>
            </a:endParaRPr>
          </a:p>
        </p:txBody>
      </p:sp>
    </p:spTree>
    <p:extLst>
      <p:ext uri="{BB962C8B-B14F-4D97-AF65-F5344CB8AC3E}">
        <p14:creationId xmlns:p14="http://schemas.microsoft.com/office/powerpoint/2010/main" val="1272873811"/>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3249" name="Group 1"/>
          <p:cNvGrpSpPr>
            <a:grpSpLocks/>
          </p:cNvGrpSpPr>
          <p:nvPr/>
        </p:nvGrpSpPr>
        <p:grpSpPr bwMode="auto">
          <a:xfrm>
            <a:off x="6437313" y="4208463"/>
            <a:ext cx="1747837" cy="685800"/>
            <a:chOff x="0" y="0"/>
            <a:chExt cx="1224" cy="480"/>
          </a:xfrm>
        </p:grpSpPr>
        <p:sp>
          <p:nvSpPr>
            <p:cNvPr id="53279" name="AutoShape 2"/>
            <p:cNvSpPr>
              <a:spLocks/>
            </p:cNvSpPr>
            <p:nvPr/>
          </p:nvSpPr>
          <p:spPr bwMode="auto">
            <a:xfrm>
              <a:off x="0" y="0"/>
              <a:ext cx="1224"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80" name="Rectangle 3"/>
            <p:cNvSpPr>
              <a:spLocks/>
            </p:cNvSpPr>
            <p:nvPr/>
          </p:nvSpPr>
          <p:spPr bwMode="auto">
            <a:xfrm>
              <a:off x="50" y="115"/>
              <a:ext cx="112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50"/>
                </a:spcBef>
              </a:pPr>
              <a:r>
                <a:rPr lang="en-US" altLang="en-US" sz="2000" b="1">
                  <a:solidFill>
                    <a:srgbClr val="000000"/>
                  </a:solidFill>
                  <a:latin typeface="Calibri" charset="0"/>
                  <a:sym typeface="Arial" charset="0"/>
                </a:rPr>
                <a:t>Xfer Service</a:t>
              </a:r>
            </a:p>
          </p:txBody>
        </p:sp>
      </p:grpSp>
      <p:grpSp>
        <p:nvGrpSpPr>
          <p:cNvPr id="53250" name="Group 4"/>
          <p:cNvGrpSpPr>
            <a:grpSpLocks/>
          </p:cNvGrpSpPr>
          <p:nvPr/>
        </p:nvGrpSpPr>
        <p:grpSpPr bwMode="auto">
          <a:xfrm>
            <a:off x="979488" y="4217988"/>
            <a:ext cx="1747837" cy="685800"/>
            <a:chOff x="0" y="0"/>
            <a:chExt cx="1224" cy="480"/>
          </a:xfrm>
        </p:grpSpPr>
        <p:sp>
          <p:nvSpPr>
            <p:cNvPr id="53277" name="AutoShape 5"/>
            <p:cNvSpPr>
              <a:spLocks/>
            </p:cNvSpPr>
            <p:nvPr/>
          </p:nvSpPr>
          <p:spPr bwMode="auto">
            <a:xfrm>
              <a:off x="0" y="0"/>
              <a:ext cx="1224" cy="480"/>
            </a:xfrm>
            <a:prstGeom prst="roundRect">
              <a:avLst>
                <a:gd name="adj" fmla="val 14995"/>
              </a:avLst>
            </a:prstGeom>
            <a:solidFill>
              <a:srgbClr val="B2B2B2"/>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8" name="Rectangle 6"/>
            <p:cNvSpPr>
              <a:spLocks/>
            </p:cNvSpPr>
            <p:nvPr/>
          </p:nvSpPr>
          <p:spPr bwMode="auto">
            <a:xfrm>
              <a:off x="50" y="115"/>
              <a:ext cx="112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450"/>
                </a:spcBef>
              </a:pPr>
              <a:r>
                <a:rPr lang="en-US" altLang="en-US" sz="2000" b="1">
                  <a:solidFill>
                    <a:srgbClr val="000000"/>
                  </a:solidFill>
                  <a:latin typeface="Calibri" charset="0"/>
                  <a:sym typeface="Arial" charset="0"/>
                </a:rPr>
                <a:t>Xfer Service</a:t>
              </a:r>
            </a:p>
          </p:txBody>
        </p:sp>
      </p:grpSp>
      <p:grpSp>
        <p:nvGrpSpPr>
          <p:cNvPr id="53251" name="Group 7"/>
          <p:cNvGrpSpPr>
            <a:grpSpLocks/>
          </p:cNvGrpSpPr>
          <p:nvPr/>
        </p:nvGrpSpPr>
        <p:grpSpPr bwMode="auto">
          <a:xfrm>
            <a:off x="979488" y="2093913"/>
            <a:ext cx="1747837" cy="685800"/>
            <a:chOff x="0" y="0"/>
            <a:chExt cx="1224" cy="480"/>
          </a:xfrm>
        </p:grpSpPr>
        <p:sp>
          <p:nvSpPr>
            <p:cNvPr id="53275" name="AutoShape 8"/>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6" name="Rectangle 9"/>
            <p:cNvSpPr>
              <a:spLocks/>
            </p:cNvSpPr>
            <p:nvPr/>
          </p:nvSpPr>
          <p:spPr bwMode="auto">
            <a:xfrm>
              <a:off x="187" y="88"/>
              <a:ext cx="84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latin typeface="Calibri" charset="0"/>
                  <a:sym typeface="Arial" charset="0"/>
                </a:rPr>
                <a:t>Sender</a:t>
              </a:r>
            </a:p>
          </p:txBody>
        </p:sp>
      </p:grpSp>
      <p:grpSp>
        <p:nvGrpSpPr>
          <p:cNvPr id="53252" name="Group 10"/>
          <p:cNvGrpSpPr>
            <a:grpSpLocks/>
          </p:cNvGrpSpPr>
          <p:nvPr/>
        </p:nvGrpSpPr>
        <p:grpSpPr bwMode="auto">
          <a:xfrm>
            <a:off x="6446838" y="2122488"/>
            <a:ext cx="1747837" cy="685800"/>
            <a:chOff x="0" y="0"/>
            <a:chExt cx="1224" cy="480"/>
          </a:xfrm>
        </p:grpSpPr>
        <p:sp>
          <p:nvSpPr>
            <p:cNvPr id="53273" name="AutoShape 11"/>
            <p:cNvSpPr>
              <a:spLocks/>
            </p:cNvSpPr>
            <p:nvPr/>
          </p:nvSpPr>
          <p:spPr bwMode="auto">
            <a:xfrm>
              <a:off x="0" y="0"/>
              <a:ext cx="1224" cy="480"/>
            </a:xfrm>
            <a:prstGeom prst="roundRect">
              <a:avLst>
                <a:gd name="adj" fmla="val 14995"/>
              </a:avLst>
            </a:prstGeom>
            <a:solidFill>
              <a:schemeClr val="accent1"/>
            </a:solidFill>
            <a:ln w="9525">
              <a:solidFill>
                <a:schemeClr val="tx1"/>
              </a:solidFill>
              <a:round/>
              <a:headEnd/>
              <a:tailEnd/>
            </a:ln>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4" name="Rectangle 12"/>
            <p:cNvSpPr>
              <a:spLocks/>
            </p:cNvSpPr>
            <p:nvPr/>
          </p:nvSpPr>
          <p:spPr bwMode="auto">
            <a:xfrm>
              <a:off x="100" y="88"/>
              <a:ext cx="102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95426" bIns="38100" anchor="ctr"/>
            <a:lstStyle>
              <a:lvl1pPr marL="3937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ct val="90000"/>
                </a:lnSpc>
                <a:spcBef>
                  <a:spcPts val="575"/>
                </a:spcBef>
              </a:pPr>
              <a:r>
                <a:rPr lang="en-US" altLang="en-US" sz="2300" b="1">
                  <a:solidFill>
                    <a:srgbClr val="000000"/>
                  </a:solidFill>
                  <a:latin typeface="Calibri" charset="0"/>
                  <a:sym typeface="Arial" charset="0"/>
                </a:rPr>
                <a:t>Receiver</a:t>
              </a:r>
            </a:p>
          </p:txBody>
        </p:sp>
      </p:grpSp>
      <p:sp>
        <p:nvSpPr>
          <p:cNvPr id="53253" name="Rectangle 13"/>
          <p:cNvSpPr>
            <a:spLocks noGrp="1" noChangeArrowheads="1"/>
          </p:cNvSpPr>
          <p:nvPr>
            <p:ph type="title"/>
          </p:nvPr>
        </p:nvSpPr>
        <p:spPr/>
        <p:txBody>
          <a:bodyPr rIns="126999"/>
          <a:lstStyle/>
          <a:p>
            <a:pPr eaLnBrk="1" hangingPunct="1"/>
            <a:r>
              <a:rPr lang="en-US" altLang="en-US">
                <a:ea typeface="ＭＳ Ｐゴシック" charset="-128"/>
              </a:rPr>
              <a:t>Locating Data (DOT)</a:t>
            </a:r>
          </a:p>
        </p:txBody>
      </p:sp>
      <p:sp>
        <p:nvSpPr>
          <p:cNvPr id="53254" name="AutoShape 14"/>
          <p:cNvSpPr>
            <a:spLocks/>
          </p:cNvSpPr>
          <p:nvPr/>
        </p:nvSpPr>
        <p:spPr bwMode="auto">
          <a:xfrm>
            <a:off x="2736850" y="2003425"/>
            <a:ext cx="3703638" cy="411163"/>
          </a:xfrm>
          <a:custGeom>
            <a:avLst/>
            <a:gdLst>
              <a:gd name="T0" fmla="*/ 0 w 21600"/>
              <a:gd name="T1" fmla="*/ 6982202 h 21186"/>
              <a:gd name="T2" fmla="*/ 332486386 w 21600"/>
              <a:gd name="T3" fmla="*/ 0 h 21186"/>
              <a:gd name="T4" fmla="*/ 635043261 w 21600"/>
              <a:gd name="T5" fmla="*/ 7979563 h 21186"/>
              <a:gd name="T6" fmla="*/ 0 60000 65536"/>
              <a:gd name="T7" fmla="*/ 0 60000 65536"/>
              <a:gd name="T8" fmla="*/ 0 60000 65536"/>
              <a:gd name="T9" fmla="*/ 0 w 21600"/>
              <a:gd name="T10" fmla="*/ 0 h 21186"/>
              <a:gd name="T11" fmla="*/ 21600 w 21600"/>
              <a:gd name="T12" fmla="*/ 21186 h 21186"/>
            </a:gdLst>
            <a:ahLst/>
            <a:cxnLst>
              <a:cxn ang="T6">
                <a:pos x="T0" y="T1"/>
              </a:cxn>
              <a:cxn ang="T7">
                <a:pos x="T2" y="T3"/>
              </a:cxn>
              <a:cxn ang="T8">
                <a:pos x="T4" y="T5"/>
              </a:cxn>
            </a:cxnLst>
            <a:rect l="T9" t="T10" r="T11" b="T12"/>
            <a:pathLst>
              <a:path w="21600" h="21186">
                <a:moveTo>
                  <a:pt x="0" y="18538"/>
                </a:moveTo>
                <a:cubicBezTo>
                  <a:pt x="3852" y="9020"/>
                  <a:pt x="7712" y="-414"/>
                  <a:pt x="11309" y="0"/>
                </a:cubicBezTo>
                <a:cubicBezTo>
                  <a:pt x="14907" y="414"/>
                  <a:pt x="18249" y="10758"/>
                  <a:pt x="21600" y="21186"/>
                </a:cubicBezTo>
              </a:path>
            </a:pathLst>
          </a:custGeom>
          <a:noFill/>
          <a:ln w="25400">
            <a:solidFill>
              <a:schemeClr val="tx1"/>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lIns="82296" tIns="41148" rIns="82296" bIns="41148"/>
          <a:lstStyle/>
          <a:p>
            <a:endParaRPr lang="en-US"/>
          </a:p>
        </p:txBody>
      </p:sp>
      <p:sp>
        <p:nvSpPr>
          <p:cNvPr id="53255" name="Rectangle 15"/>
          <p:cNvSpPr>
            <a:spLocks/>
          </p:cNvSpPr>
          <p:nvPr/>
        </p:nvSpPr>
        <p:spPr bwMode="auto">
          <a:xfrm>
            <a:off x="2736850" y="1571625"/>
            <a:ext cx="3702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Request File X</a:t>
            </a:r>
          </a:p>
        </p:txBody>
      </p:sp>
      <p:sp>
        <p:nvSpPr>
          <p:cNvPr id="37904" name="Line 16"/>
          <p:cNvSpPr>
            <a:spLocks noChangeShapeType="1"/>
          </p:cNvSpPr>
          <p:nvPr/>
        </p:nvSpPr>
        <p:spPr bwMode="auto">
          <a:xfrm>
            <a:off x="1428750" y="2792413"/>
            <a:ext cx="1588" cy="14271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5" name="Line 17"/>
          <p:cNvSpPr>
            <a:spLocks noChangeShapeType="1"/>
          </p:cNvSpPr>
          <p:nvPr/>
        </p:nvSpPr>
        <p:spPr bwMode="auto">
          <a:xfrm>
            <a:off x="6953250" y="2792413"/>
            <a:ext cx="1588" cy="1408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6" name="Line 18"/>
          <p:cNvSpPr>
            <a:spLocks noChangeShapeType="1"/>
          </p:cNvSpPr>
          <p:nvPr/>
        </p:nvSpPr>
        <p:spPr bwMode="auto">
          <a:xfrm rot="10800000" flipH="1">
            <a:off x="2251075" y="2763838"/>
            <a:ext cx="1588" cy="14557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7" name="Line 19"/>
          <p:cNvSpPr>
            <a:spLocks noChangeShapeType="1"/>
          </p:cNvSpPr>
          <p:nvPr/>
        </p:nvSpPr>
        <p:spPr bwMode="auto">
          <a:xfrm rot="10800000" flipH="1">
            <a:off x="7707313" y="2801938"/>
            <a:ext cx="1587" cy="14176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8" name="Line 20"/>
          <p:cNvSpPr>
            <a:spLocks noChangeShapeType="1"/>
          </p:cNvSpPr>
          <p:nvPr/>
        </p:nvSpPr>
        <p:spPr bwMode="auto">
          <a:xfrm>
            <a:off x="2732088" y="2473325"/>
            <a:ext cx="3722687"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296" tIns="41148" rIns="82296" bIns="41148"/>
          <a:lstStyle/>
          <a:p>
            <a:endParaRPr lang="en-US"/>
          </a:p>
        </p:txBody>
      </p:sp>
      <p:sp>
        <p:nvSpPr>
          <p:cNvPr id="37909" name="Rectangle 21"/>
          <p:cNvSpPr>
            <a:spLocks/>
          </p:cNvSpPr>
          <p:nvPr/>
        </p:nvSpPr>
        <p:spPr bwMode="auto">
          <a:xfrm>
            <a:off x="2728913" y="2066925"/>
            <a:ext cx="36925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OID, Hints</a:t>
            </a:r>
          </a:p>
        </p:txBody>
      </p:sp>
      <p:sp>
        <p:nvSpPr>
          <p:cNvPr id="37910" name="Rectangle 22"/>
          <p:cNvSpPr>
            <a:spLocks/>
          </p:cNvSpPr>
          <p:nvPr/>
        </p:nvSpPr>
        <p:spPr bwMode="auto">
          <a:xfrm>
            <a:off x="331788" y="3101975"/>
            <a:ext cx="11318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put(X)</a:t>
            </a:r>
          </a:p>
        </p:txBody>
      </p:sp>
      <p:sp>
        <p:nvSpPr>
          <p:cNvPr id="37911" name="Rectangle 23"/>
          <p:cNvSpPr>
            <a:spLocks/>
          </p:cNvSpPr>
          <p:nvPr/>
        </p:nvSpPr>
        <p:spPr bwMode="auto">
          <a:xfrm>
            <a:off x="2363788" y="3214688"/>
            <a:ext cx="1600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OID, Hints</a:t>
            </a:r>
          </a:p>
        </p:txBody>
      </p:sp>
      <p:sp>
        <p:nvSpPr>
          <p:cNvPr id="37912" name="Rectangle 24"/>
          <p:cNvSpPr>
            <a:spLocks/>
          </p:cNvSpPr>
          <p:nvPr/>
        </p:nvSpPr>
        <p:spPr bwMode="auto">
          <a:xfrm>
            <a:off x="4852988" y="3333750"/>
            <a:ext cx="23669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get(OID, Hints)</a:t>
            </a:r>
          </a:p>
        </p:txBody>
      </p:sp>
      <p:sp>
        <p:nvSpPr>
          <p:cNvPr id="37913" name="Rectangle 25"/>
          <p:cNvSpPr>
            <a:spLocks/>
          </p:cNvSpPr>
          <p:nvPr/>
        </p:nvSpPr>
        <p:spPr bwMode="auto">
          <a:xfrm>
            <a:off x="7766050" y="3173413"/>
            <a:ext cx="11890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40" bIns="0"/>
          <a:lstStyle>
            <a:lvl1pPr marL="39688">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ts val="1350"/>
              </a:spcBef>
            </a:pPr>
            <a:r>
              <a:rPr lang="en-US" altLang="en-US" sz="2300">
                <a:solidFill>
                  <a:srgbClr val="000000"/>
                </a:solidFill>
                <a:sym typeface="Times New Roman" charset="0"/>
              </a:rPr>
              <a:t>read() data</a:t>
            </a:r>
          </a:p>
        </p:txBody>
      </p:sp>
      <p:pic>
        <p:nvPicPr>
          <p:cNvPr id="53266"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328863"/>
            <a:ext cx="8112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7"/>
          <p:cNvGrpSpPr>
            <a:grpSpLocks/>
          </p:cNvGrpSpPr>
          <p:nvPr/>
        </p:nvGrpSpPr>
        <p:grpSpPr bwMode="auto">
          <a:xfrm>
            <a:off x="2736850" y="3960813"/>
            <a:ext cx="3695700" cy="1111250"/>
            <a:chOff x="0" y="0"/>
            <a:chExt cx="2585" cy="777"/>
          </a:xfrm>
        </p:grpSpPr>
        <p:sp>
          <p:nvSpPr>
            <p:cNvPr id="53268" name="Line 28"/>
            <p:cNvSpPr>
              <a:spLocks noChangeShapeType="1"/>
            </p:cNvSpPr>
            <p:nvPr/>
          </p:nvSpPr>
          <p:spPr bwMode="auto">
            <a:xfrm>
              <a:off x="1" y="332"/>
              <a:ext cx="258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Line 29"/>
            <p:cNvSpPr>
              <a:spLocks noChangeShapeType="1"/>
            </p:cNvSpPr>
            <p:nvPr/>
          </p:nvSpPr>
          <p:spPr bwMode="auto">
            <a:xfrm>
              <a:off x="0" y="537"/>
              <a:ext cx="2584"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3270" name="Group 30"/>
            <p:cNvGrpSpPr>
              <a:grpSpLocks/>
            </p:cNvGrpSpPr>
            <p:nvPr/>
          </p:nvGrpSpPr>
          <p:grpSpPr bwMode="auto">
            <a:xfrm>
              <a:off x="828" y="0"/>
              <a:ext cx="867" cy="777"/>
              <a:chOff x="0" y="0"/>
              <a:chExt cx="867" cy="777"/>
            </a:xfrm>
          </p:grpSpPr>
          <p:sp>
            <p:nvSpPr>
              <p:cNvPr id="53271" name="Oval 31"/>
              <p:cNvSpPr>
                <a:spLocks/>
              </p:cNvSpPr>
              <p:nvPr/>
            </p:nvSpPr>
            <p:spPr bwMode="auto">
              <a:xfrm>
                <a:off x="44" y="0"/>
                <a:ext cx="778" cy="777"/>
              </a:xfrm>
              <a:prstGeom prst="ellipse">
                <a:avLst/>
              </a:prstGeom>
              <a:solidFill>
                <a:srgbClr val="CBC48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latin typeface="Calibri" charset="0"/>
                </a:endParaRPr>
              </a:p>
            </p:txBody>
          </p:sp>
          <p:sp>
            <p:nvSpPr>
              <p:cNvPr id="53272" name="Rectangle 32"/>
              <p:cNvSpPr>
                <a:spLocks/>
              </p:cNvSpPr>
              <p:nvPr/>
            </p:nvSpPr>
            <p:spPr bwMode="auto">
              <a:xfrm>
                <a:off x="0" y="126"/>
                <a:ext cx="867"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487" bIns="38100" anchor="ctr"/>
              <a:lstStyle>
                <a:lvl1pPr marL="381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300">
                    <a:solidFill>
                      <a:srgbClr val="000000"/>
                    </a:solidFill>
                    <a:sym typeface="Times New Roman" charset="0"/>
                  </a:rPr>
                  <a:t>Transfer</a:t>
                </a:r>
              </a:p>
              <a:p>
                <a:pPr eaLnBrk="1" hangingPunct="1"/>
                <a:r>
                  <a:rPr lang="en-US" altLang="en-US" sz="2300">
                    <a:solidFill>
                      <a:srgbClr val="000000"/>
                    </a:solidFill>
                    <a:sym typeface="Times New Roman" charset="0"/>
                  </a:rPr>
                  <a:t>Plugins</a:t>
                </a:r>
              </a:p>
            </p:txBody>
          </p:sp>
        </p:grpSp>
      </p:grpSp>
    </p:spTree>
    <p:extLst>
      <p:ext uri="{BB962C8B-B14F-4D97-AF65-F5344CB8AC3E}">
        <p14:creationId xmlns:p14="http://schemas.microsoft.com/office/powerpoint/2010/main" val="2105533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0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9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79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79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908"/>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790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7912"/>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379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7913"/>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37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nimBg="1"/>
      <p:bldP spid="37905" grpId="0" animBg="1"/>
      <p:bldP spid="37906" grpId="0" animBg="1"/>
      <p:bldP spid="37907" grpId="0" animBg="1"/>
      <p:bldP spid="37908" grpId="0" animBg="1"/>
      <p:bldP spid="37909" grpId="0" autoUpdateAnimBg="0"/>
      <p:bldP spid="37910" grpId="0" autoUpdateAnimBg="0"/>
      <p:bldP spid="37911" grpId="0" autoUpdateAnimBg="0"/>
      <p:bldP spid="37912" grpId="0" autoUpdateAnimBg="0"/>
      <p:bldP spid="3791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4.4|2.6|3.2"/>
</p:tagLst>
</file>

<file path=ppt/tags/tag10.xml><?xml version="1.0" encoding="utf-8"?>
<p:tagLst xmlns:a="http://schemas.openxmlformats.org/drawingml/2006/main" xmlns:r="http://schemas.openxmlformats.org/officeDocument/2006/relationships" xmlns:p="http://schemas.openxmlformats.org/presentationml/2006/main">
  <p:tag name="TIMING" val="|3.8|29.8"/>
</p:tagLst>
</file>

<file path=ppt/tags/tag11.xml><?xml version="1.0" encoding="utf-8"?>
<p:tagLst xmlns:a="http://schemas.openxmlformats.org/drawingml/2006/main" xmlns:r="http://schemas.openxmlformats.org/officeDocument/2006/relationships" xmlns:p="http://schemas.openxmlformats.org/presentationml/2006/main">
  <p:tag name="TIMING" val="|9.2|17.2|1.6|1.6"/>
</p:tagLst>
</file>

<file path=ppt/tags/tag2.xml><?xml version="1.0" encoding="utf-8"?>
<p:tagLst xmlns:a="http://schemas.openxmlformats.org/drawingml/2006/main" xmlns:r="http://schemas.openxmlformats.org/officeDocument/2006/relationships" xmlns:p="http://schemas.openxmlformats.org/presentationml/2006/main">
  <p:tag name="TIMING" val="|6.3|4.4|2.6|3.2"/>
</p:tagLst>
</file>

<file path=ppt/tags/tag3.xml><?xml version="1.0" encoding="utf-8"?>
<p:tagLst xmlns:a="http://schemas.openxmlformats.org/drawingml/2006/main" xmlns:r="http://schemas.openxmlformats.org/officeDocument/2006/relationships" xmlns:p="http://schemas.openxmlformats.org/presentationml/2006/main">
  <p:tag name="TIMING" val="|3.8|29.8"/>
</p:tagLst>
</file>

<file path=ppt/tags/tag4.xml><?xml version="1.0" encoding="utf-8"?>
<p:tagLst xmlns:a="http://schemas.openxmlformats.org/drawingml/2006/main" xmlns:r="http://schemas.openxmlformats.org/officeDocument/2006/relationships" xmlns:p="http://schemas.openxmlformats.org/presentationml/2006/main">
  <p:tag name="TIMING" val="|3.8|29.8"/>
</p:tagLst>
</file>

<file path=ppt/tags/tag5.xml><?xml version="1.0" encoding="utf-8"?>
<p:tagLst xmlns:a="http://schemas.openxmlformats.org/drawingml/2006/main" xmlns:r="http://schemas.openxmlformats.org/officeDocument/2006/relationships" xmlns:p="http://schemas.openxmlformats.org/presentationml/2006/main">
  <p:tag name="TIMING" val="|3.8|29.8"/>
</p:tagLst>
</file>

<file path=ppt/tags/tag6.xml><?xml version="1.0" encoding="utf-8"?>
<p:tagLst xmlns:a="http://schemas.openxmlformats.org/drawingml/2006/main" xmlns:r="http://schemas.openxmlformats.org/officeDocument/2006/relationships" xmlns:p="http://schemas.openxmlformats.org/presentationml/2006/main">
  <p:tag name="TIMING" val="|9.2|17.2|1.6|1.6"/>
</p:tagLst>
</file>

<file path=ppt/tags/tag7.xml><?xml version="1.0" encoding="utf-8"?>
<p:tagLst xmlns:a="http://schemas.openxmlformats.org/drawingml/2006/main" xmlns:r="http://schemas.openxmlformats.org/officeDocument/2006/relationships" xmlns:p="http://schemas.openxmlformats.org/presentationml/2006/main">
  <p:tag name="TIMING" val="|4|5.2|4|11.5"/>
</p:tagLst>
</file>

<file path=ppt/tags/tag8.xml><?xml version="1.0" encoding="utf-8"?>
<p:tagLst xmlns:a="http://schemas.openxmlformats.org/drawingml/2006/main" xmlns:r="http://schemas.openxmlformats.org/officeDocument/2006/relationships" xmlns:p="http://schemas.openxmlformats.org/presentationml/2006/main">
  <p:tag name="TIMING" val="|7.1|0.9|8.9|1.2"/>
</p:tagLst>
</file>

<file path=ppt/tags/tag9.xml><?xml version="1.0" encoding="utf-8"?>
<p:tagLst xmlns:a="http://schemas.openxmlformats.org/drawingml/2006/main" xmlns:r="http://schemas.openxmlformats.org/officeDocument/2006/relationships" xmlns:p="http://schemas.openxmlformats.org/presentationml/2006/main">
  <p:tag name="TIMING" val="|3.8|29.8"/>
</p:tagLst>
</file>

<file path=ppt/theme/theme1.xml><?xml version="1.0" encoding="utf-8"?>
<a:theme xmlns:a="http://schemas.openxmlformats.org/drawingml/2006/main" name="15-744 template">
  <a:themeElements>
    <a:clrScheme name="15-744 template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15-744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15-744 template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15-744 template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15-744 template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15-744 template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15-744 template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15-744 template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15-744 template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Documents\cmu\744sp01\lectures\15-744 template.ppt</Template>
  <TotalTime>7989</TotalTime>
  <Words>4773</Words>
  <Application>Microsoft Macintosh PowerPoint</Application>
  <PresentationFormat>On-screen Show (4:3)</PresentationFormat>
  <Paragraphs>1126</Paragraphs>
  <Slides>99</Slides>
  <Notes>64</Notes>
  <HiddenSlides>48</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14" baseType="lpstr">
      <vt:lpstr>Calibri</vt:lpstr>
      <vt:lpstr>Courier</vt:lpstr>
      <vt:lpstr>Courier New</vt:lpstr>
      <vt:lpstr>ＭＳ Ｐゴシック</vt:lpstr>
      <vt:lpstr>Myriad Pro</vt:lpstr>
      <vt:lpstr>Zapf Dingbats</vt:lpstr>
      <vt:lpstr>Arial</vt:lpstr>
      <vt:lpstr>Arial Narrow</vt:lpstr>
      <vt:lpstr>Helvetica</vt:lpstr>
      <vt:lpstr>Tahoma</vt:lpstr>
      <vt:lpstr>Times New Roman</vt:lpstr>
      <vt:lpstr>Wingdings</vt:lpstr>
      <vt:lpstr>15-744 template</vt:lpstr>
      <vt:lpstr>Chart</vt:lpstr>
      <vt:lpstr>Worksheet</vt:lpstr>
      <vt:lpstr>15-744: Computer Networking</vt:lpstr>
      <vt:lpstr>Data-Oriented Networking Overview</vt:lpstr>
      <vt:lpstr>To the beginning...</vt:lpstr>
      <vt:lpstr>Innovation in Data Transfer is Hard</vt:lpstr>
      <vt:lpstr>Overview</vt:lpstr>
      <vt:lpstr>Peer-to-Peer Networks: BitTorrent</vt:lpstr>
      <vt:lpstr>BitTorrent: Simultaneous Downloading</vt:lpstr>
      <vt:lpstr>BitTorrent: Tracker</vt:lpstr>
      <vt:lpstr>BitTorrent: Chunks</vt:lpstr>
      <vt:lpstr>Self-certifying Names</vt:lpstr>
      <vt:lpstr>BitTorrent: Overall Architecture</vt:lpstr>
      <vt:lpstr>BitTorrent: Overall Architecture</vt:lpstr>
      <vt:lpstr>BitTorrent: Overall Architecture</vt:lpstr>
      <vt:lpstr>BitTorrent: Overall Architecture</vt:lpstr>
      <vt:lpstr>BitTorrent: Overall Architecture</vt:lpstr>
      <vt:lpstr>BitTorrent: Overall Architecture</vt:lpstr>
      <vt:lpstr>BitTorrent: Overall Architecture</vt:lpstr>
      <vt:lpstr>BitTorrent: Chunk Request Order</vt:lpstr>
      <vt:lpstr>BitTorrent: Rarest Chunk First</vt:lpstr>
      <vt:lpstr>Free-Riding Problem in P2P Networks</vt:lpstr>
      <vt:lpstr>Bit-Torrent: Preventing Free-Riding</vt:lpstr>
      <vt:lpstr>BitTyrant: Gaming BitTorrent</vt:lpstr>
      <vt:lpstr>BitTyrant: Gaming BitTorrent</vt:lpstr>
      <vt:lpstr>BitTorrent and DHTs</vt:lpstr>
      <vt:lpstr>Aside: Chunk boundaries and Rabin Fingerprinting</vt:lpstr>
      <vt:lpstr>Overview</vt:lpstr>
      <vt:lpstr>Redundant Traffic in the Internet</vt:lpstr>
      <vt:lpstr>Scale link capacities by suppressing duplicates</vt:lpstr>
      <vt:lpstr>Universal need to scale capacities</vt:lpstr>
      <vt:lpstr>How? Ideas from WAN optimization</vt:lpstr>
      <vt:lpstr> Redundancy Elimination</vt:lpstr>
      <vt:lpstr>Towards Universal RE</vt:lpstr>
      <vt:lpstr>Universal Redundancy Elimination  At All Routers</vt:lpstr>
      <vt:lpstr>Benefits of Universal Redundancy Elimination</vt:lpstr>
      <vt:lpstr>Redundancy-Aware Routing</vt:lpstr>
      <vt:lpstr>Overview</vt:lpstr>
      <vt:lpstr>Google…</vt:lpstr>
      <vt:lpstr>PowerPoint Presentation</vt:lpstr>
      <vt:lpstr>What does the network look like…</vt:lpstr>
      <vt:lpstr>What should the network look like…</vt:lpstr>
      <vt:lpstr>CCN Model</vt:lpstr>
      <vt:lpstr>Names</vt:lpstr>
      <vt:lpstr>CCN Names/Security</vt:lpstr>
      <vt:lpstr>Names Route Interests</vt:lpstr>
      <vt:lpstr>CCN node model</vt:lpstr>
      <vt:lpstr>CCN node model</vt:lpstr>
      <vt:lpstr>Flow/Congestion Control</vt:lpstr>
      <vt:lpstr>“But ...</vt:lpstr>
      <vt:lpstr>What about connections/VoIP? </vt:lpstr>
      <vt:lpstr>PowerPoint Presentation</vt:lpstr>
      <vt:lpstr>Summary</vt:lpstr>
      <vt:lpstr>Next Lecture</vt:lpstr>
      <vt:lpstr>PowerPoint Presentation</vt:lpstr>
      <vt:lpstr>Outline</vt:lpstr>
      <vt:lpstr>Unstated Internet Assumptions</vt:lpstr>
      <vt:lpstr>New Challenges</vt:lpstr>
      <vt:lpstr>IP Not Always a Good Fit</vt:lpstr>
      <vt:lpstr>IP Routing May Not Work</vt:lpstr>
      <vt:lpstr>What about TCP?</vt:lpstr>
      <vt:lpstr>Performance Enhancing Proxies</vt:lpstr>
      <vt:lpstr>TCP PEPs</vt:lpstr>
      <vt:lpstr>Architecture Implications of PEPs</vt:lpstr>
      <vt:lpstr>Architecture Implications of PEPs [2]</vt:lpstr>
      <vt:lpstr>Delay-Tolerant Networking Architecture</vt:lpstr>
      <vt:lpstr>Disruption Tolerant Networks</vt:lpstr>
      <vt:lpstr>Disruption Tolerant Networks</vt:lpstr>
      <vt:lpstr>Naming Data (DTN)</vt:lpstr>
      <vt:lpstr>Naming</vt:lpstr>
      <vt:lpstr>Message Abstraction</vt:lpstr>
      <vt:lpstr>DTN Routing</vt:lpstr>
      <vt:lpstr>Example Routing Problem </vt:lpstr>
      <vt:lpstr>Example Graph Abstraction</vt:lpstr>
      <vt:lpstr>So, is this just e-mail?</vt:lpstr>
      <vt:lpstr>Interoperability: Datagrams vs. Data Blocks</vt:lpstr>
      <vt:lpstr>PowerPoint Presentation</vt:lpstr>
      <vt:lpstr>Performance: Opportunistically Aggregate Upstream Bandwidth</vt:lpstr>
      <vt:lpstr>The DTN Routing Problem</vt:lpstr>
      <vt:lpstr>Knowledge-Performance Tradeoff</vt:lpstr>
      <vt:lpstr>Knowledge-Performance Tradeoff</vt:lpstr>
      <vt:lpstr>Routing Solutions - Replication</vt:lpstr>
      <vt:lpstr>Using Erasure Codes</vt:lpstr>
      <vt:lpstr>Erasure Codes</vt:lpstr>
      <vt:lpstr>DTN Security</vt:lpstr>
      <vt:lpstr>PowerPoint Presentation</vt:lpstr>
      <vt:lpstr>Naming Data (DONA)</vt:lpstr>
      <vt:lpstr>Name Resolution (DONA)</vt:lpstr>
      <vt:lpstr>Locating Data (DONA)</vt:lpstr>
      <vt:lpstr>Establishing REGISTER state</vt:lpstr>
      <vt:lpstr>Forwarding FIND(P:L)</vt:lpstr>
      <vt:lpstr> Redundancy Elimination</vt:lpstr>
      <vt:lpstr>Towards Universal RE</vt:lpstr>
      <vt:lpstr>From WAN acceleration to router  packet caches</vt:lpstr>
      <vt:lpstr>Outline</vt:lpstr>
      <vt:lpstr>Data-Oriented Network Design</vt:lpstr>
      <vt:lpstr>New Approach: Adding to the Protocol Stack</vt:lpstr>
      <vt:lpstr>Data Transfer Service</vt:lpstr>
      <vt:lpstr>Naming Data (DOT)</vt:lpstr>
      <vt:lpstr>Naming Data (DOT)</vt:lpstr>
      <vt:lpstr>Locating Data (DOT)</vt:lpstr>
    </vt:vector>
  </TitlesOfParts>
  <Company>CMU</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Srinivasan Seshan</cp:lastModifiedBy>
  <cp:revision>158</cp:revision>
  <cp:lastPrinted>2008-04-14T03:39:33Z</cp:lastPrinted>
  <dcterms:created xsi:type="dcterms:W3CDTF">2010-11-04T15:19:55Z</dcterms:created>
  <dcterms:modified xsi:type="dcterms:W3CDTF">2017-03-29T16:23:34Z</dcterms:modified>
</cp:coreProperties>
</file>