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60"/>
  </p:notesMasterIdLst>
  <p:handoutMasterIdLst>
    <p:handoutMasterId r:id="rId61"/>
  </p:handoutMasterIdLst>
  <p:sldIdLst>
    <p:sldId id="401" r:id="rId2"/>
    <p:sldId id="743" r:id="rId3"/>
    <p:sldId id="759" r:id="rId4"/>
    <p:sldId id="760" r:id="rId5"/>
    <p:sldId id="761" r:id="rId6"/>
    <p:sldId id="762" r:id="rId7"/>
    <p:sldId id="648" r:id="rId8"/>
    <p:sldId id="649" r:id="rId9"/>
    <p:sldId id="650" r:id="rId10"/>
    <p:sldId id="673" r:id="rId11"/>
    <p:sldId id="674" r:id="rId12"/>
    <p:sldId id="642" r:id="rId13"/>
    <p:sldId id="652" r:id="rId14"/>
    <p:sldId id="643" r:id="rId15"/>
    <p:sldId id="653" r:id="rId16"/>
    <p:sldId id="763" r:id="rId17"/>
    <p:sldId id="654" r:id="rId18"/>
    <p:sldId id="758" r:id="rId19"/>
    <p:sldId id="660" r:id="rId20"/>
    <p:sldId id="702" r:id="rId21"/>
    <p:sldId id="723" r:id="rId22"/>
    <p:sldId id="688" r:id="rId23"/>
    <p:sldId id="725" r:id="rId24"/>
    <p:sldId id="690" r:id="rId25"/>
    <p:sldId id="727" r:id="rId26"/>
    <p:sldId id="692" r:id="rId27"/>
    <p:sldId id="765" r:id="rId28"/>
    <p:sldId id="795" r:id="rId29"/>
    <p:sldId id="764" r:id="rId30"/>
    <p:sldId id="766" r:id="rId31"/>
    <p:sldId id="769" r:id="rId32"/>
    <p:sldId id="770" r:id="rId33"/>
    <p:sldId id="771" r:id="rId34"/>
    <p:sldId id="772" r:id="rId35"/>
    <p:sldId id="773" r:id="rId36"/>
    <p:sldId id="774" r:id="rId37"/>
    <p:sldId id="775" r:id="rId38"/>
    <p:sldId id="776" r:id="rId39"/>
    <p:sldId id="798" r:id="rId40"/>
    <p:sldId id="778" r:id="rId41"/>
    <p:sldId id="779" r:id="rId42"/>
    <p:sldId id="781" r:id="rId43"/>
    <p:sldId id="780" r:id="rId44"/>
    <p:sldId id="796" r:id="rId45"/>
    <p:sldId id="783" r:id="rId46"/>
    <p:sldId id="782" r:id="rId47"/>
    <p:sldId id="784" r:id="rId48"/>
    <p:sldId id="786" r:id="rId49"/>
    <p:sldId id="785" r:id="rId50"/>
    <p:sldId id="787" r:id="rId51"/>
    <p:sldId id="788" r:id="rId52"/>
    <p:sldId id="789" r:id="rId53"/>
    <p:sldId id="790" r:id="rId54"/>
    <p:sldId id="791" r:id="rId55"/>
    <p:sldId id="792" r:id="rId56"/>
    <p:sldId id="793" r:id="rId57"/>
    <p:sldId id="794" r:id="rId58"/>
    <p:sldId id="797" r:id="rId59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48" autoAdjust="0"/>
  </p:normalViewPr>
  <p:slideViewPr>
    <p:cSldViewPr>
      <p:cViewPr varScale="1">
        <p:scale>
          <a:sx n="61" d="100"/>
          <a:sy n="61" d="100"/>
        </p:scale>
        <p:origin x="1098" y="60"/>
      </p:cViewPr>
      <p:guideLst>
        <p:guide orient="horz" pos="2544"/>
        <p:guide pos="2784"/>
      </p:guideLst>
    </p:cSldViewPr>
  </p:slideViewPr>
  <p:outlineViewPr>
    <p:cViewPr>
      <p:scale>
        <a:sx n="33" d="100"/>
        <a:sy n="33" d="100"/>
      </p:scale>
      <p:origin x="0" y="14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6EC95AFF-B974-4D5A-B8E2-5540D7918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F4D0BF7-38E6-4651-A37D-AAB08FEAA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1B1B0D-9846-4A68-8CF4-FBC6B1A2DEF5}" type="slidenum">
              <a:rPr kumimoji="0" lang="en-US" altLang="en-U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0213" y="549275"/>
            <a:ext cx="3659187" cy="27432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56D1BC-A3E3-425A-9803-B679EEC9AC75}" type="slidenum">
              <a:rPr kumimoji="0" lang="en-US" altLang="en-U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0213" y="549275"/>
            <a:ext cx="3659187" cy="27432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71D7A6-C12A-4D1D-803B-FAD4C716F24B}" type="slidenum">
              <a:rPr kumimoji="0" lang="en-GB" altLang="en-U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kumimoji="0"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296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297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3450"/>
            <a:ext cx="7681912" cy="3227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97E30D-4531-4518-8568-D0416E1B5D18}" type="slidenum">
              <a:rPr kumimoji="0" lang="en-US" altLang="en-U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0213" y="549275"/>
            <a:ext cx="3659187" cy="27432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Why do we have the power law distribution?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0B34F7-BE22-4A5E-BA71-AB3A6A012ECA}" type="slidenum">
              <a:rPr kumimoji="0" lang="en-GB" altLang="en-U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kumimoji="0"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608138" y="549275"/>
            <a:ext cx="6384925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796" name="Text Box 2"/>
          <p:cNvSpPr>
            <a:spLocks noGrp="1"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E57140-5FD3-41DE-A5FC-82FC5BC213AA}" type="slidenum">
              <a:rPr kumimoji="0" lang="en-US" altLang="en-U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0213" y="549275"/>
            <a:ext cx="3659187" cy="27432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So what does this suggest?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Not possible to have high </a:t>
            </a:r>
            <a:r>
              <a:rPr lang="en-US" altLang="en-US" dirty="0" err="1">
                <a:latin typeface="Arial" panose="020B0604020202020204" pitchFamily="34" charset="0"/>
              </a:rPr>
              <a:t>bw</a:t>
            </a:r>
            <a:r>
              <a:rPr lang="en-US" altLang="en-US" dirty="0">
                <a:latin typeface="Arial" panose="020B0604020202020204" pitchFamily="34" charset="0"/>
              </a:rPr>
              <a:t> – high degree router as the hub nodes.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7B1C8B-B8E1-4671-8FAD-CE7FDC0DBFC2}" type="slidenum">
              <a:rPr kumimoji="0" lang="en-GB" altLang="en-U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kumimoji="0"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608138" y="549275"/>
            <a:ext cx="6384925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892" name="Text Box 2"/>
          <p:cNvSpPr>
            <a:spLocks noGrp="1" noChangeArrowheads="1"/>
          </p:cNvSpPr>
          <p:nvPr>
            <p:ph type="body"/>
          </p:nvPr>
        </p:nvSpPr>
        <p:spPr>
          <a:xfrm>
            <a:off x="960438" y="3473450"/>
            <a:ext cx="7681912" cy="355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/>
          <a:lstStyle/>
          <a:p>
            <a:pPr marL="215900" indent="-215900" eaLnBrk="1">
              <a:spcBef>
                <a:spcPts val="45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altLang="en-US" sz="2200" dirty="0">
                <a:latin typeface="Bitstream Vera Sans" pitchFamily="16" charset="0"/>
                <a:cs typeface="Bitstream Vera Sans" pitchFamily="16" charset="0"/>
              </a:rPr>
              <a:t>It look sat the end-user bandwidth demands, there is great variability in the availability and/or willingness-to-pay for bandwidth on the part of customers at the edge. Although a few users have very high speed connections, most users have low speed connections.</a:t>
            </a:r>
          </a:p>
          <a:p>
            <a:pPr marL="215900" indent="-215900" eaLnBrk="1">
              <a:spcBef>
                <a:spcPts val="45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altLang="en-US" sz="2200" dirty="0">
              <a:latin typeface="Bitstream Vera Sans" pitchFamily="16" charset="0"/>
              <a:cs typeface="Bitstream Vera Sans" pitchFamily="16" charset="0"/>
            </a:endParaRPr>
          </a:p>
          <a:p>
            <a:pPr marL="215900" indent="-215900" eaLnBrk="1">
              <a:spcBef>
                <a:spcPts val="45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altLang="en-US" sz="2200" dirty="0">
                <a:latin typeface="Bitstream Vera Sans" pitchFamily="16" charset="0"/>
                <a:cs typeface="Bitstream Vera Sans" pitchFamily="16" charset="0"/>
              </a:rPr>
              <a:t>Given these</a:t>
            </a:r>
            <a:r>
              <a:rPr lang="en-GB" altLang="en-US" sz="2200" baseline="0" dirty="0">
                <a:latin typeface="Bitstream Vera Sans" pitchFamily="16" charset="0"/>
                <a:cs typeface="Bitstream Vera Sans" pitchFamily="16" charset="0"/>
              </a:rPr>
              <a:t> facts, what will a ISP do? The goal of the ISP is to minimize cost.</a:t>
            </a:r>
            <a:endParaRPr lang="en-GB" altLang="en-US" sz="2200" dirty="0">
              <a:latin typeface="Bitstream Vera Sans" pitchFamily="16" charset="0"/>
              <a:cs typeface="Bitstream Vera Sans" pitchFamily="16" charset="0"/>
            </a:endParaRPr>
          </a:p>
          <a:p>
            <a:pPr marL="215900" indent="-215900" eaLnBrk="1">
              <a:spcBef>
                <a:spcPts val="45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altLang="en-US" sz="2200" dirty="0">
              <a:latin typeface="Bitstream Vera Sans" pitchFamily="16" charset="0"/>
              <a:cs typeface="Bitstream Vera Sans" pitchFamily="16" charset="0"/>
            </a:endParaRPr>
          </a:p>
          <a:p>
            <a:pPr marL="215900" indent="-215900" eaLnBrk="1">
              <a:spcBef>
                <a:spcPts val="45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altLang="en-US" sz="2200" dirty="0">
                <a:latin typeface="Bitstream Vera Sans" pitchFamily="16" charset="0"/>
                <a:cs typeface="Bitstream Vera Sans" pitchFamily="16" charset="0"/>
              </a:rPr>
              <a:t>The cost of links creates an economic incentive to aggregate traffic as close to the edge as possible.</a:t>
            </a:r>
          </a:p>
          <a:p>
            <a:pPr marL="215900" indent="-215900" eaLnBrk="1">
              <a:spcBef>
                <a:spcPts val="45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altLang="en-US" sz="2200" dirty="0">
                <a:latin typeface="Bitstream Vera Sans" pitchFamily="16" charset="0"/>
                <a:cs typeface="Bitstream Vera Sans" pitchFamily="16" charset="0"/>
              </a:rPr>
              <a:t>The variability in edge connectivity speeds thus creates variability in the connectivity at edge routers.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7A132E-95C8-4048-A6A1-EC490BA0B93E}" type="slidenum">
              <a:rPr kumimoji="0" lang="en-US" altLang="en-U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0213" y="549275"/>
            <a:ext cx="3659187" cy="27432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F03014-CA3A-4B33-BBD8-43186DE43257}" type="slidenum">
              <a:rPr kumimoji="0" lang="en-US" altLang="en-US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0213" y="549275"/>
            <a:ext cx="3659187" cy="27432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1028"/>
            <p:cNvSpPr>
              <a:spLocks noChangeArrowheads="1"/>
            </p:cNvSpPr>
            <p:nvPr userDrawn="1"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Rectangle 1029"/>
            <p:cNvSpPr>
              <a:spLocks noChangeArrowheads="1"/>
            </p:cNvSpPr>
            <p:nvPr userDrawn="1"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30"/>
            <p:cNvSpPr>
              <a:spLocks noChangeArrowheads="1"/>
            </p:cNvSpPr>
            <p:nvPr userDrawn="1"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031"/>
            <p:cNvSpPr>
              <a:spLocks noChangeArrowheads="1"/>
            </p:cNvSpPr>
            <p:nvPr userDrawn="1"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10" name="Group 1032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" name="Group 103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33" name="Rectangle 103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4" name="Rectangle 103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2" name="Group 1036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31" name="Rectangle 103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2" name="Rectangle 103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3" name="Group 1039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29" name="Rectangle 104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0" name="Rectangle 104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4" name="Group 1042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27" name="Rectangle 104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8" name="Rectangle 104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5" name="Group 1045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25" name="Rectangle 104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6" name="Rectangle 104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6" name="Group 1048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23" name="Rectangle 104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4" name="Rectangle 105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7" name="Group 1051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21" name="Rectangle 105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2" name="Rectangle 105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8" name="Group 1054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9" name="Rectangle 105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0" name="Rectangle 105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grpSp>
        <p:nvGrpSpPr>
          <p:cNvPr id="35" name="Group 1062"/>
          <p:cNvGrpSpPr>
            <a:grpSpLocks/>
          </p:cNvGrpSpPr>
          <p:nvPr/>
        </p:nvGrpSpPr>
        <p:grpSpPr bwMode="auto">
          <a:xfrm>
            <a:off x="304800" y="77788"/>
            <a:ext cx="8458200" cy="74612"/>
            <a:chOff x="192" y="3840"/>
            <a:chExt cx="5328" cy="47"/>
          </a:xfrm>
        </p:grpSpPr>
        <p:grpSp>
          <p:nvGrpSpPr>
            <p:cNvPr id="36" name="Group 106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58" name="Rectangle 106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9" name="Rectangle 106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37" name="Group 1066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56" name="Rectangle 106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7" name="Rectangle 106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38" name="Group 1069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54" name="Rectangle 107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5" name="Rectangle 107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39" name="Group 1072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52" name="Rectangle 107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3" name="Rectangle 107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40" name="Group 1075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50" name="Rectangle 107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" name="Rectangle 107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41" name="Group 1078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48" name="Rectangle 107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9" name="Rectangle 108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42" name="Group 1081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46" name="Rectangle 108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7" name="Rectangle 108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43" name="Group 1084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44" name="Rectangle 108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5" name="Rectangle 108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grpSp>
        <p:nvGrpSpPr>
          <p:cNvPr id="60" name="Group 1087"/>
          <p:cNvGrpSpPr>
            <a:grpSpLocks/>
          </p:cNvGrpSpPr>
          <p:nvPr/>
        </p:nvGrpSpPr>
        <p:grpSpPr bwMode="auto">
          <a:xfrm>
            <a:off x="304800" y="152400"/>
            <a:ext cx="8458200" cy="74613"/>
            <a:chOff x="192" y="3840"/>
            <a:chExt cx="5328" cy="47"/>
          </a:xfrm>
        </p:grpSpPr>
        <p:grpSp>
          <p:nvGrpSpPr>
            <p:cNvPr id="61" name="Group 1088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83" name="Rectangle 108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4" name="Rectangle 109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2" name="Group 1091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81" name="Rectangle 109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2" name="Rectangle 109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3" name="Group 1094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79" name="Rectangle 109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0" name="Rectangle 109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4" name="Group 1097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77" name="Rectangle 109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8" name="Rectangle 109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5" name="Group 1100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75" name="Rectangle 110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6" name="Rectangle 110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6" name="Group 1103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73" name="Rectangle 110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4" name="Rectangle 110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7" name="Group 1106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71" name="Rectangle 110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2" name="Rectangle 110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8" name="Group 1109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69" name="Rectangle 111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0" name="Rectangle 111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grpSp>
        <p:nvGrpSpPr>
          <p:cNvPr id="85" name="Group 1112"/>
          <p:cNvGrpSpPr>
            <a:grpSpLocks/>
          </p:cNvGrpSpPr>
          <p:nvPr/>
        </p:nvGrpSpPr>
        <p:grpSpPr bwMode="auto">
          <a:xfrm>
            <a:off x="4267200" y="5334000"/>
            <a:ext cx="855663" cy="831850"/>
            <a:chOff x="3216" y="2448"/>
            <a:chExt cx="1979" cy="1729"/>
          </a:xfrm>
        </p:grpSpPr>
        <p:sp>
          <p:nvSpPr>
            <p:cNvPr id="86" name="Line 1113"/>
            <p:cNvSpPr>
              <a:spLocks noChangeShapeType="1"/>
            </p:cNvSpPr>
            <p:nvPr/>
          </p:nvSpPr>
          <p:spPr bwMode="auto">
            <a:xfrm flipV="1">
              <a:off x="3888" y="3359"/>
              <a:ext cx="14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1114"/>
            <p:cNvSpPr>
              <a:spLocks/>
            </p:cNvSpPr>
            <p:nvPr/>
          </p:nvSpPr>
          <p:spPr bwMode="auto">
            <a:xfrm>
              <a:off x="3289" y="4065"/>
              <a:ext cx="114" cy="112"/>
            </a:xfrm>
            <a:custGeom>
              <a:avLst/>
              <a:gdLst>
                <a:gd name="T0" fmla="*/ 109 w 115"/>
                <a:gd name="T1" fmla="*/ 112 h 112"/>
                <a:gd name="T2" fmla="*/ 112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2 w 115"/>
                <a:gd name="T9" fmla="*/ 112 h 112"/>
                <a:gd name="T10" fmla="*/ 112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115"/>
            <p:cNvSpPr>
              <a:spLocks/>
            </p:cNvSpPr>
            <p:nvPr/>
          </p:nvSpPr>
          <p:spPr bwMode="auto">
            <a:xfrm>
              <a:off x="3947" y="4065"/>
              <a:ext cx="117" cy="112"/>
            </a:xfrm>
            <a:custGeom>
              <a:avLst/>
              <a:gdLst>
                <a:gd name="T0" fmla="*/ 118 w 115"/>
                <a:gd name="T1" fmla="*/ 112 h 112"/>
                <a:gd name="T2" fmla="*/ 121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21 w 115"/>
                <a:gd name="T9" fmla="*/ 112 h 112"/>
                <a:gd name="T10" fmla="*/ 121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116"/>
            <p:cNvSpPr>
              <a:spLocks/>
            </p:cNvSpPr>
            <p:nvPr/>
          </p:nvSpPr>
          <p:spPr bwMode="auto">
            <a:xfrm>
              <a:off x="4152" y="2448"/>
              <a:ext cx="110" cy="112"/>
            </a:xfrm>
            <a:custGeom>
              <a:avLst/>
              <a:gdLst>
                <a:gd name="T0" fmla="*/ 106 w 112"/>
                <a:gd name="T1" fmla="*/ 112 h 112"/>
                <a:gd name="T2" fmla="*/ 106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06 w 112"/>
                <a:gd name="T9" fmla="*/ 112 h 112"/>
                <a:gd name="T10" fmla="*/ 106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117"/>
            <p:cNvSpPr>
              <a:spLocks/>
            </p:cNvSpPr>
            <p:nvPr/>
          </p:nvSpPr>
          <p:spPr bwMode="auto">
            <a:xfrm>
              <a:off x="3605" y="2755"/>
              <a:ext cx="114" cy="112"/>
            </a:xfrm>
            <a:custGeom>
              <a:avLst/>
              <a:gdLst>
                <a:gd name="T0" fmla="*/ 112 w 114"/>
                <a:gd name="T1" fmla="*/ 112 h 112"/>
                <a:gd name="T2" fmla="*/ 114 w 114"/>
                <a:gd name="T3" fmla="*/ 0 h 112"/>
                <a:gd name="T4" fmla="*/ 0 w 114"/>
                <a:gd name="T5" fmla="*/ 0 h 112"/>
                <a:gd name="T6" fmla="*/ 0 w 114"/>
                <a:gd name="T7" fmla="*/ 112 h 112"/>
                <a:gd name="T8" fmla="*/ 114 w 114"/>
                <a:gd name="T9" fmla="*/ 112 h 112"/>
                <a:gd name="T10" fmla="*/ 114 w 114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118"/>
            <p:cNvSpPr>
              <a:spLocks/>
            </p:cNvSpPr>
            <p:nvPr/>
          </p:nvSpPr>
          <p:spPr bwMode="auto">
            <a:xfrm>
              <a:off x="4703" y="2752"/>
              <a:ext cx="114" cy="115"/>
            </a:xfrm>
            <a:custGeom>
              <a:avLst/>
              <a:gdLst>
                <a:gd name="T0" fmla="*/ 0 w 114"/>
                <a:gd name="T1" fmla="*/ 112 h 115"/>
                <a:gd name="T2" fmla="*/ 114 w 114"/>
                <a:gd name="T3" fmla="*/ 115 h 115"/>
                <a:gd name="T4" fmla="*/ 114 w 114"/>
                <a:gd name="T5" fmla="*/ 0 h 115"/>
                <a:gd name="T6" fmla="*/ 2 w 114"/>
                <a:gd name="T7" fmla="*/ 0 h 115"/>
                <a:gd name="T8" fmla="*/ 2 w 114"/>
                <a:gd name="T9" fmla="*/ 115 h 115"/>
                <a:gd name="T10" fmla="*/ 2 w 114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119"/>
            <p:cNvSpPr>
              <a:spLocks/>
            </p:cNvSpPr>
            <p:nvPr/>
          </p:nvSpPr>
          <p:spPr bwMode="auto">
            <a:xfrm>
              <a:off x="5081" y="3332"/>
              <a:ext cx="114" cy="115"/>
            </a:xfrm>
            <a:custGeom>
              <a:avLst/>
              <a:gdLst>
                <a:gd name="T0" fmla="*/ 0 w 112"/>
                <a:gd name="T1" fmla="*/ 115 h 114"/>
                <a:gd name="T2" fmla="*/ 118 w 112"/>
                <a:gd name="T3" fmla="*/ 117 h 114"/>
                <a:gd name="T4" fmla="*/ 118 w 112"/>
                <a:gd name="T5" fmla="*/ 0 h 114"/>
                <a:gd name="T6" fmla="*/ 0 w 112"/>
                <a:gd name="T7" fmla="*/ 0 h 114"/>
                <a:gd name="T8" fmla="*/ 0 w 112"/>
                <a:gd name="T9" fmla="*/ 117 h 114"/>
                <a:gd name="T10" fmla="*/ 0 w 112"/>
                <a:gd name="T11" fmla="*/ 11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120"/>
            <p:cNvSpPr>
              <a:spLocks/>
            </p:cNvSpPr>
            <p:nvPr/>
          </p:nvSpPr>
          <p:spPr bwMode="auto">
            <a:xfrm>
              <a:off x="3216" y="3336"/>
              <a:ext cx="114" cy="112"/>
            </a:xfrm>
            <a:custGeom>
              <a:avLst/>
              <a:gdLst>
                <a:gd name="T0" fmla="*/ 112 w 115"/>
                <a:gd name="T1" fmla="*/ 112 h 112"/>
                <a:gd name="T2" fmla="*/ 112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2 w 115"/>
                <a:gd name="T9" fmla="*/ 112 h 112"/>
                <a:gd name="T10" fmla="*/ 112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" name="Group 1121"/>
            <p:cNvGrpSpPr>
              <a:grpSpLocks/>
            </p:cNvGrpSpPr>
            <p:nvPr/>
          </p:nvGrpSpPr>
          <p:grpSpPr bwMode="auto">
            <a:xfrm>
              <a:off x="3892" y="2676"/>
              <a:ext cx="631" cy="472"/>
              <a:chOff x="3892" y="2676"/>
              <a:chExt cx="631" cy="472"/>
            </a:xfrm>
          </p:grpSpPr>
          <p:sp>
            <p:nvSpPr>
              <p:cNvPr id="126" name="Freeform 1122"/>
              <p:cNvSpPr>
                <a:spLocks/>
              </p:cNvSpPr>
              <p:nvPr/>
            </p:nvSpPr>
            <p:spPr bwMode="auto">
              <a:xfrm>
                <a:off x="4248" y="2686"/>
                <a:ext cx="275" cy="228"/>
              </a:xfrm>
              <a:custGeom>
                <a:avLst/>
                <a:gdLst>
                  <a:gd name="T0" fmla="*/ 0 w 277"/>
                  <a:gd name="T1" fmla="*/ 23 h 228"/>
                  <a:gd name="T2" fmla="*/ 5 w 277"/>
                  <a:gd name="T3" fmla="*/ 23 h 228"/>
                  <a:gd name="T4" fmla="*/ 10 w 277"/>
                  <a:gd name="T5" fmla="*/ 19 h 228"/>
                  <a:gd name="T6" fmla="*/ 17 w 277"/>
                  <a:gd name="T7" fmla="*/ 14 h 228"/>
                  <a:gd name="T8" fmla="*/ 26 w 277"/>
                  <a:gd name="T9" fmla="*/ 9 h 228"/>
                  <a:gd name="T10" fmla="*/ 36 w 277"/>
                  <a:gd name="T11" fmla="*/ 4 h 228"/>
                  <a:gd name="T12" fmla="*/ 50 w 277"/>
                  <a:gd name="T13" fmla="*/ 2 h 228"/>
                  <a:gd name="T14" fmla="*/ 65 w 277"/>
                  <a:gd name="T15" fmla="*/ 0 h 228"/>
                  <a:gd name="T16" fmla="*/ 76 w 277"/>
                  <a:gd name="T17" fmla="*/ 0 h 228"/>
                  <a:gd name="T18" fmla="*/ 93 w 277"/>
                  <a:gd name="T19" fmla="*/ 4 h 228"/>
                  <a:gd name="T20" fmla="*/ 107 w 277"/>
                  <a:gd name="T21" fmla="*/ 11 h 228"/>
                  <a:gd name="T22" fmla="*/ 121 w 277"/>
                  <a:gd name="T23" fmla="*/ 23 h 228"/>
                  <a:gd name="T24" fmla="*/ 131 w 277"/>
                  <a:gd name="T25" fmla="*/ 33 h 228"/>
                  <a:gd name="T26" fmla="*/ 140 w 277"/>
                  <a:gd name="T27" fmla="*/ 42 h 228"/>
                  <a:gd name="T28" fmla="*/ 145 w 277"/>
                  <a:gd name="T29" fmla="*/ 52 h 228"/>
                  <a:gd name="T30" fmla="*/ 147 w 277"/>
                  <a:gd name="T31" fmla="*/ 59 h 228"/>
                  <a:gd name="T32" fmla="*/ 150 w 277"/>
                  <a:gd name="T33" fmla="*/ 66 h 228"/>
                  <a:gd name="T34" fmla="*/ 150 w 277"/>
                  <a:gd name="T35" fmla="*/ 73 h 228"/>
                  <a:gd name="T36" fmla="*/ 150 w 277"/>
                  <a:gd name="T37" fmla="*/ 78 h 228"/>
                  <a:gd name="T38" fmla="*/ 150 w 277"/>
                  <a:gd name="T39" fmla="*/ 81 h 228"/>
                  <a:gd name="T40" fmla="*/ 150 w 277"/>
                  <a:gd name="T41" fmla="*/ 81 h 228"/>
                  <a:gd name="T42" fmla="*/ 150 w 277"/>
                  <a:gd name="T43" fmla="*/ 81 h 228"/>
                  <a:gd name="T44" fmla="*/ 152 w 277"/>
                  <a:gd name="T45" fmla="*/ 78 h 228"/>
                  <a:gd name="T46" fmla="*/ 157 w 277"/>
                  <a:gd name="T47" fmla="*/ 76 h 228"/>
                  <a:gd name="T48" fmla="*/ 164 w 277"/>
                  <a:gd name="T49" fmla="*/ 73 h 228"/>
                  <a:gd name="T50" fmla="*/ 171 w 277"/>
                  <a:gd name="T51" fmla="*/ 71 h 228"/>
                  <a:gd name="T52" fmla="*/ 178 w 277"/>
                  <a:gd name="T53" fmla="*/ 69 h 228"/>
                  <a:gd name="T54" fmla="*/ 188 w 277"/>
                  <a:gd name="T55" fmla="*/ 69 h 228"/>
                  <a:gd name="T56" fmla="*/ 197 w 277"/>
                  <a:gd name="T57" fmla="*/ 71 h 228"/>
                  <a:gd name="T58" fmla="*/ 205 w 277"/>
                  <a:gd name="T59" fmla="*/ 73 h 228"/>
                  <a:gd name="T60" fmla="*/ 213 w 277"/>
                  <a:gd name="T61" fmla="*/ 81 h 228"/>
                  <a:gd name="T62" fmla="*/ 223 w 277"/>
                  <a:gd name="T63" fmla="*/ 90 h 228"/>
                  <a:gd name="T64" fmla="*/ 228 w 277"/>
                  <a:gd name="T65" fmla="*/ 97 h 228"/>
                  <a:gd name="T66" fmla="*/ 230 w 277"/>
                  <a:gd name="T67" fmla="*/ 107 h 228"/>
                  <a:gd name="T68" fmla="*/ 233 w 277"/>
                  <a:gd name="T69" fmla="*/ 116 h 228"/>
                  <a:gd name="T70" fmla="*/ 233 w 277"/>
                  <a:gd name="T71" fmla="*/ 124 h 228"/>
                  <a:gd name="T72" fmla="*/ 230 w 277"/>
                  <a:gd name="T73" fmla="*/ 131 h 228"/>
                  <a:gd name="T74" fmla="*/ 230 w 277"/>
                  <a:gd name="T75" fmla="*/ 138 h 228"/>
                  <a:gd name="T76" fmla="*/ 228 w 277"/>
                  <a:gd name="T77" fmla="*/ 143 h 228"/>
                  <a:gd name="T78" fmla="*/ 228 w 277"/>
                  <a:gd name="T79" fmla="*/ 145 h 228"/>
                  <a:gd name="T80" fmla="*/ 225 w 277"/>
                  <a:gd name="T81" fmla="*/ 145 h 228"/>
                  <a:gd name="T82" fmla="*/ 228 w 277"/>
                  <a:gd name="T83" fmla="*/ 147 h 228"/>
                  <a:gd name="T84" fmla="*/ 230 w 277"/>
                  <a:gd name="T85" fmla="*/ 147 h 228"/>
                  <a:gd name="T86" fmla="*/ 235 w 277"/>
                  <a:gd name="T87" fmla="*/ 152 h 228"/>
                  <a:gd name="T88" fmla="*/ 242 w 277"/>
                  <a:gd name="T89" fmla="*/ 157 h 228"/>
                  <a:gd name="T90" fmla="*/ 247 w 277"/>
                  <a:gd name="T91" fmla="*/ 164 h 228"/>
                  <a:gd name="T92" fmla="*/ 254 w 277"/>
                  <a:gd name="T93" fmla="*/ 174 h 228"/>
                  <a:gd name="T94" fmla="*/ 261 w 277"/>
                  <a:gd name="T95" fmla="*/ 183 h 228"/>
                  <a:gd name="T96" fmla="*/ 266 w 277"/>
                  <a:gd name="T97" fmla="*/ 195 h 228"/>
                  <a:gd name="T98" fmla="*/ 268 w 277"/>
                  <a:gd name="T99" fmla="*/ 212 h 228"/>
                  <a:gd name="T100" fmla="*/ 271 w 277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123"/>
              <p:cNvSpPr>
                <a:spLocks/>
              </p:cNvSpPr>
              <p:nvPr/>
            </p:nvSpPr>
            <p:spPr bwMode="auto">
              <a:xfrm>
                <a:off x="3892" y="2676"/>
                <a:ext cx="356" cy="238"/>
              </a:xfrm>
              <a:custGeom>
                <a:avLst/>
                <a:gdLst>
                  <a:gd name="T0" fmla="*/ 2 w 358"/>
                  <a:gd name="T1" fmla="*/ 225 h 236"/>
                  <a:gd name="T2" fmla="*/ 9 w 358"/>
                  <a:gd name="T3" fmla="*/ 199 h 236"/>
                  <a:gd name="T4" fmla="*/ 21 w 358"/>
                  <a:gd name="T5" fmla="*/ 177 h 236"/>
                  <a:gd name="T6" fmla="*/ 33 w 358"/>
                  <a:gd name="T7" fmla="*/ 165 h 236"/>
                  <a:gd name="T8" fmla="*/ 43 w 358"/>
                  <a:gd name="T9" fmla="*/ 158 h 236"/>
                  <a:gd name="T10" fmla="*/ 43 w 358"/>
                  <a:gd name="T11" fmla="*/ 158 h 236"/>
                  <a:gd name="T12" fmla="*/ 40 w 358"/>
                  <a:gd name="T13" fmla="*/ 148 h 236"/>
                  <a:gd name="T14" fmla="*/ 38 w 358"/>
                  <a:gd name="T15" fmla="*/ 137 h 236"/>
                  <a:gd name="T16" fmla="*/ 38 w 358"/>
                  <a:gd name="T17" fmla="*/ 120 h 236"/>
                  <a:gd name="T18" fmla="*/ 48 w 358"/>
                  <a:gd name="T19" fmla="*/ 101 h 236"/>
                  <a:gd name="T20" fmla="*/ 67 w 358"/>
                  <a:gd name="T21" fmla="*/ 86 h 236"/>
                  <a:gd name="T22" fmla="*/ 83 w 358"/>
                  <a:gd name="T23" fmla="*/ 82 h 236"/>
                  <a:gd name="T24" fmla="*/ 99 w 358"/>
                  <a:gd name="T25" fmla="*/ 84 h 236"/>
                  <a:gd name="T26" fmla="*/ 111 w 358"/>
                  <a:gd name="T27" fmla="*/ 89 h 236"/>
                  <a:gd name="T28" fmla="*/ 118 w 358"/>
                  <a:gd name="T29" fmla="*/ 94 h 236"/>
                  <a:gd name="T30" fmla="*/ 121 w 358"/>
                  <a:gd name="T31" fmla="*/ 91 h 236"/>
                  <a:gd name="T32" fmla="*/ 118 w 358"/>
                  <a:gd name="T33" fmla="*/ 84 h 236"/>
                  <a:gd name="T34" fmla="*/ 121 w 358"/>
                  <a:gd name="T35" fmla="*/ 72 h 236"/>
                  <a:gd name="T36" fmla="*/ 130 w 358"/>
                  <a:gd name="T37" fmla="*/ 52 h 236"/>
                  <a:gd name="T38" fmla="*/ 149 w 358"/>
                  <a:gd name="T39" fmla="*/ 31 h 236"/>
                  <a:gd name="T40" fmla="*/ 178 w 358"/>
                  <a:gd name="T41" fmla="*/ 14 h 236"/>
                  <a:gd name="T42" fmla="*/ 209 w 358"/>
                  <a:gd name="T43" fmla="*/ 10 h 236"/>
                  <a:gd name="T44" fmla="*/ 235 w 358"/>
                  <a:gd name="T45" fmla="*/ 14 h 236"/>
                  <a:gd name="T46" fmla="*/ 257 w 358"/>
                  <a:gd name="T47" fmla="*/ 24 h 236"/>
                  <a:gd name="T48" fmla="*/ 267 w 358"/>
                  <a:gd name="T49" fmla="*/ 31 h 236"/>
                  <a:gd name="T50" fmla="*/ 268 w 358"/>
                  <a:gd name="T51" fmla="*/ 31 h 236"/>
                  <a:gd name="T52" fmla="*/ 268 w 358"/>
                  <a:gd name="T53" fmla="*/ 26 h 236"/>
                  <a:gd name="T54" fmla="*/ 273 w 358"/>
                  <a:gd name="T55" fmla="*/ 17 h 236"/>
                  <a:gd name="T56" fmla="*/ 282 w 358"/>
                  <a:gd name="T57" fmla="*/ 7 h 236"/>
                  <a:gd name="T58" fmla="*/ 299 w 358"/>
                  <a:gd name="T59" fmla="*/ 2 h 236"/>
                  <a:gd name="T60" fmla="*/ 321 w 358"/>
                  <a:gd name="T61" fmla="*/ 2 h 236"/>
                  <a:gd name="T62" fmla="*/ 337 w 358"/>
                  <a:gd name="T63" fmla="*/ 7 h 236"/>
                  <a:gd name="T64" fmla="*/ 344 w 358"/>
                  <a:gd name="T65" fmla="*/ 17 h 236"/>
                  <a:gd name="T66" fmla="*/ 349 w 358"/>
                  <a:gd name="T67" fmla="*/ 26 h 236"/>
                  <a:gd name="T68" fmla="*/ 352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124"/>
              <p:cNvSpPr>
                <a:spLocks/>
              </p:cNvSpPr>
              <p:nvPr/>
            </p:nvSpPr>
            <p:spPr bwMode="auto">
              <a:xfrm>
                <a:off x="3892" y="2910"/>
                <a:ext cx="272" cy="231"/>
              </a:xfrm>
              <a:custGeom>
                <a:avLst/>
                <a:gdLst>
                  <a:gd name="T0" fmla="*/ 272 w 272"/>
                  <a:gd name="T1" fmla="*/ 208 h 229"/>
                  <a:gd name="T2" fmla="*/ 272 w 272"/>
                  <a:gd name="T3" fmla="*/ 211 h 229"/>
                  <a:gd name="T4" fmla="*/ 267 w 272"/>
                  <a:gd name="T5" fmla="*/ 213 h 229"/>
                  <a:gd name="T6" fmla="*/ 260 w 272"/>
                  <a:gd name="T7" fmla="*/ 218 h 229"/>
                  <a:gd name="T8" fmla="*/ 250 w 272"/>
                  <a:gd name="T9" fmla="*/ 223 h 229"/>
                  <a:gd name="T10" fmla="*/ 238 w 272"/>
                  <a:gd name="T11" fmla="*/ 227 h 229"/>
                  <a:gd name="T12" fmla="*/ 226 w 272"/>
                  <a:gd name="T13" fmla="*/ 232 h 229"/>
                  <a:gd name="T14" fmla="*/ 212 w 272"/>
                  <a:gd name="T15" fmla="*/ 235 h 229"/>
                  <a:gd name="T16" fmla="*/ 195 w 272"/>
                  <a:gd name="T17" fmla="*/ 232 h 229"/>
                  <a:gd name="T18" fmla="*/ 181 w 272"/>
                  <a:gd name="T19" fmla="*/ 230 h 229"/>
                  <a:gd name="T20" fmla="*/ 164 w 272"/>
                  <a:gd name="T21" fmla="*/ 220 h 229"/>
                  <a:gd name="T22" fmla="*/ 152 w 272"/>
                  <a:gd name="T23" fmla="*/ 211 h 229"/>
                  <a:gd name="T24" fmla="*/ 141 w 272"/>
                  <a:gd name="T25" fmla="*/ 201 h 229"/>
                  <a:gd name="T26" fmla="*/ 133 w 272"/>
                  <a:gd name="T27" fmla="*/ 192 h 229"/>
                  <a:gd name="T28" fmla="*/ 129 w 272"/>
                  <a:gd name="T29" fmla="*/ 182 h 229"/>
                  <a:gd name="T30" fmla="*/ 124 w 272"/>
                  <a:gd name="T31" fmla="*/ 170 h 229"/>
                  <a:gd name="T32" fmla="*/ 124 w 272"/>
                  <a:gd name="T33" fmla="*/ 162 h 229"/>
                  <a:gd name="T34" fmla="*/ 121 w 272"/>
                  <a:gd name="T35" fmla="*/ 158 h 229"/>
                  <a:gd name="T36" fmla="*/ 121 w 272"/>
                  <a:gd name="T37" fmla="*/ 153 h 229"/>
                  <a:gd name="T38" fmla="*/ 124 w 272"/>
                  <a:gd name="T39" fmla="*/ 151 h 229"/>
                  <a:gd name="T40" fmla="*/ 124 w 272"/>
                  <a:gd name="T41" fmla="*/ 148 h 229"/>
                  <a:gd name="T42" fmla="*/ 121 w 272"/>
                  <a:gd name="T43" fmla="*/ 151 h 229"/>
                  <a:gd name="T44" fmla="*/ 119 w 272"/>
                  <a:gd name="T45" fmla="*/ 153 h 229"/>
                  <a:gd name="T46" fmla="*/ 114 w 272"/>
                  <a:gd name="T47" fmla="*/ 155 h 229"/>
                  <a:gd name="T48" fmla="*/ 110 w 272"/>
                  <a:gd name="T49" fmla="*/ 158 h 229"/>
                  <a:gd name="T50" fmla="*/ 102 w 272"/>
                  <a:gd name="T51" fmla="*/ 160 h 229"/>
                  <a:gd name="T52" fmla="*/ 93 w 272"/>
                  <a:gd name="T53" fmla="*/ 160 h 229"/>
                  <a:gd name="T54" fmla="*/ 83 w 272"/>
                  <a:gd name="T55" fmla="*/ 160 h 229"/>
                  <a:gd name="T56" fmla="*/ 76 w 272"/>
                  <a:gd name="T57" fmla="*/ 160 h 229"/>
                  <a:gd name="T58" fmla="*/ 67 w 272"/>
                  <a:gd name="T59" fmla="*/ 155 h 229"/>
                  <a:gd name="T60" fmla="*/ 55 w 272"/>
                  <a:gd name="T61" fmla="*/ 148 h 229"/>
                  <a:gd name="T62" fmla="*/ 48 w 272"/>
                  <a:gd name="T63" fmla="*/ 141 h 229"/>
                  <a:gd name="T64" fmla="*/ 43 w 272"/>
                  <a:gd name="T65" fmla="*/ 131 h 229"/>
                  <a:gd name="T66" fmla="*/ 38 w 272"/>
                  <a:gd name="T67" fmla="*/ 124 h 229"/>
                  <a:gd name="T68" fmla="*/ 38 w 272"/>
                  <a:gd name="T69" fmla="*/ 115 h 229"/>
                  <a:gd name="T70" fmla="*/ 38 w 272"/>
                  <a:gd name="T71" fmla="*/ 108 h 229"/>
                  <a:gd name="T72" fmla="*/ 38 w 272"/>
                  <a:gd name="T73" fmla="*/ 100 h 229"/>
                  <a:gd name="T74" fmla="*/ 40 w 272"/>
                  <a:gd name="T75" fmla="*/ 93 h 229"/>
                  <a:gd name="T76" fmla="*/ 40 w 272"/>
                  <a:gd name="T77" fmla="*/ 89 h 229"/>
                  <a:gd name="T78" fmla="*/ 43 w 272"/>
                  <a:gd name="T79" fmla="*/ 86 h 229"/>
                  <a:gd name="T80" fmla="*/ 43 w 272"/>
                  <a:gd name="T81" fmla="*/ 84 h 229"/>
                  <a:gd name="T82" fmla="*/ 43 w 272"/>
                  <a:gd name="T83" fmla="*/ 84 h 229"/>
                  <a:gd name="T84" fmla="*/ 38 w 272"/>
                  <a:gd name="T85" fmla="*/ 81 h 229"/>
                  <a:gd name="T86" fmla="*/ 33 w 272"/>
                  <a:gd name="T87" fmla="*/ 79 h 229"/>
                  <a:gd name="T88" fmla="*/ 29 w 272"/>
                  <a:gd name="T89" fmla="*/ 74 h 229"/>
                  <a:gd name="T90" fmla="*/ 21 w 272"/>
                  <a:gd name="T91" fmla="*/ 67 h 229"/>
                  <a:gd name="T92" fmla="*/ 14 w 272"/>
                  <a:gd name="T93" fmla="*/ 55 h 229"/>
                  <a:gd name="T94" fmla="*/ 9 w 272"/>
                  <a:gd name="T95" fmla="*/ 45 h 229"/>
                  <a:gd name="T96" fmla="*/ 5 w 272"/>
                  <a:gd name="T97" fmla="*/ 31 h 229"/>
                  <a:gd name="T98" fmla="*/ 2 w 272"/>
                  <a:gd name="T99" fmla="*/ 16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125"/>
              <p:cNvSpPr>
                <a:spLocks/>
              </p:cNvSpPr>
              <p:nvPr/>
            </p:nvSpPr>
            <p:spPr bwMode="auto">
              <a:xfrm>
                <a:off x="4167" y="2910"/>
                <a:ext cx="352" cy="238"/>
              </a:xfrm>
              <a:custGeom>
                <a:avLst/>
                <a:gdLst>
                  <a:gd name="T0" fmla="*/ 346 w 355"/>
                  <a:gd name="T1" fmla="*/ 16 h 236"/>
                  <a:gd name="T2" fmla="*/ 339 w 355"/>
                  <a:gd name="T3" fmla="*/ 45 h 236"/>
                  <a:gd name="T4" fmla="*/ 325 w 355"/>
                  <a:gd name="T5" fmla="*/ 67 h 236"/>
                  <a:gd name="T6" fmla="*/ 313 w 355"/>
                  <a:gd name="T7" fmla="*/ 79 h 236"/>
                  <a:gd name="T8" fmla="*/ 306 w 355"/>
                  <a:gd name="T9" fmla="*/ 84 h 236"/>
                  <a:gd name="T10" fmla="*/ 306 w 355"/>
                  <a:gd name="T11" fmla="*/ 86 h 236"/>
                  <a:gd name="T12" fmla="*/ 308 w 355"/>
                  <a:gd name="T13" fmla="*/ 93 h 236"/>
                  <a:gd name="T14" fmla="*/ 311 w 355"/>
                  <a:gd name="T15" fmla="*/ 108 h 236"/>
                  <a:gd name="T16" fmla="*/ 308 w 355"/>
                  <a:gd name="T17" fmla="*/ 124 h 236"/>
                  <a:gd name="T18" fmla="*/ 301 w 355"/>
                  <a:gd name="T19" fmla="*/ 141 h 236"/>
                  <a:gd name="T20" fmla="*/ 285 w 355"/>
                  <a:gd name="T21" fmla="*/ 155 h 236"/>
                  <a:gd name="T22" fmla="*/ 266 w 355"/>
                  <a:gd name="T23" fmla="*/ 162 h 236"/>
                  <a:gd name="T24" fmla="*/ 249 w 355"/>
                  <a:gd name="T25" fmla="*/ 160 h 236"/>
                  <a:gd name="T26" fmla="*/ 235 w 355"/>
                  <a:gd name="T27" fmla="*/ 155 h 236"/>
                  <a:gd name="T28" fmla="*/ 228 w 355"/>
                  <a:gd name="T29" fmla="*/ 151 h 236"/>
                  <a:gd name="T30" fmla="*/ 228 w 355"/>
                  <a:gd name="T31" fmla="*/ 151 h 236"/>
                  <a:gd name="T32" fmla="*/ 228 w 355"/>
                  <a:gd name="T33" fmla="*/ 158 h 236"/>
                  <a:gd name="T34" fmla="*/ 225 w 355"/>
                  <a:gd name="T35" fmla="*/ 172 h 236"/>
                  <a:gd name="T36" fmla="*/ 218 w 355"/>
                  <a:gd name="T37" fmla="*/ 192 h 236"/>
                  <a:gd name="T38" fmla="*/ 199 w 355"/>
                  <a:gd name="T39" fmla="*/ 211 h 236"/>
                  <a:gd name="T40" fmla="*/ 174 w 355"/>
                  <a:gd name="T41" fmla="*/ 230 h 236"/>
                  <a:gd name="T42" fmla="*/ 143 w 355"/>
                  <a:gd name="T43" fmla="*/ 235 h 236"/>
                  <a:gd name="T44" fmla="*/ 114 w 355"/>
                  <a:gd name="T45" fmla="*/ 230 h 236"/>
                  <a:gd name="T46" fmla="*/ 95 w 355"/>
                  <a:gd name="T47" fmla="*/ 220 h 236"/>
                  <a:gd name="T48" fmla="*/ 83 w 355"/>
                  <a:gd name="T49" fmla="*/ 211 h 236"/>
                  <a:gd name="T50" fmla="*/ 81 w 355"/>
                  <a:gd name="T51" fmla="*/ 211 h 236"/>
                  <a:gd name="T52" fmla="*/ 78 w 355"/>
                  <a:gd name="T53" fmla="*/ 218 h 236"/>
                  <a:gd name="T54" fmla="*/ 73 w 355"/>
                  <a:gd name="T55" fmla="*/ 225 h 236"/>
                  <a:gd name="T56" fmla="*/ 66 w 355"/>
                  <a:gd name="T57" fmla="*/ 235 h 236"/>
                  <a:gd name="T58" fmla="*/ 53 w 355"/>
                  <a:gd name="T59" fmla="*/ 242 h 236"/>
                  <a:gd name="T60" fmla="*/ 31 w 355"/>
                  <a:gd name="T61" fmla="*/ 242 h 236"/>
                  <a:gd name="T62" fmla="*/ 14 w 355"/>
                  <a:gd name="T63" fmla="*/ 235 h 236"/>
                  <a:gd name="T64" fmla="*/ 5 w 355"/>
                  <a:gd name="T65" fmla="*/ 225 h 236"/>
                  <a:gd name="T66" fmla="*/ 0 w 355"/>
                  <a:gd name="T67" fmla="*/ 218 h 236"/>
                  <a:gd name="T68" fmla="*/ 0 w 355"/>
                  <a:gd name="T69" fmla="*/ 21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" name="Group 1126"/>
            <p:cNvGrpSpPr>
              <a:grpSpLocks/>
            </p:cNvGrpSpPr>
            <p:nvPr/>
          </p:nvGrpSpPr>
          <p:grpSpPr bwMode="auto">
            <a:xfrm>
              <a:off x="4409" y="3428"/>
              <a:ext cx="631" cy="469"/>
              <a:chOff x="4409" y="3428"/>
              <a:chExt cx="631" cy="469"/>
            </a:xfrm>
          </p:grpSpPr>
          <p:sp>
            <p:nvSpPr>
              <p:cNvPr id="122" name="Freeform 1127"/>
              <p:cNvSpPr>
                <a:spLocks/>
              </p:cNvSpPr>
              <p:nvPr/>
            </p:nvSpPr>
            <p:spPr bwMode="auto">
              <a:xfrm>
                <a:off x="4765" y="3438"/>
                <a:ext cx="275" cy="228"/>
              </a:xfrm>
              <a:custGeom>
                <a:avLst/>
                <a:gdLst>
                  <a:gd name="T0" fmla="*/ 0 w 274"/>
                  <a:gd name="T1" fmla="*/ 23 h 228"/>
                  <a:gd name="T2" fmla="*/ 3 w 274"/>
                  <a:gd name="T3" fmla="*/ 21 h 228"/>
                  <a:gd name="T4" fmla="*/ 7 w 274"/>
                  <a:gd name="T5" fmla="*/ 19 h 228"/>
                  <a:gd name="T6" fmla="*/ 15 w 274"/>
                  <a:gd name="T7" fmla="*/ 14 h 228"/>
                  <a:gd name="T8" fmla="*/ 24 w 274"/>
                  <a:gd name="T9" fmla="*/ 9 h 228"/>
                  <a:gd name="T10" fmla="*/ 36 w 274"/>
                  <a:gd name="T11" fmla="*/ 4 h 228"/>
                  <a:gd name="T12" fmla="*/ 48 w 274"/>
                  <a:gd name="T13" fmla="*/ 0 h 228"/>
                  <a:gd name="T14" fmla="*/ 62 w 274"/>
                  <a:gd name="T15" fmla="*/ 0 h 228"/>
                  <a:gd name="T16" fmla="*/ 77 w 274"/>
                  <a:gd name="T17" fmla="*/ 0 h 228"/>
                  <a:gd name="T18" fmla="*/ 93 w 274"/>
                  <a:gd name="T19" fmla="*/ 4 h 228"/>
                  <a:gd name="T20" fmla="*/ 108 w 274"/>
                  <a:gd name="T21" fmla="*/ 12 h 228"/>
                  <a:gd name="T22" fmla="*/ 122 w 274"/>
                  <a:gd name="T23" fmla="*/ 21 h 228"/>
                  <a:gd name="T24" fmla="*/ 134 w 274"/>
                  <a:gd name="T25" fmla="*/ 33 h 228"/>
                  <a:gd name="T26" fmla="*/ 144 w 274"/>
                  <a:gd name="T27" fmla="*/ 43 h 228"/>
                  <a:gd name="T28" fmla="*/ 149 w 274"/>
                  <a:gd name="T29" fmla="*/ 52 h 228"/>
                  <a:gd name="T30" fmla="*/ 151 w 274"/>
                  <a:gd name="T31" fmla="*/ 59 h 228"/>
                  <a:gd name="T32" fmla="*/ 154 w 274"/>
                  <a:gd name="T33" fmla="*/ 66 h 228"/>
                  <a:gd name="T34" fmla="*/ 154 w 274"/>
                  <a:gd name="T35" fmla="*/ 71 h 228"/>
                  <a:gd name="T36" fmla="*/ 154 w 274"/>
                  <a:gd name="T37" fmla="*/ 76 h 228"/>
                  <a:gd name="T38" fmla="*/ 154 w 274"/>
                  <a:gd name="T39" fmla="*/ 78 h 228"/>
                  <a:gd name="T40" fmla="*/ 154 w 274"/>
                  <a:gd name="T41" fmla="*/ 81 h 228"/>
                  <a:gd name="T42" fmla="*/ 154 w 274"/>
                  <a:gd name="T43" fmla="*/ 81 h 228"/>
                  <a:gd name="T44" fmla="*/ 158 w 274"/>
                  <a:gd name="T45" fmla="*/ 78 h 228"/>
                  <a:gd name="T46" fmla="*/ 163 w 274"/>
                  <a:gd name="T47" fmla="*/ 76 h 228"/>
                  <a:gd name="T48" fmla="*/ 168 w 274"/>
                  <a:gd name="T49" fmla="*/ 74 h 228"/>
                  <a:gd name="T50" fmla="*/ 175 w 274"/>
                  <a:gd name="T51" fmla="*/ 71 h 228"/>
                  <a:gd name="T52" fmla="*/ 185 w 274"/>
                  <a:gd name="T53" fmla="*/ 69 h 228"/>
                  <a:gd name="T54" fmla="*/ 192 w 274"/>
                  <a:gd name="T55" fmla="*/ 69 h 228"/>
                  <a:gd name="T56" fmla="*/ 201 w 274"/>
                  <a:gd name="T57" fmla="*/ 71 h 228"/>
                  <a:gd name="T58" fmla="*/ 211 w 274"/>
                  <a:gd name="T59" fmla="*/ 74 h 228"/>
                  <a:gd name="T60" fmla="*/ 220 w 274"/>
                  <a:gd name="T61" fmla="*/ 81 h 228"/>
                  <a:gd name="T62" fmla="*/ 230 w 274"/>
                  <a:gd name="T63" fmla="*/ 88 h 228"/>
                  <a:gd name="T64" fmla="*/ 235 w 274"/>
                  <a:gd name="T65" fmla="*/ 97 h 228"/>
                  <a:gd name="T66" fmla="*/ 237 w 274"/>
                  <a:gd name="T67" fmla="*/ 107 h 228"/>
                  <a:gd name="T68" fmla="*/ 239 w 274"/>
                  <a:gd name="T69" fmla="*/ 114 h 228"/>
                  <a:gd name="T70" fmla="*/ 239 w 274"/>
                  <a:gd name="T71" fmla="*/ 124 h 228"/>
                  <a:gd name="T72" fmla="*/ 239 w 274"/>
                  <a:gd name="T73" fmla="*/ 131 h 228"/>
                  <a:gd name="T74" fmla="*/ 237 w 274"/>
                  <a:gd name="T75" fmla="*/ 135 h 228"/>
                  <a:gd name="T76" fmla="*/ 235 w 274"/>
                  <a:gd name="T77" fmla="*/ 140 h 228"/>
                  <a:gd name="T78" fmla="*/ 235 w 274"/>
                  <a:gd name="T79" fmla="*/ 145 h 228"/>
                  <a:gd name="T80" fmla="*/ 235 w 274"/>
                  <a:gd name="T81" fmla="*/ 145 h 228"/>
                  <a:gd name="T82" fmla="*/ 235 w 274"/>
                  <a:gd name="T83" fmla="*/ 145 h 228"/>
                  <a:gd name="T84" fmla="*/ 239 w 274"/>
                  <a:gd name="T85" fmla="*/ 147 h 228"/>
                  <a:gd name="T86" fmla="*/ 244 w 274"/>
                  <a:gd name="T87" fmla="*/ 152 h 228"/>
                  <a:gd name="T88" fmla="*/ 249 w 274"/>
                  <a:gd name="T89" fmla="*/ 157 h 228"/>
                  <a:gd name="T90" fmla="*/ 256 w 274"/>
                  <a:gd name="T91" fmla="*/ 164 h 228"/>
                  <a:gd name="T92" fmla="*/ 261 w 274"/>
                  <a:gd name="T93" fmla="*/ 171 h 228"/>
                  <a:gd name="T94" fmla="*/ 268 w 274"/>
                  <a:gd name="T95" fmla="*/ 183 h 228"/>
                  <a:gd name="T96" fmla="*/ 273 w 274"/>
                  <a:gd name="T97" fmla="*/ 195 h 228"/>
                  <a:gd name="T98" fmla="*/ 275 w 274"/>
                  <a:gd name="T99" fmla="*/ 209 h 228"/>
                  <a:gd name="T100" fmla="*/ 277 w 274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128"/>
              <p:cNvSpPr>
                <a:spLocks/>
              </p:cNvSpPr>
              <p:nvPr/>
            </p:nvSpPr>
            <p:spPr bwMode="auto">
              <a:xfrm>
                <a:off x="4409" y="3428"/>
                <a:ext cx="356" cy="234"/>
              </a:xfrm>
              <a:custGeom>
                <a:avLst/>
                <a:gdLst>
                  <a:gd name="T0" fmla="*/ 2 w 357"/>
                  <a:gd name="T1" fmla="*/ 213 h 236"/>
                  <a:gd name="T2" fmla="*/ 9 w 357"/>
                  <a:gd name="T3" fmla="*/ 185 h 236"/>
                  <a:gd name="T4" fmla="*/ 21 w 357"/>
                  <a:gd name="T5" fmla="*/ 169 h 236"/>
                  <a:gd name="T6" fmla="*/ 33 w 357"/>
                  <a:gd name="T7" fmla="*/ 157 h 236"/>
                  <a:gd name="T8" fmla="*/ 43 w 357"/>
                  <a:gd name="T9" fmla="*/ 152 h 236"/>
                  <a:gd name="T10" fmla="*/ 43 w 357"/>
                  <a:gd name="T11" fmla="*/ 150 h 236"/>
                  <a:gd name="T12" fmla="*/ 40 w 357"/>
                  <a:gd name="T13" fmla="*/ 142 h 236"/>
                  <a:gd name="T14" fmla="*/ 38 w 357"/>
                  <a:gd name="T15" fmla="*/ 128 h 236"/>
                  <a:gd name="T16" fmla="*/ 40 w 357"/>
                  <a:gd name="T17" fmla="*/ 111 h 236"/>
                  <a:gd name="T18" fmla="*/ 47 w 357"/>
                  <a:gd name="T19" fmla="*/ 95 h 236"/>
                  <a:gd name="T20" fmla="*/ 66 w 357"/>
                  <a:gd name="T21" fmla="*/ 81 h 236"/>
                  <a:gd name="T22" fmla="*/ 85 w 357"/>
                  <a:gd name="T23" fmla="*/ 76 h 236"/>
                  <a:gd name="T24" fmla="*/ 102 w 357"/>
                  <a:gd name="T25" fmla="*/ 76 h 236"/>
                  <a:gd name="T26" fmla="*/ 114 w 357"/>
                  <a:gd name="T27" fmla="*/ 81 h 236"/>
                  <a:gd name="T28" fmla="*/ 124 w 357"/>
                  <a:gd name="T29" fmla="*/ 85 h 236"/>
                  <a:gd name="T30" fmla="*/ 124 w 357"/>
                  <a:gd name="T31" fmla="*/ 85 h 236"/>
                  <a:gd name="T32" fmla="*/ 124 w 357"/>
                  <a:gd name="T33" fmla="*/ 78 h 236"/>
                  <a:gd name="T34" fmla="*/ 126 w 357"/>
                  <a:gd name="T35" fmla="*/ 66 h 236"/>
                  <a:gd name="T36" fmla="*/ 133 w 357"/>
                  <a:gd name="T37" fmla="*/ 50 h 236"/>
                  <a:gd name="T38" fmla="*/ 152 w 357"/>
                  <a:gd name="T39" fmla="*/ 31 h 236"/>
                  <a:gd name="T40" fmla="*/ 178 w 357"/>
                  <a:gd name="T41" fmla="*/ 12 h 236"/>
                  <a:gd name="T42" fmla="*/ 209 w 357"/>
                  <a:gd name="T43" fmla="*/ 7 h 236"/>
                  <a:gd name="T44" fmla="*/ 235 w 357"/>
                  <a:gd name="T45" fmla="*/ 14 h 236"/>
                  <a:gd name="T46" fmla="*/ 257 w 357"/>
                  <a:gd name="T47" fmla="*/ 24 h 236"/>
                  <a:gd name="T48" fmla="*/ 268 w 357"/>
                  <a:gd name="T49" fmla="*/ 31 h 236"/>
                  <a:gd name="T50" fmla="*/ 271 w 357"/>
                  <a:gd name="T51" fmla="*/ 31 h 236"/>
                  <a:gd name="T52" fmla="*/ 271 w 357"/>
                  <a:gd name="T53" fmla="*/ 26 h 236"/>
                  <a:gd name="T54" fmla="*/ 276 w 357"/>
                  <a:gd name="T55" fmla="*/ 17 h 236"/>
                  <a:gd name="T56" fmla="*/ 285 w 357"/>
                  <a:gd name="T57" fmla="*/ 7 h 236"/>
                  <a:gd name="T58" fmla="*/ 302 w 357"/>
                  <a:gd name="T59" fmla="*/ 2 h 236"/>
                  <a:gd name="T60" fmla="*/ 323 w 357"/>
                  <a:gd name="T61" fmla="*/ 2 h 236"/>
                  <a:gd name="T62" fmla="*/ 340 w 357"/>
                  <a:gd name="T63" fmla="*/ 7 h 236"/>
                  <a:gd name="T64" fmla="*/ 350 w 357"/>
                  <a:gd name="T65" fmla="*/ 17 h 236"/>
                  <a:gd name="T66" fmla="*/ 354 w 357"/>
                  <a:gd name="T67" fmla="*/ 26 h 236"/>
                  <a:gd name="T68" fmla="*/ 354 w 357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129"/>
              <p:cNvSpPr>
                <a:spLocks/>
              </p:cNvSpPr>
              <p:nvPr/>
            </p:nvSpPr>
            <p:spPr bwMode="auto">
              <a:xfrm>
                <a:off x="4409" y="3659"/>
                <a:ext cx="275" cy="228"/>
              </a:xfrm>
              <a:custGeom>
                <a:avLst/>
                <a:gdLst>
                  <a:gd name="T0" fmla="*/ 277 w 274"/>
                  <a:gd name="T1" fmla="*/ 202 h 229"/>
                  <a:gd name="T2" fmla="*/ 274 w 274"/>
                  <a:gd name="T3" fmla="*/ 205 h 229"/>
                  <a:gd name="T4" fmla="*/ 270 w 274"/>
                  <a:gd name="T5" fmla="*/ 207 h 229"/>
                  <a:gd name="T6" fmla="*/ 263 w 274"/>
                  <a:gd name="T7" fmla="*/ 212 h 229"/>
                  <a:gd name="T8" fmla="*/ 253 w 274"/>
                  <a:gd name="T9" fmla="*/ 217 h 229"/>
                  <a:gd name="T10" fmla="*/ 241 w 274"/>
                  <a:gd name="T11" fmla="*/ 221 h 229"/>
                  <a:gd name="T12" fmla="*/ 229 w 274"/>
                  <a:gd name="T13" fmla="*/ 226 h 229"/>
                  <a:gd name="T14" fmla="*/ 215 w 274"/>
                  <a:gd name="T15" fmla="*/ 226 h 229"/>
                  <a:gd name="T16" fmla="*/ 201 w 274"/>
                  <a:gd name="T17" fmla="*/ 226 h 229"/>
                  <a:gd name="T18" fmla="*/ 184 w 274"/>
                  <a:gd name="T19" fmla="*/ 221 h 229"/>
                  <a:gd name="T20" fmla="*/ 170 w 274"/>
                  <a:gd name="T21" fmla="*/ 214 h 229"/>
                  <a:gd name="T22" fmla="*/ 155 w 274"/>
                  <a:gd name="T23" fmla="*/ 205 h 229"/>
                  <a:gd name="T24" fmla="*/ 143 w 274"/>
                  <a:gd name="T25" fmla="*/ 193 h 229"/>
                  <a:gd name="T26" fmla="*/ 133 w 274"/>
                  <a:gd name="T27" fmla="*/ 183 h 229"/>
                  <a:gd name="T28" fmla="*/ 128 w 274"/>
                  <a:gd name="T29" fmla="*/ 176 h 229"/>
                  <a:gd name="T30" fmla="*/ 126 w 274"/>
                  <a:gd name="T31" fmla="*/ 167 h 229"/>
                  <a:gd name="T32" fmla="*/ 124 w 274"/>
                  <a:gd name="T33" fmla="*/ 159 h 229"/>
                  <a:gd name="T34" fmla="*/ 124 w 274"/>
                  <a:gd name="T35" fmla="*/ 155 h 229"/>
                  <a:gd name="T36" fmla="*/ 124 w 274"/>
                  <a:gd name="T37" fmla="*/ 150 h 229"/>
                  <a:gd name="T38" fmla="*/ 124 w 274"/>
                  <a:gd name="T39" fmla="*/ 148 h 229"/>
                  <a:gd name="T40" fmla="*/ 124 w 274"/>
                  <a:gd name="T41" fmla="*/ 145 h 229"/>
                  <a:gd name="T42" fmla="*/ 124 w 274"/>
                  <a:gd name="T43" fmla="*/ 145 h 229"/>
                  <a:gd name="T44" fmla="*/ 119 w 274"/>
                  <a:gd name="T45" fmla="*/ 148 h 229"/>
                  <a:gd name="T46" fmla="*/ 114 w 274"/>
                  <a:gd name="T47" fmla="*/ 150 h 229"/>
                  <a:gd name="T48" fmla="*/ 109 w 274"/>
                  <a:gd name="T49" fmla="*/ 152 h 229"/>
                  <a:gd name="T50" fmla="*/ 102 w 274"/>
                  <a:gd name="T51" fmla="*/ 155 h 229"/>
                  <a:gd name="T52" fmla="*/ 93 w 274"/>
                  <a:gd name="T53" fmla="*/ 157 h 229"/>
                  <a:gd name="T54" fmla="*/ 85 w 274"/>
                  <a:gd name="T55" fmla="*/ 157 h 229"/>
                  <a:gd name="T56" fmla="*/ 76 w 274"/>
                  <a:gd name="T57" fmla="*/ 155 h 229"/>
                  <a:gd name="T58" fmla="*/ 66 w 274"/>
                  <a:gd name="T59" fmla="*/ 152 h 229"/>
                  <a:gd name="T60" fmla="*/ 57 w 274"/>
                  <a:gd name="T61" fmla="*/ 145 h 229"/>
                  <a:gd name="T62" fmla="*/ 47 w 274"/>
                  <a:gd name="T63" fmla="*/ 138 h 229"/>
                  <a:gd name="T64" fmla="*/ 43 w 274"/>
                  <a:gd name="T65" fmla="*/ 128 h 229"/>
                  <a:gd name="T66" fmla="*/ 40 w 274"/>
                  <a:gd name="T67" fmla="*/ 119 h 229"/>
                  <a:gd name="T68" fmla="*/ 38 w 274"/>
                  <a:gd name="T69" fmla="*/ 114 h 229"/>
                  <a:gd name="T70" fmla="*/ 38 w 274"/>
                  <a:gd name="T71" fmla="*/ 105 h 229"/>
                  <a:gd name="T72" fmla="*/ 38 w 274"/>
                  <a:gd name="T73" fmla="*/ 98 h 229"/>
                  <a:gd name="T74" fmla="*/ 40 w 274"/>
                  <a:gd name="T75" fmla="*/ 93 h 229"/>
                  <a:gd name="T76" fmla="*/ 43 w 274"/>
                  <a:gd name="T77" fmla="*/ 89 h 229"/>
                  <a:gd name="T78" fmla="*/ 43 w 274"/>
                  <a:gd name="T79" fmla="*/ 84 h 229"/>
                  <a:gd name="T80" fmla="*/ 43 w 274"/>
                  <a:gd name="T81" fmla="*/ 84 h 229"/>
                  <a:gd name="T82" fmla="*/ 43 w 274"/>
                  <a:gd name="T83" fmla="*/ 84 h 229"/>
                  <a:gd name="T84" fmla="*/ 38 w 274"/>
                  <a:gd name="T85" fmla="*/ 81 h 229"/>
                  <a:gd name="T86" fmla="*/ 33 w 274"/>
                  <a:gd name="T87" fmla="*/ 77 h 229"/>
                  <a:gd name="T88" fmla="*/ 28 w 274"/>
                  <a:gd name="T89" fmla="*/ 72 h 229"/>
                  <a:gd name="T90" fmla="*/ 21 w 274"/>
                  <a:gd name="T91" fmla="*/ 65 h 229"/>
                  <a:gd name="T92" fmla="*/ 16 w 274"/>
                  <a:gd name="T93" fmla="*/ 58 h 229"/>
                  <a:gd name="T94" fmla="*/ 9 w 274"/>
                  <a:gd name="T95" fmla="*/ 46 h 229"/>
                  <a:gd name="T96" fmla="*/ 4 w 274"/>
                  <a:gd name="T97" fmla="*/ 34 h 229"/>
                  <a:gd name="T98" fmla="*/ 2 w 274"/>
                  <a:gd name="T99" fmla="*/ 19 h 229"/>
                  <a:gd name="T100" fmla="*/ 0 w 274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130"/>
              <p:cNvSpPr>
                <a:spLocks/>
              </p:cNvSpPr>
              <p:nvPr/>
            </p:nvSpPr>
            <p:spPr bwMode="auto">
              <a:xfrm>
                <a:off x="4685" y="3659"/>
                <a:ext cx="352" cy="238"/>
              </a:xfrm>
              <a:custGeom>
                <a:avLst/>
                <a:gdLst>
                  <a:gd name="T0" fmla="*/ 346 w 355"/>
                  <a:gd name="T1" fmla="*/ 19 h 239"/>
                  <a:gd name="T2" fmla="*/ 339 w 355"/>
                  <a:gd name="T3" fmla="*/ 48 h 239"/>
                  <a:gd name="T4" fmla="*/ 327 w 355"/>
                  <a:gd name="T5" fmla="*/ 67 h 239"/>
                  <a:gd name="T6" fmla="*/ 315 w 355"/>
                  <a:gd name="T7" fmla="*/ 79 h 239"/>
                  <a:gd name="T8" fmla="*/ 306 w 355"/>
                  <a:gd name="T9" fmla="*/ 84 h 239"/>
                  <a:gd name="T10" fmla="*/ 306 w 355"/>
                  <a:gd name="T11" fmla="*/ 86 h 239"/>
                  <a:gd name="T12" fmla="*/ 308 w 355"/>
                  <a:gd name="T13" fmla="*/ 93 h 239"/>
                  <a:gd name="T14" fmla="*/ 310 w 355"/>
                  <a:gd name="T15" fmla="*/ 108 h 239"/>
                  <a:gd name="T16" fmla="*/ 308 w 355"/>
                  <a:gd name="T17" fmla="*/ 121 h 239"/>
                  <a:gd name="T18" fmla="*/ 301 w 355"/>
                  <a:gd name="T19" fmla="*/ 138 h 239"/>
                  <a:gd name="T20" fmla="*/ 285 w 355"/>
                  <a:gd name="T21" fmla="*/ 152 h 239"/>
                  <a:gd name="T22" fmla="*/ 266 w 355"/>
                  <a:gd name="T23" fmla="*/ 157 h 239"/>
                  <a:gd name="T24" fmla="*/ 249 w 355"/>
                  <a:gd name="T25" fmla="*/ 157 h 239"/>
                  <a:gd name="T26" fmla="*/ 237 w 355"/>
                  <a:gd name="T27" fmla="*/ 152 h 239"/>
                  <a:gd name="T28" fmla="*/ 228 w 355"/>
                  <a:gd name="T29" fmla="*/ 148 h 239"/>
                  <a:gd name="T30" fmla="*/ 228 w 355"/>
                  <a:gd name="T31" fmla="*/ 148 h 239"/>
                  <a:gd name="T32" fmla="*/ 228 w 355"/>
                  <a:gd name="T33" fmla="*/ 155 h 239"/>
                  <a:gd name="T34" fmla="*/ 225 w 355"/>
                  <a:gd name="T35" fmla="*/ 167 h 239"/>
                  <a:gd name="T36" fmla="*/ 218 w 355"/>
                  <a:gd name="T37" fmla="*/ 186 h 239"/>
                  <a:gd name="T38" fmla="*/ 199 w 355"/>
                  <a:gd name="T39" fmla="*/ 205 h 239"/>
                  <a:gd name="T40" fmla="*/ 173 w 355"/>
                  <a:gd name="T41" fmla="*/ 224 h 239"/>
                  <a:gd name="T42" fmla="*/ 142 w 355"/>
                  <a:gd name="T43" fmla="*/ 229 h 239"/>
                  <a:gd name="T44" fmla="*/ 116 w 355"/>
                  <a:gd name="T45" fmla="*/ 221 h 239"/>
                  <a:gd name="T46" fmla="*/ 95 w 355"/>
                  <a:gd name="T47" fmla="*/ 212 h 239"/>
                  <a:gd name="T48" fmla="*/ 83 w 355"/>
                  <a:gd name="T49" fmla="*/ 205 h 239"/>
                  <a:gd name="T50" fmla="*/ 80 w 355"/>
                  <a:gd name="T51" fmla="*/ 205 h 239"/>
                  <a:gd name="T52" fmla="*/ 80 w 355"/>
                  <a:gd name="T53" fmla="*/ 210 h 239"/>
                  <a:gd name="T54" fmla="*/ 76 w 355"/>
                  <a:gd name="T55" fmla="*/ 219 h 239"/>
                  <a:gd name="T56" fmla="*/ 66 w 355"/>
                  <a:gd name="T57" fmla="*/ 229 h 239"/>
                  <a:gd name="T58" fmla="*/ 52 w 355"/>
                  <a:gd name="T59" fmla="*/ 233 h 239"/>
                  <a:gd name="T60" fmla="*/ 31 w 355"/>
                  <a:gd name="T61" fmla="*/ 233 h 239"/>
                  <a:gd name="T62" fmla="*/ 14 w 355"/>
                  <a:gd name="T63" fmla="*/ 229 h 239"/>
                  <a:gd name="T64" fmla="*/ 5 w 355"/>
                  <a:gd name="T65" fmla="*/ 219 h 239"/>
                  <a:gd name="T66" fmla="*/ 0 w 355"/>
                  <a:gd name="T67" fmla="*/ 210 h 239"/>
                  <a:gd name="T68" fmla="*/ 0 w 355"/>
                  <a:gd name="T69" fmla="*/ 205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1131"/>
            <p:cNvGrpSpPr>
              <a:grpSpLocks/>
            </p:cNvGrpSpPr>
            <p:nvPr/>
          </p:nvGrpSpPr>
          <p:grpSpPr bwMode="auto">
            <a:xfrm>
              <a:off x="3367" y="3431"/>
              <a:ext cx="631" cy="469"/>
              <a:chOff x="3367" y="3431"/>
              <a:chExt cx="631" cy="469"/>
            </a:xfrm>
          </p:grpSpPr>
          <p:sp>
            <p:nvSpPr>
              <p:cNvPr id="118" name="Freeform 1132"/>
              <p:cNvSpPr>
                <a:spLocks/>
              </p:cNvSpPr>
              <p:nvPr/>
            </p:nvSpPr>
            <p:spPr bwMode="auto">
              <a:xfrm>
                <a:off x="3723" y="3441"/>
                <a:ext cx="275" cy="228"/>
              </a:xfrm>
              <a:custGeom>
                <a:avLst/>
                <a:gdLst>
                  <a:gd name="T0" fmla="*/ 0 w 276"/>
                  <a:gd name="T1" fmla="*/ 24 h 229"/>
                  <a:gd name="T2" fmla="*/ 4 w 276"/>
                  <a:gd name="T3" fmla="*/ 24 h 229"/>
                  <a:gd name="T4" fmla="*/ 7 w 276"/>
                  <a:gd name="T5" fmla="*/ 19 h 229"/>
                  <a:gd name="T6" fmla="*/ 16 w 276"/>
                  <a:gd name="T7" fmla="*/ 14 h 229"/>
                  <a:gd name="T8" fmla="*/ 26 w 276"/>
                  <a:gd name="T9" fmla="*/ 10 h 229"/>
                  <a:gd name="T10" fmla="*/ 35 w 276"/>
                  <a:gd name="T11" fmla="*/ 5 h 229"/>
                  <a:gd name="T12" fmla="*/ 50 w 276"/>
                  <a:gd name="T13" fmla="*/ 2 h 229"/>
                  <a:gd name="T14" fmla="*/ 64 w 276"/>
                  <a:gd name="T15" fmla="*/ 0 h 229"/>
                  <a:gd name="T16" fmla="*/ 78 w 276"/>
                  <a:gd name="T17" fmla="*/ 0 h 229"/>
                  <a:gd name="T18" fmla="*/ 95 w 276"/>
                  <a:gd name="T19" fmla="*/ 5 h 229"/>
                  <a:gd name="T20" fmla="*/ 109 w 276"/>
                  <a:gd name="T21" fmla="*/ 12 h 229"/>
                  <a:gd name="T22" fmla="*/ 124 w 276"/>
                  <a:gd name="T23" fmla="*/ 24 h 229"/>
                  <a:gd name="T24" fmla="*/ 133 w 276"/>
                  <a:gd name="T25" fmla="*/ 33 h 229"/>
                  <a:gd name="T26" fmla="*/ 140 w 276"/>
                  <a:gd name="T27" fmla="*/ 43 h 229"/>
                  <a:gd name="T28" fmla="*/ 144 w 276"/>
                  <a:gd name="T29" fmla="*/ 52 h 229"/>
                  <a:gd name="T30" fmla="*/ 147 w 276"/>
                  <a:gd name="T31" fmla="*/ 60 h 229"/>
                  <a:gd name="T32" fmla="*/ 149 w 276"/>
                  <a:gd name="T33" fmla="*/ 67 h 229"/>
                  <a:gd name="T34" fmla="*/ 149 w 276"/>
                  <a:gd name="T35" fmla="*/ 74 h 229"/>
                  <a:gd name="T36" fmla="*/ 149 w 276"/>
                  <a:gd name="T37" fmla="*/ 79 h 229"/>
                  <a:gd name="T38" fmla="*/ 149 w 276"/>
                  <a:gd name="T39" fmla="*/ 81 h 229"/>
                  <a:gd name="T40" fmla="*/ 149 w 276"/>
                  <a:gd name="T41" fmla="*/ 81 h 229"/>
                  <a:gd name="T42" fmla="*/ 149 w 276"/>
                  <a:gd name="T43" fmla="*/ 81 h 229"/>
                  <a:gd name="T44" fmla="*/ 152 w 276"/>
                  <a:gd name="T45" fmla="*/ 79 h 229"/>
                  <a:gd name="T46" fmla="*/ 156 w 276"/>
                  <a:gd name="T47" fmla="*/ 76 h 229"/>
                  <a:gd name="T48" fmla="*/ 164 w 276"/>
                  <a:gd name="T49" fmla="*/ 74 h 229"/>
                  <a:gd name="T50" fmla="*/ 171 w 276"/>
                  <a:gd name="T51" fmla="*/ 72 h 229"/>
                  <a:gd name="T52" fmla="*/ 178 w 276"/>
                  <a:gd name="T53" fmla="*/ 69 h 229"/>
                  <a:gd name="T54" fmla="*/ 187 w 276"/>
                  <a:gd name="T55" fmla="*/ 69 h 229"/>
                  <a:gd name="T56" fmla="*/ 197 w 276"/>
                  <a:gd name="T57" fmla="*/ 72 h 229"/>
                  <a:gd name="T58" fmla="*/ 206 w 276"/>
                  <a:gd name="T59" fmla="*/ 74 h 229"/>
                  <a:gd name="T60" fmla="*/ 216 w 276"/>
                  <a:gd name="T61" fmla="*/ 81 h 229"/>
                  <a:gd name="T62" fmla="*/ 226 w 276"/>
                  <a:gd name="T63" fmla="*/ 91 h 229"/>
                  <a:gd name="T64" fmla="*/ 230 w 276"/>
                  <a:gd name="T65" fmla="*/ 98 h 229"/>
                  <a:gd name="T66" fmla="*/ 233 w 276"/>
                  <a:gd name="T67" fmla="*/ 107 h 229"/>
                  <a:gd name="T68" fmla="*/ 235 w 276"/>
                  <a:gd name="T69" fmla="*/ 114 h 229"/>
                  <a:gd name="T70" fmla="*/ 235 w 276"/>
                  <a:gd name="T71" fmla="*/ 121 h 229"/>
                  <a:gd name="T72" fmla="*/ 233 w 276"/>
                  <a:gd name="T73" fmla="*/ 128 h 229"/>
                  <a:gd name="T74" fmla="*/ 233 w 276"/>
                  <a:gd name="T75" fmla="*/ 135 h 229"/>
                  <a:gd name="T76" fmla="*/ 230 w 276"/>
                  <a:gd name="T77" fmla="*/ 140 h 229"/>
                  <a:gd name="T78" fmla="*/ 230 w 276"/>
                  <a:gd name="T79" fmla="*/ 142 h 229"/>
                  <a:gd name="T80" fmla="*/ 228 w 276"/>
                  <a:gd name="T81" fmla="*/ 142 h 229"/>
                  <a:gd name="T82" fmla="*/ 230 w 276"/>
                  <a:gd name="T83" fmla="*/ 145 h 229"/>
                  <a:gd name="T84" fmla="*/ 233 w 276"/>
                  <a:gd name="T85" fmla="*/ 145 h 229"/>
                  <a:gd name="T86" fmla="*/ 237 w 276"/>
                  <a:gd name="T87" fmla="*/ 150 h 229"/>
                  <a:gd name="T88" fmla="*/ 245 w 276"/>
                  <a:gd name="T89" fmla="*/ 154 h 229"/>
                  <a:gd name="T90" fmla="*/ 249 w 276"/>
                  <a:gd name="T91" fmla="*/ 161 h 229"/>
                  <a:gd name="T92" fmla="*/ 256 w 276"/>
                  <a:gd name="T93" fmla="*/ 171 h 229"/>
                  <a:gd name="T94" fmla="*/ 264 w 276"/>
                  <a:gd name="T95" fmla="*/ 181 h 229"/>
                  <a:gd name="T96" fmla="*/ 268 w 276"/>
                  <a:gd name="T97" fmla="*/ 192 h 229"/>
                  <a:gd name="T98" fmla="*/ 271 w 276"/>
                  <a:gd name="T99" fmla="*/ 209 h 229"/>
                  <a:gd name="T100" fmla="*/ 273 w 276"/>
                  <a:gd name="T101" fmla="*/ 226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133"/>
              <p:cNvSpPr>
                <a:spLocks/>
              </p:cNvSpPr>
              <p:nvPr/>
            </p:nvSpPr>
            <p:spPr bwMode="auto">
              <a:xfrm>
                <a:off x="3367" y="3431"/>
                <a:ext cx="356" cy="234"/>
              </a:xfrm>
              <a:custGeom>
                <a:avLst/>
                <a:gdLst>
                  <a:gd name="T0" fmla="*/ 3 w 358"/>
                  <a:gd name="T1" fmla="*/ 214 h 236"/>
                  <a:gd name="T2" fmla="*/ 10 w 358"/>
                  <a:gd name="T3" fmla="*/ 188 h 236"/>
                  <a:gd name="T4" fmla="*/ 22 w 358"/>
                  <a:gd name="T5" fmla="*/ 171 h 236"/>
                  <a:gd name="T6" fmla="*/ 34 w 358"/>
                  <a:gd name="T7" fmla="*/ 160 h 236"/>
                  <a:gd name="T8" fmla="*/ 43 w 358"/>
                  <a:gd name="T9" fmla="*/ 152 h 236"/>
                  <a:gd name="T10" fmla="*/ 43 w 358"/>
                  <a:gd name="T11" fmla="*/ 152 h 236"/>
                  <a:gd name="T12" fmla="*/ 41 w 358"/>
                  <a:gd name="T13" fmla="*/ 143 h 236"/>
                  <a:gd name="T14" fmla="*/ 39 w 358"/>
                  <a:gd name="T15" fmla="*/ 131 h 236"/>
                  <a:gd name="T16" fmla="*/ 39 w 358"/>
                  <a:gd name="T17" fmla="*/ 114 h 236"/>
                  <a:gd name="T18" fmla="*/ 48 w 358"/>
                  <a:gd name="T19" fmla="*/ 95 h 236"/>
                  <a:gd name="T20" fmla="*/ 65 w 358"/>
                  <a:gd name="T21" fmla="*/ 81 h 236"/>
                  <a:gd name="T22" fmla="*/ 84 w 358"/>
                  <a:gd name="T23" fmla="*/ 76 h 236"/>
                  <a:gd name="T24" fmla="*/ 100 w 358"/>
                  <a:gd name="T25" fmla="*/ 79 h 236"/>
                  <a:gd name="T26" fmla="*/ 112 w 358"/>
                  <a:gd name="T27" fmla="*/ 83 h 236"/>
                  <a:gd name="T28" fmla="*/ 119 w 358"/>
                  <a:gd name="T29" fmla="*/ 88 h 236"/>
                  <a:gd name="T30" fmla="*/ 121 w 358"/>
                  <a:gd name="T31" fmla="*/ 86 h 236"/>
                  <a:gd name="T32" fmla="*/ 119 w 358"/>
                  <a:gd name="T33" fmla="*/ 79 h 236"/>
                  <a:gd name="T34" fmla="*/ 121 w 358"/>
                  <a:gd name="T35" fmla="*/ 67 h 236"/>
                  <a:gd name="T36" fmla="*/ 131 w 358"/>
                  <a:gd name="T37" fmla="*/ 53 h 236"/>
                  <a:gd name="T38" fmla="*/ 150 w 358"/>
                  <a:gd name="T39" fmla="*/ 31 h 236"/>
                  <a:gd name="T40" fmla="*/ 179 w 358"/>
                  <a:gd name="T41" fmla="*/ 15 h 236"/>
                  <a:gd name="T42" fmla="*/ 210 w 358"/>
                  <a:gd name="T43" fmla="*/ 10 h 236"/>
                  <a:gd name="T44" fmla="*/ 236 w 358"/>
                  <a:gd name="T45" fmla="*/ 15 h 236"/>
                  <a:gd name="T46" fmla="*/ 257 w 358"/>
                  <a:gd name="T47" fmla="*/ 24 h 236"/>
                  <a:gd name="T48" fmla="*/ 267 w 358"/>
                  <a:gd name="T49" fmla="*/ 31 h 236"/>
                  <a:gd name="T50" fmla="*/ 269 w 358"/>
                  <a:gd name="T51" fmla="*/ 31 h 236"/>
                  <a:gd name="T52" fmla="*/ 269 w 358"/>
                  <a:gd name="T53" fmla="*/ 27 h 236"/>
                  <a:gd name="T54" fmla="*/ 273 w 358"/>
                  <a:gd name="T55" fmla="*/ 17 h 236"/>
                  <a:gd name="T56" fmla="*/ 283 w 358"/>
                  <a:gd name="T57" fmla="*/ 8 h 236"/>
                  <a:gd name="T58" fmla="*/ 300 w 358"/>
                  <a:gd name="T59" fmla="*/ 3 h 236"/>
                  <a:gd name="T60" fmla="*/ 321 w 358"/>
                  <a:gd name="T61" fmla="*/ 3 h 236"/>
                  <a:gd name="T62" fmla="*/ 338 w 358"/>
                  <a:gd name="T63" fmla="*/ 8 h 236"/>
                  <a:gd name="T64" fmla="*/ 345 w 358"/>
                  <a:gd name="T65" fmla="*/ 17 h 236"/>
                  <a:gd name="T66" fmla="*/ 350 w 358"/>
                  <a:gd name="T67" fmla="*/ 27 h 236"/>
                  <a:gd name="T68" fmla="*/ 352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134"/>
              <p:cNvSpPr>
                <a:spLocks/>
              </p:cNvSpPr>
              <p:nvPr/>
            </p:nvSpPr>
            <p:spPr bwMode="auto">
              <a:xfrm>
                <a:off x="3367" y="3666"/>
                <a:ext cx="272" cy="228"/>
              </a:xfrm>
              <a:custGeom>
                <a:avLst/>
                <a:gdLst>
                  <a:gd name="T0" fmla="*/ 272 w 272"/>
                  <a:gd name="T1" fmla="*/ 200 h 229"/>
                  <a:gd name="T2" fmla="*/ 272 w 272"/>
                  <a:gd name="T3" fmla="*/ 202 h 229"/>
                  <a:gd name="T4" fmla="*/ 267 w 272"/>
                  <a:gd name="T5" fmla="*/ 205 h 229"/>
                  <a:gd name="T6" fmla="*/ 260 w 272"/>
                  <a:gd name="T7" fmla="*/ 209 h 229"/>
                  <a:gd name="T8" fmla="*/ 251 w 272"/>
                  <a:gd name="T9" fmla="*/ 214 h 229"/>
                  <a:gd name="T10" fmla="*/ 239 w 272"/>
                  <a:gd name="T11" fmla="*/ 219 h 229"/>
                  <a:gd name="T12" fmla="*/ 227 w 272"/>
                  <a:gd name="T13" fmla="*/ 224 h 229"/>
                  <a:gd name="T14" fmla="*/ 213 w 272"/>
                  <a:gd name="T15" fmla="*/ 226 h 229"/>
                  <a:gd name="T16" fmla="*/ 196 w 272"/>
                  <a:gd name="T17" fmla="*/ 224 h 229"/>
                  <a:gd name="T18" fmla="*/ 182 w 272"/>
                  <a:gd name="T19" fmla="*/ 221 h 229"/>
                  <a:gd name="T20" fmla="*/ 165 w 272"/>
                  <a:gd name="T21" fmla="*/ 212 h 229"/>
                  <a:gd name="T22" fmla="*/ 153 w 272"/>
                  <a:gd name="T23" fmla="*/ 202 h 229"/>
                  <a:gd name="T24" fmla="*/ 141 w 272"/>
                  <a:gd name="T25" fmla="*/ 193 h 229"/>
                  <a:gd name="T26" fmla="*/ 134 w 272"/>
                  <a:gd name="T27" fmla="*/ 183 h 229"/>
                  <a:gd name="T28" fmla="*/ 129 w 272"/>
                  <a:gd name="T29" fmla="*/ 174 h 229"/>
                  <a:gd name="T30" fmla="*/ 124 w 272"/>
                  <a:gd name="T31" fmla="*/ 164 h 229"/>
                  <a:gd name="T32" fmla="*/ 124 w 272"/>
                  <a:gd name="T33" fmla="*/ 157 h 229"/>
                  <a:gd name="T34" fmla="*/ 122 w 272"/>
                  <a:gd name="T35" fmla="*/ 152 h 229"/>
                  <a:gd name="T36" fmla="*/ 122 w 272"/>
                  <a:gd name="T37" fmla="*/ 147 h 229"/>
                  <a:gd name="T38" fmla="*/ 124 w 272"/>
                  <a:gd name="T39" fmla="*/ 145 h 229"/>
                  <a:gd name="T40" fmla="*/ 124 w 272"/>
                  <a:gd name="T41" fmla="*/ 143 h 229"/>
                  <a:gd name="T42" fmla="*/ 122 w 272"/>
                  <a:gd name="T43" fmla="*/ 145 h 229"/>
                  <a:gd name="T44" fmla="*/ 120 w 272"/>
                  <a:gd name="T45" fmla="*/ 147 h 229"/>
                  <a:gd name="T46" fmla="*/ 115 w 272"/>
                  <a:gd name="T47" fmla="*/ 150 h 229"/>
                  <a:gd name="T48" fmla="*/ 110 w 272"/>
                  <a:gd name="T49" fmla="*/ 152 h 229"/>
                  <a:gd name="T50" fmla="*/ 103 w 272"/>
                  <a:gd name="T51" fmla="*/ 154 h 229"/>
                  <a:gd name="T52" fmla="*/ 93 w 272"/>
                  <a:gd name="T53" fmla="*/ 154 h 229"/>
                  <a:gd name="T54" fmla="*/ 84 w 272"/>
                  <a:gd name="T55" fmla="*/ 154 h 229"/>
                  <a:gd name="T56" fmla="*/ 77 w 272"/>
                  <a:gd name="T57" fmla="*/ 154 h 229"/>
                  <a:gd name="T58" fmla="*/ 65 w 272"/>
                  <a:gd name="T59" fmla="*/ 150 h 229"/>
                  <a:gd name="T60" fmla="*/ 55 w 272"/>
                  <a:gd name="T61" fmla="*/ 143 h 229"/>
                  <a:gd name="T62" fmla="*/ 48 w 272"/>
                  <a:gd name="T63" fmla="*/ 135 h 229"/>
                  <a:gd name="T64" fmla="*/ 43 w 272"/>
                  <a:gd name="T65" fmla="*/ 126 h 229"/>
                  <a:gd name="T66" fmla="*/ 39 w 272"/>
                  <a:gd name="T67" fmla="*/ 119 h 229"/>
                  <a:gd name="T68" fmla="*/ 39 w 272"/>
                  <a:gd name="T69" fmla="*/ 112 h 229"/>
                  <a:gd name="T70" fmla="*/ 39 w 272"/>
                  <a:gd name="T71" fmla="*/ 105 h 229"/>
                  <a:gd name="T72" fmla="*/ 39 w 272"/>
                  <a:gd name="T73" fmla="*/ 98 h 229"/>
                  <a:gd name="T74" fmla="*/ 41 w 272"/>
                  <a:gd name="T75" fmla="*/ 91 h 229"/>
                  <a:gd name="T76" fmla="*/ 41 w 272"/>
                  <a:gd name="T77" fmla="*/ 86 h 229"/>
                  <a:gd name="T78" fmla="*/ 43 w 272"/>
                  <a:gd name="T79" fmla="*/ 84 h 229"/>
                  <a:gd name="T80" fmla="*/ 43 w 272"/>
                  <a:gd name="T81" fmla="*/ 81 h 229"/>
                  <a:gd name="T82" fmla="*/ 43 w 272"/>
                  <a:gd name="T83" fmla="*/ 81 h 229"/>
                  <a:gd name="T84" fmla="*/ 39 w 272"/>
                  <a:gd name="T85" fmla="*/ 79 h 229"/>
                  <a:gd name="T86" fmla="*/ 34 w 272"/>
                  <a:gd name="T87" fmla="*/ 76 h 229"/>
                  <a:gd name="T88" fmla="*/ 29 w 272"/>
                  <a:gd name="T89" fmla="*/ 72 h 229"/>
                  <a:gd name="T90" fmla="*/ 22 w 272"/>
                  <a:gd name="T91" fmla="*/ 64 h 229"/>
                  <a:gd name="T92" fmla="*/ 15 w 272"/>
                  <a:gd name="T93" fmla="*/ 55 h 229"/>
                  <a:gd name="T94" fmla="*/ 10 w 272"/>
                  <a:gd name="T95" fmla="*/ 45 h 229"/>
                  <a:gd name="T96" fmla="*/ 5 w 272"/>
                  <a:gd name="T97" fmla="*/ 31 h 229"/>
                  <a:gd name="T98" fmla="*/ 3 w 272"/>
                  <a:gd name="T99" fmla="*/ 17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135"/>
              <p:cNvSpPr>
                <a:spLocks/>
              </p:cNvSpPr>
              <p:nvPr/>
            </p:nvSpPr>
            <p:spPr bwMode="auto">
              <a:xfrm>
                <a:off x="3638" y="3666"/>
                <a:ext cx="360" cy="234"/>
              </a:xfrm>
              <a:custGeom>
                <a:avLst/>
                <a:gdLst>
                  <a:gd name="T0" fmla="*/ 3 w 360"/>
                  <a:gd name="T1" fmla="*/ 199 h 236"/>
                  <a:gd name="T2" fmla="*/ 3 w 360"/>
                  <a:gd name="T3" fmla="*/ 206 h 236"/>
                  <a:gd name="T4" fmla="*/ 7 w 360"/>
                  <a:gd name="T5" fmla="*/ 213 h 236"/>
                  <a:gd name="T6" fmla="*/ 17 w 360"/>
                  <a:gd name="T7" fmla="*/ 223 h 236"/>
                  <a:gd name="T8" fmla="*/ 34 w 360"/>
                  <a:gd name="T9" fmla="*/ 230 h 236"/>
                  <a:gd name="T10" fmla="*/ 55 w 360"/>
                  <a:gd name="T11" fmla="*/ 230 h 236"/>
                  <a:gd name="T12" fmla="*/ 72 w 360"/>
                  <a:gd name="T13" fmla="*/ 223 h 236"/>
                  <a:gd name="T14" fmla="*/ 79 w 360"/>
                  <a:gd name="T15" fmla="*/ 213 h 236"/>
                  <a:gd name="T16" fmla="*/ 84 w 360"/>
                  <a:gd name="T17" fmla="*/ 206 h 236"/>
                  <a:gd name="T18" fmla="*/ 86 w 360"/>
                  <a:gd name="T19" fmla="*/ 199 h 236"/>
                  <a:gd name="T20" fmla="*/ 88 w 360"/>
                  <a:gd name="T21" fmla="*/ 199 h 236"/>
                  <a:gd name="T22" fmla="*/ 100 w 360"/>
                  <a:gd name="T23" fmla="*/ 209 h 236"/>
                  <a:gd name="T24" fmla="*/ 119 w 360"/>
                  <a:gd name="T25" fmla="*/ 218 h 236"/>
                  <a:gd name="T26" fmla="*/ 148 w 360"/>
                  <a:gd name="T27" fmla="*/ 223 h 236"/>
                  <a:gd name="T28" fmla="*/ 179 w 360"/>
                  <a:gd name="T29" fmla="*/ 218 h 236"/>
                  <a:gd name="T30" fmla="*/ 208 w 360"/>
                  <a:gd name="T31" fmla="*/ 199 h 236"/>
                  <a:gd name="T32" fmla="*/ 227 w 360"/>
                  <a:gd name="T33" fmla="*/ 180 h 236"/>
                  <a:gd name="T34" fmla="*/ 234 w 360"/>
                  <a:gd name="T35" fmla="*/ 166 h 236"/>
                  <a:gd name="T36" fmla="*/ 236 w 360"/>
                  <a:gd name="T37" fmla="*/ 152 h 236"/>
                  <a:gd name="T38" fmla="*/ 236 w 360"/>
                  <a:gd name="T39" fmla="*/ 145 h 236"/>
                  <a:gd name="T40" fmla="*/ 236 w 360"/>
                  <a:gd name="T41" fmla="*/ 145 h 236"/>
                  <a:gd name="T42" fmla="*/ 243 w 360"/>
                  <a:gd name="T43" fmla="*/ 150 h 236"/>
                  <a:gd name="T44" fmla="*/ 258 w 360"/>
                  <a:gd name="T45" fmla="*/ 154 h 236"/>
                  <a:gd name="T46" fmla="*/ 274 w 360"/>
                  <a:gd name="T47" fmla="*/ 157 h 236"/>
                  <a:gd name="T48" fmla="*/ 293 w 360"/>
                  <a:gd name="T49" fmla="*/ 150 h 236"/>
                  <a:gd name="T50" fmla="*/ 313 w 360"/>
                  <a:gd name="T51" fmla="*/ 135 h 236"/>
                  <a:gd name="T52" fmla="*/ 320 w 360"/>
                  <a:gd name="T53" fmla="*/ 119 h 236"/>
                  <a:gd name="T54" fmla="*/ 322 w 360"/>
                  <a:gd name="T55" fmla="*/ 102 h 236"/>
                  <a:gd name="T56" fmla="*/ 320 w 360"/>
                  <a:gd name="T57" fmla="*/ 88 h 236"/>
                  <a:gd name="T58" fmla="*/ 317 w 360"/>
                  <a:gd name="T59" fmla="*/ 81 h 236"/>
                  <a:gd name="T60" fmla="*/ 317 w 360"/>
                  <a:gd name="T61" fmla="*/ 78 h 236"/>
                  <a:gd name="T62" fmla="*/ 324 w 360"/>
                  <a:gd name="T63" fmla="*/ 73 h 236"/>
                  <a:gd name="T64" fmla="*/ 336 w 360"/>
                  <a:gd name="T65" fmla="*/ 61 h 236"/>
                  <a:gd name="T66" fmla="*/ 351 w 360"/>
                  <a:gd name="T67" fmla="*/ 45 h 236"/>
                  <a:gd name="T68" fmla="*/ 358 w 360"/>
                  <a:gd name="T69" fmla="*/ 1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Freeform 1136"/>
            <p:cNvSpPr>
              <a:spLocks/>
            </p:cNvSpPr>
            <p:nvPr/>
          </p:nvSpPr>
          <p:spPr bwMode="auto">
            <a:xfrm>
              <a:off x="4347" y="4062"/>
              <a:ext cx="114" cy="115"/>
            </a:xfrm>
            <a:custGeom>
              <a:avLst/>
              <a:gdLst>
                <a:gd name="T0" fmla="*/ 109 w 115"/>
                <a:gd name="T1" fmla="*/ 112 h 115"/>
                <a:gd name="T2" fmla="*/ 112 w 115"/>
                <a:gd name="T3" fmla="*/ 0 h 115"/>
                <a:gd name="T4" fmla="*/ 0 w 115"/>
                <a:gd name="T5" fmla="*/ 0 h 115"/>
                <a:gd name="T6" fmla="*/ 0 w 115"/>
                <a:gd name="T7" fmla="*/ 115 h 115"/>
                <a:gd name="T8" fmla="*/ 112 w 115"/>
                <a:gd name="T9" fmla="*/ 115 h 115"/>
                <a:gd name="T10" fmla="*/ 112 w 115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137"/>
            <p:cNvSpPr>
              <a:spLocks/>
            </p:cNvSpPr>
            <p:nvPr/>
          </p:nvSpPr>
          <p:spPr bwMode="auto">
            <a:xfrm>
              <a:off x="4986" y="4062"/>
              <a:ext cx="110" cy="115"/>
            </a:xfrm>
            <a:custGeom>
              <a:avLst/>
              <a:gdLst>
                <a:gd name="T0" fmla="*/ 106 w 112"/>
                <a:gd name="T1" fmla="*/ 112 h 115"/>
                <a:gd name="T2" fmla="*/ 106 w 112"/>
                <a:gd name="T3" fmla="*/ 0 h 115"/>
                <a:gd name="T4" fmla="*/ 0 w 112"/>
                <a:gd name="T5" fmla="*/ 0 h 115"/>
                <a:gd name="T6" fmla="*/ 0 w 112"/>
                <a:gd name="T7" fmla="*/ 115 h 115"/>
                <a:gd name="T8" fmla="*/ 106 w 112"/>
                <a:gd name="T9" fmla="*/ 115 h 115"/>
                <a:gd name="T10" fmla="*/ 106 w 112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138"/>
            <p:cNvSpPr>
              <a:spLocks noChangeShapeType="1"/>
            </p:cNvSpPr>
            <p:nvPr/>
          </p:nvSpPr>
          <p:spPr bwMode="auto">
            <a:xfrm>
              <a:off x="4207" y="2557"/>
              <a:ext cx="0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139"/>
            <p:cNvSpPr>
              <a:spLocks noChangeShapeType="1"/>
            </p:cNvSpPr>
            <p:nvPr/>
          </p:nvSpPr>
          <p:spPr bwMode="auto">
            <a:xfrm flipH="1" flipV="1">
              <a:off x="3719" y="2814"/>
              <a:ext cx="173" cy="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140"/>
            <p:cNvSpPr>
              <a:spLocks noChangeShapeType="1"/>
            </p:cNvSpPr>
            <p:nvPr/>
          </p:nvSpPr>
          <p:spPr bwMode="auto">
            <a:xfrm flipV="1">
              <a:off x="4519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141"/>
            <p:cNvSpPr>
              <a:spLocks noChangeShapeType="1"/>
            </p:cNvSpPr>
            <p:nvPr/>
          </p:nvSpPr>
          <p:spPr bwMode="auto">
            <a:xfrm flipH="1">
              <a:off x="3682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42"/>
            <p:cNvSpPr>
              <a:spLocks/>
            </p:cNvSpPr>
            <p:nvPr/>
          </p:nvSpPr>
          <p:spPr bwMode="auto">
            <a:xfrm>
              <a:off x="3745" y="3200"/>
              <a:ext cx="114" cy="112"/>
            </a:xfrm>
            <a:custGeom>
              <a:avLst/>
              <a:gdLst>
                <a:gd name="T0" fmla="*/ 116 w 113"/>
                <a:gd name="T1" fmla="*/ 103 h 115"/>
                <a:gd name="T2" fmla="*/ 116 w 113"/>
                <a:gd name="T3" fmla="*/ 0 h 115"/>
                <a:gd name="T4" fmla="*/ 0 w 113"/>
                <a:gd name="T5" fmla="*/ 0 h 115"/>
                <a:gd name="T6" fmla="*/ 0 w 113"/>
                <a:gd name="T7" fmla="*/ 106 h 115"/>
                <a:gd name="T8" fmla="*/ 116 w 113"/>
                <a:gd name="T9" fmla="*/ 106 h 115"/>
                <a:gd name="T10" fmla="*/ 116 w 113"/>
                <a:gd name="T11" fmla="*/ 106 h 115"/>
                <a:gd name="T12" fmla="*/ 116 w 113"/>
                <a:gd name="T13" fmla="*/ 103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43"/>
            <p:cNvSpPr>
              <a:spLocks/>
            </p:cNvSpPr>
            <p:nvPr/>
          </p:nvSpPr>
          <p:spPr bwMode="auto">
            <a:xfrm>
              <a:off x="3983" y="3263"/>
              <a:ext cx="114" cy="115"/>
            </a:xfrm>
            <a:custGeom>
              <a:avLst/>
              <a:gdLst>
                <a:gd name="T0" fmla="*/ 116 w 113"/>
                <a:gd name="T1" fmla="*/ 112 h 115"/>
                <a:gd name="T2" fmla="*/ 116 w 113"/>
                <a:gd name="T3" fmla="*/ 0 h 115"/>
                <a:gd name="T4" fmla="*/ 0 w 113"/>
                <a:gd name="T5" fmla="*/ 0 h 115"/>
                <a:gd name="T6" fmla="*/ 0 w 113"/>
                <a:gd name="T7" fmla="*/ 115 h 115"/>
                <a:gd name="T8" fmla="*/ 116 w 113"/>
                <a:gd name="T9" fmla="*/ 115 h 115"/>
                <a:gd name="T10" fmla="*/ 116 w 113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44"/>
            <p:cNvSpPr>
              <a:spLocks noChangeShapeType="1"/>
            </p:cNvSpPr>
            <p:nvPr/>
          </p:nvSpPr>
          <p:spPr bwMode="auto">
            <a:xfrm>
              <a:off x="4468" y="3055"/>
              <a:ext cx="261" cy="3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45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8 w 112"/>
                <a:gd name="T1" fmla="*/ 103 h 112"/>
                <a:gd name="T2" fmla="*/ 118 w 112"/>
                <a:gd name="T3" fmla="*/ 0 h 112"/>
                <a:gd name="T4" fmla="*/ 0 w 112"/>
                <a:gd name="T5" fmla="*/ 0 h 112"/>
                <a:gd name="T6" fmla="*/ 0 w 112"/>
                <a:gd name="T7" fmla="*/ 103 h 112"/>
                <a:gd name="T8" fmla="*/ 118 w 112"/>
                <a:gd name="T9" fmla="*/ 103 h 112"/>
                <a:gd name="T10" fmla="*/ 118 w 112"/>
                <a:gd name="T11" fmla="*/ 103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46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8 w 112"/>
                <a:gd name="T1" fmla="*/ 103 h 112"/>
                <a:gd name="T2" fmla="*/ 118 w 112"/>
                <a:gd name="T3" fmla="*/ 0 h 112"/>
                <a:gd name="T4" fmla="*/ 0 w 112"/>
                <a:gd name="T5" fmla="*/ 0 h 112"/>
                <a:gd name="T6" fmla="*/ 0 w 112"/>
                <a:gd name="T7" fmla="*/ 103 h 112"/>
                <a:gd name="T8" fmla="*/ 118 w 112"/>
                <a:gd name="T9" fmla="*/ 103 h 112"/>
                <a:gd name="T10" fmla="*/ 118 w 112"/>
                <a:gd name="T11" fmla="*/ 103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47"/>
            <p:cNvSpPr>
              <a:spLocks noChangeShapeType="1"/>
            </p:cNvSpPr>
            <p:nvPr/>
          </p:nvSpPr>
          <p:spPr bwMode="auto">
            <a:xfrm flipH="1" flipV="1">
              <a:off x="3275" y="3448"/>
              <a:ext cx="140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48"/>
            <p:cNvSpPr>
              <a:spLocks noChangeShapeType="1"/>
            </p:cNvSpPr>
            <p:nvPr/>
          </p:nvSpPr>
          <p:spPr bwMode="auto">
            <a:xfrm flipV="1">
              <a:off x="4989" y="3448"/>
              <a:ext cx="147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49"/>
            <p:cNvSpPr>
              <a:spLocks noChangeShapeType="1"/>
            </p:cNvSpPr>
            <p:nvPr/>
          </p:nvSpPr>
          <p:spPr bwMode="auto">
            <a:xfrm flipH="1">
              <a:off x="3348" y="3877"/>
              <a:ext cx="180" cy="1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50"/>
            <p:cNvSpPr>
              <a:spLocks noChangeShapeType="1"/>
            </p:cNvSpPr>
            <p:nvPr/>
          </p:nvSpPr>
          <p:spPr bwMode="auto">
            <a:xfrm>
              <a:off x="3822" y="3883"/>
              <a:ext cx="184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51"/>
            <p:cNvSpPr>
              <a:spLocks noChangeShapeType="1"/>
            </p:cNvSpPr>
            <p:nvPr/>
          </p:nvSpPr>
          <p:spPr bwMode="auto">
            <a:xfrm flipH="1">
              <a:off x="4406" y="3880"/>
              <a:ext cx="17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52"/>
            <p:cNvSpPr>
              <a:spLocks noChangeShapeType="1"/>
            </p:cNvSpPr>
            <p:nvPr/>
          </p:nvSpPr>
          <p:spPr bwMode="auto">
            <a:xfrm>
              <a:off x="4883" y="3873"/>
              <a:ext cx="158" cy="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53"/>
            <p:cNvSpPr>
              <a:spLocks noChangeShapeType="1"/>
            </p:cNvSpPr>
            <p:nvPr/>
          </p:nvSpPr>
          <p:spPr bwMode="auto">
            <a:xfrm>
              <a:off x="3994" y="3666"/>
              <a:ext cx="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54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8 w 112"/>
                <a:gd name="T1" fmla="*/ 112 h 112"/>
                <a:gd name="T2" fmla="*/ 118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8 w 112"/>
                <a:gd name="T9" fmla="*/ 112 h 112"/>
                <a:gd name="T10" fmla="*/ 118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55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8 w 112"/>
                <a:gd name="T1" fmla="*/ 112 h 112"/>
                <a:gd name="T2" fmla="*/ 118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8 w 112"/>
                <a:gd name="T9" fmla="*/ 112 h 112"/>
                <a:gd name="T10" fmla="*/ 118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56"/>
            <p:cNvSpPr>
              <a:spLocks noChangeShapeType="1"/>
            </p:cNvSpPr>
            <p:nvPr/>
          </p:nvSpPr>
          <p:spPr bwMode="auto">
            <a:xfrm flipH="1" flipV="1">
              <a:off x="3983" y="3072"/>
              <a:ext cx="48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" name="Group 1157"/>
          <p:cNvGrpSpPr>
            <a:grpSpLocks/>
          </p:cNvGrpSpPr>
          <p:nvPr userDrawn="1"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31" name="Rectangle 1158"/>
            <p:cNvSpPr>
              <a:spLocks noChangeArrowheads="1"/>
            </p:cNvSpPr>
            <p:nvPr userDrawn="1"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2" name="Rectangle 1159"/>
            <p:cNvSpPr>
              <a:spLocks noChangeArrowheads="1"/>
            </p:cNvSpPr>
            <p:nvPr userDrawn="1"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3" name="Rectangle 1160"/>
            <p:cNvSpPr>
              <a:spLocks noChangeArrowheads="1"/>
            </p:cNvSpPr>
            <p:nvPr userDrawn="1"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4" name="Rectangle 1161"/>
            <p:cNvSpPr>
              <a:spLocks noChangeArrowheads="1"/>
            </p:cNvSpPr>
            <p:nvPr userDrawn="1"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5" name="Rectangle 1162"/>
            <p:cNvSpPr>
              <a:spLocks noChangeArrowheads="1"/>
            </p:cNvSpPr>
            <p:nvPr userDrawn="1"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136" name="Group 1163"/>
          <p:cNvGrpSpPr>
            <a:grpSpLocks/>
          </p:cNvGrpSpPr>
          <p:nvPr userDrawn="1"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37" name="Group 1164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59" name="Rectangle 116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60" name="Rectangle 116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38" name="Group 1167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57" name="Rectangle 116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58" name="Rectangle 116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39" name="Group 1170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55" name="Rectangle 117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56" name="Rectangle 117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40" name="Group 1173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53" name="Rectangle 117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54" name="Rectangle 117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41" name="Group 1176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51" name="Rectangle 117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52" name="Rectangle 117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42" name="Group 1179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49" name="Rectangle 118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50" name="Rectangle 118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43" name="Group 1182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47" name="Rectangle 118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48" name="Rectangle 118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44" name="Group 1185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45" name="Rectangle 118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46" name="Rectangle 118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grpSp>
        <p:nvGrpSpPr>
          <p:cNvPr id="161" name="Group 1188"/>
          <p:cNvGrpSpPr>
            <a:grpSpLocks/>
          </p:cNvGrpSpPr>
          <p:nvPr userDrawn="1"/>
        </p:nvGrpSpPr>
        <p:grpSpPr bwMode="auto">
          <a:xfrm>
            <a:off x="304800" y="77788"/>
            <a:ext cx="8458200" cy="74612"/>
            <a:chOff x="192" y="3840"/>
            <a:chExt cx="5328" cy="47"/>
          </a:xfrm>
        </p:grpSpPr>
        <p:grpSp>
          <p:nvGrpSpPr>
            <p:cNvPr id="162" name="Group 1189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84" name="Rectangle 119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85" name="Rectangle 119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63" name="Group 1192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82" name="Rectangle 119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83" name="Rectangle 119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64" name="Group 1195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80" name="Rectangle 119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81" name="Rectangle 119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65" name="Group 1198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78" name="Rectangle 119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79" name="Rectangle 120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66" name="Group 1201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76" name="Rectangle 120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77" name="Rectangle 120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67" name="Group 1204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74" name="Rectangle 120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75" name="Rectangle 120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68" name="Group 1207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72" name="Rectangle 1208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73" name="Rectangle 1209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69" name="Group 1210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70" name="Rectangle 1211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71" name="Rectangle 1212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grpSp>
        <p:nvGrpSpPr>
          <p:cNvPr id="186" name="Group 1213"/>
          <p:cNvGrpSpPr>
            <a:grpSpLocks/>
          </p:cNvGrpSpPr>
          <p:nvPr userDrawn="1"/>
        </p:nvGrpSpPr>
        <p:grpSpPr bwMode="auto">
          <a:xfrm>
            <a:off x="304800" y="152400"/>
            <a:ext cx="8458200" cy="74613"/>
            <a:chOff x="192" y="3840"/>
            <a:chExt cx="5328" cy="47"/>
          </a:xfrm>
        </p:grpSpPr>
        <p:grpSp>
          <p:nvGrpSpPr>
            <p:cNvPr id="187" name="Group 1214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209" name="Rectangle 121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10" name="Rectangle 121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88" name="Group 1217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207" name="Rectangle 121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08" name="Rectangle 121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89" name="Group 1220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205" name="Rectangle 122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06" name="Rectangle 122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90" name="Group 1223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203" name="Rectangle 122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04" name="Rectangle 122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91" name="Group 1226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201" name="Rectangle 122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02" name="Rectangle 122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92" name="Group 1229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99" name="Rectangle 123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00" name="Rectangle 123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93" name="Group 1232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97" name="Rectangle 123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98" name="Rectangle 123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94" name="Group 1235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95" name="Rectangle 123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96" name="Rectangle 123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sp>
        <p:nvSpPr>
          <p:cNvPr id="39969" name="Rectangle 1057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70" name="Rectangle 105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1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Zegura - Mar 2002</a:t>
            </a:r>
          </a:p>
        </p:txBody>
      </p:sp>
      <p:sp>
        <p:nvSpPr>
          <p:cNvPr id="212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IPAM Workshop Tutorial</a:t>
            </a:r>
          </a:p>
        </p:txBody>
      </p:sp>
      <p:sp>
        <p:nvSpPr>
          <p:cNvPr id="213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D1BA-48CC-41BB-8922-75955E7AD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39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Zegura - Mar 2002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IPAM Workshop Tutorial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A4D04-0C6E-491C-B3D3-D469F0C5E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10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1145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1912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Zegura - Mar 2002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IPAM Workshop Tutorial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AC368-3C37-4983-AF51-809091FE6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2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Zegura - Mar 2002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IPAM Workshop Tutorial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9D020-0DFE-4343-AB4D-EBF2528E2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18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Zegura - Mar 2002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IPAM Workshop Tutorial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831A-22D9-452B-B97F-63D3CF21D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Zegura - Mar 2002</a:t>
            </a:r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IPAM Workshop Tutorial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EE2F2-3E34-4559-9CCA-9E5F553C8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5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Zegura - Mar 2002</a:t>
            </a:r>
          </a:p>
        </p:txBody>
      </p:sp>
      <p:sp>
        <p:nvSpPr>
          <p:cNvPr id="8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IPAM Workshop Tutorial</a:t>
            </a:r>
          </a:p>
        </p:txBody>
      </p:sp>
      <p:sp>
        <p:nvSpPr>
          <p:cNvPr id="9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137C-A2C0-4D27-9524-957A46BA1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2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Zegura - Mar 2002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IPAM Workshop Tutorial</a:t>
            </a: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E4BD9-48B7-49AB-9B83-6F0719376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72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Zegura - Mar 2002</a:t>
            </a:r>
          </a:p>
        </p:txBody>
      </p:sp>
      <p:sp>
        <p:nvSpPr>
          <p:cNvPr id="3" name="Rectangle 8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IPAM Workshop Tutorial</a:t>
            </a:r>
          </a:p>
        </p:txBody>
      </p:sp>
      <p:sp>
        <p:nvSpPr>
          <p:cNvPr id="4" name="Rectangle 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3DE43-CC90-43B3-9989-DE7F0492B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70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Zegura - Mar 2002</a:t>
            </a:r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IPAM Workshop Tutorial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11A9D-A197-42B8-9053-6C111B686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3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Zegura - Mar 2002</a:t>
            </a:r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IPAM Workshop Tutorial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3C42-05AA-4FD2-90A1-81A83553F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24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92" name="Group 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214" name="Rectangle 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15" name="Rectangle 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93" name="Group 6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212" name="Rectangle 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13" name="Rectangle 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94" name="Group 9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210" name="Rectangle 1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11" name="Rectangle 1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95" name="Group 12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208" name="Rectangle 1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09" name="Rectangle 1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96" name="Group 15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206" name="Rectangle 1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07" name="Rectangle 1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97" name="Group 18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204" name="Rectangle 1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05" name="Rectangle 2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98" name="Group 21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202" name="Rectangle 2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03" name="Rectangle 2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99" name="Group 24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200" name="Rectangle 2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01" name="Rectangle 2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9" name="Group 29"/>
          <p:cNvGrpSpPr>
            <a:grpSpLocks/>
          </p:cNvGrpSpPr>
          <p:nvPr/>
        </p:nvGrpSpPr>
        <p:grpSpPr bwMode="auto">
          <a:xfrm>
            <a:off x="304800" y="1066800"/>
            <a:ext cx="8458200" cy="150813"/>
            <a:chOff x="192" y="672"/>
            <a:chExt cx="5328" cy="95"/>
          </a:xfrm>
        </p:grpSpPr>
        <p:sp>
          <p:nvSpPr>
            <p:cNvPr id="1160" name="Rectangle 30"/>
            <p:cNvSpPr>
              <a:spLocks noChangeArrowheads="1"/>
            </p:cNvSpPr>
            <p:nvPr userDrawn="1"/>
          </p:nvSpPr>
          <p:spPr bwMode="ltGray">
            <a:xfrm>
              <a:off x="504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61" name="Rectangle 31"/>
            <p:cNvSpPr>
              <a:spLocks noChangeArrowheads="1"/>
            </p:cNvSpPr>
            <p:nvPr userDrawn="1"/>
          </p:nvSpPr>
          <p:spPr bwMode="ltGray">
            <a:xfrm>
              <a:off x="192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62" name="Rectangle 32"/>
            <p:cNvSpPr>
              <a:spLocks noChangeArrowheads="1"/>
            </p:cNvSpPr>
            <p:nvPr userDrawn="1"/>
          </p:nvSpPr>
          <p:spPr bwMode="ltGray">
            <a:xfrm>
              <a:off x="1176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63" name="Rectangle 33"/>
            <p:cNvSpPr>
              <a:spLocks noChangeArrowheads="1"/>
            </p:cNvSpPr>
            <p:nvPr userDrawn="1"/>
          </p:nvSpPr>
          <p:spPr bwMode="ltGray">
            <a:xfrm>
              <a:off x="864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64" name="Rectangle 34"/>
            <p:cNvSpPr>
              <a:spLocks noChangeArrowheads="1"/>
            </p:cNvSpPr>
            <p:nvPr userDrawn="1"/>
          </p:nvSpPr>
          <p:spPr bwMode="ltGray">
            <a:xfrm>
              <a:off x="1848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65" name="Rectangle 35"/>
            <p:cNvSpPr>
              <a:spLocks noChangeArrowheads="1"/>
            </p:cNvSpPr>
            <p:nvPr userDrawn="1"/>
          </p:nvSpPr>
          <p:spPr bwMode="ltGray">
            <a:xfrm>
              <a:off x="1536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66" name="Rectangle 36"/>
            <p:cNvSpPr>
              <a:spLocks noChangeArrowheads="1"/>
            </p:cNvSpPr>
            <p:nvPr userDrawn="1"/>
          </p:nvSpPr>
          <p:spPr bwMode="ltGray">
            <a:xfrm>
              <a:off x="2520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67" name="Rectangle 37"/>
            <p:cNvSpPr>
              <a:spLocks noChangeArrowheads="1"/>
            </p:cNvSpPr>
            <p:nvPr userDrawn="1"/>
          </p:nvSpPr>
          <p:spPr bwMode="ltGray">
            <a:xfrm>
              <a:off x="2208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68" name="Rectangle 38"/>
            <p:cNvSpPr>
              <a:spLocks noChangeArrowheads="1"/>
            </p:cNvSpPr>
            <p:nvPr userDrawn="1"/>
          </p:nvSpPr>
          <p:spPr bwMode="ltGray">
            <a:xfrm>
              <a:off x="3192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69" name="Rectangle 39"/>
            <p:cNvSpPr>
              <a:spLocks noChangeArrowheads="1"/>
            </p:cNvSpPr>
            <p:nvPr userDrawn="1"/>
          </p:nvSpPr>
          <p:spPr bwMode="ltGray">
            <a:xfrm>
              <a:off x="2880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70" name="Rectangle 40"/>
            <p:cNvSpPr>
              <a:spLocks noChangeArrowheads="1"/>
            </p:cNvSpPr>
            <p:nvPr userDrawn="1"/>
          </p:nvSpPr>
          <p:spPr bwMode="ltGray">
            <a:xfrm>
              <a:off x="3864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71" name="Rectangle 41"/>
            <p:cNvSpPr>
              <a:spLocks noChangeArrowheads="1"/>
            </p:cNvSpPr>
            <p:nvPr userDrawn="1"/>
          </p:nvSpPr>
          <p:spPr bwMode="ltGray">
            <a:xfrm>
              <a:off x="3552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72" name="Rectangle 42"/>
            <p:cNvSpPr>
              <a:spLocks noChangeArrowheads="1"/>
            </p:cNvSpPr>
            <p:nvPr userDrawn="1"/>
          </p:nvSpPr>
          <p:spPr bwMode="ltGray">
            <a:xfrm>
              <a:off x="4536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73" name="Rectangle 43"/>
            <p:cNvSpPr>
              <a:spLocks noChangeArrowheads="1"/>
            </p:cNvSpPr>
            <p:nvPr userDrawn="1"/>
          </p:nvSpPr>
          <p:spPr bwMode="ltGray">
            <a:xfrm>
              <a:off x="4224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74" name="Rectangle 44"/>
            <p:cNvSpPr>
              <a:spLocks noChangeArrowheads="1"/>
            </p:cNvSpPr>
            <p:nvPr userDrawn="1"/>
          </p:nvSpPr>
          <p:spPr bwMode="ltGray">
            <a:xfrm>
              <a:off x="5208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75" name="Rectangle 45"/>
            <p:cNvSpPr>
              <a:spLocks noChangeArrowheads="1"/>
            </p:cNvSpPr>
            <p:nvPr userDrawn="1"/>
          </p:nvSpPr>
          <p:spPr bwMode="ltGray">
            <a:xfrm>
              <a:off x="4896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76" name="Rectangle 46"/>
            <p:cNvSpPr>
              <a:spLocks noChangeArrowheads="1"/>
            </p:cNvSpPr>
            <p:nvPr userDrawn="1"/>
          </p:nvSpPr>
          <p:spPr bwMode="ltGray">
            <a:xfrm>
              <a:off x="504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77" name="Rectangle 47"/>
            <p:cNvSpPr>
              <a:spLocks noChangeArrowheads="1"/>
            </p:cNvSpPr>
            <p:nvPr userDrawn="1"/>
          </p:nvSpPr>
          <p:spPr bwMode="ltGray">
            <a:xfrm>
              <a:off x="192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78" name="Rectangle 48"/>
            <p:cNvSpPr>
              <a:spLocks noChangeArrowheads="1"/>
            </p:cNvSpPr>
            <p:nvPr userDrawn="1"/>
          </p:nvSpPr>
          <p:spPr bwMode="ltGray">
            <a:xfrm>
              <a:off x="1176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79" name="Rectangle 49"/>
            <p:cNvSpPr>
              <a:spLocks noChangeArrowheads="1"/>
            </p:cNvSpPr>
            <p:nvPr userDrawn="1"/>
          </p:nvSpPr>
          <p:spPr bwMode="ltGray">
            <a:xfrm>
              <a:off x="864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80" name="Rectangle 50"/>
            <p:cNvSpPr>
              <a:spLocks noChangeArrowheads="1"/>
            </p:cNvSpPr>
            <p:nvPr userDrawn="1"/>
          </p:nvSpPr>
          <p:spPr bwMode="ltGray">
            <a:xfrm>
              <a:off x="1848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81" name="Rectangle 51"/>
            <p:cNvSpPr>
              <a:spLocks noChangeArrowheads="1"/>
            </p:cNvSpPr>
            <p:nvPr userDrawn="1"/>
          </p:nvSpPr>
          <p:spPr bwMode="ltGray">
            <a:xfrm>
              <a:off x="1536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82" name="Rectangle 52"/>
            <p:cNvSpPr>
              <a:spLocks noChangeArrowheads="1"/>
            </p:cNvSpPr>
            <p:nvPr userDrawn="1"/>
          </p:nvSpPr>
          <p:spPr bwMode="ltGray">
            <a:xfrm>
              <a:off x="2520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83" name="Rectangle 53"/>
            <p:cNvSpPr>
              <a:spLocks noChangeArrowheads="1"/>
            </p:cNvSpPr>
            <p:nvPr userDrawn="1"/>
          </p:nvSpPr>
          <p:spPr bwMode="ltGray">
            <a:xfrm>
              <a:off x="2208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84" name="Rectangle 54"/>
            <p:cNvSpPr>
              <a:spLocks noChangeArrowheads="1"/>
            </p:cNvSpPr>
            <p:nvPr userDrawn="1"/>
          </p:nvSpPr>
          <p:spPr bwMode="ltGray">
            <a:xfrm>
              <a:off x="3192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85" name="Rectangle 55"/>
            <p:cNvSpPr>
              <a:spLocks noChangeArrowheads="1"/>
            </p:cNvSpPr>
            <p:nvPr userDrawn="1"/>
          </p:nvSpPr>
          <p:spPr bwMode="ltGray">
            <a:xfrm>
              <a:off x="2880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86" name="Rectangle 56"/>
            <p:cNvSpPr>
              <a:spLocks noChangeArrowheads="1"/>
            </p:cNvSpPr>
            <p:nvPr userDrawn="1"/>
          </p:nvSpPr>
          <p:spPr bwMode="ltGray">
            <a:xfrm>
              <a:off x="3864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87" name="Rectangle 57"/>
            <p:cNvSpPr>
              <a:spLocks noChangeArrowheads="1"/>
            </p:cNvSpPr>
            <p:nvPr userDrawn="1"/>
          </p:nvSpPr>
          <p:spPr bwMode="ltGray">
            <a:xfrm>
              <a:off x="3552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88" name="Rectangle 58"/>
            <p:cNvSpPr>
              <a:spLocks noChangeArrowheads="1"/>
            </p:cNvSpPr>
            <p:nvPr userDrawn="1"/>
          </p:nvSpPr>
          <p:spPr bwMode="ltGray">
            <a:xfrm>
              <a:off x="4536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89" name="Rectangle 59"/>
            <p:cNvSpPr>
              <a:spLocks noChangeArrowheads="1"/>
            </p:cNvSpPr>
            <p:nvPr userDrawn="1"/>
          </p:nvSpPr>
          <p:spPr bwMode="ltGray">
            <a:xfrm>
              <a:off x="4224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90" name="Rectangle 60"/>
            <p:cNvSpPr>
              <a:spLocks noChangeArrowheads="1"/>
            </p:cNvSpPr>
            <p:nvPr userDrawn="1"/>
          </p:nvSpPr>
          <p:spPr bwMode="ltGray">
            <a:xfrm>
              <a:off x="5208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91" name="Rectangle 61"/>
            <p:cNvSpPr>
              <a:spLocks noChangeArrowheads="1"/>
            </p:cNvSpPr>
            <p:nvPr userDrawn="1"/>
          </p:nvSpPr>
          <p:spPr bwMode="ltGray">
            <a:xfrm>
              <a:off x="4896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grpSp>
        <p:nvGrpSpPr>
          <p:cNvPr id="1030" name="Group 62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36" name="Group 6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158" name="Rectangle 6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59" name="Rectangle 6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37" name="Group 66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156" name="Rectangle 6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57" name="Rectangle 6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38" name="Group 69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154" name="Rectangle 7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55" name="Rectangle 7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39" name="Group 72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152" name="Rectangle 7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53" name="Rectangle 7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40" name="Group 75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150" name="Rectangle 7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51" name="Rectangle 7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41" name="Group 78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148" name="Rectangle 7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9" name="Rectangle 8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42" name="Group 81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146" name="Rectangle 8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7" name="Rectangle 8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143" name="Group 84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144" name="Rectangle 8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5" name="Rectangle 8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sp>
        <p:nvSpPr>
          <p:cNvPr id="38999" name="Rectangle 8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 Narrow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Zegura - Mar 2002</a:t>
            </a:r>
          </a:p>
        </p:txBody>
      </p:sp>
      <p:sp>
        <p:nvSpPr>
          <p:cNvPr id="39000" name="Rectangle 8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 Narrow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IPAM Workshop Tutorial</a:t>
            </a:r>
          </a:p>
        </p:txBody>
      </p:sp>
      <p:sp>
        <p:nvSpPr>
          <p:cNvPr id="39001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0EEA4494-96CA-4A70-A3B6-1DC0F166F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4" name="Group 90"/>
          <p:cNvGrpSpPr>
            <a:grpSpLocks/>
          </p:cNvGrpSpPr>
          <p:nvPr/>
        </p:nvGrpSpPr>
        <p:grpSpPr bwMode="auto">
          <a:xfrm>
            <a:off x="8135938" y="152400"/>
            <a:ext cx="855662" cy="831850"/>
            <a:chOff x="3216" y="2448"/>
            <a:chExt cx="1979" cy="1729"/>
          </a:xfrm>
        </p:grpSpPr>
        <p:sp>
          <p:nvSpPr>
            <p:cNvPr id="1092" name="Line 91"/>
            <p:cNvSpPr>
              <a:spLocks noChangeShapeType="1"/>
            </p:cNvSpPr>
            <p:nvPr/>
          </p:nvSpPr>
          <p:spPr bwMode="auto">
            <a:xfrm flipV="1">
              <a:off x="3888" y="3359"/>
              <a:ext cx="14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Freeform 92"/>
            <p:cNvSpPr>
              <a:spLocks/>
            </p:cNvSpPr>
            <p:nvPr/>
          </p:nvSpPr>
          <p:spPr bwMode="auto">
            <a:xfrm>
              <a:off x="3289" y="4065"/>
              <a:ext cx="114" cy="112"/>
            </a:xfrm>
            <a:custGeom>
              <a:avLst/>
              <a:gdLst>
                <a:gd name="T0" fmla="*/ 109 w 115"/>
                <a:gd name="T1" fmla="*/ 112 h 112"/>
                <a:gd name="T2" fmla="*/ 112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2 w 115"/>
                <a:gd name="T9" fmla="*/ 112 h 112"/>
                <a:gd name="T10" fmla="*/ 112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93"/>
            <p:cNvSpPr>
              <a:spLocks/>
            </p:cNvSpPr>
            <p:nvPr/>
          </p:nvSpPr>
          <p:spPr bwMode="auto">
            <a:xfrm>
              <a:off x="3947" y="4065"/>
              <a:ext cx="117" cy="112"/>
            </a:xfrm>
            <a:custGeom>
              <a:avLst/>
              <a:gdLst>
                <a:gd name="T0" fmla="*/ 118 w 115"/>
                <a:gd name="T1" fmla="*/ 112 h 112"/>
                <a:gd name="T2" fmla="*/ 121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21 w 115"/>
                <a:gd name="T9" fmla="*/ 112 h 112"/>
                <a:gd name="T10" fmla="*/ 121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94"/>
            <p:cNvSpPr>
              <a:spLocks/>
            </p:cNvSpPr>
            <p:nvPr/>
          </p:nvSpPr>
          <p:spPr bwMode="auto">
            <a:xfrm>
              <a:off x="4152" y="2448"/>
              <a:ext cx="110" cy="112"/>
            </a:xfrm>
            <a:custGeom>
              <a:avLst/>
              <a:gdLst>
                <a:gd name="T0" fmla="*/ 106 w 112"/>
                <a:gd name="T1" fmla="*/ 112 h 112"/>
                <a:gd name="T2" fmla="*/ 106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06 w 112"/>
                <a:gd name="T9" fmla="*/ 112 h 112"/>
                <a:gd name="T10" fmla="*/ 106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95"/>
            <p:cNvSpPr>
              <a:spLocks/>
            </p:cNvSpPr>
            <p:nvPr/>
          </p:nvSpPr>
          <p:spPr bwMode="auto">
            <a:xfrm>
              <a:off x="3605" y="2755"/>
              <a:ext cx="114" cy="112"/>
            </a:xfrm>
            <a:custGeom>
              <a:avLst/>
              <a:gdLst>
                <a:gd name="T0" fmla="*/ 112 w 114"/>
                <a:gd name="T1" fmla="*/ 112 h 112"/>
                <a:gd name="T2" fmla="*/ 114 w 114"/>
                <a:gd name="T3" fmla="*/ 0 h 112"/>
                <a:gd name="T4" fmla="*/ 0 w 114"/>
                <a:gd name="T5" fmla="*/ 0 h 112"/>
                <a:gd name="T6" fmla="*/ 0 w 114"/>
                <a:gd name="T7" fmla="*/ 112 h 112"/>
                <a:gd name="T8" fmla="*/ 114 w 114"/>
                <a:gd name="T9" fmla="*/ 112 h 112"/>
                <a:gd name="T10" fmla="*/ 114 w 114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96"/>
            <p:cNvSpPr>
              <a:spLocks/>
            </p:cNvSpPr>
            <p:nvPr/>
          </p:nvSpPr>
          <p:spPr bwMode="auto">
            <a:xfrm>
              <a:off x="4703" y="2752"/>
              <a:ext cx="114" cy="115"/>
            </a:xfrm>
            <a:custGeom>
              <a:avLst/>
              <a:gdLst>
                <a:gd name="T0" fmla="*/ 0 w 114"/>
                <a:gd name="T1" fmla="*/ 112 h 115"/>
                <a:gd name="T2" fmla="*/ 114 w 114"/>
                <a:gd name="T3" fmla="*/ 115 h 115"/>
                <a:gd name="T4" fmla="*/ 114 w 114"/>
                <a:gd name="T5" fmla="*/ 0 h 115"/>
                <a:gd name="T6" fmla="*/ 2 w 114"/>
                <a:gd name="T7" fmla="*/ 0 h 115"/>
                <a:gd name="T8" fmla="*/ 2 w 114"/>
                <a:gd name="T9" fmla="*/ 115 h 115"/>
                <a:gd name="T10" fmla="*/ 2 w 114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97"/>
            <p:cNvSpPr>
              <a:spLocks/>
            </p:cNvSpPr>
            <p:nvPr/>
          </p:nvSpPr>
          <p:spPr bwMode="auto">
            <a:xfrm>
              <a:off x="5081" y="3332"/>
              <a:ext cx="114" cy="115"/>
            </a:xfrm>
            <a:custGeom>
              <a:avLst/>
              <a:gdLst>
                <a:gd name="T0" fmla="*/ 0 w 112"/>
                <a:gd name="T1" fmla="*/ 115 h 114"/>
                <a:gd name="T2" fmla="*/ 118 w 112"/>
                <a:gd name="T3" fmla="*/ 117 h 114"/>
                <a:gd name="T4" fmla="*/ 118 w 112"/>
                <a:gd name="T5" fmla="*/ 0 h 114"/>
                <a:gd name="T6" fmla="*/ 0 w 112"/>
                <a:gd name="T7" fmla="*/ 0 h 114"/>
                <a:gd name="T8" fmla="*/ 0 w 112"/>
                <a:gd name="T9" fmla="*/ 117 h 114"/>
                <a:gd name="T10" fmla="*/ 0 w 112"/>
                <a:gd name="T11" fmla="*/ 11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98"/>
            <p:cNvSpPr>
              <a:spLocks/>
            </p:cNvSpPr>
            <p:nvPr/>
          </p:nvSpPr>
          <p:spPr bwMode="auto">
            <a:xfrm>
              <a:off x="3216" y="3336"/>
              <a:ext cx="114" cy="112"/>
            </a:xfrm>
            <a:custGeom>
              <a:avLst/>
              <a:gdLst>
                <a:gd name="T0" fmla="*/ 112 w 115"/>
                <a:gd name="T1" fmla="*/ 112 h 112"/>
                <a:gd name="T2" fmla="*/ 112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2 w 115"/>
                <a:gd name="T9" fmla="*/ 112 h 112"/>
                <a:gd name="T10" fmla="*/ 112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0" name="Group 99"/>
            <p:cNvGrpSpPr>
              <a:grpSpLocks/>
            </p:cNvGrpSpPr>
            <p:nvPr/>
          </p:nvGrpSpPr>
          <p:grpSpPr bwMode="auto">
            <a:xfrm>
              <a:off x="3891" y="2677"/>
              <a:ext cx="632" cy="470"/>
              <a:chOff x="3891" y="2677"/>
              <a:chExt cx="632" cy="470"/>
            </a:xfrm>
          </p:grpSpPr>
          <p:sp>
            <p:nvSpPr>
              <p:cNvPr id="1132" name="Freeform 100"/>
              <p:cNvSpPr>
                <a:spLocks/>
              </p:cNvSpPr>
              <p:nvPr/>
            </p:nvSpPr>
            <p:spPr bwMode="auto">
              <a:xfrm>
                <a:off x="4248" y="2686"/>
                <a:ext cx="275" cy="228"/>
              </a:xfrm>
              <a:custGeom>
                <a:avLst/>
                <a:gdLst>
                  <a:gd name="T0" fmla="*/ 0 w 277"/>
                  <a:gd name="T1" fmla="*/ 23 h 228"/>
                  <a:gd name="T2" fmla="*/ 5 w 277"/>
                  <a:gd name="T3" fmla="*/ 23 h 228"/>
                  <a:gd name="T4" fmla="*/ 10 w 277"/>
                  <a:gd name="T5" fmla="*/ 19 h 228"/>
                  <a:gd name="T6" fmla="*/ 17 w 277"/>
                  <a:gd name="T7" fmla="*/ 14 h 228"/>
                  <a:gd name="T8" fmla="*/ 26 w 277"/>
                  <a:gd name="T9" fmla="*/ 9 h 228"/>
                  <a:gd name="T10" fmla="*/ 36 w 277"/>
                  <a:gd name="T11" fmla="*/ 4 h 228"/>
                  <a:gd name="T12" fmla="*/ 50 w 277"/>
                  <a:gd name="T13" fmla="*/ 2 h 228"/>
                  <a:gd name="T14" fmla="*/ 65 w 277"/>
                  <a:gd name="T15" fmla="*/ 0 h 228"/>
                  <a:gd name="T16" fmla="*/ 76 w 277"/>
                  <a:gd name="T17" fmla="*/ 0 h 228"/>
                  <a:gd name="T18" fmla="*/ 93 w 277"/>
                  <a:gd name="T19" fmla="*/ 4 h 228"/>
                  <a:gd name="T20" fmla="*/ 107 w 277"/>
                  <a:gd name="T21" fmla="*/ 11 h 228"/>
                  <a:gd name="T22" fmla="*/ 121 w 277"/>
                  <a:gd name="T23" fmla="*/ 23 h 228"/>
                  <a:gd name="T24" fmla="*/ 131 w 277"/>
                  <a:gd name="T25" fmla="*/ 33 h 228"/>
                  <a:gd name="T26" fmla="*/ 140 w 277"/>
                  <a:gd name="T27" fmla="*/ 42 h 228"/>
                  <a:gd name="T28" fmla="*/ 145 w 277"/>
                  <a:gd name="T29" fmla="*/ 52 h 228"/>
                  <a:gd name="T30" fmla="*/ 147 w 277"/>
                  <a:gd name="T31" fmla="*/ 59 h 228"/>
                  <a:gd name="T32" fmla="*/ 150 w 277"/>
                  <a:gd name="T33" fmla="*/ 66 h 228"/>
                  <a:gd name="T34" fmla="*/ 150 w 277"/>
                  <a:gd name="T35" fmla="*/ 73 h 228"/>
                  <a:gd name="T36" fmla="*/ 150 w 277"/>
                  <a:gd name="T37" fmla="*/ 78 h 228"/>
                  <a:gd name="T38" fmla="*/ 150 w 277"/>
                  <a:gd name="T39" fmla="*/ 81 h 228"/>
                  <a:gd name="T40" fmla="*/ 150 w 277"/>
                  <a:gd name="T41" fmla="*/ 81 h 228"/>
                  <a:gd name="T42" fmla="*/ 150 w 277"/>
                  <a:gd name="T43" fmla="*/ 81 h 228"/>
                  <a:gd name="T44" fmla="*/ 152 w 277"/>
                  <a:gd name="T45" fmla="*/ 78 h 228"/>
                  <a:gd name="T46" fmla="*/ 157 w 277"/>
                  <a:gd name="T47" fmla="*/ 76 h 228"/>
                  <a:gd name="T48" fmla="*/ 164 w 277"/>
                  <a:gd name="T49" fmla="*/ 73 h 228"/>
                  <a:gd name="T50" fmla="*/ 171 w 277"/>
                  <a:gd name="T51" fmla="*/ 71 h 228"/>
                  <a:gd name="T52" fmla="*/ 178 w 277"/>
                  <a:gd name="T53" fmla="*/ 69 h 228"/>
                  <a:gd name="T54" fmla="*/ 188 w 277"/>
                  <a:gd name="T55" fmla="*/ 69 h 228"/>
                  <a:gd name="T56" fmla="*/ 197 w 277"/>
                  <a:gd name="T57" fmla="*/ 71 h 228"/>
                  <a:gd name="T58" fmla="*/ 205 w 277"/>
                  <a:gd name="T59" fmla="*/ 73 h 228"/>
                  <a:gd name="T60" fmla="*/ 213 w 277"/>
                  <a:gd name="T61" fmla="*/ 81 h 228"/>
                  <a:gd name="T62" fmla="*/ 223 w 277"/>
                  <a:gd name="T63" fmla="*/ 90 h 228"/>
                  <a:gd name="T64" fmla="*/ 228 w 277"/>
                  <a:gd name="T65" fmla="*/ 97 h 228"/>
                  <a:gd name="T66" fmla="*/ 230 w 277"/>
                  <a:gd name="T67" fmla="*/ 107 h 228"/>
                  <a:gd name="T68" fmla="*/ 233 w 277"/>
                  <a:gd name="T69" fmla="*/ 116 h 228"/>
                  <a:gd name="T70" fmla="*/ 233 w 277"/>
                  <a:gd name="T71" fmla="*/ 124 h 228"/>
                  <a:gd name="T72" fmla="*/ 230 w 277"/>
                  <a:gd name="T73" fmla="*/ 131 h 228"/>
                  <a:gd name="T74" fmla="*/ 230 w 277"/>
                  <a:gd name="T75" fmla="*/ 138 h 228"/>
                  <a:gd name="T76" fmla="*/ 228 w 277"/>
                  <a:gd name="T77" fmla="*/ 143 h 228"/>
                  <a:gd name="T78" fmla="*/ 228 w 277"/>
                  <a:gd name="T79" fmla="*/ 145 h 228"/>
                  <a:gd name="T80" fmla="*/ 225 w 277"/>
                  <a:gd name="T81" fmla="*/ 145 h 228"/>
                  <a:gd name="T82" fmla="*/ 228 w 277"/>
                  <a:gd name="T83" fmla="*/ 147 h 228"/>
                  <a:gd name="T84" fmla="*/ 230 w 277"/>
                  <a:gd name="T85" fmla="*/ 147 h 228"/>
                  <a:gd name="T86" fmla="*/ 235 w 277"/>
                  <a:gd name="T87" fmla="*/ 152 h 228"/>
                  <a:gd name="T88" fmla="*/ 242 w 277"/>
                  <a:gd name="T89" fmla="*/ 157 h 228"/>
                  <a:gd name="T90" fmla="*/ 247 w 277"/>
                  <a:gd name="T91" fmla="*/ 164 h 228"/>
                  <a:gd name="T92" fmla="*/ 254 w 277"/>
                  <a:gd name="T93" fmla="*/ 174 h 228"/>
                  <a:gd name="T94" fmla="*/ 261 w 277"/>
                  <a:gd name="T95" fmla="*/ 183 h 228"/>
                  <a:gd name="T96" fmla="*/ 266 w 277"/>
                  <a:gd name="T97" fmla="*/ 195 h 228"/>
                  <a:gd name="T98" fmla="*/ 268 w 277"/>
                  <a:gd name="T99" fmla="*/ 212 h 228"/>
                  <a:gd name="T100" fmla="*/ 271 w 277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01"/>
              <p:cNvSpPr>
                <a:spLocks/>
              </p:cNvSpPr>
              <p:nvPr/>
            </p:nvSpPr>
            <p:spPr bwMode="auto">
              <a:xfrm>
                <a:off x="3892" y="2676"/>
                <a:ext cx="356" cy="238"/>
              </a:xfrm>
              <a:custGeom>
                <a:avLst/>
                <a:gdLst>
                  <a:gd name="T0" fmla="*/ 2 w 358"/>
                  <a:gd name="T1" fmla="*/ 225 h 236"/>
                  <a:gd name="T2" fmla="*/ 9 w 358"/>
                  <a:gd name="T3" fmla="*/ 199 h 236"/>
                  <a:gd name="T4" fmla="*/ 21 w 358"/>
                  <a:gd name="T5" fmla="*/ 177 h 236"/>
                  <a:gd name="T6" fmla="*/ 33 w 358"/>
                  <a:gd name="T7" fmla="*/ 165 h 236"/>
                  <a:gd name="T8" fmla="*/ 43 w 358"/>
                  <a:gd name="T9" fmla="*/ 158 h 236"/>
                  <a:gd name="T10" fmla="*/ 43 w 358"/>
                  <a:gd name="T11" fmla="*/ 158 h 236"/>
                  <a:gd name="T12" fmla="*/ 40 w 358"/>
                  <a:gd name="T13" fmla="*/ 148 h 236"/>
                  <a:gd name="T14" fmla="*/ 38 w 358"/>
                  <a:gd name="T15" fmla="*/ 137 h 236"/>
                  <a:gd name="T16" fmla="*/ 38 w 358"/>
                  <a:gd name="T17" fmla="*/ 120 h 236"/>
                  <a:gd name="T18" fmla="*/ 48 w 358"/>
                  <a:gd name="T19" fmla="*/ 101 h 236"/>
                  <a:gd name="T20" fmla="*/ 67 w 358"/>
                  <a:gd name="T21" fmla="*/ 86 h 236"/>
                  <a:gd name="T22" fmla="*/ 83 w 358"/>
                  <a:gd name="T23" fmla="*/ 82 h 236"/>
                  <a:gd name="T24" fmla="*/ 99 w 358"/>
                  <a:gd name="T25" fmla="*/ 84 h 236"/>
                  <a:gd name="T26" fmla="*/ 111 w 358"/>
                  <a:gd name="T27" fmla="*/ 89 h 236"/>
                  <a:gd name="T28" fmla="*/ 118 w 358"/>
                  <a:gd name="T29" fmla="*/ 94 h 236"/>
                  <a:gd name="T30" fmla="*/ 121 w 358"/>
                  <a:gd name="T31" fmla="*/ 91 h 236"/>
                  <a:gd name="T32" fmla="*/ 118 w 358"/>
                  <a:gd name="T33" fmla="*/ 84 h 236"/>
                  <a:gd name="T34" fmla="*/ 121 w 358"/>
                  <a:gd name="T35" fmla="*/ 72 h 236"/>
                  <a:gd name="T36" fmla="*/ 130 w 358"/>
                  <a:gd name="T37" fmla="*/ 52 h 236"/>
                  <a:gd name="T38" fmla="*/ 149 w 358"/>
                  <a:gd name="T39" fmla="*/ 31 h 236"/>
                  <a:gd name="T40" fmla="*/ 178 w 358"/>
                  <a:gd name="T41" fmla="*/ 14 h 236"/>
                  <a:gd name="T42" fmla="*/ 209 w 358"/>
                  <a:gd name="T43" fmla="*/ 10 h 236"/>
                  <a:gd name="T44" fmla="*/ 235 w 358"/>
                  <a:gd name="T45" fmla="*/ 14 h 236"/>
                  <a:gd name="T46" fmla="*/ 257 w 358"/>
                  <a:gd name="T47" fmla="*/ 24 h 236"/>
                  <a:gd name="T48" fmla="*/ 267 w 358"/>
                  <a:gd name="T49" fmla="*/ 31 h 236"/>
                  <a:gd name="T50" fmla="*/ 268 w 358"/>
                  <a:gd name="T51" fmla="*/ 31 h 236"/>
                  <a:gd name="T52" fmla="*/ 268 w 358"/>
                  <a:gd name="T53" fmla="*/ 26 h 236"/>
                  <a:gd name="T54" fmla="*/ 273 w 358"/>
                  <a:gd name="T55" fmla="*/ 17 h 236"/>
                  <a:gd name="T56" fmla="*/ 282 w 358"/>
                  <a:gd name="T57" fmla="*/ 7 h 236"/>
                  <a:gd name="T58" fmla="*/ 299 w 358"/>
                  <a:gd name="T59" fmla="*/ 2 h 236"/>
                  <a:gd name="T60" fmla="*/ 321 w 358"/>
                  <a:gd name="T61" fmla="*/ 2 h 236"/>
                  <a:gd name="T62" fmla="*/ 337 w 358"/>
                  <a:gd name="T63" fmla="*/ 7 h 236"/>
                  <a:gd name="T64" fmla="*/ 344 w 358"/>
                  <a:gd name="T65" fmla="*/ 17 h 236"/>
                  <a:gd name="T66" fmla="*/ 349 w 358"/>
                  <a:gd name="T67" fmla="*/ 26 h 236"/>
                  <a:gd name="T68" fmla="*/ 352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02"/>
              <p:cNvSpPr>
                <a:spLocks/>
              </p:cNvSpPr>
              <p:nvPr/>
            </p:nvSpPr>
            <p:spPr bwMode="auto">
              <a:xfrm>
                <a:off x="3892" y="2910"/>
                <a:ext cx="272" cy="231"/>
              </a:xfrm>
              <a:custGeom>
                <a:avLst/>
                <a:gdLst>
                  <a:gd name="T0" fmla="*/ 272 w 272"/>
                  <a:gd name="T1" fmla="*/ 208 h 229"/>
                  <a:gd name="T2" fmla="*/ 272 w 272"/>
                  <a:gd name="T3" fmla="*/ 211 h 229"/>
                  <a:gd name="T4" fmla="*/ 267 w 272"/>
                  <a:gd name="T5" fmla="*/ 213 h 229"/>
                  <a:gd name="T6" fmla="*/ 260 w 272"/>
                  <a:gd name="T7" fmla="*/ 218 h 229"/>
                  <a:gd name="T8" fmla="*/ 250 w 272"/>
                  <a:gd name="T9" fmla="*/ 223 h 229"/>
                  <a:gd name="T10" fmla="*/ 238 w 272"/>
                  <a:gd name="T11" fmla="*/ 227 h 229"/>
                  <a:gd name="T12" fmla="*/ 226 w 272"/>
                  <a:gd name="T13" fmla="*/ 232 h 229"/>
                  <a:gd name="T14" fmla="*/ 212 w 272"/>
                  <a:gd name="T15" fmla="*/ 235 h 229"/>
                  <a:gd name="T16" fmla="*/ 195 w 272"/>
                  <a:gd name="T17" fmla="*/ 232 h 229"/>
                  <a:gd name="T18" fmla="*/ 181 w 272"/>
                  <a:gd name="T19" fmla="*/ 230 h 229"/>
                  <a:gd name="T20" fmla="*/ 164 w 272"/>
                  <a:gd name="T21" fmla="*/ 220 h 229"/>
                  <a:gd name="T22" fmla="*/ 152 w 272"/>
                  <a:gd name="T23" fmla="*/ 211 h 229"/>
                  <a:gd name="T24" fmla="*/ 141 w 272"/>
                  <a:gd name="T25" fmla="*/ 201 h 229"/>
                  <a:gd name="T26" fmla="*/ 133 w 272"/>
                  <a:gd name="T27" fmla="*/ 192 h 229"/>
                  <a:gd name="T28" fmla="*/ 129 w 272"/>
                  <a:gd name="T29" fmla="*/ 182 h 229"/>
                  <a:gd name="T30" fmla="*/ 124 w 272"/>
                  <a:gd name="T31" fmla="*/ 170 h 229"/>
                  <a:gd name="T32" fmla="*/ 124 w 272"/>
                  <a:gd name="T33" fmla="*/ 162 h 229"/>
                  <a:gd name="T34" fmla="*/ 121 w 272"/>
                  <a:gd name="T35" fmla="*/ 158 h 229"/>
                  <a:gd name="T36" fmla="*/ 121 w 272"/>
                  <a:gd name="T37" fmla="*/ 153 h 229"/>
                  <a:gd name="T38" fmla="*/ 124 w 272"/>
                  <a:gd name="T39" fmla="*/ 151 h 229"/>
                  <a:gd name="T40" fmla="*/ 124 w 272"/>
                  <a:gd name="T41" fmla="*/ 148 h 229"/>
                  <a:gd name="T42" fmla="*/ 121 w 272"/>
                  <a:gd name="T43" fmla="*/ 151 h 229"/>
                  <a:gd name="T44" fmla="*/ 119 w 272"/>
                  <a:gd name="T45" fmla="*/ 153 h 229"/>
                  <a:gd name="T46" fmla="*/ 114 w 272"/>
                  <a:gd name="T47" fmla="*/ 155 h 229"/>
                  <a:gd name="T48" fmla="*/ 110 w 272"/>
                  <a:gd name="T49" fmla="*/ 158 h 229"/>
                  <a:gd name="T50" fmla="*/ 102 w 272"/>
                  <a:gd name="T51" fmla="*/ 160 h 229"/>
                  <a:gd name="T52" fmla="*/ 93 w 272"/>
                  <a:gd name="T53" fmla="*/ 160 h 229"/>
                  <a:gd name="T54" fmla="*/ 83 w 272"/>
                  <a:gd name="T55" fmla="*/ 160 h 229"/>
                  <a:gd name="T56" fmla="*/ 76 w 272"/>
                  <a:gd name="T57" fmla="*/ 160 h 229"/>
                  <a:gd name="T58" fmla="*/ 67 w 272"/>
                  <a:gd name="T59" fmla="*/ 155 h 229"/>
                  <a:gd name="T60" fmla="*/ 55 w 272"/>
                  <a:gd name="T61" fmla="*/ 148 h 229"/>
                  <a:gd name="T62" fmla="*/ 48 w 272"/>
                  <a:gd name="T63" fmla="*/ 141 h 229"/>
                  <a:gd name="T64" fmla="*/ 43 w 272"/>
                  <a:gd name="T65" fmla="*/ 131 h 229"/>
                  <a:gd name="T66" fmla="*/ 38 w 272"/>
                  <a:gd name="T67" fmla="*/ 124 h 229"/>
                  <a:gd name="T68" fmla="*/ 38 w 272"/>
                  <a:gd name="T69" fmla="*/ 115 h 229"/>
                  <a:gd name="T70" fmla="*/ 38 w 272"/>
                  <a:gd name="T71" fmla="*/ 108 h 229"/>
                  <a:gd name="T72" fmla="*/ 38 w 272"/>
                  <a:gd name="T73" fmla="*/ 100 h 229"/>
                  <a:gd name="T74" fmla="*/ 40 w 272"/>
                  <a:gd name="T75" fmla="*/ 93 h 229"/>
                  <a:gd name="T76" fmla="*/ 40 w 272"/>
                  <a:gd name="T77" fmla="*/ 89 h 229"/>
                  <a:gd name="T78" fmla="*/ 43 w 272"/>
                  <a:gd name="T79" fmla="*/ 86 h 229"/>
                  <a:gd name="T80" fmla="*/ 43 w 272"/>
                  <a:gd name="T81" fmla="*/ 84 h 229"/>
                  <a:gd name="T82" fmla="*/ 43 w 272"/>
                  <a:gd name="T83" fmla="*/ 84 h 229"/>
                  <a:gd name="T84" fmla="*/ 38 w 272"/>
                  <a:gd name="T85" fmla="*/ 81 h 229"/>
                  <a:gd name="T86" fmla="*/ 33 w 272"/>
                  <a:gd name="T87" fmla="*/ 79 h 229"/>
                  <a:gd name="T88" fmla="*/ 29 w 272"/>
                  <a:gd name="T89" fmla="*/ 74 h 229"/>
                  <a:gd name="T90" fmla="*/ 21 w 272"/>
                  <a:gd name="T91" fmla="*/ 67 h 229"/>
                  <a:gd name="T92" fmla="*/ 14 w 272"/>
                  <a:gd name="T93" fmla="*/ 55 h 229"/>
                  <a:gd name="T94" fmla="*/ 9 w 272"/>
                  <a:gd name="T95" fmla="*/ 45 h 229"/>
                  <a:gd name="T96" fmla="*/ 5 w 272"/>
                  <a:gd name="T97" fmla="*/ 31 h 229"/>
                  <a:gd name="T98" fmla="*/ 2 w 272"/>
                  <a:gd name="T99" fmla="*/ 16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103"/>
              <p:cNvSpPr>
                <a:spLocks/>
              </p:cNvSpPr>
              <p:nvPr/>
            </p:nvSpPr>
            <p:spPr bwMode="auto">
              <a:xfrm>
                <a:off x="4167" y="2910"/>
                <a:ext cx="352" cy="238"/>
              </a:xfrm>
              <a:custGeom>
                <a:avLst/>
                <a:gdLst>
                  <a:gd name="T0" fmla="*/ 346 w 355"/>
                  <a:gd name="T1" fmla="*/ 16 h 236"/>
                  <a:gd name="T2" fmla="*/ 339 w 355"/>
                  <a:gd name="T3" fmla="*/ 45 h 236"/>
                  <a:gd name="T4" fmla="*/ 325 w 355"/>
                  <a:gd name="T5" fmla="*/ 67 h 236"/>
                  <a:gd name="T6" fmla="*/ 313 w 355"/>
                  <a:gd name="T7" fmla="*/ 79 h 236"/>
                  <a:gd name="T8" fmla="*/ 306 w 355"/>
                  <a:gd name="T9" fmla="*/ 84 h 236"/>
                  <a:gd name="T10" fmla="*/ 306 w 355"/>
                  <a:gd name="T11" fmla="*/ 86 h 236"/>
                  <a:gd name="T12" fmla="*/ 308 w 355"/>
                  <a:gd name="T13" fmla="*/ 93 h 236"/>
                  <a:gd name="T14" fmla="*/ 311 w 355"/>
                  <a:gd name="T15" fmla="*/ 108 h 236"/>
                  <a:gd name="T16" fmla="*/ 308 w 355"/>
                  <a:gd name="T17" fmla="*/ 124 h 236"/>
                  <a:gd name="T18" fmla="*/ 301 w 355"/>
                  <a:gd name="T19" fmla="*/ 141 h 236"/>
                  <a:gd name="T20" fmla="*/ 285 w 355"/>
                  <a:gd name="T21" fmla="*/ 155 h 236"/>
                  <a:gd name="T22" fmla="*/ 266 w 355"/>
                  <a:gd name="T23" fmla="*/ 162 h 236"/>
                  <a:gd name="T24" fmla="*/ 249 w 355"/>
                  <a:gd name="T25" fmla="*/ 160 h 236"/>
                  <a:gd name="T26" fmla="*/ 235 w 355"/>
                  <a:gd name="T27" fmla="*/ 155 h 236"/>
                  <a:gd name="T28" fmla="*/ 228 w 355"/>
                  <a:gd name="T29" fmla="*/ 151 h 236"/>
                  <a:gd name="T30" fmla="*/ 228 w 355"/>
                  <a:gd name="T31" fmla="*/ 151 h 236"/>
                  <a:gd name="T32" fmla="*/ 228 w 355"/>
                  <a:gd name="T33" fmla="*/ 158 h 236"/>
                  <a:gd name="T34" fmla="*/ 225 w 355"/>
                  <a:gd name="T35" fmla="*/ 172 h 236"/>
                  <a:gd name="T36" fmla="*/ 218 w 355"/>
                  <a:gd name="T37" fmla="*/ 192 h 236"/>
                  <a:gd name="T38" fmla="*/ 199 w 355"/>
                  <a:gd name="T39" fmla="*/ 211 h 236"/>
                  <a:gd name="T40" fmla="*/ 174 w 355"/>
                  <a:gd name="T41" fmla="*/ 230 h 236"/>
                  <a:gd name="T42" fmla="*/ 143 w 355"/>
                  <a:gd name="T43" fmla="*/ 235 h 236"/>
                  <a:gd name="T44" fmla="*/ 114 w 355"/>
                  <a:gd name="T45" fmla="*/ 230 h 236"/>
                  <a:gd name="T46" fmla="*/ 95 w 355"/>
                  <a:gd name="T47" fmla="*/ 220 h 236"/>
                  <a:gd name="T48" fmla="*/ 83 w 355"/>
                  <a:gd name="T49" fmla="*/ 211 h 236"/>
                  <a:gd name="T50" fmla="*/ 81 w 355"/>
                  <a:gd name="T51" fmla="*/ 211 h 236"/>
                  <a:gd name="T52" fmla="*/ 78 w 355"/>
                  <a:gd name="T53" fmla="*/ 218 h 236"/>
                  <a:gd name="T54" fmla="*/ 73 w 355"/>
                  <a:gd name="T55" fmla="*/ 225 h 236"/>
                  <a:gd name="T56" fmla="*/ 66 w 355"/>
                  <a:gd name="T57" fmla="*/ 235 h 236"/>
                  <a:gd name="T58" fmla="*/ 53 w 355"/>
                  <a:gd name="T59" fmla="*/ 242 h 236"/>
                  <a:gd name="T60" fmla="*/ 31 w 355"/>
                  <a:gd name="T61" fmla="*/ 242 h 236"/>
                  <a:gd name="T62" fmla="*/ 14 w 355"/>
                  <a:gd name="T63" fmla="*/ 235 h 236"/>
                  <a:gd name="T64" fmla="*/ 5 w 355"/>
                  <a:gd name="T65" fmla="*/ 225 h 236"/>
                  <a:gd name="T66" fmla="*/ 0 w 355"/>
                  <a:gd name="T67" fmla="*/ 218 h 236"/>
                  <a:gd name="T68" fmla="*/ 0 w 355"/>
                  <a:gd name="T69" fmla="*/ 21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1" name="Group 104"/>
            <p:cNvGrpSpPr>
              <a:grpSpLocks/>
            </p:cNvGrpSpPr>
            <p:nvPr/>
          </p:nvGrpSpPr>
          <p:grpSpPr bwMode="auto">
            <a:xfrm>
              <a:off x="4411" y="3428"/>
              <a:ext cx="631" cy="470"/>
              <a:chOff x="4411" y="3428"/>
              <a:chExt cx="631" cy="470"/>
            </a:xfrm>
          </p:grpSpPr>
          <p:sp>
            <p:nvSpPr>
              <p:cNvPr id="1128" name="Freeform 105"/>
              <p:cNvSpPr>
                <a:spLocks/>
              </p:cNvSpPr>
              <p:nvPr/>
            </p:nvSpPr>
            <p:spPr bwMode="auto">
              <a:xfrm>
                <a:off x="4762" y="3438"/>
                <a:ext cx="275" cy="228"/>
              </a:xfrm>
              <a:custGeom>
                <a:avLst/>
                <a:gdLst>
                  <a:gd name="T0" fmla="*/ 0 w 274"/>
                  <a:gd name="T1" fmla="*/ 23 h 228"/>
                  <a:gd name="T2" fmla="*/ 3 w 274"/>
                  <a:gd name="T3" fmla="*/ 21 h 228"/>
                  <a:gd name="T4" fmla="*/ 7 w 274"/>
                  <a:gd name="T5" fmla="*/ 19 h 228"/>
                  <a:gd name="T6" fmla="*/ 15 w 274"/>
                  <a:gd name="T7" fmla="*/ 14 h 228"/>
                  <a:gd name="T8" fmla="*/ 24 w 274"/>
                  <a:gd name="T9" fmla="*/ 9 h 228"/>
                  <a:gd name="T10" fmla="*/ 36 w 274"/>
                  <a:gd name="T11" fmla="*/ 4 h 228"/>
                  <a:gd name="T12" fmla="*/ 48 w 274"/>
                  <a:gd name="T13" fmla="*/ 0 h 228"/>
                  <a:gd name="T14" fmla="*/ 62 w 274"/>
                  <a:gd name="T15" fmla="*/ 0 h 228"/>
                  <a:gd name="T16" fmla="*/ 77 w 274"/>
                  <a:gd name="T17" fmla="*/ 0 h 228"/>
                  <a:gd name="T18" fmla="*/ 93 w 274"/>
                  <a:gd name="T19" fmla="*/ 4 h 228"/>
                  <a:gd name="T20" fmla="*/ 108 w 274"/>
                  <a:gd name="T21" fmla="*/ 12 h 228"/>
                  <a:gd name="T22" fmla="*/ 122 w 274"/>
                  <a:gd name="T23" fmla="*/ 21 h 228"/>
                  <a:gd name="T24" fmla="*/ 134 w 274"/>
                  <a:gd name="T25" fmla="*/ 33 h 228"/>
                  <a:gd name="T26" fmla="*/ 144 w 274"/>
                  <a:gd name="T27" fmla="*/ 43 h 228"/>
                  <a:gd name="T28" fmla="*/ 149 w 274"/>
                  <a:gd name="T29" fmla="*/ 52 h 228"/>
                  <a:gd name="T30" fmla="*/ 151 w 274"/>
                  <a:gd name="T31" fmla="*/ 59 h 228"/>
                  <a:gd name="T32" fmla="*/ 154 w 274"/>
                  <a:gd name="T33" fmla="*/ 66 h 228"/>
                  <a:gd name="T34" fmla="*/ 154 w 274"/>
                  <a:gd name="T35" fmla="*/ 71 h 228"/>
                  <a:gd name="T36" fmla="*/ 154 w 274"/>
                  <a:gd name="T37" fmla="*/ 76 h 228"/>
                  <a:gd name="T38" fmla="*/ 154 w 274"/>
                  <a:gd name="T39" fmla="*/ 78 h 228"/>
                  <a:gd name="T40" fmla="*/ 154 w 274"/>
                  <a:gd name="T41" fmla="*/ 81 h 228"/>
                  <a:gd name="T42" fmla="*/ 154 w 274"/>
                  <a:gd name="T43" fmla="*/ 81 h 228"/>
                  <a:gd name="T44" fmla="*/ 158 w 274"/>
                  <a:gd name="T45" fmla="*/ 78 h 228"/>
                  <a:gd name="T46" fmla="*/ 163 w 274"/>
                  <a:gd name="T47" fmla="*/ 76 h 228"/>
                  <a:gd name="T48" fmla="*/ 168 w 274"/>
                  <a:gd name="T49" fmla="*/ 74 h 228"/>
                  <a:gd name="T50" fmla="*/ 175 w 274"/>
                  <a:gd name="T51" fmla="*/ 71 h 228"/>
                  <a:gd name="T52" fmla="*/ 185 w 274"/>
                  <a:gd name="T53" fmla="*/ 69 h 228"/>
                  <a:gd name="T54" fmla="*/ 192 w 274"/>
                  <a:gd name="T55" fmla="*/ 69 h 228"/>
                  <a:gd name="T56" fmla="*/ 201 w 274"/>
                  <a:gd name="T57" fmla="*/ 71 h 228"/>
                  <a:gd name="T58" fmla="*/ 211 w 274"/>
                  <a:gd name="T59" fmla="*/ 74 h 228"/>
                  <a:gd name="T60" fmla="*/ 220 w 274"/>
                  <a:gd name="T61" fmla="*/ 81 h 228"/>
                  <a:gd name="T62" fmla="*/ 230 w 274"/>
                  <a:gd name="T63" fmla="*/ 88 h 228"/>
                  <a:gd name="T64" fmla="*/ 235 w 274"/>
                  <a:gd name="T65" fmla="*/ 97 h 228"/>
                  <a:gd name="T66" fmla="*/ 237 w 274"/>
                  <a:gd name="T67" fmla="*/ 107 h 228"/>
                  <a:gd name="T68" fmla="*/ 239 w 274"/>
                  <a:gd name="T69" fmla="*/ 114 h 228"/>
                  <a:gd name="T70" fmla="*/ 239 w 274"/>
                  <a:gd name="T71" fmla="*/ 124 h 228"/>
                  <a:gd name="T72" fmla="*/ 239 w 274"/>
                  <a:gd name="T73" fmla="*/ 131 h 228"/>
                  <a:gd name="T74" fmla="*/ 237 w 274"/>
                  <a:gd name="T75" fmla="*/ 135 h 228"/>
                  <a:gd name="T76" fmla="*/ 235 w 274"/>
                  <a:gd name="T77" fmla="*/ 140 h 228"/>
                  <a:gd name="T78" fmla="*/ 235 w 274"/>
                  <a:gd name="T79" fmla="*/ 145 h 228"/>
                  <a:gd name="T80" fmla="*/ 235 w 274"/>
                  <a:gd name="T81" fmla="*/ 145 h 228"/>
                  <a:gd name="T82" fmla="*/ 235 w 274"/>
                  <a:gd name="T83" fmla="*/ 145 h 228"/>
                  <a:gd name="T84" fmla="*/ 239 w 274"/>
                  <a:gd name="T85" fmla="*/ 147 h 228"/>
                  <a:gd name="T86" fmla="*/ 244 w 274"/>
                  <a:gd name="T87" fmla="*/ 152 h 228"/>
                  <a:gd name="T88" fmla="*/ 249 w 274"/>
                  <a:gd name="T89" fmla="*/ 157 h 228"/>
                  <a:gd name="T90" fmla="*/ 256 w 274"/>
                  <a:gd name="T91" fmla="*/ 164 h 228"/>
                  <a:gd name="T92" fmla="*/ 261 w 274"/>
                  <a:gd name="T93" fmla="*/ 171 h 228"/>
                  <a:gd name="T94" fmla="*/ 268 w 274"/>
                  <a:gd name="T95" fmla="*/ 183 h 228"/>
                  <a:gd name="T96" fmla="*/ 273 w 274"/>
                  <a:gd name="T97" fmla="*/ 195 h 228"/>
                  <a:gd name="T98" fmla="*/ 275 w 274"/>
                  <a:gd name="T99" fmla="*/ 209 h 228"/>
                  <a:gd name="T100" fmla="*/ 277 w 274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106"/>
              <p:cNvSpPr>
                <a:spLocks/>
              </p:cNvSpPr>
              <p:nvPr/>
            </p:nvSpPr>
            <p:spPr bwMode="auto">
              <a:xfrm>
                <a:off x="4406" y="3428"/>
                <a:ext cx="356" cy="234"/>
              </a:xfrm>
              <a:custGeom>
                <a:avLst/>
                <a:gdLst>
                  <a:gd name="T0" fmla="*/ 2 w 357"/>
                  <a:gd name="T1" fmla="*/ 213 h 236"/>
                  <a:gd name="T2" fmla="*/ 9 w 357"/>
                  <a:gd name="T3" fmla="*/ 185 h 236"/>
                  <a:gd name="T4" fmla="*/ 21 w 357"/>
                  <a:gd name="T5" fmla="*/ 169 h 236"/>
                  <a:gd name="T6" fmla="*/ 33 w 357"/>
                  <a:gd name="T7" fmla="*/ 157 h 236"/>
                  <a:gd name="T8" fmla="*/ 43 w 357"/>
                  <a:gd name="T9" fmla="*/ 152 h 236"/>
                  <a:gd name="T10" fmla="*/ 43 w 357"/>
                  <a:gd name="T11" fmla="*/ 150 h 236"/>
                  <a:gd name="T12" fmla="*/ 40 w 357"/>
                  <a:gd name="T13" fmla="*/ 142 h 236"/>
                  <a:gd name="T14" fmla="*/ 38 w 357"/>
                  <a:gd name="T15" fmla="*/ 128 h 236"/>
                  <a:gd name="T16" fmla="*/ 40 w 357"/>
                  <a:gd name="T17" fmla="*/ 111 h 236"/>
                  <a:gd name="T18" fmla="*/ 47 w 357"/>
                  <a:gd name="T19" fmla="*/ 95 h 236"/>
                  <a:gd name="T20" fmla="*/ 66 w 357"/>
                  <a:gd name="T21" fmla="*/ 81 h 236"/>
                  <a:gd name="T22" fmla="*/ 85 w 357"/>
                  <a:gd name="T23" fmla="*/ 76 h 236"/>
                  <a:gd name="T24" fmla="*/ 102 w 357"/>
                  <a:gd name="T25" fmla="*/ 76 h 236"/>
                  <a:gd name="T26" fmla="*/ 114 w 357"/>
                  <a:gd name="T27" fmla="*/ 81 h 236"/>
                  <a:gd name="T28" fmla="*/ 124 w 357"/>
                  <a:gd name="T29" fmla="*/ 85 h 236"/>
                  <a:gd name="T30" fmla="*/ 124 w 357"/>
                  <a:gd name="T31" fmla="*/ 85 h 236"/>
                  <a:gd name="T32" fmla="*/ 124 w 357"/>
                  <a:gd name="T33" fmla="*/ 78 h 236"/>
                  <a:gd name="T34" fmla="*/ 126 w 357"/>
                  <a:gd name="T35" fmla="*/ 66 h 236"/>
                  <a:gd name="T36" fmla="*/ 133 w 357"/>
                  <a:gd name="T37" fmla="*/ 50 h 236"/>
                  <a:gd name="T38" fmla="*/ 152 w 357"/>
                  <a:gd name="T39" fmla="*/ 31 h 236"/>
                  <a:gd name="T40" fmla="*/ 178 w 357"/>
                  <a:gd name="T41" fmla="*/ 12 h 236"/>
                  <a:gd name="T42" fmla="*/ 209 w 357"/>
                  <a:gd name="T43" fmla="*/ 7 h 236"/>
                  <a:gd name="T44" fmla="*/ 235 w 357"/>
                  <a:gd name="T45" fmla="*/ 14 h 236"/>
                  <a:gd name="T46" fmla="*/ 257 w 357"/>
                  <a:gd name="T47" fmla="*/ 24 h 236"/>
                  <a:gd name="T48" fmla="*/ 268 w 357"/>
                  <a:gd name="T49" fmla="*/ 31 h 236"/>
                  <a:gd name="T50" fmla="*/ 271 w 357"/>
                  <a:gd name="T51" fmla="*/ 31 h 236"/>
                  <a:gd name="T52" fmla="*/ 271 w 357"/>
                  <a:gd name="T53" fmla="*/ 26 h 236"/>
                  <a:gd name="T54" fmla="*/ 276 w 357"/>
                  <a:gd name="T55" fmla="*/ 17 h 236"/>
                  <a:gd name="T56" fmla="*/ 285 w 357"/>
                  <a:gd name="T57" fmla="*/ 7 h 236"/>
                  <a:gd name="T58" fmla="*/ 302 w 357"/>
                  <a:gd name="T59" fmla="*/ 2 h 236"/>
                  <a:gd name="T60" fmla="*/ 323 w 357"/>
                  <a:gd name="T61" fmla="*/ 2 h 236"/>
                  <a:gd name="T62" fmla="*/ 340 w 357"/>
                  <a:gd name="T63" fmla="*/ 7 h 236"/>
                  <a:gd name="T64" fmla="*/ 350 w 357"/>
                  <a:gd name="T65" fmla="*/ 17 h 236"/>
                  <a:gd name="T66" fmla="*/ 354 w 357"/>
                  <a:gd name="T67" fmla="*/ 26 h 236"/>
                  <a:gd name="T68" fmla="*/ 354 w 357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107"/>
              <p:cNvSpPr>
                <a:spLocks/>
              </p:cNvSpPr>
              <p:nvPr/>
            </p:nvSpPr>
            <p:spPr bwMode="auto">
              <a:xfrm>
                <a:off x="4406" y="3659"/>
                <a:ext cx="275" cy="228"/>
              </a:xfrm>
              <a:custGeom>
                <a:avLst/>
                <a:gdLst>
                  <a:gd name="T0" fmla="*/ 277 w 274"/>
                  <a:gd name="T1" fmla="*/ 202 h 229"/>
                  <a:gd name="T2" fmla="*/ 274 w 274"/>
                  <a:gd name="T3" fmla="*/ 205 h 229"/>
                  <a:gd name="T4" fmla="*/ 270 w 274"/>
                  <a:gd name="T5" fmla="*/ 207 h 229"/>
                  <a:gd name="T6" fmla="*/ 263 w 274"/>
                  <a:gd name="T7" fmla="*/ 212 h 229"/>
                  <a:gd name="T8" fmla="*/ 253 w 274"/>
                  <a:gd name="T9" fmla="*/ 217 h 229"/>
                  <a:gd name="T10" fmla="*/ 241 w 274"/>
                  <a:gd name="T11" fmla="*/ 221 h 229"/>
                  <a:gd name="T12" fmla="*/ 229 w 274"/>
                  <a:gd name="T13" fmla="*/ 226 h 229"/>
                  <a:gd name="T14" fmla="*/ 215 w 274"/>
                  <a:gd name="T15" fmla="*/ 226 h 229"/>
                  <a:gd name="T16" fmla="*/ 201 w 274"/>
                  <a:gd name="T17" fmla="*/ 226 h 229"/>
                  <a:gd name="T18" fmla="*/ 184 w 274"/>
                  <a:gd name="T19" fmla="*/ 221 h 229"/>
                  <a:gd name="T20" fmla="*/ 170 w 274"/>
                  <a:gd name="T21" fmla="*/ 214 h 229"/>
                  <a:gd name="T22" fmla="*/ 155 w 274"/>
                  <a:gd name="T23" fmla="*/ 205 h 229"/>
                  <a:gd name="T24" fmla="*/ 143 w 274"/>
                  <a:gd name="T25" fmla="*/ 193 h 229"/>
                  <a:gd name="T26" fmla="*/ 133 w 274"/>
                  <a:gd name="T27" fmla="*/ 183 h 229"/>
                  <a:gd name="T28" fmla="*/ 128 w 274"/>
                  <a:gd name="T29" fmla="*/ 176 h 229"/>
                  <a:gd name="T30" fmla="*/ 126 w 274"/>
                  <a:gd name="T31" fmla="*/ 167 h 229"/>
                  <a:gd name="T32" fmla="*/ 124 w 274"/>
                  <a:gd name="T33" fmla="*/ 159 h 229"/>
                  <a:gd name="T34" fmla="*/ 124 w 274"/>
                  <a:gd name="T35" fmla="*/ 155 h 229"/>
                  <a:gd name="T36" fmla="*/ 124 w 274"/>
                  <a:gd name="T37" fmla="*/ 150 h 229"/>
                  <a:gd name="T38" fmla="*/ 124 w 274"/>
                  <a:gd name="T39" fmla="*/ 148 h 229"/>
                  <a:gd name="T40" fmla="*/ 124 w 274"/>
                  <a:gd name="T41" fmla="*/ 145 h 229"/>
                  <a:gd name="T42" fmla="*/ 124 w 274"/>
                  <a:gd name="T43" fmla="*/ 145 h 229"/>
                  <a:gd name="T44" fmla="*/ 119 w 274"/>
                  <a:gd name="T45" fmla="*/ 148 h 229"/>
                  <a:gd name="T46" fmla="*/ 114 w 274"/>
                  <a:gd name="T47" fmla="*/ 150 h 229"/>
                  <a:gd name="T48" fmla="*/ 109 w 274"/>
                  <a:gd name="T49" fmla="*/ 152 h 229"/>
                  <a:gd name="T50" fmla="*/ 102 w 274"/>
                  <a:gd name="T51" fmla="*/ 155 h 229"/>
                  <a:gd name="T52" fmla="*/ 93 w 274"/>
                  <a:gd name="T53" fmla="*/ 157 h 229"/>
                  <a:gd name="T54" fmla="*/ 85 w 274"/>
                  <a:gd name="T55" fmla="*/ 157 h 229"/>
                  <a:gd name="T56" fmla="*/ 76 w 274"/>
                  <a:gd name="T57" fmla="*/ 155 h 229"/>
                  <a:gd name="T58" fmla="*/ 66 w 274"/>
                  <a:gd name="T59" fmla="*/ 152 h 229"/>
                  <a:gd name="T60" fmla="*/ 57 w 274"/>
                  <a:gd name="T61" fmla="*/ 145 h 229"/>
                  <a:gd name="T62" fmla="*/ 47 w 274"/>
                  <a:gd name="T63" fmla="*/ 138 h 229"/>
                  <a:gd name="T64" fmla="*/ 43 w 274"/>
                  <a:gd name="T65" fmla="*/ 128 h 229"/>
                  <a:gd name="T66" fmla="*/ 40 w 274"/>
                  <a:gd name="T67" fmla="*/ 119 h 229"/>
                  <a:gd name="T68" fmla="*/ 38 w 274"/>
                  <a:gd name="T69" fmla="*/ 114 h 229"/>
                  <a:gd name="T70" fmla="*/ 38 w 274"/>
                  <a:gd name="T71" fmla="*/ 105 h 229"/>
                  <a:gd name="T72" fmla="*/ 38 w 274"/>
                  <a:gd name="T73" fmla="*/ 98 h 229"/>
                  <a:gd name="T74" fmla="*/ 40 w 274"/>
                  <a:gd name="T75" fmla="*/ 93 h 229"/>
                  <a:gd name="T76" fmla="*/ 43 w 274"/>
                  <a:gd name="T77" fmla="*/ 89 h 229"/>
                  <a:gd name="T78" fmla="*/ 43 w 274"/>
                  <a:gd name="T79" fmla="*/ 84 h 229"/>
                  <a:gd name="T80" fmla="*/ 43 w 274"/>
                  <a:gd name="T81" fmla="*/ 84 h 229"/>
                  <a:gd name="T82" fmla="*/ 43 w 274"/>
                  <a:gd name="T83" fmla="*/ 84 h 229"/>
                  <a:gd name="T84" fmla="*/ 38 w 274"/>
                  <a:gd name="T85" fmla="*/ 81 h 229"/>
                  <a:gd name="T86" fmla="*/ 33 w 274"/>
                  <a:gd name="T87" fmla="*/ 77 h 229"/>
                  <a:gd name="T88" fmla="*/ 28 w 274"/>
                  <a:gd name="T89" fmla="*/ 72 h 229"/>
                  <a:gd name="T90" fmla="*/ 21 w 274"/>
                  <a:gd name="T91" fmla="*/ 65 h 229"/>
                  <a:gd name="T92" fmla="*/ 16 w 274"/>
                  <a:gd name="T93" fmla="*/ 58 h 229"/>
                  <a:gd name="T94" fmla="*/ 9 w 274"/>
                  <a:gd name="T95" fmla="*/ 46 h 229"/>
                  <a:gd name="T96" fmla="*/ 4 w 274"/>
                  <a:gd name="T97" fmla="*/ 34 h 229"/>
                  <a:gd name="T98" fmla="*/ 2 w 274"/>
                  <a:gd name="T99" fmla="*/ 19 h 229"/>
                  <a:gd name="T100" fmla="*/ 0 w 274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8"/>
              <p:cNvSpPr>
                <a:spLocks/>
              </p:cNvSpPr>
              <p:nvPr/>
            </p:nvSpPr>
            <p:spPr bwMode="auto">
              <a:xfrm>
                <a:off x="4685" y="3659"/>
                <a:ext cx="352" cy="238"/>
              </a:xfrm>
              <a:custGeom>
                <a:avLst/>
                <a:gdLst>
                  <a:gd name="T0" fmla="*/ 346 w 355"/>
                  <a:gd name="T1" fmla="*/ 19 h 239"/>
                  <a:gd name="T2" fmla="*/ 339 w 355"/>
                  <a:gd name="T3" fmla="*/ 48 h 239"/>
                  <a:gd name="T4" fmla="*/ 327 w 355"/>
                  <a:gd name="T5" fmla="*/ 67 h 239"/>
                  <a:gd name="T6" fmla="*/ 315 w 355"/>
                  <a:gd name="T7" fmla="*/ 79 h 239"/>
                  <a:gd name="T8" fmla="*/ 306 w 355"/>
                  <a:gd name="T9" fmla="*/ 84 h 239"/>
                  <a:gd name="T10" fmla="*/ 306 w 355"/>
                  <a:gd name="T11" fmla="*/ 86 h 239"/>
                  <a:gd name="T12" fmla="*/ 308 w 355"/>
                  <a:gd name="T13" fmla="*/ 93 h 239"/>
                  <a:gd name="T14" fmla="*/ 310 w 355"/>
                  <a:gd name="T15" fmla="*/ 108 h 239"/>
                  <a:gd name="T16" fmla="*/ 308 w 355"/>
                  <a:gd name="T17" fmla="*/ 121 h 239"/>
                  <a:gd name="T18" fmla="*/ 301 w 355"/>
                  <a:gd name="T19" fmla="*/ 138 h 239"/>
                  <a:gd name="T20" fmla="*/ 285 w 355"/>
                  <a:gd name="T21" fmla="*/ 152 h 239"/>
                  <a:gd name="T22" fmla="*/ 266 w 355"/>
                  <a:gd name="T23" fmla="*/ 157 h 239"/>
                  <a:gd name="T24" fmla="*/ 249 w 355"/>
                  <a:gd name="T25" fmla="*/ 157 h 239"/>
                  <a:gd name="T26" fmla="*/ 237 w 355"/>
                  <a:gd name="T27" fmla="*/ 152 h 239"/>
                  <a:gd name="T28" fmla="*/ 228 w 355"/>
                  <a:gd name="T29" fmla="*/ 148 h 239"/>
                  <a:gd name="T30" fmla="*/ 228 w 355"/>
                  <a:gd name="T31" fmla="*/ 148 h 239"/>
                  <a:gd name="T32" fmla="*/ 228 w 355"/>
                  <a:gd name="T33" fmla="*/ 155 h 239"/>
                  <a:gd name="T34" fmla="*/ 225 w 355"/>
                  <a:gd name="T35" fmla="*/ 167 h 239"/>
                  <a:gd name="T36" fmla="*/ 218 w 355"/>
                  <a:gd name="T37" fmla="*/ 186 h 239"/>
                  <a:gd name="T38" fmla="*/ 199 w 355"/>
                  <a:gd name="T39" fmla="*/ 205 h 239"/>
                  <a:gd name="T40" fmla="*/ 173 w 355"/>
                  <a:gd name="T41" fmla="*/ 224 h 239"/>
                  <a:gd name="T42" fmla="*/ 142 w 355"/>
                  <a:gd name="T43" fmla="*/ 229 h 239"/>
                  <a:gd name="T44" fmla="*/ 116 w 355"/>
                  <a:gd name="T45" fmla="*/ 221 h 239"/>
                  <a:gd name="T46" fmla="*/ 95 w 355"/>
                  <a:gd name="T47" fmla="*/ 212 h 239"/>
                  <a:gd name="T48" fmla="*/ 83 w 355"/>
                  <a:gd name="T49" fmla="*/ 205 h 239"/>
                  <a:gd name="T50" fmla="*/ 80 w 355"/>
                  <a:gd name="T51" fmla="*/ 205 h 239"/>
                  <a:gd name="T52" fmla="*/ 80 w 355"/>
                  <a:gd name="T53" fmla="*/ 210 h 239"/>
                  <a:gd name="T54" fmla="*/ 76 w 355"/>
                  <a:gd name="T55" fmla="*/ 219 h 239"/>
                  <a:gd name="T56" fmla="*/ 66 w 355"/>
                  <a:gd name="T57" fmla="*/ 229 h 239"/>
                  <a:gd name="T58" fmla="*/ 52 w 355"/>
                  <a:gd name="T59" fmla="*/ 233 h 239"/>
                  <a:gd name="T60" fmla="*/ 31 w 355"/>
                  <a:gd name="T61" fmla="*/ 233 h 239"/>
                  <a:gd name="T62" fmla="*/ 14 w 355"/>
                  <a:gd name="T63" fmla="*/ 229 h 239"/>
                  <a:gd name="T64" fmla="*/ 5 w 355"/>
                  <a:gd name="T65" fmla="*/ 219 h 239"/>
                  <a:gd name="T66" fmla="*/ 0 w 355"/>
                  <a:gd name="T67" fmla="*/ 210 h 239"/>
                  <a:gd name="T68" fmla="*/ 0 w 355"/>
                  <a:gd name="T69" fmla="*/ 205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2" name="Group 109"/>
            <p:cNvGrpSpPr>
              <a:grpSpLocks/>
            </p:cNvGrpSpPr>
            <p:nvPr/>
          </p:nvGrpSpPr>
          <p:grpSpPr bwMode="auto">
            <a:xfrm>
              <a:off x="3366" y="3430"/>
              <a:ext cx="632" cy="470"/>
              <a:chOff x="3366" y="3430"/>
              <a:chExt cx="632" cy="470"/>
            </a:xfrm>
          </p:grpSpPr>
          <p:sp>
            <p:nvSpPr>
              <p:cNvPr id="1124" name="Freeform 110"/>
              <p:cNvSpPr>
                <a:spLocks/>
              </p:cNvSpPr>
              <p:nvPr/>
            </p:nvSpPr>
            <p:spPr bwMode="auto">
              <a:xfrm>
                <a:off x="3723" y="3441"/>
                <a:ext cx="275" cy="228"/>
              </a:xfrm>
              <a:custGeom>
                <a:avLst/>
                <a:gdLst>
                  <a:gd name="T0" fmla="*/ 0 w 276"/>
                  <a:gd name="T1" fmla="*/ 24 h 229"/>
                  <a:gd name="T2" fmla="*/ 4 w 276"/>
                  <a:gd name="T3" fmla="*/ 24 h 229"/>
                  <a:gd name="T4" fmla="*/ 7 w 276"/>
                  <a:gd name="T5" fmla="*/ 19 h 229"/>
                  <a:gd name="T6" fmla="*/ 16 w 276"/>
                  <a:gd name="T7" fmla="*/ 14 h 229"/>
                  <a:gd name="T8" fmla="*/ 26 w 276"/>
                  <a:gd name="T9" fmla="*/ 10 h 229"/>
                  <a:gd name="T10" fmla="*/ 35 w 276"/>
                  <a:gd name="T11" fmla="*/ 5 h 229"/>
                  <a:gd name="T12" fmla="*/ 50 w 276"/>
                  <a:gd name="T13" fmla="*/ 2 h 229"/>
                  <a:gd name="T14" fmla="*/ 64 w 276"/>
                  <a:gd name="T15" fmla="*/ 0 h 229"/>
                  <a:gd name="T16" fmla="*/ 78 w 276"/>
                  <a:gd name="T17" fmla="*/ 0 h 229"/>
                  <a:gd name="T18" fmla="*/ 95 w 276"/>
                  <a:gd name="T19" fmla="*/ 5 h 229"/>
                  <a:gd name="T20" fmla="*/ 109 w 276"/>
                  <a:gd name="T21" fmla="*/ 12 h 229"/>
                  <a:gd name="T22" fmla="*/ 124 w 276"/>
                  <a:gd name="T23" fmla="*/ 24 h 229"/>
                  <a:gd name="T24" fmla="*/ 133 w 276"/>
                  <a:gd name="T25" fmla="*/ 33 h 229"/>
                  <a:gd name="T26" fmla="*/ 140 w 276"/>
                  <a:gd name="T27" fmla="*/ 43 h 229"/>
                  <a:gd name="T28" fmla="*/ 144 w 276"/>
                  <a:gd name="T29" fmla="*/ 52 h 229"/>
                  <a:gd name="T30" fmla="*/ 147 w 276"/>
                  <a:gd name="T31" fmla="*/ 60 h 229"/>
                  <a:gd name="T32" fmla="*/ 149 w 276"/>
                  <a:gd name="T33" fmla="*/ 67 h 229"/>
                  <a:gd name="T34" fmla="*/ 149 w 276"/>
                  <a:gd name="T35" fmla="*/ 74 h 229"/>
                  <a:gd name="T36" fmla="*/ 149 w 276"/>
                  <a:gd name="T37" fmla="*/ 79 h 229"/>
                  <a:gd name="T38" fmla="*/ 149 w 276"/>
                  <a:gd name="T39" fmla="*/ 81 h 229"/>
                  <a:gd name="T40" fmla="*/ 149 w 276"/>
                  <a:gd name="T41" fmla="*/ 81 h 229"/>
                  <a:gd name="T42" fmla="*/ 149 w 276"/>
                  <a:gd name="T43" fmla="*/ 81 h 229"/>
                  <a:gd name="T44" fmla="*/ 152 w 276"/>
                  <a:gd name="T45" fmla="*/ 79 h 229"/>
                  <a:gd name="T46" fmla="*/ 156 w 276"/>
                  <a:gd name="T47" fmla="*/ 76 h 229"/>
                  <a:gd name="T48" fmla="*/ 164 w 276"/>
                  <a:gd name="T49" fmla="*/ 74 h 229"/>
                  <a:gd name="T50" fmla="*/ 171 w 276"/>
                  <a:gd name="T51" fmla="*/ 72 h 229"/>
                  <a:gd name="T52" fmla="*/ 178 w 276"/>
                  <a:gd name="T53" fmla="*/ 69 h 229"/>
                  <a:gd name="T54" fmla="*/ 187 w 276"/>
                  <a:gd name="T55" fmla="*/ 69 h 229"/>
                  <a:gd name="T56" fmla="*/ 197 w 276"/>
                  <a:gd name="T57" fmla="*/ 72 h 229"/>
                  <a:gd name="T58" fmla="*/ 206 w 276"/>
                  <a:gd name="T59" fmla="*/ 74 h 229"/>
                  <a:gd name="T60" fmla="*/ 216 w 276"/>
                  <a:gd name="T61" fmla="*/ 81 h 229"/>
                  <a:gd name="T62" fmla="*/ 226 w 276"/>
                  <a:gd name="T63" fmla="*/ 91 h 229"/>
                  <a:gd name="T64" fmla="*/ 230 w 276"/>
                  <a:gd name="T65" fmla="*/ 98 h 229"/>
                  <a:gd name="T66" fmla="*/ 233 w 276"/>
                  <a:gd name="T67" fmla="*/ 107 h 229"/>
                  <a:gd name="T68" fmla="*/ 235 w 276"/>
                  <a:gd name="T69" fmla="*/ 114 h 229"/>
                  <a:gd name="T70" fmla="*/ 235 w 276"/>
                  <a:gd name="T71" fmla="*/ 121 h 229"/>
                  <a:gd name="T72" fmla="*/ 233 w 276"/>
                  <a:gd name="T73" fmla="*/ 128 h 229"/>
                  <a:gd name="T74" fmla="*/ 233 w 276"/>
                  <a:gd name="T75" fmla="*/ 135 h 229"/>
                  <a:gd name="T76" fmla="*/ 230 w 276"/>
                  <a:gd name="T77" fmla="*/ 140 h 229"/>
                  <a:gd name="T78" fmla="*/ 230 w 276"/>
                  <a:gd name="T79" fmla="*/ 142 h 229"/>
                  <a:gd name="T80" fmla="*/ 228 w 276"/>
                  <a:gd name="T81" fmla="*/ 142 h 229"/>
                  <a:gd name="T82" fmla="*/ 230 w 276"/>
                  <a:gd name="T83" fmla="*/ 145 h 229"/>
                  <a:gd name="T84" fmla="*/ 233 w 276"/>
                  <a:gd name="T85" fmla="*/ 145 h 229"/>
                  <a:gd name="T86" fmla="*/ 237 w 276"/>
                  <a:gd name="T87" fmla="*/ 150 h 229"/>
                  <a:gd name="T88" fmla="*/ 245 w 276"/>
                  <a:gd name="T89" fmla="*/ 154 h 229"/>
                  <a:gd name="T90" fmla="*/ 249 w 276"/>
                  <a:gd name="T91" fmla="*/ 161 h 229"/>
                  <a:gd name="T92" fmla="*/ 256 w 276"/>
                  <a:gd name="T93" fmla="*/ 171 h 229"/>
                  <a:gd name="T94" fmla="*/ 264 w 276"/>
                  <a:gd name="T95" fmla="*/ 181 h 229"/>
                  <a:gd name="T96" fmla="*/ 268 w 276"/>
                  <a:gd name="T97" fmla="*/ 192 h 229"/>
                  <a:gd name="T98" fmla="*/ 271 w 276"/>
                  <a:gd name="T99" fmla="*/ 209 h 229"/>
                  <a:gd name="T100" fmla="*/ 273 w 276"/>
                  <a:gd name="T101" fmla="*/ 226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11"/>
              <p:cNvSpPr>
                <a:spLocks/>
              </p:cNvSpPr>
              <p:nvPr/>
            </p:nvSpPr>
            <p:spPr bwMode="auto">
              <a:xfrm>
                <a:off x="3367" y="3431"/>
                <a:ext cx="356" cy="234"/>
              </a:xfrm>
              <a:custGeom>
                <a:avLst/>
                <a:gdLst>
                  <a:gd name="T0" fmla="*/ 3 w 358"/>
                  <a:gd name="T1" fmla="*/ 214 h 236"/>
                  <a:gd name="T2" fmla="*/ 10 w 358"/>
                  <a:gd name="T3" fmla="*/ 188 h 236"/>
                  <a:gd name="T4" fmla="*/ 22 w 358"/>
                  <a:gd name="T5" fmla="*/ 171 h 236"/>
                  <a:gd name="T6" fmla="*/ 34 w 358"/>
                  <a:gd name="T7" fmla="*/ 160 h 236"/>
                  <a:gd name="T8" fmla="*/ 43 w 358"/>
                  <a:gd name="T9" fmla="*/ 152 h 236"/>
                  <a:gd name="T10" fmla="*/ 43 w 358"/>
                  <a:gd name="T11" fmla="*/ 152 h 236"/>
                  <a:gd name="T12" fmla="*/ 41 w 358"/>
                  <a:gd name="T13" fmla="*/ 143 h 236"/>
                  <a:gd name="T14" fmla="*/ 39 w 358"/>
                  <a:gd name="T15" fmla="*/ 131 h 236"/>
                  <a:gd name="T16" fmla="*/ 39 w 358"/>
                  <a:gd name="T17" fmla="*/ 114 h 236"/>
                  <a:gd name="T18" fmla="*/ 48 w 358"/>
                  <a:gd name="T19" fmla="*/ 95 h 236"/>
                  <a:gd name="T20" fmla="*/ 65 w 358"/>
                  <a:gd name="T21" fmla="*/ 81 h 236"/>
                  <a:gd name="T22" fmla="*/ 84 w 358"/>
                  <a:gd name="T23" fmla="*/ 76 h 236"/>
                  <a:gd name="T24" fmla="*/ 100 w 358"/>
                  <a:gd name="T25" fmla="*/ 79 h 236"/>
                  <a:gd name="T26" fmla="*/ 112 w 358"/>
                  <a:gd name="T27" fmla="*/ 83 h 236"/>
                  <a:gd name="T28" fmla="*/ 119 w 358"/>
                  <a:gd name="T29" fmla="*/ 88 h 236"/>
                  <a:gd name="T30" fmla="*/ 121 w 358"/>
                  <a:gd name="T31" fmla="*/ 86 h 236"/>
                  <a:gd name="T32" fmla="*/ 119 w 358"/>
                  <a:gd name="T33" fmla="*/ 79 h 236"/>
                  <a:gd name="T34" fmla="*/ 121 w 358"/>
                  <a:gd name="T35" fmla="*/ 67 h 236"/>
                  <a:gd name="T36" fmla="*/ 131 w 358"/>
                  <a:gd name="T37" fmla="*/ 53 h 236"/>
                  <a:gd name="T38" fmla="*/ 150 w 358"/>
                  <a:gd name="T39" fmla="*/ 31 h 236"/>
                  <a:gd name="T40" fmla="*/ 179 w 358"/>
                  <a:gd name="T41" fmla="*/ 15 h 236"/>
                  <a:gd name="T42" fmla="*/ 210 w 358"/>
                  <a:gd name="T43" fmla="*/ 10 h 236"/>
                  <a:gd name="T44" fmla="*/ 236 w 358"/>
                  <a:gd name="T45" fmla="*/ 15 h 236"/>
                  <a:gd name="T46" fmla="*/ 257 w 358"/>
                  <a:gd name="T47" fmla="*/ 24 h 236"/>
                  <a:gd name="T48" fmla="*/ 267 w 358"/>
                  <a:gd name="T49" fmla="*/ 31 h 236"/>
                  <a:gd name="T50" fmla="*/ 269 w 358"/>
                  <a:gd name="T51" fmla="*/ 31 h 236"/>
                  <a:gd name="T52" fmla="*/ 269 w 358"/>
                  <a:gd name="T53" fmla="*/ 27 h 236"/>
                  <a:gd name="T54" fmla="*/ 273 w 358"/>
                  <a:gd name="T55" fmla="*/ 17 h 236"/>
                  <a:gd name="T56" fmla="*/ 283 w 358"/>
                  <a:gd name="T57" fmla="*/ 8 h 236"/>
                  <a:gd name="T58" fmla="*/ 300 w 358"/>
                  <a:gd name="T59" fmla="*/ 3 h 236"/>
                  <a:gd name="T60" fmla="*/ 321 w 358"/>
                  <a:gd name="T61" fmla="*/ 3 h 236"/>
                  <a:gd name="T62" fmla="*/ 338 w 358"/>
                  <a:gd name="T63" fmla="*/ 8 h 236"/>
                  <a:gd name="T64" fmla="*/ 345 w 358"/>
                  <a:gd name="T65" fmla="*/ 17 h 236"/>
                  <a:gd name="T66" fmla="*/ 350 w 358"/>
                  <a:gd name="T67" fmla="*/ 27 h 236"/>
                  <a:gd name="T68" fmla="*/ 352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112"/>
              <p:cNvSpPr>
                <a:spLocks/>
              </p:cNvSpPr>
              <p:nvPr/>
            </p:nvSpPr>
            <p:spPr bwMode="auto">
              <a:xfrm>
                <a:off x="3367" y="3666"/>
                <a:ext cx="272" cy="228"/>
              </a:xfrm>
              <a:custGeom>
                <a:avLst/>
                <a:gdLst>
                  <a:gd name="T0" fmla="*/ 272 w 272"/>
                  <a:gd name="T1" fmla="*/ 200 h 229"/>
                  <a:gd name="T2" fmla="*/ 272 w 272"/>
                  <a:gd name="T3" fmla="*/ 202 h 229"/>
                  <a:gd name="T4" fmla="*/ 267 w 272"/>
                  <a:gd name="T5" fmla="*/ 205 h 229"/>
                  <a:gd name="T6" fmla="*/ 260 w 272"/>
                  <a:gd name="T7" fmla="*/ 209 h 229"/>
                  <a:gd name="T8" fmla="*/ 251 w 272"/>
                  <a:gd name="T9" fmla="*/ 214 h 229"/>
                  <a:gd name="T10" fmla="*/ 239 w 272"/>
                  <a:gd name="T11" fmla="*/ 219 h 229"/>
                  <a:gd name="T12" fmla="*/ 227 w 272"/>
                  <a:gd name="T13" fmla="*/ 224 h 229"/>
                  <a:gd name="T14" fmla="*/ 213 w 272"/>
                  <a:gd name="T15" fmla="*/ 226 h 229"/>
                  <a:gd name="T16" fmla="*/ 196 w 272"/>
                  <a:gd name="T17" fmla="*/ 224 h 229"/>
                  <a:gd name="T18" fmla="*/ 182 w 272"/>
                  <a:gd name="T19" fmla="*/ 221 h 229"/>
                  <a:gd name="T20" fmla="*/ 165 w 272"/>
                  <a:gd name="T21" fmla="*/ 212 h 229"/>
                  <a:gd name="T22" fmla="*/ 153 w 272"/>
                  <a:gd name="T23" fmla="*/ 202 h 229"/>
                  <a:gd name="T24" fmla="*/ 141 w 272"/>
                  <a:gd name="T25" fmla="*/ 193 h 229"/>
                  <a:gd name="T26" fmla="*/ 134 w 272"/>
                  <a:gd name="T27" fmla="*/ 183 h 229"/>
                  <a:gd name="T28" fmla="*/ 129 w 272"/>
                  <a:gd name="T29" fmla="*/ 174 h 229"/>
                  <a:gd name="T30" fmla="*/ 124 w 272"/>
                  <a:gd name="T31" fmla="*/ 164 h 229"/>
                  <a:gd name="T32" fmla="*/ 124 w 272"/>
                  <a:gd name="T33" fmla="*/ 157 h 229"/>
                  <a:gd name="T34" fmla="*/ 122 w 272"/>
                  <a:gd name="T35" fmla="*/ 152 h 229"/>
                  <a:gd name="T36" fmla="*/ 122 w 272"/>
                  <a:gd name="T37" fmla="*/ 147 h 229"/>
                  <a:gd name="T38" fmla="*/ 124 w 272"/>
                  <a:gd name="T39" fmla="*/ 145 h 229"/>
                  <a:gd name="T40" fmla="*/ 124 w 272"/>
                  <a:gd name="T41" fmla="*/ 143 h 229"/>
                  <a:gd name="T42" fmla="*/ 122 w 272"/>
                  <a:gd name="T43" fmla="*/ 145 h 229"/>
                  <a:gd name="T44" fmla="*/ 120 w 272"/>
                  <a:gd name="T45" fmla="*/ 147 h 229"/>
                  <a:gd name="T46" fmla="*/ 115 w 272"/>
                  <a:gd name="T47" fmla="*/ 150 h 229"/>
                  <a:gd name="T48" fmla="*/ 110 w 272"/>
                  <a:gd name="T49" fmla="*/ 152 h 229"/>
                  <a:gd name="T50" fmla="*/ 103 w 272"/>
                  <a:gd name="T51" fmla="*/ 154 h 229"/>
                  <a:gd name="T52" fmla="*/ 93 w 272"/>
                  <a:gd name="T53" fmla="*/ 154 h 229"/>
                  <a:gd name="T54" fmla="*/ 84 w 272"/>
                  <a:gd name="T55" fmla="*/ 154 h 229"/>
                  <a:gd name="T56" fmla="*/ 77 w 272"/>
                  <a:gd name="T57" fmla="*/ 154 h 229"/>
                  <a:gd name="T58" fmla="*/ 65 w 272"/>
                  <a:gd name="T59" fmla="*/ 150 h 229"/>
                  <a:gd name="T60" fmla="*/ 55 w 272"/>
                  <a:gd name="T61" fmla="*/ 143 h 229"/>
                  <a:gd name="T62" fmla="*/ 48 w 272"/>
                  <a:gd name="T63" fmla="*/ 135 h 229"/>
                  <a:gd name="T64" fmla="*/ 43 w 272"/>
                  <a:gd name="T65" fmla="*/ 126 h 229"/>
                  <a:gd name="T66" fmla="*/ 39 w 272"/>
                  <a:gd name="T67" fmla="*/ 119 h 229"/>
                  <a:gd name="T68" fmla="*/ 39 w 272"/>
                  <a:gd name="T69" fmla="*/ 112 h 229"/>
                  <a:gd name="T70" fmla="*/ 39 w 272"/>
                  <a:gd name="T71" fmla="*/ 105 h 229"/>
                  <a:gd name="T72" fmla="*/ 39 w 272"/>
                  <a:gd name="T73" fmla="*/ 98 h 229"/>
                  <a:gd name="T74" fmla="*/ 41 w 272"/>
                  <a:gd name="T75" fmla="*/ 91 h 229"/>
                  <a:gd name="T76" fmla="*/ 41 w 272"/>
                  <a:gd name="T77" fmla="*/ 86 h 229"/>
                  <a:gd name="T78" fmla="*/ 43 w 272"/>
                  <a:gd name="T79" fmla="*/ 84 h 229"/>
                  <a:gd name="T80" fmla="*/ 43 w 272"/>
                  <a:gd name="T81" fmla="*/ 81 h 229"/>
                  <a:gd name="T82" fmla="*/ 43 w 272"/>
                  <a:gd name="T83" fmla="*/ 81 h 229"/>
                  <a:gd name="T84" fmla="*/ 39 w 272"/>
                  <a:gd name="T85" fmla="*/ 79 h 229"/>
                  <a:gd name="T86" fmla="*/ 34 w 272"/>
                  <a:gd name="T87" fmla="*/ 76 h 229"/>
                  <a:gd name="T88" fmla="*/ 29 w 272"/>
                  <a:gd name="T89" fmla="*/ 72 h 229"/>
                  <a:gd name="T90" fmla="*/ 22 w 272"/>
                  <a:gd name="T91" fmla="*/ 64 h 229"/>
                  <a:gd name="T92" fmla="*/ 15 w 272"/>
                  <a:gd name="T93" fmla="*/ 55 h 229"/>
                  <a:gd name="T94" fmla="*/ 10 w 272"/>
                  <a:gd name="T95" fmla="*/ 45 h 229"/>
                  <a:gd name="T96" fmla="*/ 5 w 272"/>
                  <a:gd name="T97" fmla="*/ 31 h 229"/>
                  <a:gd name="T98" fmla="*/ 3 w 272"/>
                  <a:gd name="T99" fmla="*/ 17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113"/>
              <p:cNvSpPr>
                <a:spLocks/>
              </p:cNvSpPr>
              <p:nvPr/>
            </p:nvSpPr>
            <p:spPr bwMode="auto">
              <a:xfrm>
                <a:off x="3638" y="3666"/>
                <a:ext cx="360" cy="234"/>
              </a:xfrm>
              <a:custGeom>
                <a:avLst/>
                <a:gdLst>
                  <a:gd name="T0" fmla="*/ 3 w 360"/>
                  <a:gd name="T1" fmla="*/ 199 h 236"/>
                  <a:gd name="T2" fmla="*/ 3 w 360"/>
                  <a:gd name="T3" fmla="*/ 206 h 236"/>
                  <a:gd name="T4" fmla="*/ 7 w 360"/>
                  <a:gd name="T5" fmla="*/ 213 h 236"/>
                  <a:gd name="T6" fmla="*/ 17 w 360"/>
                  <a:gd name="T7" fmla="*/ 223 h 236"/>
                  <a:gd name="T8" fmla="*/ 34 w 360"/>
                  <a:gd name="T9" fmla="*/ 230 h 236"/>
                  <a:gd name="T10" fmla="*/ 55 w 360"/>
                  <a:gd name="T11" fmla="*/ 230 h 236"/>
                  <a:gd name="T12" fmla="*/ 72 w 360"/>
                  <a:gd name="T13" fmla="*/ 223 h 236"/>
                  <a:gd name="T14" fmla="*/ 79 w 360"/>
                  <a:gd name="T15" fmla="*/ 213 h 236"/>
                  <a:gd name="T16" fmla="*/ 84 w 360"/>
                  <a:gd name="T17" fmla="*/ 206 h 236"/>
                  <a:gd name="T18" fmla="*/ 86 w 360"/>
                  <a:gd name="T19" fmla="*/ 199 h 236"/>
                  <a:gd name="T20" fmla="*/ 88 w 360"/>
                  <a:gd name="T21" fmla="*/ 199 h 236"/>
                  <a:gd name="T22" fmla="*/ 100 w 360"/>
                  <a:gd name="T23" fmla="*/ 209 h 236"/>
                  <a:gd name="T24" fmla="*/ 119 w 360"/>
                  <a:gd name="T25" fmla="*/ 218 h 236"/>
                  <a:gd name="T26" fmla="*/ 148 w 360"/>
                  <a:gd name="T27" fmla="*/ 223 h 236"/>
                  <a:gd name="T28" fmla="*/ 179 w 360"/>
                  <a:gd name="T29" fmla="*/ 218 h 236"/>
                  <a:gd name="T30" fmla="*/ 208 w 360"/>
                  <a:gd name="T31" fmla="*/ 199 h 236"/>
                  <a:gd name="T32" fmla="*/ 227 w 360"/>
                  <a:gd name="T33" fmla="*/ 180 h 236"/>
                  <a:gd name="T34" fmla="*/ 234 w 360"/>
                  <a:gd name="T35" fmla="*/ 166 h 236"/>
                  <a:gd name="T36" fmla="*/ 236 w 360"/>
                  <a:gd name="T37" fmla="*/ 152 h 236"/>
                  <a:gd name="T38" fmla="*/ 236 w 360"/>
                  <a:gd name="T39" fmla="*/ 145 h 236"/>
                  <a:gd name="T40" fmla="*/ 236 w 360"/>
                  <a:gd name="T41" fmla="*/ 145 h 236"/>
                  <a:gd name="T42" fmla="*/ 243 w 360"/>
                  <a:gd name="T43" fmla="*/ 150 h 236"/>
                  <a:gd name="T44" fmla="*/ 258 w 360"/>
                  <a:gd name="T45" fmla="*/ 154 h 236"/>
                  <a:gd name="T46" fmla="*/ 274 w 360"/>
                  <a:gd name="T47" fmla="*/ 157 h 236"/>
                  <a:gd name="T48" fmla="*/ 293 w 360"/>
                  <a:gd name="T49" fmla="*/ 150 h 236"/>
                  <a:gd name="T50" fmla="*/ 313 w 360"/>
                  <a:gd name="T51" fmla="*/ 135 h 236"/>
                  <a:gd name="T52" fmla="*/ 320 w 360"/>
                  <a:gd name="T53" fmla="*/ 119 h 236"/>
                  <a:gd name="T54" fmla="*/ 322 w 360"/>
                  <a:gd name="T55" fmla="*/ 102 h 236"/>
                  <a:gd name="T56" fmla="*/ 320 w 360"/>
                  <a:gd name="T57" fmla="*/ 88 h 236"/>
                  <a:gd name="T58" fmla="*/ 317 w 360"/>
                  <a:gd name="T59" fmla="*/ 81 h 236"/>
                  <a:gd name="T60" fmla="*/ 317 w 360"/>
                  <a:gd name="T61" fmla="*/ 78 h 236"/>
                  <a:gd name="T62" fmla="*/ 324 w 360"/>
                  <a:gd name="T63" fmla="*/ 73 h 236"/>
                  <a:gd name="T64" fmla="*/ 336 w 360"/>
                  <a:gd name="T65" fmla="*/ 61 h 236"/>
                  <a:gd name="T66" fmla="*/ 351 w 360"/>
                  <a:gd name="T67" fmla="*/ 45 h 236"/>
                  <a:gd name="T68" fmla="*/ 358 w 360"/>
                  <a:gd name="T69" fmla="*/ 1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3" name="Freeform 114"/>
            <p:cNvSpPr>
              <a:spLocks/>
            </p:cNvSpPr>
            <p:nvPr/>
          </p:nvSpPr>
          <p:spPr bwMode="auto">
            <a:xfrm>
              <a:off x="4347" y="4062"/>
              <a:ext cx="114" cy="115"/>
            </a:xfrm>
            <a:custGeom>
              <a:avLst/>
              <a:gdLst>
                <a:gd name="T0" fmla="*/ 109 w 115"/>
                <a:gd name="T1" fmla="*/ 112 h 115"/>
                <a:gd name="T2" fmla="*/ 112 w 115"/>
                <a:gd name="T3" fmla="*/ 0 h 115"/>
                <a:gd name="T4" fmla="*/ 0 w 115"/>
                <a:gd name="T5" fmla="*/ 0 h 115"/>
                <a:gd name="T6" fmla="*/ 0 w 115"/>
                <a:gd name="T7" fmla="*/ 115 h 115"/>
                <a:gd name="T8" fmla="*/ 112 w 115"/>
                <a:gd name="T9" fmla="*/ 115 h 115"/>
                <a:gd name="T10" fmla="*/ 112 w 115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115"/>
            <p:cNvSpPr>
              <a:spLocks/>
            </p:cNvSpPr>
            <p:nvPr/>
          </p:nvSpPr>
          <p:spPr bwMode="auto">
            <a:xfrm>
              <a:off x="4986" y="4062"/>
              <a:ext cx="110" cy="115"/>
            </a:xfrm>
            <a:custGeom>
              <a:avLst/>
              <a:gdLst>
                <a:gd name="T0" fmla="*/ 106 w 112"/>
                <a:gd name="T1" fmla="*/ 112 h 115"/>
                <a:gd name="T2" fmla="*/ 106 w 112"/>
                <a:gd name="T3" fmla="*/ 0 h 115"/>
                <a:gd name="T4" fmla="*/ 0 w 112"/>
                <a:gd name="T5" fmla="*/ 0 h 115"/>
                <a:gd name="T6" fmla="*/ 0 w 112"/>
                <a:gd name="T7" fmla="*/ 115 h 115"/>
                <a:gd name="T8" fmla="*/ 106 w 112"/>
                <a:gd name="T9" fmla="*/ 115 h 115"/>
                <a:gd name="T10" fmla="*/ 106 w 112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Line 116"/>
            <p:cNvSpPr>
              <a:spLocks noChangeShapeType="1"/>
            </p:cNvSpPr>
            <p:nvPr/>
          </p:nvSpPr>
          <p:spPr bwMode="auto">
            <a:xfrm>
              <a:off x="4207" y="2557"/>
              <a:ext cx="0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Line 117"/>
            <p:cNvSpPr>
              <a:spLocks noChangeShapeType="1"/>
            </p:cNvSpPr>
            <p:nvPr/>
          </p:nvSpPr>
          <p:spPr bwMode="auto">
            <a:xfrm flipH="1" flipV="1">
              <a:off x="3719" y="2814"/>
              <a:ext cx="173" cy="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Line 118"/>
            <p:cNvSpPr>
              <a:spLocks noChangeShapeType="1"/>
            </p:cNvSpPr>
            <p:nvPr/>
          </p:nvSpPr>
          <p:spPr bwMode="auto">
            <a:xfrm flipV="1">
              <a:off x="4519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Line 119"/>
            <p:cNvSpPr>
              <a:spLocks noChangeShapeType="1"/>
            </p:cNvSpPr>
            <p:nvPr/>
          </p:nvSpPr>
          <p:spPr bwMode="auto">
            <a:xfrm flipH="1">
              <a:off x="3682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120"/>
            <p:cNvSpPr>
              <a:spLocks/>
            </p:cNvSpPr>
            <p:nvPr/>
          </p:nvSpPr>
          <p:spPr bwMode="auto">
            <a:xfrm>
              <a:off x="3745" y="3200"/>
              <a:ext cx="114" cy="112"/>
            </a:xfrm>
            <a:custGeom>
              <a:avLst/>
              <a:gdLst>
                <a:gd name="T0" fmla="*/ 116 w 113"/>
                <a:gd name="T1" fmla="*/ 103 h 115"/>
                <a:gd name="T2" fmla="*/ 116 w 113"/>
                <a:gd name="T3" fmla="*/ 0 h 115"/>
                <a:gd name="T4" fmla="*/ 0 w 113"/>
                <a:gd name="T5" fmla="*/ 0 h 115"/>
                <a:gd name="T6" fmla="*/ 0 w 113"/>
                <a:gd name="T7" fmla="*/ 106 h 115"/>
                <a:gd name="T8" fmla="*/ 116 w 113"/>
                <a:gd name="T9" fmla="*/ 106 h 115"/>
                <a:gd name="T10" fmla="*/ 116 w 113"/>
                <a:gd name="T11" fmla="*/ 106 h 115"/>
                <a:gd name="T12" fmla="*/ 116 w 113"/>
                <a:gd name="T13" fmla="*/ 103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121"/>
            <p:cNvSpPr>
              <a:spLocks/>
            </p:cNvSpPr>
            <p:nvPr/>
          </p:nvSpPr>
          <p:spPr bwMode="auto">
            <a:xfrm>
              <a:off x="3983" y="3263"/>
              <a:ext cx="114" cy="115"/>
            </a:xfrm>
            <a:custGeom>
              <a:avLst/>
              <a:gdLst>
                <a:gd name="T0" fmla="*/ 116 w 113"/>
                <a:gd name="T1" fmla="*/ 112 h 115"/>
                <a:gd name="T2" fmla="*/ 116 w 113"/>
                <a:gd name="T3" fmla="*/ 0 h 115"/>
                <a:gd name="T4" fmla="*/ 0 w 113"/>
                <a:gd name="T5" fmla="*/ 0 h 115"/>
                <a:gd name="T6" fmla="*/ 0 w 113"/>
                <a:gd name="T7" fmla="*/ 115 h 115"/>
                <a:gd name="T8" fmla="*/ 116 w 113"/>
                <a:gd name="T9" fmla="*/ 115 h 115"/>
                <a:gd name="T10" fmla="*/ 116 w 113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Line 122"/>
            <p:cNvSpPr>
              <a:spLocks noChangeShapeType="1"/>
            </p:cNvSpPr>
            <p:nvPr/>
          </p:nvSpPr>
          <p:spPr bwMode="auto">
            <a:xfrm>
              <a:off x="4468" y="3055"/>
              <a:ext cx="261" cy="3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123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8 w 112"/>
                <a:gd name="T1" fmla="*/ 103 h 112"/>
                <a:gd name="T2" fmla="*/ 118 w 112"/>
                <a:gd name="T3" fmla="*/ 0 h 112"/>
                <a:gd name="T4" fmla="*/ 0 w 112"/>
                <a:gd name="T5" fmla="*/ 0 h 112"/>
                <a:gd name="T6" fmla="*/ 0 w 112"/>
                <a:gd name="T7" fmla="*/ 103 h 112"/>
                <a:gd name="T8" fmla="*/ 118 w 112"/>
                <a:gd name="T9" fmla="*/ 103 h 112"/>
                <a:gd name="T10" fmla="*/ 118 w 112"/>
                <a:gd name="T11" fmla="*/ 103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124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8 w 112"/>
                <a:gd name="T1" fmla="*/ 103 h 112"/>
                <a:gd name="T2" fmla="*/ 118 w 112"/>
                <a:gd name="T3" fmla="*/ 0 h 112"/>
                <a:gd name="T4" fmla="*/ 0 w 112"/>
                <a:gd name="T5" fmla="*/ 0 h 112"/>
                <a:gd name="T6" fmla="*/ 0 w 112"/>
                <a:gd name="T7" fmla="*/ 103 h 112"/>
                <a:gd name="T8" fmla="*/ 118 w 112"/>
                <a:gd name="T9" fmla="*/ 103 h 112"/>
                <a:gd name="T10" fmla="*/ 118 w 112"/>
                <a:gd name="T11" fmla="*/ 103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Line 125"/>
            <p:cNvSpPr>
              <a:spLocks noChangeShapeType="1"/>
            </p:cNvSpPr>
            <p:nvPr/>
          </p:nvSpPr>
          <p:spPr bwMode="auto">
            <a:xfrm flipH="1" flipV="1">
              <a:off x="3275" y="3448"/>
              <a:ext cx="140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Line 126"/>
            <p:cNvSpPr>
              <a:spLocks noChangeShapeType="1"/>
            </p:cNvSpPr>
            <p:nvPr/>
          </p:nvSpPr>
          <p:spPr bwMode="auto">
            <a:xfrm flipV="1">
              <a:off x="4989" y="3448"/>
              <a:ext cx="147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Line 127"/>
            <p:cNvSpPr>
              <a:spLocks noChangeShapeType="1"/>
            </p:cNvSpPr>
            <p:nvPr/>
          </p:nvSpPr>
          <p:spPr bwMode="auto">
            <a:xfrm flipH="1">
              <a:off x="3348" y="3877"/>
              <a:ext cx="180" cy="1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Line 128"/>
            <p:cNvSpPr>
              <a:spLocks noChangeShapeType="1"/>
            </p:cNvSpPr>
            <p:nvPr/>
          </p:nvSpPr>
          <p:spPr bwMode="auto">
            <a:xfrm>
              <a:off x="3822" y="3883"/>
              <a:ext cx="184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Line 129"/>
            <p:cNvSpPr>
              <a:spLocks noChangeShapeType="1"/>
            </p:cNvSpPr>
            <p:nvPr/>
          </p:nvSpPr>
          <p:spPr bwMode="auto">
            <a:xfrm flipH="1">
              <a:off x="4406" y="3880"/>
              <a:ext cx="17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Line 130"/>
            <p:cNvSpPr>
              <a:spLocks noChangeShapeType="1"/>
            </p:cNvSpPr>
            <p:nvPr/>
          </p:nvSpPr>
          <p:spPr bwMode="auto">
            <a:xfrm>
              <a:off x="4883" y="3873"/>
              <a:ext cx="158" cy="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Line 131"/>
            <p:cNvSpPr>
              <a:spLocks noChangeShapeType="1"/>
            </p:cNvSpPr>
            <p:nvPr/>
          </p:nvSpPr>
          <p:spPr bwMode="auto">
            <a:xfrm>
              <a:off x="3994" y="3666"/>
              <a:ext cx="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32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8 w 112"/>
                <a:gd name="T1" fmla="*/ 112 h 112"/>
                <a:gd name="T2" fmla="*/ 118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8 w 112"/>
                <a:gd name="T9" fmla="*/ 112 h 112"/>
                <a:gd name="T10" fmla="*/ 118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133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8 w 112"/>
                <a:gd name="T1" fmla="*/ 112 h 112"/>
                <a:gd name="T2" fmla="*/ 118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8 w 112"/>
                <a:gd name="T9" fmla="*/ 112 h 112"/>
                <a:gd name="T10" fmla="*/ 118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134"/>
            <p:cNvSpPr>
              <a:spLocks noChangeShapeType="1"/>
            </p:cNvSpPr>
            <p:nvPr/>
          </p:nvSpPr>
          <p:spPr bwMode="auto">
            <a:xfrm flipH="1" flipV="1">
              <a:off x="3983" y="3072"/>
              <a:ext cx="48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Rectangle 135"/>
          <p:cNvSpPr>
            <a:spLocks noChangeArrowheads="1"/>
          </p:cNvSpPr>
          <p:nvPr userDrawn="1"/>
        </p:nvSpPr>
        <p:spPr bwMode="ltGray">
          <a:xfrm>
            <a:off x="8001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6" name="Rectangle 136"/>
          <p:cNvSpPr>
            <a:spLocks noChangeArrowheads="1"/>
          </p:cNvSpPr>
          <p:nvPr userDrawn="1"/>
        </p:nvSpPr>
        <p:spPr bwMode="ltGray">
          <a:xfrm>
            <a:off x="3048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7" name="Rectangle 137"/>
          <p:cNvSpPr>
            <a:spLocks noChangeArrowheads="1"/>
          </p:cNvSpPr>
          <p:nvPr userDrawn="1"/>
        </p:nvSpPr>
        <p:spPr bwMode="ltGray">
          <a:xfrm>
            <a:off x="18669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8" name="Rectangle 138"/>
          <p:cNvSpPr>
            <a:spLocks noChangeArrowheads="1"/>
          </p:cNvSpPr>
          <p:nvPr userDrawn="1"/>
        </p:nvSpPr>
        <p:spPr bwMode="ltGray">
          <a:xfrm>
            <a:off x="13716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9" name="Rectangle 139"/>
          <p:cNvSpPr>
            <a:spLocks noChangeArrowheads="1"/>
          </p:cNvSpPr>
          <p:nvPr userDrawn="1"/>
        </p:nvSpPr>
        <p:spPr bwMode="ltGray">
          <a:xfrm>
            <a:off x="29337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0" name="Rectangle 140"/>
          <p:cNvSpPr>
            <a:spLocks noChangeArrowheads="1"/>
          </p:cNvSpPr>
          <p:nvPr userDrawn="1"/>
        </p:nvSpPr>
        <p:spPr bwMode="ltGray">
          <a:xfrm>
            <a:off x="24384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1" name="Rectangle 141"/>
          <p:cNvSpPr>
            <a:spLocks noChangeArrowheads="1"/>
          </p:cNvSpPr>
          <p:nvPr userDrawn="1"/>
        </p:nvSpPr>
        <p:spPr bwMode="ltGray">
          <a:xfrm>
            <a:off x="40005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2" name="Rectangle 142"/>
          <p:cNvSpPr>
            <a:spLocks noChangeArrowheads="1"/>
          </p:cNvSpPr>
          <p:nvPr userDrawn="1"/>
        </p:nvSpPr>
        <p:spPr bwMode="ltGray">
          <a:xfrm>
            <a:off x="35052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3" name="Rectangle 143"/>
          <p:cNvSpPr>
            <a:spLocks noChangeArrowheads="1"/>
          </p:cNvSpPr>
          <p:nvPr userDrawn="1"/>
        </p:nvSpPr>
        <p:spPr bwMode="ltGray">
          <a:xfrm>
            <a:off x="50673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4" name="Rectangle 144"/>
          <p:cNvSpPr>
            <a:spLocks noChangeArrowheads="1"/>
          </p:cNvSpPr>
          <p:nvPr userDrawn="1"/>
        </p:nvSpPr>
        <p:spPr bwMode="ltGray">
          <a:xfrm>
            <a:off x="45720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5" name="Rectangle 145"/>
          <p:cNvSpPr>
            <a:spLocks noChangeArrowheads="1"/>
          </p:cNvSpPr>
          <p:nvPr userDrawn="1"/>
        </p:nvSpPr>
        <p:spPr bwMode="ltGray">
          <a:xfrm>
            <a:off x="61341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6" name="Rectangle 146"/>
          <p:cNvSpPr>
            <a:spLocks noChangeArrowheads="1"/>
          </p:cNvSpPr>
          <p:nvPr userDrawn="1"/>
        </p:nvSpPr>
        <p:spPr bwMode="ltGray">
          <a:xfrm>
            <a:off x="56388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7" name="Rectangle 147"/>
          <p:cNvSpPr>
            <a:spLocks noChangeArrowheads="1"/>
          </p:cNvSpPr>
          <p:nvPr userDrawn="1"/>
        </p:nvSpPr>
        <p:spPr bwMode="ltGray">
          <a:xfrm>
            <a:off x="72009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8" name="Rectangle 148"/>
          <p:cNvSpPr>
            <a:spLocks noChangeArrowheads="1"/>
          </p:cNvSpPr>
          <p:nvPr userDrawn="1"/>
        </p:nvSpPr>
        <p:spPr bwMode="ltGray">
          <a:xfrm>
            <a:off x="67056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49" name="Rectangle 149"/>
          <p:cNvSpPr>
            <a:spLocks noChangeArrowheads="1"/>
          </p:cNvSpPr>
          <p:nvPr userDrawn="1"/>
        </p:nvSpPr>
        <p:spPr bwMode="ltGray">
          <a:xfrm>
            <a:off x="82677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50" name="Rectangle 150"/>
          <p:cNvSpPr>
            <a:spLocks noChangeArrowheads="1"/>
          </p:cNvSpPr>
          <p:nvPr userDrawn="1"/>
        </p:nvSpPr>
        <p:spPr bwMode="ltGray">
          <a:xfrm>
            <a:off x="77724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51" name="Rectangle 151"/>
          <p:cNvSpPr>
            <a:spLocks noChangeArrowheads="1"/>
          </p:cNvSpPr>
          <p:nvPr userDrawn="1"/>
        </p:nvSpPr>
        <p:spPr bwMode="ltGray">
          <a:xfrm>
            <a:off x="8001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52" name="Rectangle 152"/>
          <p:cNvSpPr>
            <a:spLocks noChangeArrowheads="1"/>
          </p:cNvSpPr>
          <p:nvPr userDrawn="1"/>
        </p:nvSpPr>
        <p:spPr bwMode="ltGray">
          <a:xfrm>
            <a:off x="3048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53" name="Rectangle 153"/>
          <p:cNvSpPr>
            <a:spLocks noChangeArrowheads="1"/>
          </p:cNvSpPr>
          <p:nvPr userDrawn="1"/>
        </p:nvSpPr>
        <p:spPr bwMode="ltGray">
          <a:xfrm>
            <a:off x="18669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54" name="Rectangle 154"/>
          <p:cNvSpPr>
            <a:spLocks noChangeArrowheads="1"/>
          </p:cNvSpPr>
          <p:nvPr userDrawn="1"/>
        </p:nvSpPr>
        <p:spPr bwMode="ltGray">
          <a:xfrm>
            <a:off x="13716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55" name="Rectangle 155"/>
          <p:cNvSpPr>
            <a:spLocks noChangeArrowheads="1"/>
          </p:cNvSpPr>
          <p:nvPr userDrawn="1"/>
        </p:nvSpPr>
        <p:spPr bwMode="ltGray">
          <a:xfrm>
            <a:off x="29337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56" name="Rectangle 156"/>
          <p:cNvSpPr>
            <a:spLocks noChangeArrowheads="1"/>
          </p:cNvSpPr>
          <p:nvPr userDrawn="1"/>
        </p:nvSpPr>
        <p:spPr bwMode="ltGray">
          <a:xfrm>
            <a:off x="24384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57" name="Rectangle 157"/>
          <p:cNvSpPr>
            <a:spLocks noChangeArrowheads="1"/>
          </p:cNvSpPr>
          <p:nvPr userDrawn="1"/>
        </p:nvSpPr>
        <p:spPr bwMode="ltGray">
          <a:xfrm>
            <a:off x="40005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58" name="Rectangle 158"/>
          <p:cNvSpPr>
            <a:spLocks noChangeArrowheads="1"/>
          </p:cNvSpPr>
          <p:nvPr userDrawn="1"/>
        </p:nvSpPr>
        <p:spPr bwMode="ltGray">
          <a:xfrm>
            <a:off x="35052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59" name="Rectangle 159"/>
          <p:cNvSpPr>
            <a:spLocks noChangeArrowheads="1"/>
          </p:cNvSpPr>
          <p:nvPr userDrawn="1"/>
        </p:nvSpPr>
        <p:spPr bwMode="ltGray">
          <a:xfrm>
            <a:off x="50673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60" name="Rectangle 160"/>
          <p:cNvSpPr>
            <a:spLocks noChangeArrowheads="1"/>
          </p:cNvSpPr>
          <p:nvPr userDrawn="1"/>
        </p:nvSpPr>
        <p:spPr bwMode="ltGray">
          <a:xfrm>
            <a:off x="45720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61" name="Rectangle 161"/>
          <p:cNvSpPr>
            <a:spLocks noChangeArrowheads="1"/>
          </p:cNvSpPr>
          <p:nvPr userDrawn="1"/>
        </p:nvSpPr>
        <p:spPr bwMode="ltGray">
          <a:xfrm>
            <a:off x="61341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62" name="Rectangle 162"/>
          <p:cNvSpPr>
            <a:spLocks noChangeArrowheads="1"/>
          </p:cNvSpPr>
          <p:nvPr userDrawn="1"/>
        </p:nvSpPr>
        <p:spPr bwMode="ltGray">
          <a:xfrm>
            <a:off x="56388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63" name="Rectangle 163"/>
          <p:cNvSpPr>
            <a:spLocks noChangeArrowheads="1"/>
          </p:cNvSpPr>
          <p:nvPr userDrawn="1"/>
        </p:nvSpPr>
        <p:spPr bwMode="ltGray">
          <a:xfrm>
            <a:off x="72009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64" name="Rectangle 164"/>
          <p:cNvSpPr>
            <a:spLocks noChangeArrowheads="1"/>
          </p:cNvSpPr>
          <p:nvPr userDrawn="1"/>
        </p:nvSpPr>
        <p:spPr bwMode="ltGray">
          <a:xfrm>
            <a:off x="67056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65" name="Rectangle 165"/>
          <p:cNvSpPr>
            <a:spLocks noChangeArrowheads="1"/>
          </p:cNvSpPr>
          <p:nvPr userDrawn="1"/>
        </p:nvSpPr>
        <p:spPr bwMode="ltGray">
          <a:xfrm>
            <a:off x="82677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66" name="Rectangle 166"/>
          <p:cNvSpPr>
            <a:spLocks noChangeArrowheads="1"/>
          </p:cNvSpPr>
          <p:nvPr userDrawn="1"/>
        </p:nvSpPr>
        <p:spPr bwMode="ltGray">
          <a:xfrm>
            <a:off x="77724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67" name="Group 167"/>
          <p:cNvGrpSpPr>
            <a:grpSpLocks/>
          </p:cNvGrpSpPr>
          <p:nvPr userDrawn="1"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068" name="Group 168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090" name="Rectangle 16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1" name="Rectangle 17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069" name="Group 171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088" name="Rectangle 17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9" name="Rectangle 17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070" name="Group 174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086" name="Rectangle 17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7" name="Rectangle 17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071" name="Group 177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084" name="Rectangle 17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5" name="Rectangle 17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072" name="Group 180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082" name="Rectangle 18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3" name="Rectangle 18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073" name="Group 183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080" name="Rectangle 18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1" name="Rectangle 18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074" name="Group 186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078" name="Rectangle 18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9" name="Rectangle 18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1075" name="Group 189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076" name="Rectangle 19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7" name="Rectangle 19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12" r:id="rId7"/>
    <p:sldLayoutId id="2147484007" r:id="rId8"/>
    <p:sldLayoutId id="2147484008" r:id="rId9"/>
    <p:sldLayoutId id="2147484009" r:id="rId10"/>
    <p:sldLayoutId id="214748401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15-744: Computer Networking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L-16 Network Measurement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Hub-and-Spoke Topology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Single hub node</a:t>
            </a:r>
          </a:p>
          <a:p>
            <a:pPr lvl="1"/>
            <a:r>
              <a:rPr lang="en-US" altLang="en-US"/>
              <a:t>Common in enterprise networks</a:t>
            </a:r>
          </a:p>
          <a:p>
            <a:pPr lvl="1"/>
            <a:r>
              <a:rPr lang="en-US" altLang="en-US"/>
              <a:t>Main location and satellite sites</a:t>
            </a:r>
          </a:p>
          <a:p>
            <a:pPr lvl="1"/>
            <a:r>
              <a:rPr lang="en-US" altLang="en-US"/>
              <a:t>Simple design and trivial routing</a:t>
            </a:r>
          </a:p>
          <a:p>
            <a:r>
              <a:rPr lang="en-US" altLang="en-US"/>
              <a:t>Problems</a:t>
            </a:r>
          </a:p>
          <a:p>
            <a:pPr lvl="1"/>
            <a:r>
              <a:rPr lang="en-US" altLang="en-US"/>
              <a:t>Single point of failure</a:t>
            </a:r>
          </a:p>
          <a:p>
            <a:pPr lvl="1"/>
            <a:r>
              <a:rPr lang="en-US" altLang="en-US"/>
              <a:t>Bandwidth limitations</a:t>
            </a:r>
          </a:p>
          <a:p>
            <a:pPr lvl="1"/>
            <a:r>
              <a:rPr lang="en-US" altLang="en-US"/>
              <a:t>High delay between sites</a:t>
            </a:r>
          </a:p>
          <a:p>
            <a:pPr lvl="1"/>
            <a:r>
              <a:rPr lang="en-US" altLang="en-US"/>
              <a:t>Costs to backhaul to hub</a:t>
            </a:r>
          </a:p>
        </p:txBody>
      </p:sp>
      <p:grpSp>
        <p:nvGrpSpPr>
          <p:cNvPr id="15364" name="Group 15"/>
          <p:cNvGrpSpPr>
            <a:grpSpLocks/>
          </p:cNvGrpSpPr>
          <p:nvPr/>
        </p:nvGrpSpPr>
        <p:grpSpPr bwMode="auto">
          <a:xfrm>
            <a:off x="5722938" y="2824163"/>
            <a:ext cx="2794000" cy="2168525"/>
            <a:chOff x="1506" y="2373"/>
            <a:chExt cx="1760" cy="1366"/>
          </a:xfrm>
        </p:grpSpPr>
        <p:sp>
          <p:nvSpPr>
            <p:cNvPr id="15366" name="Line 4"/>
            <p:cNvSpPr>
              <a:spLocks noChangeShapeType="1"/>
            </p:cNvSpPr>
            <p:nvPr/>
          </p:nvSpPr>
          <p:spPr bwMode="auto">
            <a:xfrm flipH="1" flipV="1">
              <a:off x="1620" y="2987"/>
              <a:ext cx="879" cy="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Line 5"/>
            <p:cNvSpPr>
              <a:spLocks noChangeShapeType="1"/>
            </p:cNvSpPr>
            <p:nvPr/>
          </p:nvSpPr>
          <p:spPr bwMode="auto">
            <a:xfrm flipH="1">
              <a:off x="1926" y="3078"/>
              <a:ext cx="573" cy="4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Oval 6"/>
            <p:cNvSpPr>
              <a:spLocks noChangeArrowheads="1"/>
            </p:cNvSpPr>
            <p:nvPr/>
          </p:nvSpPr>
          <p:spPr bwMode="auto">
            <a:xfrm>
              <a:off x="1506" y="2895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7"/>
            <p:cNvSpPr>
              <a:spLocks noChangeArrowheads="1"/>
            </p:cNvSpPr>
            <p:nvPr/>
          </p:nvSpPr>
          <p:spPr bwMode="auto">
            <a:xfrm>
              <a:off x="1773" y="3443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8"/>
            <p:cNvSpPr>
              <a:spLocks noChangeArrowheads="1"/>
            </p:cNvSpPr>
            <p:nvPr/>
          </p:nvSpPr>
          <p:spPr bwMode="auto">
            <a:xfrm>
              <a:off x="2423" y="2987"/>
              <a:ext cx="191" cy="228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Line 9"/>
            <p:cNvSpPr>
              <a:spLocks noChangeShapeType="1"/>
            </p:cNvSpPr>
            <p:nvPr/>
          </p:nvSpPr>
          <p:spPr bwMode="auto">
            <a:xfrm>
              <a:off x="2383" y="2586"/>
              <a:ext cx="127" cy="3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10"/>
            <p:cNvSpPr>
              <a:spLocks noChangeArrowheads="1"/>
            </p:cNvSpPr>
            <p:nvPr/>
          </p:nvSpPr>
          <p:spPr bwMode="auto">
            <a:xfrm>
              <a:off x="2251" y="2373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Line 11"/>
            <p:cNvSpPr>
              <a:spLocks noChangeShapeType="1"/>
            </p:cNvSpPr>
            <p:nvPr/>
          </p:nvSpPr>
          <p:spPr bwMode="auto">
            <a:xfrm flipH="1">
              <a:off x="2606" y="2840"/>
              <a:ext cx="479" cy="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Oval 12"/>
            <p:cNvSpPr>
              <a:spLocks noChangeArrowheads="1"/>
            </p:cNvSpPr>
            <p:nvPr/>
          </p:nvSpPr>
          <p:spPr bwMode="auto">
            <a:xfrm>
              <a:off x="3075" y="2663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5" name="Oval 13"/>
            <p:cNvSpPr>
              <a:spLocks noChangeArrowheads="1"/>
            </p:cNvSpPr>
            <p:nvPr/>
          </p:nvSpPr>
          <p:spPr bwMode="auto">
            <a:xfrm>
              <a:off x="2837" y="3511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6" name="Line 14"/>
            <p:cNvSpPr>
              <a:spLocks noChangeShapeType="1"/>
            </p:cNvSpPr>
            <p:nvPr/>
          </p:nvSpPr>
          <p:spPr bwMode="auto">
            <a:xfrm flipH="1" flipV="1">
              <a:off x="2593" y="3172"/>
              <a:ext cx="273" cy="3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5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65B18A-3578-4AD8-BE5C-813F0CEC74DA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Alternatives to Hub-and-Spoke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Dual hub-and-spoke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Higher reliability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Higher cost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Good building block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Levels of hierarchy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Reduce backhaul cost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Aggregate the bandwidth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Shorter site-to-site delay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H="1" flipV="1">
            <a:off x="6848475" y="1557338"/>
            <a:ext cx="1106488" cy="904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6781800" y="1616075"/>
            <a:ext cx="444500" cy="6969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5741988" y="228600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Oval 8"/>
          <p:cNvSpPr>
            <a:spLocks noChangeArrowheads="1"/>
          </p:cNvSpPr>
          <p:nvPr/>
        </p:nvSpPr>
        <p:spPr bwMode="auto">
          <a:xfrm>
            <a:off x="6445250" y="2289175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Oval 9"/>
          <p:cNvSpPr>
            <a:spLocks noChangeArrowheads="1"/>
          </p:cNvSpPr>
          <p:nvPr/>
        </p:nvSpPr>
        <p:spPr bwMode="auto">
          <a:xfrm>
            <a:off x="6543675" y="1296988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6856413" y="1468438"/>
            <a:ext cx="519112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Oval 11"/>
          <p:cNvSpPr>
            <a:spLocks noChangeArrowheads="1"/>
          </p:cNvSpPr>
          <p:nvPr/>
        </p:nvSpPr>
        <p:spPr bwMode="auto">
          <a:xfrm>
            <a:off x="7118350" y="2293938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H="1">
            <a:off x="5930900" y="1620838"/>
            <a:ext cx="682625" cy="682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4"/>
          <p:cNvSpPr>
            <a:spLocks noChangeArrowheads="1"/>
          </p:cNvSpPr>
          <p:nvPr/>
        </p:nvSpPr>
        <p:spPr bwMode="auto">
          <a:xfrm>
            <a:off x="7902575" y="2311400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Line 15"/>
          <p:cNvSpPr>
            <a:spLocks noChangeShapeType="1"/>
          </p:cNvSpPr>
          <p:nvPr/>
        </p:nvSpPr>
        <p:spPr bwMode="auto">
          <a:xfrm flipV="1">
            <a:off x="6575425" y="1628775"/>
            <a:ext cx="85725" cy="644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6"/>
          <p:cNvSpPr>
            <a:spLocks noChangeArrowheads="1"/>
          </p:cNvSpPr>
          <p:nvPr/>
        </p:nvSpPr>
        <p:spPr bwMode="auto">
          <a:xfrm>
            <a:off x="7370763" y="1295400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 flipH="1">
            <a:off x="6024563" y="1550988"/>
            <a:ext cx="1358900" cy="876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 flipV="1">
            <a:off x="6699250" y="1598613"/>
            <a:ext cx="749300" cy="711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9"/>
          <p:cNvSpPr>
            <a:spLocks noChangeShapeType="1"/>
          </p:cNvSpPr>
          <p:nvPr/>
        </p:nvSpPr>
        <p:spPr bwMode="auto">
          <a:xfrm flipH="1">
            <a:off x="7331075" y="1643063"/>
            <a:ext cx="177800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20"/>
          <p:cNvSpPr>
            <a:spLocks noChangeShapeType="1"/>
          </p:cNvSpPr>
          <p:nvPr/>
        </p:nvSpPr>
        <p:spPr bwMode="auto">
          <a:xfrm flipH="1" flipV="1">
            <a:off x="7635875" y="1595438"/>
            <a:ext cx="452438" cy="711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22"/>
          <p:cNvSpPr>
            <a:spLocks noChangeShapeType="1"/>
          </p:cNvSpPr>
          <p:nvPr/>
        </p:nvSpPr>
        <p:spPr bwMode="auto">
          <a:xfrm flipH="1" flipV="1">
            <a:off x="6856413" y="3870325"/>
            <a:ext cx="1106487" cy="904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23"/>
          <p:cNvSpPr>
            <a:spLocks noChangeShapeType="1"/>
          </p:cNvSpPr>
          <p:nvPr/>
        </p:nvSpPr>
        <p:spPr bwMode="auto">
          <a:xfrm>
            <a:off x="6789738" y="3929063"/>
            <a:ext cx="444500" cy="6969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Oval 24"/>
          <p:cNvSpPr>
            <a:spLocks noChangeArrowheads="1"/>
          </p:cNvSpPr>
          <p:nvPr/>
        </p:nvSpPr>
        <p:spPr bwMode="auto">
          <a:xfrm>
            <a:off x="5749925" y="4598988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6" name="Oval 25"/>
          <p:cNvSpPr>
            <a:spLocks noChangeArrowheads="1"/>
          </p:cNvSpPr>
          <p:nvPr/>
        </p:nvSpPr>
        <p:spPr bwMode="auto">
          <a:xfrm>
            <a:off x="6453188" y="4602163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7" name="Oval 26"/>
          <p:cNvSpPr>
            <a:spLocks noChangeArrowheads="1"/>
          </p:cNvSpPr>
          <p:nvPr/>
        </p:nvSpPr>
        <p:spPr bwMode="auto">
          <a:xfrm>
            <a:off x="6551613" y="3609975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8" name="Line 27"/>
          <p:cNvSpPr>
            <a:spLocks noChangeShapeType="1"/>
          </p:cNvSpPr>
          <p:nvPr/>
        </p:nvSpPr>
        <p:spPr bwMode="auto">
          <a:xfrm>
            <a:off x="6864350" y="3781425"/>
            <a:ext cx="51911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Oval 28"/>
          <p:cNvSpPr>
            <a:spLocks noChangeArrowheads="1"/>
          </p:cNvSpPr>
          <p:nvPr/>
        </p:nvSpPr>
        <p:spPr bwMode="auto">
          <a:xfrm>
            <a:off x="7126288" y="4606925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0" name="Line 29"/>
          <p:cNvSpPr>
            <a:spLocks noChangeShapeType="1"/>
          </p:cNvSpPr>
          <p:nvPr/>
        </p:nvSpPr>
        <p:spPr bwMode="auto">
          <a:xfrm flipH="1">
            <a:off x="5938838" y="3933825"/>
            <a:ext cx="682625" cy="682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Oval 30"/>
          <p:cNvSpPr>
            <a:spLocks noChangeArrowheads="1"/>
          </p:cNvSpPr>
          <p:nvPr/>
        </p:nvSpPr>
        <p:spPr bwMode="auto">
          <a:xfrm>
            <a:off x="7910513" y="4624388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2" name="Line 31"/>
          <p:cNvSpPr>
            <a:spLocks noChangeShapeType="1"/>
          </p:cNvSpPr>
          <p:nvPr/>
        </p:nvSpPr>
        <p:spPr bwMode="auto">
          <a:xfrm flipV="1">
            <a:off x="6583363" y="3941763"/>
            <a:ext cx="85725" cy="644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Oval 32"/>
          <p:cNvSpPr>
            <a:spLocks noChangeArrowheads="1"/>
          </p:cNvSpPr>
          <p:nvPr/>
        </p:nvSpPr>
        <p:spPr bwMode="auto">
          <a:xfrm>
            <a:off x="7378700" y="3608388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4" name="Line 33"/>
          <p:cNvSpPr>
            <a:spLocks noChangeShapeType="1"/>
          </p:cNvSpPr>
          <p:nvPr/>
        </p:nvSpPr>
        <p:spPr bwMode="auto">
          <a:xfrm flipH="1">
            <a:off x="6032500" y="3863975"/>
            <a:ext cx="1358900" cy="876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Line 34"/>
          <p:cNvSpPr>
            <a:spLocks noChangeShapeType="1"/>
          </p:cNvSpPr>
          <p:nvPr/>
        </p:nvSpPr>
        <p:spPr bwMode="auto">
          <a:xfrm flipV="1">
            <a:off x="6707188" y="3911600"/>
            <a:ext cx="749300" cy="711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Line 35"/>
          <p:cNvSpPr>
            <a:spLocks noChangeShapeType="1"/>
          </p:cNvSpPr>
          <p:nvPr/>
        </p:nvSpPr>
        <p:spPr bwMode="auto">
          <a:xfrm flipH="1">
            <a:off x="7339013" y="3956050"/>
            <a:ext cx="177800" cy="677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Line 36"/>
          <p:cNvSpPr>
            <a:spLocks noChangeShapeType="1"/>
          </p:cNvSpPr>
          <p:nvPr/>
        </p:nvSpPr>
        <p:spPr bwMode="auto">
          <a:xfrm flipH="1" flipV="1">
            <a:off x="7643813" y="3908425"/>
            <a:ext cx="452437" cy="711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Oval 37"/>
          <p:cNvSpPr>
            <a:spLocks noChangeArrowheads="1"/>
          </p:cNvSpPr>
          <p:nvPr/>
        </p:nvSpPr>
        <p:spPr bwMode="auto">
          <a:xfrm>
            <a:off x="5319713" y="5786438"/>
            <a:ext cx="303212" cy="361950"/>
          </a:xfrm>
          <a:prstGeom prst="ellipse">
            <a:avLst/>
          </a:prstGeom>
          <a:solidFill>
            <a:srgbClr val="9966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9" name="Oval 38"/>
          <p:cNvSpPr>
            <a:spLocks noChangeArrowheads="1"/>
          </p:cNvSpPr>
          <p:nvPr/>
        </p:nvSpPr>
        <p:spPr bwMode="auto">
          <a:xfrm>
            <a:off x="6011863" y="5786438"/>
            <a:ext cx="303212" cy="361950"/>
          </a:xfrm>
          <a:prstGeom prst="ellipse">
            <a:avLst/>
          </a:prstGeom>
          <a:solidFill>
            <a:srgbClr val="9966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0" name="Oval 40"/>
          <p:cNvSpPr>
            <a:spLocks noChangeArrowheads="1"/>
          </p:cNvSpPr>
          <p:nvPr/>
        </p:nvSpPr>
        <p:spPr bwMode="auto">
          <a:xfrm>
            <a:off x="8259763" y="5772150"/>
            <a:ext cx="303212" cy="361950"/>
          </a:xfrm>
          <a:prstGeom prst="ellipse">
            <a:avLst/>
          </a:prstGeom>
          <a:solidFill>
            <a:srgbClr val="9966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1" name="Line 41"/>
          <p:cNvSpPr>
            <a:spLocks noChangeShapeType="1"/>
          </p:cNvSpPr>
          <p:nvPr/>
        </p:nvSpPr>
        <p:spPr bwMode="auto">
          <a:xfrm flipH="1">
            <a:off x="5454650" y="4921250"/>
            <a:ext cx="395288" cy="885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Line 42"/>
          <p:cNvSpPr>
            <a:spLocks noChangeShapeType="1"/>
          </p:cNvSpPr>
          <p:nvPr/>
        </p:nvSpPr>
        <p:spPr bwMode="auto">
          <a:xfrm flipH="1">
            <a:off x="5559425" y="4899025"/>
            <a:ext cx="954088" cy="946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Line 43"/>
          <p:cNvSpPr>
            <a:spLocks noChangeShapeType="1"/>
          </p:cNvSpPr>
          <p:nvPr/>
        </p:nvSpPr>
        <p:spPr bwMode="auto">
          <a:xfrm>
            <a:off x="5981700" y="4916488"/>
            <a:ext cx="161925" cy="8588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Line 44"/>
          <p:cNvSpPr>
            <a:spLocks noChangeShapeType="1"/>
          </p:cNvSpPr>
          <p:nvPr/>
        </p:nvSpPr>
        <p:spPr bwMode="auto">
          <a:xfrm flipH="1">
            <a:off x="6257925" y="4933950"/>
            <a:ext cx="309563" cy="8969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Line 45"/>
          <p:cNvSpPr>
            <a:spLocks noChangeShapeType="1"/>
          </p:cNvSpPr>
          <p:nvPr/>
        </p:nvSpPr>
        <p:spPr bwMode="auto">
          <a:xfrm>
            <a:off x="8134350" y="4951413"/>
            <a:ext cx="325438" cy="819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46"/>
          <p:cNvSpPr>
            <a:spLocks noChangeShapeType="1"/>
          </p:cNvSpPr>
          <p:nvPr/>
        </p:nvSpPr>
        <p:spPr bwMode="auto">
          <a:xfrm>
            <a:off x="7353300" y="4929188"/>
            <a:ext cx="930275" cy="925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Text Box 47"/>
          <p:cNvSpPr txBox="1">
            <a:spLocks noChangeArrowheads="1"/>
          </p:cNvSpPr>
          <p:nvPr/>
        </p:nvSpPr>
        <p:spPr bwMode="auto">
          <a:xfrm>
            <a:off x="6716713" y="5329238"/>
            <a:ext cx="793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>
                <a:solidFill>
                  <a:schemeClr val="tx1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6428" name="Slide Number Placeholder 5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FF3846-7FE2-4BD5-A79C-5C9086FDEED4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Waxman model (Waxman 1988)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492750" cy="48768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Observation: </a:t>
            </a:r>
            <a:r>
              <a:rPr lang="en-US" altLang="zh-CN">
                <a:solidFill>
                  <a:srgbClr val="FF0000"/>
                </a:solidFill>
              </a:rPr>
              <a:t>Long-range links are expensive</a:t>
            </a:r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Nodes placed at random in 2-d space with dimension L</a:t>
            </a:r>
          </a:p>
          <a:p>
            <a:r>
              <a:rPr lang="en-US" altLang="en-US"/>
              <a:t>Probability of edge (u,v):</a:t>
            </a:r>
          </a:p>
          <a:p>
            <a:pPr lvl="1"/>
            <a:r>
              <a:rPr lang="en-US" altLang="en-US"/>
              <a:t>ae^{-d/(bL)}, where d is Euclidean distance (u,v), a and b are constants</a:t>
            </a:r>
          </a:p>
          <a:p>
            <a:r>
              <a:rPr lang="en-US" altLang="en-US"/>
              <a:t>Models locality </a:t>
            </a:r>
            <a:endParaRPr lang="en-US" altLang="zh-CN"/>
          </a:p>
          <a:p>
            <a:endParaRPr lang="en-US" alt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1E0E7D-8B79-4782-944B-C337045B74B5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867400" y="2590800"/>
            <a:ext cx="28956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324600" y="2895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6308725" y="2784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7417" name="Line 15"/>
          <p:cNvSpPr>
            <a:spLocks noChangeShapeType="1"/>
          </p:cNvSpPr>
          <p:nvPr/>
        </p:nvSpPr>
        <p:spPr bwMode="auto">
          <a:xfrm>
            <a:off x="6629400" y="3048000"/>
            <a:ext cx="12192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17"/>
          <p:cNvSpPr txBox="1">
            <a:spLocks noChangeArrowheads="1"/>
          </p:cNvSpPr>
          <p:nvPr/>
        </p:nvSpPr>
        <p:spPr bwMode="auto">
          <a:xfrm>
            <a:off x="7010400" y="28956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d(u,v)</a:t>
            </a:r>
          </a:p>
        </p:txBody>
      </p:sp>
      <p:sp>
        <p:nvSpPr>
          <p:cNvPr id="17419" name="Rectangle 18"/>
          <p:cNvSpPr>
            <a:spLocks noChangeArrowheads="1"/>
          </p:cNvSpPr>
          <p:nvPr/>
        </p:nvSpPr>
        <p:spPr bwMode="auto">
          <a:xfrm>
            <a:off x="6705600" y="4114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0" name="Rectangle 19"/>
          <p:cNvSpPr>
            <a:spLocks noChangeArrowheads="1"/>
          </p:cNvSpPr>
          <p:nvPr/>
        </p:nvSpPr>
        <p:spPr bwMode="auto">
          <a:xfrm>
            <a:off x="6019800" y="3505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Transit-stub model (Zegura 1997)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Observation: Real networks exhibit</a:t>
            </a:r>
          </a:p>
          <a:p>
            <a:pPr lvl="1"/>
            <a:r>
              <a:rPr lang="en-US" altLang="en-US"/>
              <a:t>Hierarchical structure</a:t>
            </a:r>
          </a:p>
          <a:p>
            <a:pPr lvl="1"/>
            <a:r>
              <a:rPr lang="en-US" altLang="en-US"/>
              <a:t>Specialized nodes (transit, stub..)</a:t>
            </a:r>
          </a:p>
          <a:p>
            <a:pPr lvl="1"/>
            <a:r>
              <a:rPr lang="en-US" altLang="en-US"/>
              <a:t>Connectivity requirements</a:t>
            </a:r>
          </a:p>
          <a:p>
            <a:pPr lvl="1"/>
            <a:r>
              <a:rPr lang="en-US" altLang="en-US"/>
              <a:t>Redundancy</a:t>
            </a:r>
          </a:p>
          <a:p>
            <a:r>
              <a:rPr lang="en-US" altLang="en-US"/>
              <a:t>Characteristics incorporated into the Georgia Tech Internetwork Topology Models (GT-ITM) simulator (E. Zegura, K.Calvert and M.J. Donahoo, 1995)</a:t>
            </a:r>
          </a:p>
          <a:p>
            <a:pPr lvl="1"/>
            <a:endParaRPr lang="en-US" altLang="en-US"/>
          </a:p>
        </p:txBody>
      </p:sp>
      <p:sp>
        <p:nvSpPr>
          <p:cNvPr id="1843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56A2EE-6A04-4784-BD76-EC7F4D4D471D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Transit-stub model (Zegura 1997)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600"/>
              <a:t>Transit domains </a:t>
            </a:r>
          </a:p>
          <a:p>
            <a:pPr lvl="1"/>
            <a:r>
              <a:rPr lang="en-US" altLang="en-US" sz="2200"/>
              <a:t>placed in 2-d space</a:t>
            </a:r>
          </a:p>
          <a:p>
            <a:pPr lvl="1"/>
            <a:r>
              <a:rPr lang="en-US" altLang="en-US" sz="2200"/>
              <a:t>populated with routers </a:t>
            </a:r>
          </a:p>
          <a:p>
            <a:pPr lvl="1"/>
            <a:r>
              <a:rPr lang="en-US" altLang="en-US" sz="2200"/>
              <a:t>connected to each other</a:t>
            </a:r>
          </a:p>
          <a:p>
            <a:r>
              <a:rPr lang="en-US" altLang="en-US" sz="2600"/>
              <a:t>Stub domains </a:t>
            </a:r>
          </a:p>
          <a:p>
            <a:pPr lvl="1"/>
            <a:r>
              <a:rPr lang="en-US" altLang="en-US" sz="2200"/>
              <a:t>placed in 2-d space</a:t>
            </a:r>
          </a:p>
          <a:p>
            <a:pPr lvl="1"/>
            <a:r>
              <a:rPr lang="en-US" altLang="en-US" sz="2200"/>
              <a:t>populated with routers</a:t>
            </a:r>
          </a:p>
          <a:p>
            <a:pPr lvl="1"/>
            <a:r>
              <a:rPr lang="en-US" altLang="en-US" sz="2200"/>
              <a:t>connected to transit domains</a:t>
            </a:r>
          </a:p>
          <a:p>
            <a:r>
              <a:rPr lang="en-US" altLang="en-US" sz="2600"/>
              <a:t>Models hierarchy</a:t>
            </a:r>
          </a:p>
          <a:p>
            <a:endParaRPr lang="en-US" altLang="en-US" sz="260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90415A-667F-4769-93AA-BACAC755E782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105400" y="1981200"/>
            <a:ext cx="36576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462" name="Group 15"/>
          <p:cNvGrpSpPr>
            <a:grpSpLocks/>
          </p:cNvGrpSpPr>
          <p:nvPr/>
        </p:nvGrpSpPr>
        <p:grpSpPr bwMode="auto">
          <a:xfrm>
            <a:off x="6553200" y="2209800"/>
            <a:ext cx="1295400" cy="1143000"/>
            <a:chOff x="4128" y="2112"/>
            <a:chExt cx="1296" cy="1200"/>
          </a:xfrm>
        </p:grpSpPr>
        <p:sp>
          <p:nvSpPr>
            <p:cNvPr id="19516" name="Arc 16"/>
            <p:cNvSpPr>
              <a:spLocks/>
            </p:cNvSpPr>
            <p:nvPr/>
          </p:nvSpPr>
          <p:spPr bwMode="auto">
            <a:xfrm rot="-763104">
              <a:off x="4848" y="2160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Arc 17"/>
            <p:cNvSpPr>
              <a:spLocks/>
            </p:cNvSpPr>
            <p:nvPr/>
          </p:nvSpPr>
          <p:spPr bwMode="auto">
            <a:xfrm rot="4686738">
              <a:off x="4941" y="2499"/>
              <a:ext cx="629" cy="336"/>
            </a:xfrm>
            <a:custGeom>
              <a:avLst/>
              <a:gdLst>
                <a:gd name="T0" fmla="*/ 0 w 35374"/>
                <a:gd name="T1" fmla="*/ 0 h 21600"/>
                <a:gd name="T2" fmla="*/ 0 w 35374"/>
                <a:gd name="T3" fmla="*/ 0 h 21600"/>
                <a:gd name="T4" fmla="*/ 0 w 35374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74"/>
                <a:gd name="T10" fmla="*/ 0 h 21600"/>
                <a:gd name="T11" fmla="*/ 35374 w 353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74" h="21600" fill="none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</a:path>
                <a:path w="35374" h="21600" stroke="0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  <a:lnTo>
                    <a:pt x="13774" y="21600"/>
                  </a:lnTo>
                  <a:lnTo>
                    <a:pt x="0" y="49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8" name="Arc 18"/>
            <p:cNvSpPr>
              <a:spLocks/>
            </p:cNvSpPr>
            <p:nvPr/>
          </p:nvSpPr>
          <p:spPr bwMode="auto">
            <a:xfrm rot="-10752152">
              <a:off x="4128" y="2832"/>
              <a:ext cx="629" cy="336"/>
            </a:xfrm>
            <a:custGeom>
              <a:avLst/>
              <a:gdLst>
                <a:gd name="T0" fmla="*/ 0 w 35374"/>
                <a:gd name="T1" fmla="*/ 0 h 21600"/>
                <a:gd name="T2" fmla="*/ 0 w 35374"/>
                <a:gd name="T3" fmla="*/ 0 h 21600"/>
                <a:gd name="T4" fmla="*/ 0 w 35374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74"/>
                <a:gd name="T10" fmla="*/ 0 h 21600"/>
                <a:gd name="T11" fmla="*/ 35374 w 353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74" h="21600" fill="none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</a:path>
                <a:path w="35374" h="21600" stroke="0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  <a:lnTo>
                    <a:pt x="13774" y="21600"/>
                  </a:lnTo>
                  <a:lnTo>
                    <a:pt x="0" y="49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Arc 19"/>
            <p:cNvSpPr>
              <a:spLocks/>
            </p:cNvSpPr>
            <p:nvPr/>
          </p:nvSpPr>
          <p:spPr bwMode="auto">
            <a:xfrm rot="-5284564">
              <a:off x="4128" y="240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0" name="Arc 20"/>
            <p:cNvSpPr>
              <a:spLocks/>
            </p:cNvSpPr>
            <p:nvPr/>
          </p:nvSpPr>
          <p:spPr bwMode="auto">
            <a:xfrm rot="7258410">
              <a:off x="4728" y="2952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Arc 21"/>
            <p:cNvSpPr>
              <a:spLocks/>
            </p:cNvSpPr>
            <p:nvPr/>
          </p:nvSpPr>
          <p:spPr bwMode="auto">
            <a:xfrm rot="-4490132">
              <a:off x="4488" y="2136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3" name="Rectangle 47"/>
          <p:cNvSpPr>
            <a:spLocks noChangeArrowheads="1"/>
          </p:cNvSpPr>
          <p:nvPr/>
        </p:nvSpPr>
        <p:spPr bwMode="auto">
          <a:xfrm>
            <a:off x="7086600" y="2438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4" name="Rectangle 49"/>
          <p:cNvSpPr>
            <a:spLocks noChangeArrowheads="1"/>
          </p:cNvSpPr>
          <p:nvPr/>
        </p:nvSpPr>
        <p:spPr bwMode="auto">
          <a:xfrm>
            <a:off x="7315200" y="2895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5" name="Rectangle 50"/>
          <p:cNvSpPr>
            <a:spLocks noChangeArrowheads="1"/>
          </p:cNvSpPr>
          <p:nvPr/>
        </p:nvSpPr>
        <p:spPr bwMode="auto">
          <a:xfrm>
            <a:off x="6934200" y="2819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6" name="Rectangle 56"/>
          <p:cNvSpPr>
            <a:spLocks noChangeArrowheads="1"/>
          </p:cNvSpPr>
          <p:nvPr/>
        </p:nvSpPr>
        <p:spPr bwMode="auto">
          <a:xfrm>
            <a:off x="7467600" y="2514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467" name="Group 59"/>
          <p:cNvGrpSpPr>
            <a:grpSpLocks/>
          </p:cNvGrpSpPr>
          <p:nvPr/>
        </p:nvGrpSpPr>
        <p:grpSpPr bwMode="auto">
          <a:xfrm rot="2744976">
            <a:off x="5356225" y="3221038"/>
            <a:ext cx="1143000" cy="1143000"/>
            <a:chOff x="4128" y="2112"/>
            <a:chExt cx="1296" cy="1200"/>
          </a:xfrm>
        </p:grpSpPr>
        <p:sp>
          <p:nvSpPr>
            <p:cNvPr id="19510" name="Arc 60"/>
            <p:cNvSpPr>
              <a:spLocks/>
            </p:cNvSpPr>
            <p:nvPr/>
          </p:nvSpPr>
          <p:spPr bwMode="auto">
            <a:xfrm rot="-763104">
              <a:off x="4848" y="2160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Arc 61"/>
            <p:cNvSpPr>
              <a:spLocks/>
            </p:cNvSpPr>
            <p:nvPr/>
          </p:nvSpPr>
          <p:spPr bwMode="auto">
            <a:xfrm rot="4686738">
              <a:off x="4941" y="2499"/>
              <a:ext cx="629" cy="336"/>
            </a:xfrm>
            <a:custGeom>
              <a:avLst/>
              <a:gdLst>
                <a:gd name="T0" fmla="*/ 0 w 35374"/>
                <a:gd name="T1" fmla="*/ 0 h 21600"/>
                <a:gd name="T2" fmla="*/ 0 w 35374"/>
                <a:gd name="T3" fmla="*/ 0 h 21600"/>
                <a:gd name="T4" fmla="*/ 0 w 35374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74"/>
                <a:gd name="T10" fmla="*/ 0 h 21600"/>
                <a:gd name="T11" fmla="*/ 35374 w 353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74" h="21600" fill="none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</a:path>
                <a:path w="35374" h="21600" stroke="0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  <a:lnTo>
                    <a:pt x="13774" y="21600"/>
                  </a:lnTo>
                  <a:lnTo>
                    <a:pt x="0" y="49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2" name="Arc 62"/>
            <p:cNvSpPr>
              <a:spLocks/>
            </p:cNvSpPr>
            <p:nvPr/>
          </p:nvSpPr>
          <p:spPr bwMode="auto">
            <a:xfrm rot="-10752152">
              <a:off x="4128" y="2832"/>
              <a:ext cx="629" cy="336"/>
            </a:xfrm>
            <a:custGeom>
              <a:avLst/>
              <a:gdLst>
                <a:gd name="T0" fmla="*/ 0 w 35374"/>
                <a:gd name="T1" fmla="*/ 0 h 21600"/>
                <a:gd name="T2" fmla="*/ 0 w 35374"/>
                <a:gd name="T3" fmla="*/ 0 h 21600"/>
                <a:gd name="T4" fmla="*/ 0 w 35374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74"/>
                <a:gd name="T10" fmla="*/ 0 h 21600"/>
                <a:gd name="T11" fmla="*/ 35374 w 353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74" h="21600" fill="none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</a:path>
                <a:path w="35374" h="21600" stroke="0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  <a:lnTo>
                    <a:pt x="13774" y="21600"/>
                  </a:lnTo>
                  <a:lnTo>
                    <a:pt x="0" y="49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Arc 63"/>
            <p:cNvSpPr>
              <a:spLocks/>
            </p:cNvSpPr>
            <p:nvPr/>
          </p:nvSpPr>
          <p:spPr bwMode="auto">
            <a:xfrm rot="-5284564">
              <a:off x="4128" y="240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4" name="Arc 64"/>
            <p:cNvSpPr>
              <a:spLocks/>
            </p:cNvSpPr>
            <p:nvPr/>
          </p:nvSpPr>
          <p:spPr bwMode="auto">
            <a:xfrm rot="7258410">
              <a:off x="4728" y="2952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Arc 65"/>
            <p:cNvSpPr>
              <a:spLocks/>
            </p:cNvSpPr>
            <p:nvPr/>
          </p:nvSpPr>
          <p:spPr bwMode="auto">
            <a:xfrm rot="-4490132">
              <a:off x="4488" y="2136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68" name="Group 69"/>
          <p:cNvGrpSpPr>
            <a:grpSpLocks/>
          </p:cNvGrpSpPr>
          <p:nvPr/>
        </p:nvGrpSpPr>
        <p:grpSpPr bwMode="auto">
          <a:xfrm rot="2744976">
            <a:off x="6956425" y="3373438"/>
            <a:ext cx="1143000" cy="1143000"/>
            <a:chOff x="4128" y="2112"/>
            <a:chExt cx="1296" cy="1200"/>
          </a:xfrm>
        </p:grpSpPr>
        <p:sp>
          <p:nvSpPr>
            <p:cNvPr id="19504" name="Arc 70"/>
            <p:cNvSpPr>
              <a:spLocks/>
            </p:cNvSpPr>
            <p:nvPr/>
          </p:nvSpPr>
          <p:spPr bwMode="auto">
            <a:xfrm rot="-763104">
              <a:off x="4848" y="2160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Arc 71"/>
            <p:cNvSpPr>
              <a:spLocks/>
            </p:cNvSpPr>
            <p:nvPr/>
          </p:nvSpPr>
          <p:spPr bwMode="auto">
            <a:xfrm rot="4686738">
              <a:off x="4941" y="2499"/>
              <a:ext cx="629" cy="336"/>
            </a:xfrm>
            <a:custGeom>
              <a:avLst/>
              <a:gdLst>
                <a:gd name="T0" fmla="*/ 0 w 35374"/>
                <a:gd name="T1" fmla="*/ 0 h 21600"/>
                <a:gd name="T2" fmla="*/ 0 w 35374"/>
                <a:gd name="T3" fmla="*/ 0 h 21600"/>
                <a:gd name="T4" fmla="*/ 0 w 35374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74"/>
                <a:gd name="T10" fmla="*/ 0 h 21600"/>
                <a:gd name="T11" fmla="*/ 35374 w 353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74" h="21600" fill="none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</a:path>
                <a:path w="35374" h="21600" stroke="0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  <a:lnTo>
                    <a:pt x="13774" y="21600"/>
                  </a:lnTo>
                  <a:lnTo>
                    <a:pt x="0" y="49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Arc 72"/>
            <p:cNvSpPr>
              <a:spLocks/>
            </p:cNvSpPr>
            <p:nvPr/>
          </p:nvSpPr>
          <p:spPr bwMode="auto">
            <a:xfrm rot="-10752152">
              <a:off x="4128" y="2832"/>
              <a:ext cx="629" cy="336"/>
            </a:xfrm>
            <a:custGeom>
              <a:avLst/>
              <a:gdLst>
                <a:gd name="T0" fmla="*/ 0 w 35374"/>
                <a:gd name="T1" fmla="*/ 0 h 21600"/>
                <a:gd name="T2" fmla="*/ 0 w 35374"/>
                <a:gd name="T3" fmla="*/ 0 h 21600"/>
                <a:gd name="T4" fmla="*/ 0 w 35374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74"/>
                <a:gd name="T10" fmla="*/ 0 h 21600"/>
                <a:gd name="T11" fmla="*/ 35374 w 353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74" h="21600" fill="none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</a:path>
                <a:path w="35374" h="21600" stroke="0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  <a:lnTo>
                    <a:pt x="13774" y="21600"/>
                  </a:lnTo>
                  <a:lnTo>
                    <a:pt x="0" y="49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Arc 73"/>
            <p:cNvSpPr>
              <a:spLocks/>
            </p:cNvSpPr>
            <p:nvPr/>
          </p:nvSpPr>
          <p:spPr bwMode="auto">
            <a:xfrm rot="-5284564">
              <a:off x="4128" y="240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Arc 74"/>
            <p:cNvSpPr>
              <a:spLocks/>
            </p:cNvSpPr>
            <p:nvPr/>
          </p:nvSpPr>
          <p:spPr bwMode="auto">
            <a:xfrm rot="7258410">
              <a:off x="4728" y="2952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Arc 75"/>
            <p:cNvSpPr>
              <a:spLocks/>
            </p:cNvSpPr>
            <p:nvPr/>
          </p:nvSpPr>
          <p:spPr bwMode="auto">
            <a:xfrm rot="-4490132">
              <a:off x="4488" y="2136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9" name="Rectangle 76"/>
          <p:cNvSpPr>
            <a:spLocks noChangeArrowheads="1"/>
          </p:cNvSpPr>
          <p:nvPr/>
        </p:nvSpPr>
        <p:spPr bwMode="auto">
          <a:xfrm>
            <a:off x="7239000" y="3733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0" name="Rectangle 77"/>
          <p:cNvSpPr>
            <a:spLocks noChangeArrowheads="1"/>
          </p:cNvSpPr>
          <p:nvPr/>
        </p:nvSpPr>
        <p:spPr bwMode="auto">
          <a:xfrm>
            <a:off x="7772400" y="3810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1" name="Rectangle 78"/>
          <p:cNvSpPr>
            <a:spLocks noChangeArrowheads="1"/>
          </p:cNvSpPr>
          <p:nvPr/>
        </p:nvSpPr>
        <p:spPr bwMode="auto">
          <a:xfrm>
            <a:off x="7467600" y="4114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2" name="Line 79"/>
          <p:cNvSpPr>
            <a:spLocks noChangeShapeType="1"/>
          </p:cNvSpPr>
          <p:nvPr/>
        </p:nvSpPr>
        <p:spPr bwMode="auto">
          <a:xfrm flipV="1">
            <a:off x="5715000" y="2895600"/>
            <a:ext cx="1219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80"/>
          <p:cNvSpPr>
            <a:spLocks noChangeShapeType="1"/>
          </p:cNvSpPr>
          <p:nvPr/>
        </p:nvSpPr>
        <p:spPr bwMode="auto">
          <a:xfrm flipH="1">
            <a:off x="7315200" y="30480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81"/>
          <p:cNvSpPr>
            <a:spLocks noChangeShapeType="1"/>
          </p:cNvSpPr>
          <p:nvPr/>
        </p:nvSpPr>
        <p:spPr bwMode="auto">
          <a:xfrm>
            <a:off x="6324600" y="3733800"/>
            <a:ext cx="914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utoShape 85"/>
          <p:cNvSpPr>
            <a:spLocks noChangeArrowheads="1"/>
          </p:cNvSpPr>
          <p:nvPr/>
        </p:nvSpPr>
        <p:spPr bwMode="auto">
          <a:xfrm>
            <a:off x="5715000" y="5105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6" name="Rectangle 86"/>
          <p:cNvSpPr>
            <a:spLocks noChangeArrowheads="1"/>
          </p:cNvSpPr>
          <p:nvPr/>
        </p:nvSpPr>
        <p:spPr bwMode="auto">
          <a:xfrm>
            <a:off x="5638800" y="3581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7" name="Rectangle 87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8" name="Rectangle 88"/>
          <p:cNvSpPr>
            <a:spLocks noChangeArrowheads="1"/>
          </p:cNvSpPr>
          <p:nvPr/>
        </p:nvSpPr>
        <p:spPr bwMode="auto">
          <a:xfrm>
            <a:off x="5867400" y="3962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9" name="Line 97"/>
          <p:cNvSpPr>
            <a:spLocks noChangeShapeType="1"/>
          </p:cNvSpPr>
          <p:nvPr/>
        </p:nvSpPr>
        <p:spPr bwMode="auto">
          <a:xfrm flipH="1">
            <a:off x="7086600" y="42672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Rectangle 121"/>
          <p:cNvSpPr>
            <a:spLocks noChangeArrowheads="1"/>
          </p:cNvSpPr>
          <p:nvPr/>
        </p:nvSpPr>
        <p:spPr bwMode="auto">
          <a:xfrm>
            <a:off x="6477000" y="4876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1" name="Rectangle 122"/>
          <p:cNvSpPr>
            <a:spLocks noChangeArrowheads="1"/>
          </p:cNvSpPr>
          <p:nvPr/>
        </p:nvSpPr>
        <p:spPr bwMode="auto">
          <a:xfrm>
            <a:off x="7010400" y="49530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2" name="Rectangle 123"/>
          <p:cNvSpPr>
            <a:spLocks noChangeArrowheads="1"/>
          </p:cNvSpPr>
          <p:nvPr/>
        </p:nvSpPr>
        <p:spPr bwMode="auto">
          <a:xfrm>
            <a:off x="6705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483" name="Group 124"/>
          <p:cNvGrpSpPr>
            <a:grpSpLocks/>
          </p:cNvGrpSpPr>
          <p:nvPr/>
        </p:nvGrpSpPr>
        <p:grpSpPr bwMode="auto">
          <a:xfrm rot="2974944">
            <a:off x="6172200" y="4572000"/>
            <a:ext cx="1295400" cy="1143000"/>
            <a:chOff x="4128" y="2112"/>
            <a:chExt cx="1296" cy="1200"/>
          </a:xfrm>
        </p:grpSpPr>
        <p:sp>
          <p:nvSpPr>
            <p:cNvPr id="19498" name="Arc 125"/>
            <p:cNvSpPr>
              <a:spLocks/>
            </p:cNvSpPr>
            <p:nvPr/>
          </p:nvSpPr>
          <p:spPr bwMode="auto">
            <a:xfrm rot="-763104">
              <a:off x="4848" y="2160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Arc 126"/>
            <p:cNvSpPr>
              <a:spLocks/>
            </p:cNvSpPr>
            <p:nvPr/>
          </p:nvSpPr>
          <p:spPr bwMode="auto">
            <a:xfrm rot="4686738">
              <a:off x="4941" y="2499"/>
              <a:ext cx="629" cy="336"/>
            </a:xfrm>
            <a:custGeom>
              <a:avLst/>
              <a:gdLst>
                <a:gd name="T0" fmla="*/ 0 w 35374"/>
                <a:gd name="T1" fmla="*/ 0 h 21600"/>
                <a:gd name="T2" fmla="*/ 0 w 35374"/>
                <a:gd name="T3" fmla="*/ 0 h 21600"/>
                <a:gd name="T4" fmla="*/ 0 w 35374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74"/>
                <a:gd name="T10" fmla="*/ 0 h 21600"/>
                <a:gd name="T11" fmla="*/ 35374 w 353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74" h="21600" fill="none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</a:path>
                <a:path w="35374" h="21600" stroke="0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  <a:lnTo>
                    <a:pt x="13774" y="21600"/>
                  </a:lnTo>
                  <a:lnTo>
                    <a:pt x="0" y="49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Arc 127"/>
            <p:cNvSpPr>
              <a:spLocks/>
            </p:cNvSpPr>
            <p:nvPr/>
          </p:nvSpPr>
          <p:spPr bwMode="auto">
            <a:xfrm rot="-10752152">
              <a:off x="4128" y="2832"/>
              <a:ext cx="629" cy="336"/>
            </a:xfrm>
            <a:custGeom>
              <a:avLst/>
              <a:gdLst>
                <a:gd name="T0" fmla="*/ 0 w 35374"/>
                <a:gd name="T1" fmla="*/ 0 h 21600"/>
                <a:gd name="T2" fmla="*/ 0 w 35374"/>
                <a:gd name="T3" fmla="*/ 0 h 21600"/>
                <a:gd name="T4" fmla="*/ 0 w 35374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74"/>
                <a:gd name="T10" fmla="*/ 0 h 21600"/>
                <a:gd name="T11" fmla="*/ 35374 w 353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74" h="21600" fill="none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</a:path>
                <a:path w="35374" h="21600" stroke="0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  <a:lnTo>
                    <a:pt x="13774" y="21600"/>
                  </a:lnTo>
                  <a:lnTo>
                    <a:pt x="0" y="49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Arc 128"/>
            <p:cNvSpPr>
              <a:spLocks/>
            </p:cNvSpPr>
            <p:nvPr/>
          </p:nvSpPr>
          <p:spPr bwMode="auto">
            <a:xfrm rot="-5284564">
              <a:off x="4128" y="240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Arc 129"/>
            <p:cNvSpPr>
              <a:spLocks/>
            </p:cNvSpPr>
            <p:nvPr/>
          </p:nvSpPr>
          <p:spPr bwMode="auto">
            <a:xfrm rot="7258410">
              <a:off x="4728" y="2952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Arc 130"/>
            <p:cNvSpPr>
              <a:spLocks/>
            </p:cNvSpPr>
            <p:nvPr/>
          </p:nvSpPr>
          <p:spPr bwMode="auto">
            <a:xfrm rot="-4490132">
              <a:off x="4488" y="2136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4" name="Rectangle 131"/>
          <p:cNvSpPr>
            <a:spLocks noChangeArrowheads="1"/>
          </p:cNvSpPr>
          <p:nvPr/>
        </p:nvSpPr>
        <p:spPr bwMode="auto">
          <a:xfrm>
            <a:off x="7772400" y="4876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5" name="Rectangle 132"/>
          <p:cNvSpPr>
            <a:spLocks noChangeArrowheads="1"/>
          </p:cNvSpPr>
          <p:nvPr/>
        </p:nvSpPr>
        <p:spPr bwMode="auto">
          <a:xfrm>
            <a:off x="8305800" y="49530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6" name="Rectangle 133"/>
          <p:cNvSpPr>
            <a:spLocks noChangeArrowheads="1"/>
          </p:cNvSpPr>
          <p:nvPr/>
        </p:nvSpPr>
        <p:spPr bwMode="auto">
          <a:xfrm>
            <a:off x="80010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487" name="Group 134"/>
          <p:cNvGrpSpPr>
            <a:grpSpLocks/>
          </p:cNvGrpSpPr>
          <p:nvPr/>
        </p:nvGrpSpPr>
        <p:grpSpPr bwMode="auto">
          <a:xfrm rot="2974944">
            <a:off x="7467600" y="4572000"/>
            <a:ext cx="1295400" cy="1143000"/>
            <a:chOff x="4128" y="2112"/>
            <a:chExt cx="1296" cy="1200"/>
          </a:xfrm>
        </p:grpSpPr>
        <p:sp>
          <p:nvSpPr>
            <p:cNvPr id="19492" name="Arc 135"/>
            <p:cNvSpPr>
              <a:spLocks/>
            </p:cNvSpPr>
            <p:nvPr/>
          </p:nvSpPr>
          <p:spPr bwMode="auto">
            <a:xfrm rot="-763104">
              <a:off x="4848" y="2160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Arc 136"/>
            <p:cNvSpPr>
              <a:spLocks/>
            </p:cNvSpPr>
            <p:nvPr/>
          </p:nvSpPr>
          <p:spPr bwMode="auto">
            <a:xfrm rot="4686738">
              <a:off x="4941" y="2499"/>
              <a:ext cx="629" cy="336"/>
            </a:xfrm>
            <a:custGeom>
              <a:avLst/>
              <a:gdLst>
                <a:gd name="T0" fmla="*/ 0 w 35374"/>
                <a:gd name="T1" fmla="*/ 0 h 21600"/>
                <a:gd name="T2" fmla="*/ 0 w 35374"/>
                <a:gd name="T3" fmla="*/ 0 h 21600"/>
                <a:gd name="T4" fmla="*/ 0 w 35374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74"/>
                <a:gd name="T10" fmla="*/ 0 h 21600"/>
                <a:gd name="T11" fmla="*/ 35374 w 353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74" h="21600" fill="none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</a:path>
                <a:path w="35374" h="21600" stroke="0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  <a:lnTo>
                    <a:pt x="13774" y="21600"/>
                  </a:lnTo>
                  <a:lnTo>
                    <a:pt x="0" y="49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Arc 137"/>
            <p:cNvSpPr>
              <a:spLocks/>
            </p:cNvSpPr>
            <p:nvPr/>
          </p:nvSpPr>
          <p:spPr bwMode="auto">
            <a:xfrm rot="-10752152">
              <a:off x="4128" y="2832"/>
              <a:ext cx="629" cy="336"/>
            </a:xfrm>
            <a:custGeom>
              <a:avLst/>
              <a:gdLst>
                <a:gd name="T0" fmla="*/ 0 w 35374"/>
                <a:gd name="T1" fmla="*/ 0 h 21600"/>
                <a:gd name="T2" fmla="*/ 0 w 35374"/>
                <a:gd name="T3" fmla="*/ 0 h 21600"/>
                <a:gd name="T4" fmla="*/ 0 w 35374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74"/>
                <a:gd name="T10" fmla="*/ 0 h 21600"/>
                <a:gd name="T11" fmla="*/ 35374 w 353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74" h="21600" fill="none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</a:path>
                <a:path w="35374" h="21600" stroke="0" extrusionOk="0">
                  <a:moveTo>
                    <a:pt x="0" y="4961"/>
                  </a:moveTo>
                  <a:cubicBezTo>
                    <a:pt x="3874" y="1754"/>
                    <a:pt x="8745" y="-1"/>
                    <a:pt x="13774" y="-1"/>
                  </a:cubicBezTo>
                  <a:cubicBezTo>
                    <a:pt x="25703" y="-1"/>
                    <a:pt x="35374" y="9670"/>
                    <a:pt x="35374" y="21600"/>
                  </a:cubicBezTo>
                  <a:lnTo>
                    <a:pt x="13774" y="21600"/>
                  </a:lnTo>
                  <a:lnTo>
                    <a:pt x="0" y="496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Arc 138"/>
            <p:cNvSpPr>
              <a:spLocks/>
            </p:cNvSpPr>
            <p:nvPr/>
          </p:nvSpPr>
          <p:spPr bwMode="auto">
            <a:xfrm rot="-5284564">
              <a:off x="4128" y="2400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Arc 139"/>
            <p:cNvSpPr>
              <a:spLocks/>
            </p:cNvSpPr>
            <p:nvPr/>
          </p:nvSpPr>
          <p:spPr bwMode="auto">
            <a:xfrm rot="7258410">
              <a:off x="4728" y="2952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Arc 140"/>
            <p:cNvSpPr>
              <a:spLocks/>
            </p:cNvSpPr>
            <p:nvPr/>
          </p:nvSpPr>
          <p:spPr bwMode="auto">
            <a:xfrm rot="-4490132">
              <a:off x="4488" y="2136"/>
              <a:ext cx="38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8" name="Line 141"/>
          <p:cNvSpPr>
            <a:spLocks noChangeShapeType="1"/>
          </p:cNvSpPr>
          <p:nvPr/>
        </p:nvSpPr>
        <p:spPr bwMode="auto">
          <a:xfrm>
            <a:off x="7543800" y="42672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AutoShape 142"/>
          <p:cNvSpPr>
            <a:spLocks noChangeArrowheads="1"/>
          </p:cNvSpPr>
          <p:nvPr/>
        </p:nvSpPr>
        <p:spPr bwMode="auto">
          <a:xfrm>
            <a:off x="6096000" y="2743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0" name="Oval 143"/>
          <p:cNvSpPr>
            <a:spLocks noChangeArrowheads="1"/>
          </p:cNvSpPr>
          <p:nvPr/>
        </p:nvSpPr>
        <p:spPr bwMode="auto">
          <a:xfrm>
            <a:off x="5638800" y="2667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1" name="Oval 145"/>
          <p:cNvSpPr>
            <a:spLocks noChangeArrowheads="1"/>
          </p:cNvSpPr>
          <p:nvPr/>
        </p:nvSpPr>
        <p:spPr bwMode="auto">
          <a:xfrm>
            <a:off x="5257800" y="5029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So…are we done?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No!</a:t>
            </a:r>
          </a:p>
          <a:p>
            <a:r>
              <a:rPr lang="en-US" altLang="en-US"/>
              <a:t>In 1999, Faloutsos, Faloutsos and Faloutsos published a paper, demonstrating </a:t>
            </a:r>
            <a:r>
              <a:rPr lang="en-US" altLang="en-US">
                <a:solidFill>
                  <a:srgbClr val="E11013"/>
                </a:solidFill>
              </a:rPr>
              <a:t>power law relationships</a:t>
            </a:r>
            <a:r>
              <a:rPr lang="en-US" altLang="en-US"/>
              <a:t> in Internet graphs</a:t>
            </a:r>
          </a:p>
          <a:p>
            <a:r>
              <a:rPr lang="en-US" altLang="en-US"/>
              <a:t>Specifically, the </a:t>
            </a:r>
            <a:r>
              <a:rPr lang="en-US" altLang="en-US">
                <a:solidFill>
                  <a:srgbClr val="E11013"/>
                </a:solidFill>
              </a:rPr>
              <a:t>node degree distribution </a:t>
            </a:r>
            <a:r>
              <a:rPr lang="en-US" altLang="en-US"/>
              <a:t>exhibited power laws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14400" y="5391150"/>
            <a:ext cx="7086600" cy="914400"/>
          </a:xfrm>
          <a:prstGeom prst="rect">
            <a:avLst/>
          </a:prstGeom>
          <a:solidFill>
            <a:schemeClr val="accent2"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That Changed Everything…..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DCBB02-058F-4A51-8C90-FDDB31D82983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Law Measurement Method</a:t>
            </a:r>
            <a:r>
              <a:rPr lang="en-US" altLang="zh-CN"/>
              <a:t>ology</a:t>
            </a:r>
            <a:endParaRPr lang="en-US" alt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AS level topology</a:t>
            </a:r>
          </a:p>
          <a:p>
            <a:pPr lvl="1"/>
            <a:r>
              <a:rPr lang="en-US" altLang="en-US"/>
              <a:t>Collect BGP routing information from many routers</a:t>
            </a:r>
          </a:p>
          <a:p>
            <a:pPr lvl="1"/>
            <a:endParaRPr lang="en-US" altLang="en-US"/>
          </a:p>
          <a:p>
            <a:r>
              <a:rPr lang="en-US" altLang="en-US"/>
              <a:t>Router level topology</a:t>
            </a:r>
          </a:p>
          <a:p>
            <a:pPr lvl="1"/>
            <a:r>
              <a:rPr lang="en-US" altLang="en-US"/>
              <a:t>Traceroute between a lot of pairs of nodes</a:t>
            </a:r>
          </a:p>
          <a:p>
            <a:pPr lvl="1"/>
            <a:r>
              <a:rPr lang="en-US" altLang="en-US"/>
              <a:t>Two IP addresses correspond two the same node if the their names (inverse DNS) are the same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A1C97F-9119-4C43-96E0-D2EF7FC604C0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laws in AS level topology</a:t>
            </a:r>
          </a:p>
        </p:txBody>
      </p:sp>
      <p:pic>
        <p:nvPicPr>
          <p:cNvPr id="22531" name="Picture 3" descr="E:\MoMeTools\cd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3340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F8DB91-5D6C-4C30-8092-393212DD4903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990600"/>
            <a:ext cx="61722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065463" y="4038600"/>
            <a:ext cx="5697537" cy="1600200"/>
            <a:chOff x="1920" y="2736"/>
            <a:chExt cx="3589" cy="1008"/>
          </a:xfrm>
        </p:grpSpPr>
        <p:sp>
          <p:nvSpPr>
            <p:cNvPr id="23565" name="Oval 4"/>
            <p:cNvSpPr>
              <a:spLocks noChangeArrowheads="1"/>
            </p:cNvSpPr>
            <p:nvPr/>
          </p:nvSpPr>
          <p:spPr bwMode="auto">
            <a:xfrm>
              <a:off x="3888" y="2736"/>
              <a:ext cx="768" cy="624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6" name="Text Box 5"/>
            <p:cNvSpPr txBox="1">
              <a:spLocks noChangeArrowheads="1"/>
            </p:cNvSpPr>
            <p:nvPr/>
          </p:nvSpPr>
          <p:spPr bwMode="auto">
            <a:xfrm>
              <a:off x="1920" y="3417"/>
              <a:ext cx="3589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 few nodes have lots of connections</a:t>
              </a:r>
            </a:p>
          </p:txBody>
        </p:sp>
      </p:grpSp>
      <p:sp>
        <p:nvSpPr>
          <p:cNvPr id="23556" name="Text Box 6"/>
          <p:cNvSpPr txBox="1">
            <a:spLocks noChangeArrowheads="1"/>
          </p:cNvSpPr>
          <p:nvPr/>
        </p:nvSpPr>
        <p:spPr bwMode="auto">
          <a:xfrm rot="-5400000">
            <a:off x="169069" y="2301081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Rank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R(d)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7391400" y="44196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Degree d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5711825" y="381000"/>
            <a:ext cx="346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b="1" u="sng">
                <a:latin typeface="Times New Roman" panose="02020603050405020304" pitchFamily="18" charset="0"/>
                <a:ea typeface="宋体" panose="02010600030101010101" pitchFamily="2" charset="-122"/>
              </a:rPr>
              <a:t>Source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: Faloutsos et al. (1999)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0" y="0"/>
            <a:ext cx="594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Power Laws and Internet Topology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609600" y="57912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Tx/>
            </a:pPr>
            <a:r>
              <a:rPr lang="en-US" altLang="zh-CN" sz="2400">
                <a:latin typeface="Times New Roman" panose="02020603050405020304" pitchFamily="18" charset="0"/>
              </a:rPr>
              <a:t>Router-level graph &amp; Autonomous System (AS) graph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altLang="zh-CN" sz="2400">
                <a:latin typeface="Times New Roman" panose="02020603050405020304" pitchFamily="18" charset="0"/>
              </a:rPr>
              <a:t>Led to active research in </a:t>
            </a:r>
            <a:r>
              <a:rPr lang="en-US" altLang="zh-CN" sz="2400" i="1">
                <a:latin typeface="Times New Roman" panose="02020603050405020304" pitchFamily="18" charset="0"/>
              </a:rPr>
              <a:t>degree-based</a:t>
            </a:r>
            <a:r>
              <a:rPr lang="en-US" altLang="zh-CN" sz="2400">
                <a:latin typeface="Times New Roman" panose="02020603050405020304" pitchFamily="18" charset="0"/>
              </a:rPr>
              <a:t> network models</a:t>
            </a:r>
          </a:p>
        </p:txBody>
      </p:sp>
      <p:grpSp>
        <p:nvGrpSpPr>
          <p:cNvPr id="23561" name="Group 11"/>
          <p:cNvGrpSpPr>
            <a:grpSpLocks/>
          </p:cNvGrpSpPr>
          <p:nvPr/>
        </p:nvGrpSpPr>
        <p:grpSpPr bwMode="auto">
          <a:xfrm>
            <a:off x="1617663" y="685800"/>
            <a:ext cx="5202237" cy="1524000"/>
            <a:chOff x="1008" y="624"/>
            <a:chExt cx="3277" cy="960"/>
          </a:xfrm>
        </p:grpSpPr>
        <p:sp>
          <p:nvSpPr>
            <p:cNvPr id="23563" name="Text Box 12"/>
            <p:cNvSpPr txBox="1">
              <a:spLocks noChangeArrowheads="1"/>
            </p:cNvSpPr>
            <p:nvPr/>
          </p:nvSpPr>
          <p:spPr bwMode="auto">
            <a:xfrm>
              <a:off x="1008" y="624"/>
              <a:ext cx="3277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Most nodes have few connections</a:t>
              </a:r>
            </a:p>
          </p:txBody>
        </p:sp>
        <p:sp>
          <p:nvSpPr>
            <p:cNvPr id="23564" name="Oval 13"/>
            <p:cNvSpPr>
              <a:spLocks noChangeArrowheads="1"/>
            </p:cNvSpPr>
            <p:nvPr/>
          </p:nvSpPr>
          <p:spPr bwMode="auto">
            <a:xfrm>
              <a:off x="1824" y="960"/>
              <a:ext cx="768" cy="62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3562" name="Text Box 14"/>
          <p:cNvSpPr txBox="1">
            <a:spLocks noChangeArrowheads="1"/>
          </p:cNvSpPr>
          <p:nvPr/>
        </p:nvSpPr>
        <p:spPr bwMode="auto">
          <a:xfrm rot="-5400000">
            <a:off x="-1920081" y="2986881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R(d) = P (D&gt;d) x #nodes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GT-ITM abandoned..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GT-ITM did not give power law degree graphs</a:t>
            </a:r>
          </a:p>
          <a:p>
            <a:r>
              <a:rPr lang="en-US" altLang="en-US"/>
              <a:t>New topology generators and explanation for power law degrees were sought</a:t>
            </a:r>
          </a:p>
          <a:p>
            <a:r>
              <a:rPr lang="en-US" altLang="en-US"/>
              <a:t>Focus of generators to match degree distribution of observed graph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72D9A3-A948-4CC0-A3DE-DFD5E8EF0998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Motivation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Three case studies:</a:t>
            </a:r>
          </a:p>
          <a:p>
            <a:pPr lvl="1"/>
            <a:r>
              <a:rPr lang="en-US" altLang="en-US"/>
              <a:t>Internet Topology</a:t>
            </a:r>
          </a:p>
          <a:p>
            <a:pPr lvl="1"/>
            <a:r>
              <a:rPr lang="en-US" altLang="en-US"/>
              <a:t>Bandwidth Map</a:t>
            </a:r>
          </a:p>
          <a:p>
            <a:pPr lvl="1"/>
            <a:r>
              <a:rPr lang="en-US" altLang="en-US"/>
              <a:t>Internet Latency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B49CFC-74CB-418F-A404-45FA2C9F8BA3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Features of Degree-Based Models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84582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700"/>
              <a:t>Degree sequence follows a power law (by construction)</a:t>
            </a:r>
          </a:p>
          <a:p>
            <a:pPr>
              <a:lnSpc>
                <a:spcPct val="80000"/>
              </a:lnSpc>
            </a:pPr>
            <a:r>
              <a:rPr lang="en-US" altLang="zh-CN" sz="2700"/>
              <a:t>High-degree nodes correspond to highly connected central “hubs”, which are crucial to the system</a:t>
            </a:r>
          </a:p>
          <a:p>
            <a:pPr>
              <a:lnSpc>
                <a:spcPct val="80000"/>
              </a:lnSpc>
            </a:pPr>
            <a:r>
              <a:rPr lang="en-US" altLang="zh-CN" sz="2700"/>
              <a:t>Achilles’ heel: robust to random failure, fragile to specific attack </a:t>
            </a:r>
          </a:p>
        </p:txBody>
      </p:sp>
      <p:sp>
        <p:nvSpPr>
          <p:cNvPr id="2662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7DFEA9-59DA-4806-B1B4-7C7C476CECD7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26629" name="Picture 4" descr="PA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0600" y="1752600"/>
            <a:ext cx="2895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PL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12407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1050925" y="1431925"/>
            <a:ext cx="262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Preferential Attachment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4640263" y="1431925"/>
            <a:ext cx="299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Expected Degree Sequence</a:t>
            </a:r>
          </a:p>
        </p:txBody>
      </p:sp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1905000" y="27432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4" name="Oval 9"/>
          <p:cNvSpPr>
            <a:spLocks noChangeArrowheads="1"/>
          </p:cNvSpPr>
          <p:nvPr/>
        </p:nvSpPr>
        <p:spPr bwMode="auto">
          <a:xfrm>
            <a:off x="7086600" y="23622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Problem With Power Law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... but they're descriptive models!</a:t>
            </a:r>
          </a:p>
          <a:p>
            <a:endParaRPr lang="en-GB" altLang="en-US" dirty="0"/>
          </a:p>
          <a:p>
            <a:r>
              <a:rPr lang="en-US" altLang="en-US" dirty="0"/>
              <a:t>Many graphs with similar distribution have different properties</a:t>
            </a:r>
          </a:p>
          <a:p>
            <a:endParaRPr lang="en-GB" altLang="en-US" dirty="0"/>
          </a:p>
          <a:p>
            <a:r>
              <a:rPr lang="en-GB" altLang="en-US" dirty="0"/>
              <a:t>No correct physical explanation, need an understanding of practical issues:</a:t>
            </a:r>
          </a:p>
          <a:p>
            <a:pPr lvl="1"/>
            <a:r>
              <a:rPr lang="en-GB" altLang="en-US" dirty="0"/>
              <a:t>the driving force behind deployment</a:t>
            </a:r>
          </a:p>
          <a:p>
            <a:pPr lvl="1"/>
            <a:r>
              <a:rPr lang="en-GB" altLang="en-US" dirty="0"/>
              <a:t>the driving force behind growth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1F183A-050D-4C55-9905-76B295B52D69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 et al. 2004(HOT)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Consider the explicit design of the Internet</a:t>
            </a:r>
          </a:p>
          <a:p>
            <a:pPr lvl="1"/>
            <a:r>
              <a:rPr lang="en-US" altLang="zh-CN"/>
              <a:t>Annotated network graphs (capacity, bandwidth)</a:t>
            </a:r>
          </a:p>
          <a:p>
            <a:pPr lvl="1"/>
            <a:r>
              <a:rPr lang="en-US" altLang="zh-CN"/>
              <a:t>Technological and economic limitations</a:t>
            </a:r>
          </a:p>
          <a:p>
            <a:pPr lvl="1"/>
            <a:r>
              <a:rPr lang="en-US" altLang="zh-CN"/>
              <a:t>Network performance</a:t>
            </a:r>
          </a:p>
          <a:p>
            <a:r>
              <a:rPr lang="en-US" altLang="zh-CN"/>
              <a:t>Seek a theory for Internet topology that is explanatory and not merely descriptive.</a:t>
            </a:r>
          </a:p>
          <a:p>
            <a:pPr lvl="1"/>
            <a:r>
              <a:rPr lang="en-US" altLang="zh-CN"/>
              <a:t>Explain high variability in network connectivity</a:t>
            </a:r>
          </a:p>
          <a:p>
            <a:pPr lvl="1"/>
            <a:r>
              <a:rPr lang="en-US" altLang="zh-CN"/>
              <a:t>Ability to match large scale statistics (e.g. power laws) is only secondary evidence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F75996-FC23-4B63-B466-87784A2A2477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1"/>
          <p:cNvSpPr>
            <a:spLocks noChangeShapeType="1"/>
          </p:cNvSpPr>
          <p:nvPr/>
        </p:nvSpPr>
        <p:spPr bwMode="auto">
          <a:xfrm flipV="1">
            <a:off x="7261225" y="3336925"/>
            <a:ext cx="3175" cy="2943225"/>
          </a:xfrm>
          <a:prstGeom prst="line">
            <a:avLst/>
          </a:prstGeom>
          <a:noFill/>
          <a:ln w="44280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1257300" y="1347788"/>
            <a:ext cx="6664325" cy="4930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1103313" y="6215063"/>
            <a:ext cx="6818312" cy="569912"/>
            <a:chOff x="766" y="4263"/>
            <a:chExt cx="4735" cy="396"/>
          </a:xfrm>
        </p:grpSpPr>
        <p:sp>
          <p:nvSpPr>
            <p:cNvPr id="32885" name="Line 4"/>
            <p:cNvSpPr>
              <a:spLocks noChangeShapeType="1"/>
            </p:cNvSpPr>
            <p:nvPr/>
          </p:nvSpPr>
          <p:spPr bwMode="auto">
            <a:xfrm>
              <a:off x="873" y="4307"/>
              <a:ext cx="462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Line 5"/>
            <p:cNvSpPr>
              <a:spLocks noChangeShapeType="1"/>
            </p:cNvSpPr>
            <p:nvPr/>
          </p:nvSpPr>
          <p:spPr bwMode="auto">
            <a:xfrm flipV="1">
              <a:off x="873" y="42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Line 6"/>
            <p:cNvSpPr>
              <a:spLocks noChangeShapeType="1"/>
            </p:cNvSpPr>
            <p:nvPr/>
          </p:nvSpPr>
          <p:spPr bwMode="auto">
            <a:xfrm flipV="1">
              <a:off x="873" y="4263"/>
              <a:ext cx="1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Rectangle 7"/>
            <p:cNvSpPr>
              <a:spLocks noChangeArrowheads="1"/>
            </p:cNvSpPr>
            <p:nvPr/>
          </p:nvSpPr>
          <p:spPr bwMode="auto">
            <a:xfrm>
              <a:off x="766" y="4394"/>
              <a:ext cx="12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10</a:t>
              </a:r>
            </a:p>
          </p:txBody>
        </p:sp>
        <p:sp>
          <p:nvSpPr>
            <p:cNvPr id="32889" name="Rectangle 8"/>
            <p:cNvSpPr>
              <a:spLocks noChangeArrowheads="1"/>
            </p:cNvSpPr>
            <p:nvPr/>
          </p:nvSpPr>
          <p:spPr bwMode="auto">
            <a:xfrm>
              <a:off x="989" y="4340"/>
              <a:ext cx="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800">
                  <a:latin typeface="Helvetica" panose="020B0604020202020204" pitchFamily="34" charset="0"/>
                  <a:cs typeface="Bitstream Vera Sans" pitchFamily="16" charset="0"/>
                </a:rPr>
                <a:t>0</a:t>
              </a:r>
            </a:p>
          </p:txBody>
        </p:sp>
        <p:sp>
          <p:nvSpPr>
            <p:cNvPr id="32890" name="Line 9"/>
            <p:cNvSpPr>
              <a:spLocks noChangeShapeType="1"/>
            </p:cNvSpPr>
            <p:nvPr/>
          </p:nvSpPr>
          <p:spPr bwMode="auto">
            <a:xfrm flipV="1">
              <a:off x="1468" y="42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Line 10"/>
            <p:cNvSpPr>
              <a:spLocks noChangeShapeType="1"/>
            </p:cNvSpPr>
            <p:nvPr/>
          </p:nvSpPr>
          <p:spPr bwMode="auto">
            <a:xfrm flipV="1">
              <a:off x="1831" y="4284"/>
              <a:ext cx="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Line 11"/>
            <p:cNvSpPr>
              <a:spLocks noChangeShapeType="1"/>
            </p:cNvSpPr>
            <p:nvPr/>
          </p:nvSpPr>
          <p:spPr bwMode="auto">
            <a:xfrm flipV="1">
              <a:off x="2077" y="42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Line 12"/>
            <p:cNvSpPr>
              <a:spLocks noChangeShapeType="1"/>
            </p:cNvSpPr>
            <p:nvPr/>
          </p:nvSpPr>
          <p:spPr bwMode="auto">
            <a:xfrm flipV="1">
              <a:off x="2274" y="4284"/>
              <a:ext cx="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Line 13"/>
            <p:cNvSpPr>
              <a:spLocks noChangeShapeType="1"/>
            </p:cNvSpPr>
            <p:nvPr/>
          </p:nvSpPr>
          <p:spPr bwMode="auto">
            <a:xfrm flipV="1">
              <a:off x="2426" y="4284"/>
              <a:ext cx="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Line 14"/>
            <p:cNvSpPr>
              <a:spLocks noChangeShapeType="1"/>
            </p:cNvSpPr>
            <p:nvPr/>
          </p:nvSpPr>
          <p:spPr bwMode="auto">
            <a:xfrm flipV="1">
              <a:off x="2566" y="4284"/>
              <a:ext cx="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Line 15"/>
            <p:cNvSpPr>
              <a:spLocks noChangeShapeType="1"/>
            </p:cNvSpPr>
            <p:nvPr/>
          </p:nvSpPr>
          <p:spPr bwMode="auto">
            <a:xfrm flipV="1">
              <a:off x="2683" y="4284"/>
              <a:ext cx="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Line 16"/>
            <p:cNvSpPr>
              <a:spLocks noChangeShapeType="1"/>
            </p:cNvSpPr>
            <p:nvPr/>
          </p:nvSpPr>
          <p:spPr bwMode="auto">
            <a:xfrm flipV="1">
              <a:off x="2789" y="4284"/>
              <a:ext cx="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Line 17"/>
            <p:cNvSpPr>
              <a:spLocks noChangeShapeType="1"/>
            </p:cNvSpPr>
            <p:nvPr/>
          </p:nvSpPr>
          <p:spPr bwMode="auto">
            <a:xfrm flipV="1">
              <a:off x="2882" y="4284"/>
              <a:ext cx="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Line 18"/>
            <p:cNvSpPr>
              <a:spLocks noChangeShapeType="1"/>
            </p:cNvSpPr>
            <p:nvPr/>
          </p:nvSpPr>
          <p:spPr bwMode="auto">
            <a:xfrm flipV="1">
              <a:off x="2882" y="4263"/>
              <a:ext cx="2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Rectangle 19"/>
            <p:cNvSpPr>
              <a:spLocks noChangeArrowheads="1"/>
            </p:cNvSpPr>
            <p:nvPr/>
          </p:nvSpPr>
          <p:spPr bwMode="auto">
            <a:xfrm>
              <a:off x="2777" y="4394"/>
              <a:ext cx="12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10</a:t>
              </a:r>
            </a:p>
          </p:txBody>
        </p:sp>
        <p:sp>
          <p:nvSpPr>
            <p:cNvPr id="32901" name="Rectangle 20"/>
            <p:cNvSpPr>
              <a:spLocks noChangeArrowheads="1"/>
            </p:cNvSpPr>
            <p:nvPr/>
          </p:nvSpPr>
          <p:spPr bwMode="auto">
            <a:xfrm>
              <a:off x="3000" y="4340"/>
              <a:ext cx="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800">
                  <a:latin typeface="Helvetica" panose="020B0604020202020204" pitchFamily="34" charset="0"/>
                  <a:cs typeface="Bitstream Vera Sans" pitchFamily="16" charset="0"/>
                </a:rPr>
                <a:t>1</a:t>
              </a:r>
            </a:p>
          </p:txBody>
        </p:sp>
        <p:sp>
          <p:nvSpPr>
            <p:cNvPr id="32902" name="Line 21"/>
            <p:cNvSpPr>
              <a:spLocks noChangeShapeType="1"/>
            </p:cNvSpPr>
            <p:nvPr/>
          </p:nvSpPr>
          <p:spPr bwMode="auto">
            <a:xfrm flipV="1">
              <a:off x="3478" y="4284"/>
              <a:ext cx="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Line 22"/>
            <p:cNvSpPr>
              <a:spLocks noChangeShapeType="1"/>
            </p:cNvSpPr>
            <p:nvPr/>
          </p:nvSpPr>
          <p:spPr bwMode="auto">
            <a:xfrm flipV="1">
              <a:off x="3842" y="42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Line 23"/>
            <p:cNvSpPr>
              <a:spLocks noChangeShapeType="1"/>
            </p:cNvSpPr>
            <p:nvPr/>
          </p:nvSpPr>
          <p:spPr bwMode="auto">
            <a:xfrm flipV="1">
              <a:off x="4085" y="42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Line 24"/>
            <p:cNvSpPr>
              <a:spLocks noChangeShapeType="1"/>
            </p:cNvSpPr>
            <p:nvPr/>
          </p:nvSpPr>
          <p:spPr bwMode="auto">
            <a:xfrm flipV="1">
              <a:off x="4285" y="42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Line 25"/>
            <p:cNvSpPr>
              <a:spLocks noChangeShapeType="1"/>
            </p:cNvSpPr>
            <p:nvPr/>
          </p:nvSpPr>
          <p:spPr bwMode="auto">
            <a:xfrm flipV="1">
              <a:off x="4448" y="4284"/>
              <a:ext cx="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Line 26"/>
            <p:cNvSpPr>
              <a:spLocks noChangeShapeType="1"/>
            </p:cNvSpPr>
            <p:nvPr/>
          </p:nvSpPr>
          <p:spPr bwMode="auto">
            <a:xfrm flipV="1">
              <a:off x="4577" y="42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Line 27"/>
            <p:cNvSpPr>
              <a:spLocks noChangeShapeType="1"/>
            </p:cNvSpPr>
            <p:nvPr/>
          </p:nvSpPr>
          <p:spPr bwMode="auto">
            <a:xfrm flipV="1">
              <a:off x="4694" y="42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Line 28"/>
            <p:cNvSpPr>
              <a:spLocks noChangeShapeType="1"/>
            </p:cNvSpPr>
            <p:nvPr/>
          </p:nvSpPr>
          <p:spPr bwMode="auto">
            <a:xfrm flipV="1">
              <a:off x="4799" y="42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Line 29"/>
            <p:cNvSpPr>
              <a:spLocks noChangeShapeType="1"/>
            </p:cNvSpPr>
            <p:nvPr/>
          </p:nvSpPr>
          <p:spPr bwMode="auto">
            <a:xfrm flipV="1">
              <a:off x="4891" y="4284"/>
              <a:ext cx="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Line 30"/>
            <p:cNvSpPr>
              <a:spLocks noChangeShapeType="1"/>
            </p:cNvSpPr>
            <p:nvPr/>
          </p:nvSpPr>
          <p:spPr bwMode="auto">
            <a:xfrm flipV="1">
              <a:off x="4891" y="4263"/>
              <a:ext cx="2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Rectangle 31"/>
            <p:cNvSpPr>
              <a:spLocks noChangeArrowheads="1"/>
            </p:cNvSpPr>
            <p:nvPr/>
          </p:nvSpPr>
          <p:spPr bwMode="auto">
            <a:xfrm>
              <a:off x="4787" y="4394"/>
              <a:ext cx="12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10</a:t>
              </a:r>
            </a:p>
          </p:txBody>
        </p:sp>
        <p:sp>
          <p:nvSpPr>
            <p:cNvPr id="32913" name="Rectangle 32"/>
            <p:cNvSpPr>
              <a:spLocks noChangeArrowheads="1"/>
            </p:cNvSpPr>
            <p:nvPr/>
          </p:nvSpPr>
          <p:spPr bwMode="auto">
            <a:xfrm>
              <a:off x="5010" y="4340"/>
              <a:ext cx="4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800">
                  <a:latin typeface="Helvetica" panose="020B0604020202020204" pitchFamily="34" charset="0"/>
                  <a:cs typeface="Bitstream Vera Sans" pitchFamily="16" charset="0"/>
                </a:rPr>
                <a:t>2</a:t>
              </a:r>
            </a:p>
          </p:txBody>
        </p:sp>
        <p:sp>
          <p:nvSpPr>
            <p:cNvPr id="32914" name="Line 33"/>
            <p:cNvSpPr>
              <a:spLocks noChangeShapeType="1"/>
            </p:cNvSpPr>
            <p:nvPr/>
          </p:nvSpPr>
          <p:spPr bwMode="auto">
            <a:xfrm>
              <a:off x="873" y="4307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Line 34"/>
            <p:cNvSpPr>
              <a:spLocks noChangeShapeType="1"/>
            </p:cNvSpPr>
            <p:nvPr/>
          </p:nvSpPr>
          <p:spPr bwMode="auto">
            <a:xfrm>
              <a:off x="873" y="4307"/>
              <a:ext cx="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Rectangle 35"/>
            <p:cNvSpPr>
              <a:spLocks noChangeArrowheads="1"/>
            </p:cNvSpPr>
            <p:nvPr/>
          </p:nvSpPr>
          <p:spPr bwMode="auto">
            <a:xfrm>
              <a:off x="3122" y="4392"/>
              <a:ext cx="73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500">
                  <a:latin typeface="Helvetica" panose="020B0604020202020204" pitchFamily="34" charset="0"/>
                  <a:cs typeface="Bitstream Vera Sans" pitchFamily="16" charset="0"/>
                </a:rPr>
                <a:t>Degree</a:t>
              </a:r>
            </a:p>
          </p:txBody>
        </p:sp>
      </p:grpSp>
      <p:grpSp>
        <p:nvGrpSpPr>
          <p:cNvPr id="32773" name="Group 36"/>
          <p:cNvGrpSpPr>
            <a:grpSpLocks/>
          </p:cNvGrpSpPr>
          <p:nvPr/>
        </p:nvGrpSpPr>
        <p:grpSpPr bwMode="auto">
          <a:xfrm>
            <a:off x="174625" y="1143000"/>
            <a:ext cx="1131888" cy="5211763"/>
            <a:chOff x="121" y="741"/>
            <a:chExt cx="786" cy="3619"/>
          </a:xfrm>
        </p:grpSpPr>
        <p:sp>
          <p:nvSpPr>
            <p:cNvPr id="32829" name="Line 37"/>
            <p:cNvSpPr>
              <a:spLocks noChangeShapeType="1"/>
            </p:cNvSpPr>
            <p:nvPr/>
          </p:nvSpPr>
          <p:spPr bwMode="auto">
            <a:xfrm flipV="1">
              <a:off x="873" y="882"/>
              <a:ext cx="1" cy="3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Line 38"/>
            <p:cNvSpPr>
              <a:spLocks noChangeShapeType="1"/>
            </p:cNvSpPr>
            <p:nvPr/>
          </p:nvSpPr>
          <p:spPr bwMode="auto">
            <a:xfrm flipV="1">
              <a:off x="873" y="882"/>
              <a:ext cx="1" cy="3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39"/>
            <p:cNvSpPr>
              <a:spLocks noChangeShapeType="1"/>
            </p:cNvSpPr>
            <p:nvPr/>
          </p:nvSpPr>
          <p:spPr bwMode="auto">
            <a:xfrm>
              <a:off x="873" y="883"/>
              <a:ext cx="1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40"/>
            <p:cNvSpPr>
              <a:spLocks noChangeShapeType="1"/>
            </p:cNvSpPr>
            <p:nvPr/>
          </p:nvSpPr>
          <p:spPr bwMode="auto">
            <a:xfrm>
              <a:off x="873" y="883"/>
              <a:ext cx="1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Rectangle 41"/>
            <p:cNvSpPr>
              <a:spLocks noChangeArrowheads="1"/>
            </p:cNvSpPr>
            <p:nvPr/>
          </p:nvSpPr>
          <p:spPr bwMode="auto">
            <a:xfrm>
              <a:off x="523" y="4221"/>
              <a:ext cx="12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10</a:t>
              </a:r>
            </a:p>
          </p:txBody>
        </p:sp>
        <p:sp>
          <p:nvSpPr>
            <p:cNvPr id="32834" name="Rectangle 42"/>
            <p:cNvSpPr>
              <a:spLocks noChangeArrowheads="1"/>
            </p:cNvSpPr>
            <p:nvPr/>
          </p:nvSpPr>
          <p:spPr bwMode="auto">
            <a:xfrm>
              <a:off x="727" y="4167"/>
              <a:ext cx="63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800">
                  <a:latin typeface="Helvetica" panose="020B0604020202020204" pitchFamily="34" charset="0"/>
                  <a:cs typeface="Bitstream Vera Sans" pitchFamily="16" charset="0"/>
                </a:rPr>
                <a:t>-1</a:t>
              </a:r>
            </a:p>
          </p:txBody>
        </p:sp>
        <p:sp>
          <p:nvSpPr>
            <p:cNvPr id="32835" name="Line 43"/>
            <p:cNvSpPr>
              <a:spLocks noChangeShapeType="1"/>
            </p:cNvSpPr>
            <p:nvPr/>
          </p:nvSpPr>
          <p:spPr bwMode="auto">
            <a:xfrm>
              <a:off x="873" y="4048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Line 44"/>
            <p:cNvSpPr>
              <a:spLocks noChangeShapeType="1"/>
            </p:cNvSpPr>
            <p:nvPr/>
          </p:nvSpPr>
          <p:spPr bwMode="auto">
            <a:xfrm>
              <a:off x="873" y="3897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Line 45"/>
            <p:cNvSpPr>
              <a:spLocks noChangeShapeType="1"/>
            </p:cNvSpPr>
            <p:nvPr/>
          </p:nvSpPr>
          <p:spPr bwMode="auto">
            <a:xfrm>
              <a:off x="873" y="3789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Line 46"/>
            <p:cNvSpPr>
              <a:spLocks noChangeShapeType="1"/>
            </p:cNvSpPr>
            <p:nvPr/>
          </p:nvSpPr>
          <p:spPr bwMode="auto">
            <a:xfrm>
              <a:off x="873" y="3702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47"/>
            <p:cNvSpPr>
              <a:spLocks noChangeShapeType="1"/>
            </p:cNvSpPr>
            <p:nvPr/>
          </p:nvSpPr>
          <p:spPr bwMode="auto">
            <a:xfrm>
              <a:off x="873" y="3638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Line 48"/>
            <p:cNvSpPr>
              <a:spLocks noChangeShapeType="1"/>
            </p:cNvSpPr>
            <p:nvPr/>
          </p:nvSpPr>
          <p:spPr bwMode="auto">
            <a:xfrm>
              <a:off x="873" y="3583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Line 49"/>
            <p:cNvSpPr>
              <a:spLocks noChangeShapeType="1"/>
            </p:cNvSpPr>
            <p:nvPr/>
          </p:nvSpPr>
          <p:spPr bwMode="auto">
            <a:xfrm>
              <a:off x="873" y="3529"/>
              <a:ext cx="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Line 50"/>
            <p:cNvSpPr>
              <a:spLocks noChangeShapeType="1"/>
            </p:cNvSpPr>
            <p:nvPr/>
          </p:nvSpPr>
          <p:spPr bwMode="auto">
            <a:xfrm>
              <a:off x="873" y="3487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Line 51"/>
            <p:cNvSpPr>
              <a:spLocks noChangeShapeType="1"/>
            </p:cNvSpPr>
            <p:nvPr/>
          </p:nvSpPr>
          <p:spPr bwMode="auto">
            <a:xfrm>
              <a:off x="873" y="3443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Line 52"/>
            <p:cNvSpPr>
              <a:spLocks noChangeShapeType="1"/>
            </p:cNvSpPr>
            <p:nvPr/>
          </p:nvSpPr>
          <p:spPr bwMode="auto">
            <a:xfrm>
              <a:off x="873" y="3443"/>
              <a:ext cx="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Rectangle 53"/>
            <p:cNvSpPr>
              <a:spLocks noChangeArrowheads="1"/>
            </p:cNvSpPr>
            <p:nvPr/>
          </p:nvSpPr>
          <p:spPr bwMode="auto">
            <a:xfrm>
              <a:off x="523" y="3357"/>
              <a:ext cx="12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10</a:t>
              </a:r>
            </a:p>
          </p:txBody>
        </p:sp>
        <p:sp>
          <p:nvSpPr>
            <p:cNvPr id="32846" name="Rectangle 54"/>
            <p:cNvSpPr>
              <a:spLocks noChangeArrowheads="1"/>
            </p:cNvSpPr>
            <p:nvPr/>
          </p:nvSpPr>
          <p:spPr bwMode="auto">
            <a:xfrm>
              <a:off x="727" y="3302"/>
              <a:ext cx="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800">
                  <a:latin typeface="Helvetica" panose="020B0604020202020204" pitchFamily="34" charset="0"/>
                  <a:cs typeface="Bitstream Vera Sans" pitchFamily="16" charset="0"/>
                </a:rPr>
                <a:t>0</a:t>
              </a:r>
            </a:p>
          </p:txBody>
        </p:sp>
        <p:sp>
          <p:nvSpPr>
            <p:cNvPr id="32847" name="Line 55"/>
            <p:cNvSpPr>
              <a:spLocks noChangeShapeType="1"/>
            </p:cNvSpPr>
            <p:nvPr/>
          </p:nvSpPr>
          <p:spPr bwMode="auto">
            <a:xfrm>
              <a:off x="873" y="3183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56"/>
            <p:cNvSpPr>
              <a:spLocks noChangeShapeType="1"/>
            </p:cNvSpPr>
            <p:nvPr/>
          </p:nvSpPr>
          <p:spPr bwMode="auto">
            <a:xfrm>
              <a:off x="873" y="3032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Line 57"/>
            <p:cNvSpPr>
              <a:spLocks noChangeShapeType="1"/>
            </p:cNvSpPr>
            <p:nvPr/>
          </p:nvSpPr>
          <p:spPr bwMode="auto">
            <a:xfrm>
              <a:off x="873" y="2934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Line 58"/>
            <p:cNvSpPr>
              <a:spLocks noChangeShapeType="1"/>
            </p:cNvSpPr>
            <p:nvPr/>
          </p:nvSpPr>
          <p:spPr bwMode="auto">
            <a:xfrm>
              <a:off x="873" y="2847"/>
              <a:ext cx="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Line 59"/>
            <p:cNvSpPr>
              <a:spLocks noChangeShapeType="1"/>
            </p:cNvSpPr>
            <p:nvPr/>
          </p:nvSpPr>
          <p:spPr bwMode="auto">
            <a:xfrm>
              <a:off x="873" y="2784"/>
              <a:ext cx="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Line 60"/>
            <p:cNvSpPr>
              <a:spLocks noChangeShapeType="1"/>
            </p:cNvSpPr>
            <p:nvPr/>
          </p:nvSpPr>
          <p:spPr bwMode="auto">
            <a:xfrm>
              <a:off x="873" y="2718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Line 61"/>
            <p:cNvSpPr>
              <a:spLocks noChangeShapeType="1"/>
            </p:cNvSpPr>
            <p:nvPr/>
          </p:nvSpPr>
          <p:spPr bwMode="auto">
            <a:xfrm>
              <a:off x="873" y="2675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Line 62"/>
            <p:cNvSpPr>
              <a:spLocks noChangeShapeType="1"/>
            </p:cNvSpPr>
            <p:nvPr/>
          </p:nvSpPr>
          <p:spPr bwMode="auto">
            <a:xfrm>
              <a:off x="873" y="2632"/>
              <a:ext cx="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Line 63"/>
            <p:cNvSpPr>
              <a:spLocks noChangeShapeType="1"/>
            </p:cNvSpPr>
            <p:nvPr/>
          </p:nvSpPr>
          <p:spPr bwMode="auto">
            <a:xfrm>
              <a:off x="873" y="2588"/>
              <a:ext cx="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Line 64"/>
            <p:cNvSpPr>
              <a:spLocks noChangeShapeType="1"/>
            </p:cNvSpPr>
            <p:nvPr/>
          </p:nvSpPr>
          <p:spPr bwMode="auto">
            <a:xfrm>
              <a:off x="873" y="2588"/>
              <a:ext cx="3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Rectangle 65"/>
            <p:cNvSpPr>
              <a:spLocks noChangeArrowheads="1"/>
            </p:cNvSpPr>
            <p:nvPr/>
          </p:nvSpPr>
          <p:spPr bwMode="auto">
            <a:xfrm>
              <a:off x="523" y="2503"/>
              <a:ext cx="12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10</a:t>
              </a:r>
            </a:p>
          </p:txBody>
        </p:sp>
        <p:sp>
          <p:nvSpPr>
            <p:cNvPr id="32858" name="Rectangle 66"/>
            <p:cNvSpPr>
              <a:spLocks noChangeArrowheads="1"/>
            </p:cNvSpPr>
            <p:nvPr/>
          </p:nvSpPr>
          <p:spPr bwMode="auto">
            <a:xfrm>
              <a:off x="727" y="2448"/>
              <a:ext cx="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800">
                  <a:latin typeface="Helvetica" panose="020B0604020202020204" pitchFamily="34" charset="0"/>
                  <a:cs typeface="Bitstream Vera Sans" pitchFamily="16" charset="0"/>
                </a:rPr>
                <a:t>1</a:t>
              </a:r>
            </a:p>
          </p:txBody>
        </p:sp>
        <p:sp>
          <p:nvSpPr>
            <p:cNvPr id="32859" name="Line 67"/>
            <p:cNvSpPr>
              <a:spLocks noChangeShapeType="1"/>
            </p:cNvSpPr>
            <p:nvPr/>
          </p:nvSpPr>
          <p:spPr bwMode="auto">
            <a:xfrm>
              <a:off x="873" y="2329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Line 68"/>
            <p:cNvSpPr>
              <a:spLocks noChangeShapeType="1"/>
            </p:cNvSpPr>
            <p:nvPr/>
          </p:nvSpPr>
          <p:spPr bwMode="auto">
            <a:xfrm>
              <a:off x="873" y="2178"/>
              <a:ext cx="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Line 69"/>
            <p:cNvSpPr>
              <a:spLocks noChangeShapeType="1"/>
            </p:cNvSpPr>
            <p:nvPr/>
          </p:nvSpPr>
          <p:spPr bwMode="auto">
            <a:xfrm>
              <a:off x="873" y="2070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Line 70"/>
            <p:cNvSpPr>
              <a:spLocks noChangeShapeType="1"/>
            </p:cNvSpPr>
            <p:nvPr/>
          </p:nvSpPr>
          <p:spPr bwMode="auto">
            <a:xfrm>
              <a:off x="873" y="1995"/>
              <a:ext cx="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Line 71"/>
            <p:cNvSpPr>
              <a:spLocks noChangeShapeType="1"/>
            </p:cNvSpPr>
            <p:nvPr/>
          </p:nvSpPr>
          <p:spPr bwMode="auto">
            <a:xfrm>
              <a:off x="873" y="1919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Line 72"/>
            <p:cNvSpPr>
              <a:spLocks noChangeShapeType="1"/>
            </p:cNvSpPr>
            <p:nvPr/>
          </p:nvSpPr>
          <p:spPr bwMode="auto">
            <a:xfrm>
              <a:off x="873" y="1864"/>
              <a:ext cx="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Line 73"/>
            <p:cNvSpPr>
              <a:spLocks noChangeShapeType="1"/>
            </p:cNvSpPr>
            <p:nvPr/>
          </p:nvSpPr>
          <p:spPr bwMode="auto">
            <a:xfrm>
              <a:off x="873" y="1811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Line 74"/>
            <p:cNvSpPr>
              <a:spLocks noChangeShapeType="1"/>
            </p:cNvSpPr>
            <p:nvPr/>
          </p:nvSpPr>
          <p:spPr bwMode="auto">
            <a:xfrm>
              <a:off x="873" y="1768"/>
              <a:ext cx="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Line 75"/>
            <p:cNvSpPr>
              <a:spLocks noChangeShapeType="1"/>
            </p:cNvSpPr>
            <p:nvPr/>
          </p:nvSpPr>
          <p:spPr bwMode="auto">
            <a:xfrm>
              <a:off x="873" y="1735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Line 76"/>
            <p:cNvSpPr>
              <a:spLocks noChangeShapeType="1"/>
            </p:cNvSpPr>
            <p:nvPr/>
          </p:nvSpPr>
          <p:spPr bwMode="auto">
            <a:xfrm>
              <a:off x="873" y="1735"/>
              <a:ext cx="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Rectangle 77"/>
            <p:cNvSpPr>
              <a:spLocks noChangeArrowheads="1"/>
            </p:cNvSpPr>
            <p:nvPr/>
          </p:nvSpPr>
          <p:spPr bwMode="auto">
            <a:xfrm>
              <a:off x="523" y="1649"/>
              <a:ext cx="12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10</a:t>
              </a:r>
            </a:p>
          </p:txBody>
        </p:sp>
        <p:sp>
          <p:nvSpPr>
            <p:cNvPr id="32870" name="Rectangle 78"/>
            <p:cNvSpPr>
              <a:spLocks noChangeArrowheads="1"/>
            </p:cNvSpPr>
            <p:nvPr/>
          </p:nvSpPr>
          <p:spPr bwMode="auto">
            <a:xfrm>
              <a:off x="727" y="1594"/>
              <a:ext cx="4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800">
                  <a:latin typeface="Helvetica" panose="020B0604020202020204" pitchFamily="34" charset="0"/>
                  <a:cs typeface="Bitstream Vera Sans" pitchFamily="16" charset="0"/>
                </a:rPr>
                <a:t>2</a:t>
              </a:r>
            </a:p>
          </p:txBody>
        </p:sp>
        <p:sp>
          <p:nvSpPr>
            <p:cNvPr id="32871" name="Line 79"/>
            <p:cNvSpPr>
              <a:spLocks noChangeShapeType="1"/>
            </p:cNvSpPr>
            <p:nvPr/>
          </p:nvSpPr>
          <p:spPr bwMode="auto">
            <a:xfrm>
              <a:off x="873" y="1476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Line 80"/>
            <p:cNvSpPr>
              <a:spLocks noChangeShapeType="1"/>
            </p:cNvSpPr>
            <p:nvPr/>
          </p:nvSpPr>
          <p:spPr bwMode="auto">
            <a:xfrm>
              <a:off x="873" y="1325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Line 81"/>
            <p:cNvSpPr>
              <a:spLocks noChangeShapeType="1"/>
            </p:cNvSpPr>
            <p:nvPr/>
          </p:nvSpPr>
          <p:spPr bwMode="auto">
            <a:xfrm>
              <a:off x="873" y="1216"/>
              <a:ext cx="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Line 82"/>
            <p:cNvSpPr>
              <a:spLocks noChangeShapeType="1"/>
            </p:cNvSpPr>
            <p:nvPr/>
          </p:nvSpPr>
          <p:spPr bwMode="auto">
            <a:xfrm>
              <a:off x="873" y="1131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Line 83"/>
            <p:cNvSpPr>
              <a:spLocks noChangeShapeType="1"/>
            </p:cNvSpPr>
            <p:nvPr/>
          </p:nvSpPr>
          <p:spPr bwMode="auto">
            <a:xfrm>
              <a:off x="873" y="1066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Line 84"/>
            <p:cNvSpPr>
              <a:spLocks noChangeShapeType="1"/>
            </p:cNvSpPr>
            <p:nvPr/>
          </p:nvSpPr>
          <p:spPr bwMode="auto">
            <a:xfrm>
              <a:off x="873" y="1012"/>
              <a:ext cx="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Line 85"/>
            <p:cNvSpPr>
              <a:spLocks noChangeShapeType="1"/>
            </p:cNvSpPr>
            <p:nvPr/>
          </p:nvSpPr>
          <p:spPr bwMode="auto">
            <a:xfrm>
              <a:off x="873" y="957"/>
              <a:ext cx="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Line 86"/>
            <p:cNvSpPr>
              <a:spLocks noChangeShapeType="1"/>
            </p:cNvSpPr>
            <p:nvPr/>
          </p:nvSpPr>
          <p:spPr bwMode="auto">
            <a:xfrm>
              <a:off x="873" y="915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Line 87"/>
            <p:cNvSpPr>
              <a:spLocks noChangeShapeType="1"/>
            </p:cNvSpPr>
            <p:nvPr/>
          </p:nvSpPr>
          <p:spPr bwMode="auto">
            <a:xfrm>
              <a:off x="873" y="883"/>
              <a:ext cx="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Line 88"/>
            <p:cNvSpPr>
              <a:spLocks noChangeShapeType="1"/>
            </p:cNvSpPr>
            <p:nvPr/>
          </p:nvSpPr>
          <p:spPr bwMode="auto">
            <a:xfrm>
              <a:off x="873" y="883"/>
              <a:ext cx="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Rectangle 89"/>
            <p:cNvSpPr>
              <a:spLocks noChangeArrowheads="1"/>
            </p:cNvSpPr>
            <p:nvPr/>
          </p:nvSpPr>
          <p:spPr bwMode="auto">
            <a:xfrm>
              <a:off x="523" y="796"/>
              <a:ext cx="12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10</a:t>
              </a:r>
            </a:p>
          </p:txBody>
        </p:sp>
        <p:sp>
          <p:nvSpPr>
            <p:cNvPr id="32882" name="Rectangle 90"/>
            <p:cNvSpPr>
              <a:spLocks noChangeArrowheads="1"/>
            </p:cNvSpPr>
            <p:nvPr/>
          </p:nvSpPr>
          <p:spPr bwMode="auto">
            <a:xfrm>
              <a:off x="727" y="741"/>
              <a:ext cx="4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800">
                  <a:latin typeface="Helvetica" panose="020B0604020202020204" pitchFamily="34" charset="0"/>
                  <a:cs typeface="Bitstream Vera Sans" pitchFamily="16" charset="0"/>
                </a:rPr>
                <a:t>3</a:t>
              </a:r>
            </a:p>
          </p:txBody>
        </p:sp>
        <p:sp>
          <p:nvSpPr>
            <p:cNvPr id="32883" name="Line 91"/>
            <p:cNvSpPr>
              <a:spLocks noChangeShapeType="1"/>
            </p:cNvSpPr>
            <p:nvPr/>
          </p:nvSpPr>
          <p:spPr bwMode="auto">
            <a:xfrm flipV="1">
              <a:off x="873" y="882"/>
              <a:ext cx="1" cy="3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Rectangle 92"/>
            <p:cNvSpPr>
              <a:spLocks noChangeArrowheads="1"/>
            </p:cNvSpPr>
            <p:nvPr/>
          </p:nvSpPr>
          <p:spPr bwMode="auto">
            <a:xfrm rot="-5400000">
              <a:off x="-636" y="2528"/>
              <a:ext cx="178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Helvetica" panose="020B0604020202020204" pitchFamily="34" charset="0"/>
                <a:buNone/>
              </a:pPr>
              <a:r>
                <a:rPr lang="en-GB" altLang="en-US" sz="2500">
                  <a:latin typeface="Helvetica" panose="020B0604020202020204" pitchFamily="34" charset="0"/>
                  <a:cs typeface="Bitstream Vera Sans" pitchFamily="16" charset="0"/>
                </a:rPr>
                <a:t>Bandwidth (Gbps)</a:t>
              </a:r>
            </a:p>
          </p:txBody>
        </p:sp>
      </p:grpSp>
      <p:grpSp>
        <p:nvGrpSpPr>
          <p:cNvPr id="32774" name="Group 93"/>
          <p:cNvGrpSpPr>
            <a:grpSpLocks/>
          </p:cNvGrpSpPr>
          <p:nvPr/>
        </p:nvGrpSpPr>
        <p:grpSpPr bwMode="auto">
          <a:xfrm>
            <a:off x="4518025" y="1858963"/>
            <a:ext cx="271463" cy="249237"/>
            <a:chOff x="3138" y="1238"/>
            <a:chExt cx="188" cy="173"/>
          </a:xfrm>
        </p:grpSpPr>
        <p:sp>
          <p:nvSpPr>
            <p:cNvPr id="32825" name="Line 94"/>
            <p:cNvSpPr>
              <a:spLocks noChangeShapeType="1"/>
            </p:cNvSpPr>
            <p:nvPr/>
          </p:nvSpPr>
          <p:spPr bwMode="auto">
            <a:xfrm>
              <a:off x="3138" y="1325"/>
              <a:ext cx="189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95"/>
            <p:cNvSpPr>
              <a:spLocks noChangeShapeType="1"/>
            </p:cNvSpPr>
            <p:nvPr/>
          </p:nvSpPr>
          <p:spPr bwMode="auto">
            <a:xfrm>
              <a:off x="3233" y="1238"/>
              <a:ext cx="1" cy="17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96"/>
            <p:cNvSpPr>
              <a:spLocks noChangeShapeType="1"/>
            </p:cNvSpPr>
            <p:nvPr/>
          </p:nvSpPr>
          <p:spPr bwMode="auto">
            <a:xfrm>
              <a:off x="3175" y="1271"/>
              <a:ext cx="117" cy="10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97"/>
            <p:cNvSpPr>
              <a:spLocks noChangeShapeType="1"/>
            </p:cNvSpPr>
            <p:nvPr/>
          </p:nvSpPr>
          <p:spPr bwMode="auto">
            <a:xfrm flipH="1">
              <a:off x="3173" y="1271"/>
              <a:ext cx="119" cy="10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5" name="Oval 98"/>
          <p:cNvSpPr>
            <a:spLocks noChangeArrowheads="1"/>
          </p:cNvSpPr>
          <p:nvPr/>
        </p:nvSpPr>
        <p:spPr bwMode="auto">
          <a:xfrm>
            <a:off x="5900738" y="2497138"/>
            <a:ext cx="285750" cy="263525"/>
          </a:xfrm>
          <a:prstGeom prst="ellipse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6" name="Rectangle 99"/>
          <p:cNvSpPr>
            <a:spLocks noChangeArrowheads="1"/>
          </p:cNvSpPr>
          <p:nvPr/>
        </p:nvSpPr>
        <p:spPr bwMode="auto">
          <a:xfrm>
            <a:off x="6284913" y="2622550"/>
            <a:ext cx="239712" cy="2174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7" name="Freeform 100"/>
          <p:cNvSpPr>
            <a:spLocks noChangeArrowheads="1"/>
          </p:cNvSpPr>
          <p:nvPr/>
        </p:nvSpPr>
        <p:spPr bwMode="auto">
          <a:xfrm>
            <a:off x="7113588" y="3259138"/>
            <a:ext cx="301625" cy="234950"/>
          </a:xfrm>
          <a:custGeom>
            <a:avLst/>
            <a:gdLst>
              <a:gd name="T0" fmla="*/ 2147483646 w 127"/>
              <a:gd name="T1" fmla="*/ 2147483646 h 107"/>
              <a:gd name="T2" fmla="*/ 2147483646 w 127"/>
              <a:gd name="T3" fmla="*/ 0 h 107"/>
              <a:gd name="T4" fmla="*/ 0 w 127"/>
              <a:gd name="T5" fmla="*/ 0 h 107"/>
              <a:gd name="T6" fmla="*/ 2147483646 w 127"/>
              <a:gd name="T7" fmla="*/ 2147483646 h 107"/>
              <a:gd name="T8" fmla="*/ 0 60000 65536"/>
              <a:gd name="T9" fmla="*/ 0 60000 65536"/>
              <a:gd name="T10" fmla="*/ 0 60000 65536"/>
              <a:gd name="T11" fmla="*/ 0 60000 65536"/>
              <a:gd name="T12" fmla="*/ 0 w 127"/>
              <a:gd name="T13" fmla="*/ 0 h 107"/>
              <a:gd name="T14" fmla="*/ 127 w 127"/>
              <a:gd name="T15" fmla="*/ 107 h 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" h="107">
                <a:moveTo>
                  <a:pt x="63" y="107"/>
                </a:moveTo>
                <a:lnTo>
                  <a:pt x="127" y="0"/>
                </a:lnTo>
                <a:lnTo>
                  <a:pt x="0" y="0"/>
                </a:lnTo>
                <a:lnTo>
                  <a:pt x="63" y="107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2778" name="Freeform 101"/>
          <p:cNvSpPr>
            <a:spLocks noChangeArrowheads="1"/>
          </p:cNvSpPr>
          <p:nvPr/>
        </p:nvSpPr>
        <p:spPr bwMode="auto">
          <a:xfrm>
            <a:off x="4656138" y="1984375"/>
            <a:ext cx="2605087" cy="1354138"/>
          </a:xfrm>
          <a:custGeom>
            <a:avLst/>
            <a:gdLst>
              <a:gd name="T0" fmla="*/ 0 w 1098"/>
              <a:gd name="T1" fmla="*/ 0 h 617"/>
              <a:gd name="T2" fmla="*/ 2147483646 w 1098"/>
              <a:gd name="T3" fmla="*/ 2147483646 h 617"/>
              <a:gd name="T4" fmla="*/ 2147483646 w 1098"/>
              <a:gd name="T5" fmla="*/ 2147483646 h 617"/>
              <a:gd name="T6" fmla="*/ 2147483646 w 1098"/>
              <a:gd name="T7" fmla="*/ 2147483646 h 617"/>
              <a:gd name="T8" fmla="*/ 0 60000 65536"/>
              <a:gd name="T9" fmla="*/ 0 60000 65536"/>
              <a:gd name="T10" fmla="*/ 0 60000 65536"/>
              <a:gd name="T11" fmla="*/ 0 60000 65536"/>
              <a:gd name="T12" fmla="*/ 0 w 1098"/>
              <a:gd name="T13" fmla="*/ 0 h 617"/>
              <a:gd name="T14" fmla="*/ 1098 w 1098"/>
              <a:gd name="T15" fmla="*/ 617 h 6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8" h="617">
                <a:moveTo>
                  <a:pt x="0" y="0"/>
                </a:moveTo>
                <a:lnTo>
                  <a:pt x="581" y="291"/>
                </a:lnTo>
                <a:lnTo>
                  <a:pt x="737" y="340"/>
                </a:lnTo>
                <a:lnTo>
                  <a:pt x="1098" y="617"/>
                </a:lnTo>
              </a:path>
            </a:pathLst>
          </a:custGeom>
          <a:noFill/>
          <a:ln w="4428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2779" name="Line 102"/>
          <p:cNvSpPr>
            <a:spLocks noChangeShapeType="1"/>
          </p:cNvSpPr>
          <p:nvPr/>
        </p:nvSpPr>
        <p:spPr bwMode="auto">
          <a:xfrm flipV="1">
            <a:off x="1257300" y="1982788"/>
            <a:ext cx="3398838" cy="1449387"/>
          </a:xfrm>
          <a:prstGeom prst="line">
            <a:avLst/>
          </a:prstGeom>
          <a:noFill/>
          <a:ln w="44280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780" name="Line 103"/>
          <p:cNvSpPr>
            <a:spLocks noChangeShapeType="1"/>
          </p:cNvSpPr>
          <p:nvPr/>
        </p:nvSpPr>
        <p:spPr bwMode="auto">
          <a:xfrm>
            <a:off x="1257300" y="3430588"/>
            <a:ext cx="3398838" cy="1587"/>
          </a:xfrm>
          <a:prstGeom prst="line">
            <a:avLst/>
          </a:prstGeom>
          <a:noFill/>
          <a:ln w="2232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32781" name="Group 104"/>
          <p:cNvGrpSpPr>
            <a:grpSpLocks/>
          </p:cNvGrpSpPr>
          <p:nvPr/>
        </p:nvGrpSpPr>
        <p:grpSpPr bwMode="auto">
          <a:xfrm>
            <a:off x="4572000" y="3354388"/>
            <a:ext cx="166688" cy="153987"/>
            <a:chOff x="3175" y="2276"/>
            <a:chExt cx="116" cy="107"/>
          </a:xfrm>
        </p:grpSpPr>
        <p:sp>
          <p:nvSpPr>
            <p:cNvPr id="32821" name="Line 105"/>
            <p:cNvSpPr>
              <a:spLocks noChangeShapeType="1"/>
            </p:cNvSpPr>
            <p:nvPr/>
          </p:nvSpPr>
          <p:spPr bwMode="auto">
            <a:xfrm>
              <a:off x="3175" y="2329"/>
              <a:ext cx="11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106"/>
            <p:cNvSpPr>
              <a:spLocks noChangeShapeType="1"/>
            </p:cNvSpPr>
            <p:nvPr/>
          </p:nvSpPr>
          <p:spPr bwMode="auto">
            <a:xfrm>
              <a:off x="3233" y="2276"/>
              <a:ext cx="1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107"/>
            <p:cNvSpPr>
              <a:spLocks noChangeShapeType="1"/>
            </p:cNvSpPr>
            <p:nvPr/>
          </p:nvSpPr>
          <p:spPr bwMode="auto">
            <a:xfrm>
              <a:off x="3198" y="2297"/>
              <a:ext cx="69" cy="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Line 108"/>
            <p:cNvSpPr>
              <a:spLocks noChangeShapeType="1"/>
            </p:cNvSpPr>
            <p:nvPr/>
          </p:nvSpPr>
          <p:spPr bwMode="auto">
            <a:xfrm flipH="1">
              <a:off x="3197" y="2297"/>
              <a:ext cx="71" cy="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2" name="Oval 109"/>
          <p:cNvSpPr>
            <a:spLocks noChangeArrowheads="1"/>
          </p:cNvSpPr>
          <p:nvPr/>
        </p:nvSpPr>
        <p:spPr bwMode="auto">
          <a:xfrm>
            <a:off x="5951538" y="4581525"/>
            <a:ext cx="185737" cy="17145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3" name="Rectangle 110"/>
          <p:cNvSpPr>
            <a:spLocks noChangeArrowheads="1"/>
          </p:cNvSpPr>
          <p:nvPr/>
        </p:nvSpPr>
        <p:spPr bwMode="auto">
          <a:xfrm>
            <a:off x="6338888" y="4860925"/>
            <a:ext cx="133350" cy="12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4" name="Freeform 111"/>
          <p:cNvSpPr>
            <a:spLocks noChangeArrowheads="1"/>
          </p:cNvSpPr>
          <p:nvPr/>
        </p:nvSpPr>
        <p:spPr bwMode="auto">
          <a:xfrm>
            <a:off x="7162800" y="5859463"/>
            <a:ext cx="201613" cy="139700"/>
          </a:xfrm>
          <a:custGeom>
            <a:avLst/>
            <a:gdLst>
              <a:gd name="T0" fmla="*/ 2147483646 w 85"/>
              <a:gd name="T1" fmla="*/ 2147483646 h 64"/>
              <a:gd name="T2" fmla="*/ 2147483646 w 85"/>
              <a:gd name="T3" fmla="*/ 0 h 64"/>
              <a:gd name="T4" fmla="*/ 0 w 85"/>
              <a:gd name="T5" fmla="*/ 0 h 64"/>
              <a:gd name="T6" fmla="*/ 2147483646 w 85"/>
              <a:gd name="T7" fmla="*/ 2147483646 h 64"/>
              <a:gd name="T8" fmla="*/ 0 60000 65536"/>
              <a:gd name="T9" fmla="*/ 0 60000 65536"/>
              <a:gd name="T10" fmla="*/ 0 60000 65536"/>
              <a:gd name="T11" fmla="*/ 0 60000 65536"/>
              <a:gd name="T12" fmla="*/ 0 w 85"/>
              <a:gd name="T13" fmla="*/ 0 h 64"/>
              <a:gd name="T14" fmla="*/ 85 w 85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" h="64">
                <a:moveTo>
                  <a:pt x="42" y="64"/>
                </a:moveTo>
                <a:lnTo>
                  <a:pt x="85" y="0"/>
                </a:lnTo>
                <a:lnTo>
                  <a:pt x="0" y="0"/>
                </a:lnTo>
                <a:lnTo>
                  <a:pt x="42" y="64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2785" name="Line 112"/>
          <p:cNvSpPr>
            <a:spLocks noChangeShapeType="1"/>
          </p:cNvSpPr>
          <p:nvPr/>
        </p:nvSpPr>
        <p:spPr bwMode="auto">
          <a:xfrm flipV="1">
            <a:off x="7261225" y="5903913"/>
            <a:ext cx="3175" cy="376237"/>
          </a:xfrm>
          <a:prstGeom prst="line">
            <a:avLst/>
          </a:prstGeom>
          <a:noFill/>
          <a:ln w="2232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786" name="Freeform 113"/>
          <p:cNvSpPr>
            <a:spLocks noChangeArrowheads="1"/>
          </p:cNvSpPr>
          <p:nvPr/>
        </p:nvSpPr>
        <p:spPr bwMode="auto">
          <a:xfrm>
            <a:off x="4656138" y="3430588"/>
            <a:ext cx="2605087" cy="2474912"/>
          </a:xfrm>
          <a:custGeom>
            <a:avLst/>
            <a:gdLst>
              <a:gd name="T0" fmla="*/ 0 w 1098"/>
              <a:gd name="T1" fmla="*/ 0 h 1127"/>
              <a:gd name="T2" fmla="*/ 2147483646 w 1098"/>
              <a:gd name="T3" fmla="*/ 2147483646 h 1127"/>
              <a:gd name="T4" fmla="*/ 2147483646 w 1098"/>
              <a:gd name="T5" fmla="*/ 2147483646 h 1127"/>
              <a:gd name="T6" fmla="*/ 2147483646 w 1098"/>
              <a:gd name="T7" fmla="*/ 2147483646 h 1127"/>
              <a:gd name="T8" fmla="*/ 0 60000 65536"/>
              <a:gd name="T9" fmla="*/ 0 60000 65536"/>
              <a:gd name="T10" fmla="*/ 0 60000 65536"/>
              <a:gd name="T11" fmla="*/ 0 60000 65536"/>
              <a:gd name="T12" fmla="*/ 0 w 1098"/>
              <a:gd name="T13" fmla="*/ 0 h 1127"/>
              <a:gd name="T14" fmla="*/ 1098 w 1098"/>
              <a:gd name="T15" fmla="*/ 1127 h 11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8" h="1127">
                <a:moveTo>
                  <a:pt x="0" y="0"/>
                </a:moveTo>
                <a:lnTo>
                  <a:pt x="581" y="560"/>
                </a:lnTo>
                <a:lnTo>
                  <a:pt x="737" y="681"/>
                </a:lnTo>
                <a:lnTo>
                  <a:pt x="1098" y="1127"/>
                </a:lnTo>
              </a:path>
            </a:pathLst>
          </a:custGeom>
          <a:noFill/>
          <a:ln w="223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32787" name="Group 114"/>
          <p:cNvGrpSpPr>
            <a:grpSpLocks/>
          </p:cNvGrpSpPr>
          <p:nvPr/>
        </p:nvGrpSpPr>
        <p:grpSpPr bwMode="auto">
          <a:xfrm>
            <a:off x="1774825" y="4362450"/>
            <a:ext cx="3533775" cy="1606550"/>
            <a:chOff x="1233" y="2976"/>
            <a:chExt cx="2454" cy="1116"/>
          </a:xfrm>
        </p:grpSpPr>
        <p:sp>
          <p:nvSpPr>
            <p:cNvPr id="32799" name="Rectangle 115"/>
            <p:cNvSpPr>
              <a:spLocks noChangeArrowheads="1"/>
            </p:cNvSpPr>
            <p:nvPr/>
          </p:nvSpPr>
          <p:spPr bwMode="auto">
            <a:xfrm>
              <a:off x="1233" y="2978"/>
              <a:ext cx="2454" cy="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00" name="Rectangle 116"/>
            <p:cNvSpPr>
              <a:spLocks noChangeArrowheads="1"/>
            </p:cNvSpPr>
            <p:nvPr/>
          </p:nvSpPr>
          <p:spPr bwMode="auto">
            <a:xfrm>
              <a:off x="1233" y="2978"/>
              <a:ext cx="2454" cy="111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01" name="Line 117"/>
            <p:cNvSpPr>
              <a:spLocks noChangeShapeType="1"/>
            </p:cNvSpPr>
            <p:nvPr/>
          </p:nvSpPr>
          <p:spPr bwMode="auto">
            <a:xfrm>
              <a:off x="1233" y="2978"/>
              <a:ext cx="24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118"/>
            <p:cNvSpPr>
              <a:spLocks noChangeArrowheads="1"/>
            </p:cNvSpPr>
            <p:nvPr/>
          </p:nvSpPr>
          <p:spPr bwMode="auto">
            <a:xfrm>
              <a:off x="1233" y="2978"/>
              <a:ext cx="2454" cy="1113"/>
            </a:xfrm>
            <a:custGeom>
              <a:avLst/>
              <a:gdLst>
                <a:gd name="T0" fmla="*/ 0 w 210"/>
                <a:gd name="T1" fmla="*/ 2147483646 h 103"/>
                <a:gd name="T2" fmla="*/ 2147483646 w 210"/>
                <a:gd name="T3" fmla="*/ 2147483646 h 103"/>
                <a:gd name="T4" fmla="*/ 2147483646 w 210"/>
                <a:gd name="T5" fmla="*/ 0 h 103"/>
                <a:gd name="T6" fmla="*/ 0 60000 65536"/>
                <a:gd name="T7" fmla="*/ 0 60000 65536"/>
                <a:gd name="T8" fmla="*/ 0 60000 65536"/>
                <a:gd name="T9" fmla="*/ 0 w 210"/>
                <a:gd name="T10" fmla="*/ 0 h 103"/>
                <a:gd name="T11" fmla="*/ 210 w 210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03">
                  <a:moveTo>
                    <a:pt x="0" y="103"/>
                  </a:moveTo>
                  <a:lnTo>
                    <a:pt x="210" y="103"/>
                  </a:lnTo>
                  <a:lnTo>
                    <a:pt x="2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119"/>
            <p:cNvSpPr>
              <a:spLocks noChangeShapeType="1"/>
            </p:cNvSpPr>
            <p:nvPr/>
          </p:nvSpPr>
          <p:spPr bwMode="auto">
            <a:xfrm flipV="1">
              <a:off x="1233" y="2976"/>
              <a:ext cx="2" cy="1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120"/>
            <p:cNvSpPr>
              <a:spLocks noChangeShapeType="1"/>
            </p:cNvSpPr>
            <p:nvPr/>
          </p:nvSpPr>
          <p:spPr bwMode="auto">
            <a:xfrm>
              <a:off x="1233" y="4090"/>
              <a:ext cx="245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121"/>
            <p:cNvSpPr>
              <a:spLocks noChangeArrowheads="1"/>
            </p:cNvSpPr>
            <p:nvPr/>
          </p:nvSpPr>
          <p:spPr bwMode="auto">
            <a:xfrm>
              <a:off x="1233" y="2978"/>
              <a:ext cx="2454" cy="1113"/>
            </a:xfrm>
            <a:custGeom>
              <a:avLst/>
              <a:gdLst>
                <a:gd name="T0" fmla="*/ 0 w 210"/>
                <a:gd name="T1" fmla="*/ 2147483646 h 103"/>
                <a:gd name="T2" fmla="*/ 0 w 210"/>
                <a:gd name="T3" fmla="*/ 0 h 103"/>
                <a:gd name="T4" fmla="*/ 2147483646 w 210"/>
                <a:gd name="T5" fmla="*/ 0 h 103"/>
                <a:gd name="T6" fmla="*/ 0 60000 65536"/>
                <a:gd name="T7" fmla="*/ 0 60000 65536"/>
                <a:gd name="T8" fmla="*/ 0 60000 65536"/>
                <a:gd name="T9" fmla="*/ 0 w 210"/>
                <a:gd name="T10" fmla="*/ 0 h 103"/>
                <a:gd name="T11" fmla="*/ 210 w 210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03">
                  <a:moveTo>
                    <a:pt x="0" y="103"/>
                  </a:moveTo>
                  <a:lnTo>
                    <a:pt x="0" y="0"/>
                  </a:lnTo>
                  <a:lnTo>
                    <a:pt x="2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Freeform 122"/>
            <p:cNvSpPr>
              <a:spLocks noChangeArrowheads="1"/>
            </p:cNvSpPr>
            <p:nvPr/>
          </p:nvSpPr>
          <p:spPr bwMode="auto">
            <a:xfrm>
              <a:off x="1233" y="2978"/>
              <a:ext cx="2454" cy="1113"/>
            </a:xfrm>
            <a:custGeom>
              <a:avLst/>
              <a:gdLst>
                <a:gd name="T0" fmla="*/ 0 w 210"/>
                <a:gd name="T1" fmla="*/ 2147483646 h 103"/>
                <a:gd name="T2" fmla="*/ 2147483646 w 210"/>
                <a:gd name="T3" fmla="*/ 2147483646 h 103"/>
                <a:gd name="T4" fmla="*/ 2147483646 w 210"/>
                <a:gd name="T5" fmla="*/ 0 h 103"/>
                <a:gd name="T6" fmla="*/ 0 60000 65536"/>
                <a:gd name="T7" fmla="*/ 0 60000 65536"/>
                <a:gd name="T8" fmla="*/ 0 60000 65536"/>
                <a:gd name="T9" fmla="*/ 0 w 210"/>
                <a:gd name="T10" fmla="*/ 0 h 103"/>
                <a:gd name="T11" fmla="*/ 210 w 210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03">
                  <a:moveTo>
                    <a:pt x="0" y="103"/>
                  </a:moveTo>
                  <a:lnTo>
                    <a:pt x="210" y="103"/>
                  </a:lnTo>
                  <a:lnTo>
                    <a:pt x="2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Line 123"/>
            <p:cNvSpPr>
              <a:spLocks noChangeShapeType="1"/>
            </p:cNvSpPr>
            <p:nvPr/>
          </p:nvSpPr>
          <p:spPr bwMode="auto">
            <a:xfrm flipV="1">
              <a:off x="1233" y="2976"/>
              <a:ext cx="2" cy="1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Rectangle 124"/>
            <p:cNvSpPr>
              <a:spLocks noChangeArrowheads="1"/>
            </p:cNvSpPr>
            <p:nvPr/>
          </p:nvSpPr>
          <p:spPr bwMode="auto">
            <a:xfrm>
              <a:off x="1761" y="3011"/>
              <a:ext cx="57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15 x 10 GE</a:t>
              </a:r>
            </a:p>
          </p:txBody>
        </p:sp>
        <p:sp>
          <p:nvSpPr>
            <p:cNvPr id="32809" name="Rectangle 125"/>
            <p:cNvSpPr>
              <a:spLocks noChangeArrowheads="1"/>
            </p:cNvSpPr>
            <p:nvPr/>
          </p:nvSpPr>
          <p:spPr bwMode="auto">
            <a:xfrm>
              <a:off x="1763" y="3228"/>
              <a:ext cx="70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15 x 3 x 1 GE</a:t>
              </a:r>
            </a:p>
          </p:txBody>
        </p:sp>
        <p:sp>
          <p:nvSpPr>
            <p:cNvPr id="32810" name="Rectangle 126"/>
            <p:cNvSpPr>
              <a:spLocks noChangeArrowheads="1"/>
            </p:cNvSpPr>
            <p:nvPr/>
          </p:nvSpPr>
          <p:spPr bwMode="auto">
            <a:xfrm>
              <a:off x="1730" y="3443"/>
              <a:ext cx="77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 15 x 4 x OC12</a:t>
              </a:r>
            </a:p>
          </p:txBody>
        </p:sp>
        <p:sp>
          <p:nvSpPr>
            <p:cNvPr id="32811" name="Rectangle 127"/>
            <p:cNvSpPr>
              <a:spLocks noChangeArrowheads="1"/>
            </p:cNvSpPr>
            <p:nvPr/>
          </p:nvSpPr>
          <p:spPr bwMode="auto">
            <a:xfrm>
              <a:off x="1731" y="3659"/>
              <a:ext cx="52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 15 x 8 FE</a:t>
              </a:r>
            </a:p>
          </p:txBody>
        </p:sp>
        <p:sp>
          <p:nvSpPr>
            <p:cNvPr id="32812" name="Rectangle 128"/>
            <p:cNvSpPr>
              <a:spLocks noChangeArrowheads="1"/>
            </p:cNvSpPr>
            <p:nvPr/>
          </p:nvSpPr>
          <p:spPr bwMode="auto">
            <a:xfrm>
              <a:off x="1790" y="3865"/>
              <a:ext cx="11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300">
                  <a:latin typeface="Helvetica" panose="020B0604020202020204" pitchFamily="34" charset="0"/>
                  <a:cs typeface="Bitstream Vera Sans" pitchFamily="16" charset="0"/>
                </a:rPr>
                <a:t>Technology constraint</a:t>
              </a:r>
            </a:p>
          </p:txBody>
        </p:sp>
        <p:sp>
          <p:nvSpPr>
            <p:cNvPr id="32813" name="Line 129"/>
            <p:cNvSpPr>
              <a:spLocks noChangeShapeType="1"/>
            </p:cNvSpPr>
            <p:nvPr/>
          </p:nvSpPr>
          <p:spPr bwMode="auto">
            <a:xfrm>
              <a:off x="1422" y="3109"/>
              <a:ext cx="1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130"/>
            <p:cNvSpPr>
              <a:spLocks noChangeShapeType="1"/>
            </p:cNvSpPr>
            <p:nvPr/>
          </p:nvSpPr>
          <p:spPr bwMode="auto">
            <a:xfrm>
              <a:off x="1514" y="3022"/>
              <a:ext cx="1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131"/>
            <p:cNvSpPr>
              <a:spLocks noChangeShapeType="1"/>
            </p:cNvSpPr>
            <p:nvPr/>
          </p:nvSpPr>
          <p:spPr bwMode="auto">
            <a:xfrm>
              <a:off x="1456" y="3053"/>
              <a:ext cx="118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132"/>
            <p:cNvSpPr>
              <a:spLocks noChangeShapeType="1"/>
            </p:cNvSpPr>
            <p:nvPr/>
          </p:nvSpPr>
          <p:spPr bwMode="auto">
            <a:xfrm flipH="1">
              <a:off x="1455" y="3053"/>
              <a:ext cx="12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Oval 133"/>
            <p:cNvSpPr>
              <a:spLocks noChangeArrowheads="1"/>
            </p:cNvSpPr>
            <p:nvPr/>
          </p:nvSpPr>
          <p:spPr bwMode="auto">
            <a:xfrm>
              <a:off x="1422" y="3238"/>
              <a:ext cx="199" cy="18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18" name="Rectangle 134"/>
            <p:cNvSpPr>
              <a:spLocks noChangeArrowheads="1"/>
            </p:cNvSpPr>
            <p:nvPr/>
          </p:nvSpPr>
          <p:spPr bwMode="auto">
            <a:xfrm>
              <a:off x="1433" y="3453"/>
              <a:ext cx="164" cy="1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19" name="Freeform 135"/>
            <p:cNvSpPr>
              <a:spLocks noChangeArrowheads="1"/>
            </p:cNvSpPr>
            <p:nvPr/>
          </p:nvSpPr>
          <p:spPr bwMode="auto">
            <a:xfrm>
              <a:off x="1411" y="3691"/>
              <a:ext cx="210" cy="163"/>
            </a:xfrm>
            <a:custGeom>
              <a:avLst/>
              <a:gdLst>
                <a:gd name="T0" fmla="*/ 5811 w 127"/>
                <a:gd name="T1" fmla="*/ 4722 h 107"/>
                <a:gd name="T2" fmla="*/ 11727 w 127"/>
                <a:gd name="T3" fmla="*/ 0 h 107"/>
                <a:gd name="T4" fmla="*/ 0 w 127"/>
                <a:gd name="T5" fmla="*/ 0 h 107"/>
                <a:gd name="T6" fmla="*/ 5811 w 127"/>
                <a:gd name="T7" fmla="*/ 4722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107"/>
                <a:gd name="T14" fmla="*/ 127 w 127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107">
                  <a:moveTo>
                    <a:pt x="63" y="107"/>
                  </a:moveTo>
                  <a:lnTo>
                    <a:pt x="127" y="0"/>
                  </a:lnTo>
                  <a:lnTo>
                    <a:pt x="0" y="0"/>
                  </a:lnTo>
                  <a:lnTo>
                    <a:pt x="63" y="10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Line 136"/>
            <p:cNvSpPr>
              <a:spLocks noChangeShapeType="1"/>
            </p:cNvSpPr>
            <p:nvPr/>
          </p:nvSpPr>
          <p:spPr bwMode="auto">
            <a:xfrm>
              <a:off x="1339" y="3961"/>
              <a:ext cx="339" cy="1"/>
            </a:xfrm>
            <a:prstGeom prst="line">
              <a:avLst/>
            </a:prstGeom>
            <a:noFill/>
            <a:ln w="442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8" name="Rectangle 137"/>
          <p:cNvSpPr>
            <a:spLocks noChangeArrowheads="1"/>
          </p:cNvSpPr>
          <p:nvPr/>
        </p:nvSpPr>
        <p:spPr bwMode="auto">
          <a:xfrm>
            <a:off x="1525588" y="1981200"/>
            <a:ext cx="199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3399"/>
              </a:buClr>
              <a:buFontTx/>
              <a:buNone/>
            </a:pPr>
            <a:r>
              <a:rPr lang="en-GB" altLang="en-US" sz="2200">
                <a:solidFill>
                  <a:srgbClr val="333399"/>
                </a:solidFill>
                <a:latin typeface="Helvetica" panose="020B0604020202020204" pitchFamily="34" charset="0"/>
                <a:cs typeface="Bitstream Vera Sans" pitchFamily="16" charset="0"/>
              </a:rPr>
              <a:t>Total Bandwidth </a:t>
            </a:r>
          </a:p>
        </p:txBody>
      </p:sp>
      <p:sp>
        <p:nvSpPr>
          <p:cNvPr id="32789" name="Rectangle 138"/>
          <p:cNvSpPr>
            <a:spLocks noChangeArrowheads="1"/>
          </p:cNvSpPr>
          <p:nvPr/>
        </p:nvSpPr>
        <p:spPr bwMode="auto">
          <a:xfrm>
            <a:off x="1296988" y="3505200"/>
            <a:ext cx="2808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altLang="en-US" sz="2200">
                <a:solidFill>
                  <a:srgbClr val="FF0000"/>
                </a:solidFill>
                <a:latin typeface="Helvetica" panose="020B0604020202020204" pitchFamily="34" charset="0"/>
                <a:cs typeface="Bitstream Vera Sans" pitchFamily="16" charset="0"/>
              </a:rPr>
              <a:t>Bandwidth per Degree </a:t>
            </a:r>
          </a:p>
        </p:txBody>
      </p:sp>
      <p:sp>
        <p:nvSpPr>
          <p:cNvPr id="32790" name="Rectangle 1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Router Technology Constraint</a:t>
            </a:r>
          </a:p>
        </p:txBody>
      </p:sp>
      <p:sp>
        <p:nvSpPr>
          <p:cNvPr id="32791" name="Slide Number Placeholder 147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31F2F3-99EA-47A8-89E2-940F8484784D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2792" name="Text Box 140"/>
          <p:cNvSpPr txBox="1">
            <a:spLocks noChangeArrowheads="1"/>
          </p:cNvSpPr>
          <p:nvPr/>
        </p:nvSpPr>
        <p:spPr bwMode="auto">
          <a:xfrm>
            <a:off x="1295400" y="1219200"/>
            <a:ext cx="352583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>
                <a:latin typeface="Times New Roman" panose="02020603050405020304" pitchFamily="18" charset="0"/>
                <a:cs typeface="Bitstream Vera Sans" pitchFamily="16" charset="0"/>
              </a:rPr>
              <a:t>Cisco 12416 GSR, circa 2002</a:t>
            </a:r>
          </a:p>
        </p:txBody>
      </p: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4191000" y="1446213"/>
            <a:ext cx="2667000" cy="2363787"/>
            <a:chOff x="2910" y="952"/>
            <a:chExt cx="1852" cy="1641"/>
          </a:xfrm>
        </p:grpSpPr>
        <p:sp>
          <p:nvSpPr>
            <p:cNvPr id="32797" name="Oval 142"/>
            <p:cNvSpPr>
              <a:spLocks noChangeArrowheads="1"/>
            </p:cNvSpPr>
            <p:nvPr/>
          </p:nvSpPr>
          <p:spPr bwMode="auto">
            <a:xfrm>
              <a:off x="2910" y="1058"/>
              <a:ext cx="635" cy="1535"/>
            </a:xfrm>
            <a:prstGeom prst="ellipse">
              <a:avLst/>
            </a:prstGeom>
            <a:noFill/>
            <a:ln w="9360">
              <a:solidFill>
                <a:srgbClr val="A500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98" name="Text Box 143"/>
            <p:cNvSpPr txBox="1">
              <a:spLocks noChangeArrowheads="1"/>
            </p:cNvSpPr>
            <p:nvPr/>
          </p:nvSpPr>
          <p:spPr bwMode="auto">
            <a:xfrm>
              <a:off x="3545" y="952"/>
              <a:ext cx="1217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363"/>
                </a:spcBef>
                <a:buClr>
                  <a:srgbClr val="A50021"/>
                </a:buClr>
                <a:buFontTx/>
                <a:buNone/>
              </a:pPr>
              <a:r>
                <a:rPr lang="en-GB" altLang="en-US" sz="2200">
                  <a:solidFill>
                    <a:srgbClr val="A50021"/>
                  </a:solidFill>
                  <a:latin typeface="Tahoma" panose="020B0604030504040204" pitchFamily="34" charset="0"/>
                  <a:cs typeface="Bitstream Vera Sans" pitchFamily="16" charset="0"/>
                </a:rPr>
                <a:t>high BW low degree</a:t>
              </a:r>
            </a:p>
          </p:txBody>
        </p:sp>
      </p:grpSp>
      <p:grpSp>
        <p:nvGrpSpPr>
          <p:cNvPr id="8" name="Group 144"/>
          <p:cNvGrpSpPr>
            <a:grpSpLocks/>
          </p:cNvGrpSpPr>
          <p:nvPr/>
        </p:nvGrpSpPr>
        <p:grpSpPr bwMode="auto">
          <a:xfrm>
            <a:off x="6780213" y="2071688"/>
            <a:ext cx="2135187" cy="4100512"/>
            <a:chOff x="4708" y="1386"/>
            <a:chExt cx="1483" cy="2847"/>
          </a:xfrm>
        </p:grpSpPr>
        <p:sp>
          <p:nvSpPr>
            <p:cNvPr id="32795" name="Oval 145"/>
            <p:cNvSpPr>
              <a:spLocks noChangeArrowheads="1"/>
            </p:cNvSpPr>
            <p:nvPr/>
          </p:nvSpPr>
          <p:spPr bwMode="auto">
            <a:xfrm>
              <a:off x="4708" y="1958"/>
              <a:ext cx="635" cy="2275"/>
            </a:xfrm>
            <a:prstGeom prst="ellipse">
              <a:avLst/>
            </a:prstGeom>
            <a:noFill/>
            <a:ln w="936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96" name="Text Box 146"/>
            <p:cNvSpPr txBox="1">
              <a:spLocks noChangeArrowheads="1"/>
            </p:cNvSpPr>
            <p:nvPr/>
          </p:nvSpPr>
          <p:spPr bwMode="auto">
            <a:xfrm>
              <a:off x="4921" y="1386"/>
              <a:ext cx="127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363"/>
                </a:spcBef>
                <a:buClr>
                  <a:srgbClr val="006600"/>
                </a:buClr>
                <a:buFontTx/>
                <a:buNone/>
              </a:pPr>
              <a:r>
                <a:rPr lang="en-GB" altLang="en-US" sz="2200">
                  <a:solidFill>
                    <a:srgbClr val="006600"/>
                  </a:solidFill>
                  <a:latin typeface="Tahoma" panose="020B0604030504040204" pitchFamily="34" charset="0"/>
                  <a:cs typeface="Bitstream Vera Sans" pitchFamily="16" charset="0"/>
                </a:rPr>
                <a:t>high degree low BW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76200" y="1371600"/>
            <a:ext cx="9010650" cy="5029200"/>
            <a:chOff x="372" y="753"/>
            <a:chExt cx="5016" cy="2814"/>
          </a:xfrm>
        </p:grpSpPr>
        <p:pic>
          <p:nvPicPr>
            <p:cNvPr id="348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753"/>
              <a:ext cx="5016" cy="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2" name="Freeform 4"/>
            <p:cNvSpPr>
              <a:spLocks/>
            </p:cNvSpPr>
            <p:nvPr/>
          </p:nvSpPr>
          <p:spPr bwMode="auto">
            <a:xfrm>
              <a:off x="912" y="1096"/>
              <a:ext cx="2946" cy="2072"/>
            </a:xfrm>
            <a:custGeom>
              <a:avLst/>
              <a:gdLst>
                <a:gd name="T0" fmla="*/ 0 w 2946"/>
                <a:gd name="T1" fmla="*/ 344 h 2072"/>
                <a:gd name="T2" fmla="*/ 768 w 2946"/>
                <a:gd name="T3" fmla="*/ 56 h 2072"/>
                <a:gd name="T4" fmla="*/ 912 w 2946"/>
                <a:gd name="T5" fmla="*/ 8 h 2072"/>
                <a:gd name="T6" fmla="*/ 1056 w 2946"/>
                <a:gd name="T7" fmla="*/ 56 h 2072"/>
                <a:gd name="T8" fmla="*/ 1536 w 2946"/>
                <a:gd name="T9" fmla="*/ 248 h 2072"/>
                <a:gd name="T10" fmla="*/ 2584 w 2946"/>
                <a:gd name="T11" fmla="*/ 692 h 2072"/>
                <a:gd name="T12" fmla="*/ 2842 w 2946"/>
                <a:gd name="T13" fmla="*/ 801 h 2072"/>
                <a:gd name="T14" fmla="*/ 2931 w 2946"/>
                <a:gd name="T15" fmla="*/ 950 h 2072"/>
                <a:gd name="T16" fmla="*/ 2931 w 2946"/>
                <a:gd name="T17" fmla="*/ 1059 h 2072"/>
                <a:gd name="T18" fmla="*/ 2928 w 2946"/>
                <a:gd name="T19" fmla="*/ 2072 h 20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46"/>
                <a:gd name="T31" fmla="*/ 0 h 2072"/>
                <a:gd name="T32" fmla="*/ 2946 w 2946"/>
                <a:gd name="T33" fmla="*/ 2072 h 20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46" h="2072">
                  <a:moveTo>
                    <a:pt x="0" y="344"/>
                  </a:moveTo>
                  <a:cubicBezTo>
                    <a:pt x="308" y="228"/>
                    <a:pt x="616" y="112"/>
                    <a:pt x="768" y="56"/>
                  </a:cubicBezTo>
                  <a:cubicBezTo>
                    <a:pt x="920" y="0"/>
                    <a:pt x="864" y="8"/>
                    <a:pt x="912" y="8"/>
                  </a:cubicBezTo>
                  <a:cubicBezTo>
                    <a:pt x="960" y="8"/>
                    <a:pt x="952" y="16"/>
                    <a:pt x="1056" y="56"/>
                  </a:cubicBezTo>
                  <a:cubicBezTo>
                    <a:pt x="1160" y="96"/>
                    <a:pt x="1281" y="142"/>
                    <a:pt x="1536" y="248"/>
                  </a:cubicBezTo>
                  <a:cubicBezTo>
                    <a:pt x="1791" y="354"/>
                    <a:pt x="2366" y="600"/>
                    <a:pt x="2584" y="692"/>
                  </a:cubicBezTo>
                  <a:cubicBezTo>
                    <a:pt x="2802" y="784"/>
                    <a:pt x="2784" y="758"/>
                    <a:pt x="2842" y="801"/>
                  </a:cubicBezTo>
                  <a:cubicBezTo>
                    <a:pt x="2900" y="844"/>
                    <a:pt x="2916" y="907"/>
                    <a:pt x="2931" y="950"/>
                  </a:cubicBezTo>
                  <a:cubicBezTo>
                    <a:pt x="2946" y="993"/>
                    <a:pt x="2932" y="872"/>
                    <a:pt x="2931" y="1059"/>
                  </a:cubicBezTo>
                  <a:cubicBezTo>
                    <a:pt x="2930" y="1246"/>
                    <a:pt x="2929" y="1861"/>
                    <a:pt x="2928" y="207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Text Box 5"/>
            <p:cNvSpPr txBox="1">
              <a:spLocks noChangeArrowheads="1"/>
            </p:cNvSpPr>
            <p:nvPr/>
          </p:nvSpPr>
          <p:spPr bwMode="auto">
            <a:xfrm>
              <a:off x="3024" y="1022"/>
              <a:ext cx="749" cy="4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approximate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aggregate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feasible region</a:t>
              </a:r>
            </a:p>
          </p:txBody>
        </p:sp>
      </p:grpSp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Aggregate Router Feasibility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84325" y="1584325"/>
            <a:ext cx="2357438" cy="1311275"/>
            <a:chOff x="998" y="662"/>
            <a:chExt cx="1485" cy="826"/>
          </a:xfrm>
        </p:grpSpPr>
        <p:sp>
          <p:nvSpPr>
            <p:cNvPr id="34829" name="Oval 9"/>
            <p:cNvSpPr>
              <a:spLocks noChangeArrowheads="1"/>
            </p:cNvSpPr>
            <p:nvPr/>
          </p:nvSpPr>
          <p:spPr bwMode="auto">
            <a:xfrm>
              <a:off x="1152" y="1008"/>
              <a:ext cx="1152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30" name="Text Box 10"/>
            <p:cNvSpPr txBox="1">
              <a:spLocks noChangeArrowheads="1"/>
            </p:cNvSpPr>
            <p:nvPr/>
          </p:nvSpPr>
          <p:spPr bwMode="auto">
            <a:xfrm>
              <a:off x="998" y="662"/>
              <a:ext cx="14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core technologies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81400" y="3200400"/>
            <a:ext cx="2667000" cy="1920875"/>
            <a:chOff x="2256" y="1680"/>
            <a:chExt cx="1680" cy="1210"/>
          </a:xfrm>
        </p:grpSpPr>
        <p:sp>
          <p:nvSpPr>
            <p:cNvPr id="34827" name="Oval 12"/>
            <p:cNvSpPr>
              <a:spLocks noChangeArrowheads="1"/>
            </p:cNvSpPr>
            <p:nvPr/>
          </p:nvSpPr>
          <p:spPr bwMode="auto">
            <a:xfrm>
              <a:off x="2256" y="1680"/>
              <a:ext cx="1680" cy="912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28" name="Text Box 13"/>
            <p:cNvSpPr txBox="1">
              <a:spLocks noChangeArrowheads="1"/>
            </p:cNvSpPr>
            <p:nvPr/>
          </p:nvSpPr>
          <p:spPr bwMode="auto">
            <a:xfrm>
              <a:off x="2304" y="2640"/>
              <a:ext cx="1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000" b="1">
                  <a:solidFill>
                    <a:srgbClr val="00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edge technologies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219200" y="2895600"/>
            <a:ext cx="2057400" cy="2073275"/>
            <a:chOff x="768" y="1488"/>
            <a:chExt cx="1296" cy="1306"/>
          </a:xfrm>
        </p:grpSpPr>
        <p:sp>
          <p:nvSpPr>
            <p:cNvPr id="34825" name="Oval 15"/>
            <p:cNvSpPr>
              <a:spLocks noChangeArrowheads="1"/>
            </p:cNvSpPr>
            <p:nvPr/>
          </p:nvSpPr>
          <p:spPr bwMode="auto">
            <a:xfrm>
              <a:off x="816" y="1488"/>
              <a:ext cx="1248" cy="864"/>
            </a:xfrm>
            <a:prstGeom prst="ellips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26" name="Text Box 16"/>
            <p:cNvSpPr txBox="1">
              <a:spLocks noChangeArrowheads="1"/>
            </p:cNvSpPr>
            <p:nvPr/>
          </p:nvSpPr>
          <p:spPr bwMode="auto">
            <a:xfrm>
              <a:off x="768" y="2352"/>
              <a:ext cx="120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000" b="1">
                  <a:solidFill>
                    <a:srgbClr val="990099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older/cheaper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000" b="1">
                  <a:solidFill>
                    <a:srgbClr val="990099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technologies</a:t>
              </a:r>
            </a:p>
          </p:txBody>
        </p:sp>
      </p:grp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92075" y="6343650"/>
            <a:ext cx="40624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u="sng">
                <a:latin typeface="Times New Roman" panose="02020603050405020304" pitchFamily="18" charset="0"/>
                <a:cs typeface="Bitstream Vera Sans" pitchFamily="16" charset="0"/>
              </a:rPr>
              <a:t>Source</a:t>
            </a: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: Cisco Product Catalog, June 2002</a:t>
            </a:r>
          </a:p>
        </p:txBody>
      </p:sp>
      <p:sp>
        <p:nvSpPr>
          <p:cNvPr id="3482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5BC950-7C47-4913-A75C-816001A17A72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3200400" y="6434138"/>
            <a:ext cx="38862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>
                <a:latin typeface="Times New Roman" panose="02020603050405020304" pitchFamily="18" charset="0"/>
                <a:cs typeface="Bitstream Vera Sans" pitchFamily="16" charset="0"/>
              </a:rPr>
              <a:t>Rank (number of users)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 rot="-5400000">
            <a:off x="-1920875" y="3289301"/>
            <a:ext cx="4302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0">
                <a:latin typeface="Times New Roman" panose="02020603050405020304" pitchFamily="18" charset="0"/>
                <a:cs typeface="Bitstream Vera Sans" pitchFamily="16" charset="0"/>
              </a:rPr>
              <a:t>Connection Speed (Mbps)</a:t>
            </a:r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 flipV="1">
            <a:off x="1160463" y="1382713"/>
            <a:ext cx="1587" cy="4827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>
            <a:off x="1182688" y="6208713"/>
            <a:ext cx="7192962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966788" y="5480050"/>
            <a:ext cx="28733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966788" y="4752975"/>
            <a:ext cx="28733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966788" y="4024313"/>
            <a:ext cx="287337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966788" y="3295650"/>
            <a:ext cx="28733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>
            <a:off x="966788" y="2566988"/>
            <a:ext cx="287337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966788" y="1838325"/>
            <a:ext cx="28733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6" name="Line 11"/>
          <p:cNvSpPr>
            <a:spLocks noChangeShapeType="1"/>
          </p:cNvSpPr>
          <p:nvPr/>
        </p:nvSpPr>
        <p:spPr bwMode="auto">
          <a:xfrm>
            <a:off x="2022475" y="6116638"/>
            <a:ext cx="1588" cy="18256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7" name="Line 12"/>
          <p:cNvSpPr>
            <a:spLocks noChangeShapeType="1"/>
          </p:cNvSpPr>
          <p:nvPr/>
        </p:nvSpPr>
        <p:spPr bwMode="auto">
          <a:xfrm>
            <a:off x="3757613" y="6116638"/>
            <a:ext cx="0" cy="18256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8" name="Line 13"/>
          <p:cNvSpPr>
            <a:spLocks noChangeShapeType="1"/>
          </p:cNvSpPr>
          <p:nvPr/>
        </p:nvSpPr>
        <p:spPr bwMode="auto">
          <a:xfrm>
            <a:off x="6354763" y="6116638"/>
            <a:ext cx="1587" cy="18256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79" name="Line 14"/>
          <p:cNvSpPr>
            <a:spLocks noChangeShapeType="1"/>
          </p:cNvSpPr>
          <p:nvPr/>
        </p:nvSpPr>
        <p:spPr bwMode="auto">
          <a:xfrm>
            <a:off x="2890838" y="6116638"/>
            <a:ext cx="0" cy="18256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80" name="Line 15"/>
          <p:cNvSpPr>
            <a:spLocks noChangeShapeType="1"/>
          </p:cNvSpPr>
          <p:nvPr/>
        </p:nvSpPr>
        <p:spPr bwMode="auto">
          <a:xfrm>
            <a:off x="4622800" y="6116638"/>
            <a:ext cx="1588" cy="18256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7218363" y="6116638"/>
            <a:ext cx="1587" cy="18256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882" name="Text Box 17"/>
          <p:cNvSpPr txBox="1">
            <a:spLocks noChangeArrowheads="1"/>
          </p:cNvSpPr>
          <p:nvPr/>
        </p:nvSpPr>
        <p:spPr bwMode="auto">
          <a:xfrm>
            <a:off x="390525" y="5205413"/>
            <a:ext cx="5762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1e-1</a:t>
            </a:r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390525" y="5935663"/>
            <a:ext cx="5762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1e-2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685800" y="4568825"/>
            <a:ext cx="28098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1</a:t>
            </a:r>
          </a:p>
        </p:txBody>
      </p:sp>
      <p:sp>
        <p:nvSpPr>
          <p:cNvPr id="36885" name="Text Box 20"/>
          <p:cNvSpPr txBox="1">
            <a:spLocks noChangeArrowheads="1"/>
          </p:cNvSpPr>
          <p:nvPr/>
        </p:nvSpPr>
        <p:spPr bwMode="auto">
          <a:xfrm>
            <a:off x="468313" y="3843338"/>
            <a:ext cx="498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1e1</a:t>
            </a:r>
          </a:p>
        </p:txBody>
      </p:sp>
      <p:sp>
        <p:nvSpPr>
          <p:cNvPr id="36886" name="Text Box 21"/>
          <p:cNvSpPr txBox="1">
            <a:spLocks noChangeArrowheads="1"/>
          </p:cNvSpPr>
          <p:nvPr/>
        </p:nvSpPr>
        <p:spPr bwMode="auto">
          <a:xfrm>
            <a:off x="468313" y="3111500"/>
            <a:ext cx="498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1e2</a:t>
            </a:r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468313" y="2365375"/>
            <a:ext cx="498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1e3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492125" y="1655763"/>
            <a:ext cx="498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1e4</a:t>
            </a:r>
          </a:p>
        </p:txBody>
      </p:sp>
      <p:sp>
        <p:nvSpPr>
          <p:cNvPr id="36889" name="Text Box 24"/>
          <p:cNvSpPr txBox="1">
            <a:spLocks noChangeArrowheads="1"/>
          </p:cNvSpPr>
          <p:nvPr/>
        </p:nvSpPr>
        <p:spPr bwMode="auto">
          <a:xfrm>
            <a:off x="2601913" y="6299200"/>
            <a:ext cx="498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1e2</a:t>
            </a:r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968375" y="6299200"/>
            <a:ext cx="2809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1</a:t>
            </a:r>
          </a:p>
        </p:txBody>
      </p:sp>
      <p:sp>
        <p:nvSpPr>
          <p:cNvPr id="36891" name="Text Box 26"/>
          <p:cNvSpPr txBox="1">
            <a:spLocks noChangeArrowheads="1"/>
          </p:cNvSpPr>
          <p:nvPr/>
        </p:nvSpPr>
        <p:spPr bwMode="auto">
          <a:xfrm>
            <a:off x="4238625" y="6299200"/>
            <a:ext cx="498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1e4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5948363" y="6281738"/>
            <a:ext cx="498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1e6</a:t>
            </a:r>
          </a:p>
        </p:txBody>
      </p:sp>
      <p:sp>
        <p:nvSpPr>
          <p:cNvPr id="36893" name="Text Box 28"/>
          <p:cNvSpPr txBox="1">
            <a:spLocks noChangeArrowheads="1"/>
          </p:cNvSpPr>
          <p:nvPr/>
        </p:nvSpPr>
        <p:spPr bwMode="auto">
          <a:xfrm>
            <a:off x="7700963" y="6299200"/>
            <a:ext cx="498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hangingPunct="1">
              <a:spcBef>
                <a:spcPct val="0"/>
              </a:spcBef>
              <a:buClrTx/>
              <a:buFont typeface="Times New Roman" panose="02020603050405020304" pitchFamily="18" charset="0"/>
              <a:buNone/>
            </a:pPr>
            <a:r>
              <a:rPr lang="en-GB" altLang="en-US" sz="1800">
                <a:latin typeface="Times New Roman" panose="02020603050405020304" pitchFamily="18" charset="0"/>
                <a:cs typeface="Bitstream Vera Sans" pitchFamily="16" charset="0"/>
              </a:rPr>
              <a:t>1e8</a:t>
            </a:r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6932613" y="5205413"/>
            <a:ext cx="1344612" cy="9350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  <a:cs typeface="Bitstream Vera Sans" pitchFamily="16" charset="0"/>
              </a:rPr>
              <a:t>Dial-up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  <a:cs typeface="Bitstream Vera Sans" pitchFamily="16" charset="0"/>
              </a:rPr>
              <a:t>~56Kbps</a:t>
            </a:r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5680075" y="4297363"/>
            <a:ext cx="1635125" cy="1276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  <a:cs typeface="Bitstream Vera Sans" pitchFamily="16" charset="0"/>
              </a:rPr>
              <a:t>Broadband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  <a:cs typeface="Bitstream Vera Sans" pitchFamily="16" charset="0"/>
              </a:rPr>
              <a:t>Cable/DSL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  <a:cs typeface="Bitstream Vera Sans" pitchFamily="16" charset="0"/>
              </a:rPr>
              <a:t>~500Kbps</a:t>
            </a: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3659188" y="3141663"/>
            <a:ext cx="1638300" cy="11557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  <a:cs typeface="Bitstream Vera Sans" pitchFamily="16" charset="0"/>
              </a:rPr>
              <a:t>Ethernet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  <a:cs typeface="Bitstream Vera Sans" pitchFamily="16" charset="0"/>
              </a:rPr>
              <a:t>10-100Mbps</a:t>
            </a:r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2022475" y="1838325"/>
            <a:ext cx="1541463" cy="8207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  <a:cs typeface="Bitstream Vera Sans" pitchFamily="16" charset="0"/>
              </a:rPr>
              <a:t>Ethernet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  <a:cs typeface="Bitstream Vera Sans" pitchFamily="16" charset="0"/>
              </a:rPr>
              <a:t>1-10Gbps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3581400" y="5270500"/>
            <a:ext cx="23288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  <a:cs typeface="Bitstream Vera Sans" pitchFamily="16" charset="0"/>
              </a:rPr>
              <a:t>most users </a:t>
            </a:r>
          </a:p>
          <a:p>
            <a:pPr algn="ctr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  <a:cs typeface="Bitstream Vera Sans" pitchFamily="16" charset="0"/>
              </a:rPr>
              <a:t>have low speed connections</a:t>
            </a:r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5800725" y="5751513"/>
            <a:ext cx="938213" cy="2857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1427163" y="3289300"/>
            <a:ext cx="2330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tabLst>
                <a:tab pos="655638" algn="l"/>
                <a:tab pos="1312863" algn="l"/>
                <a:tab pos="1968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latin typeface="Times New Roman" panose="02020603050405020304" pitchFamily="18" charset="0"/>
                <a:cs typeface="Bitstream Vera Sans" pitchFamily="16" charset="0"/>
              </a:rPr>
              <a:t>a few users have very high speed connections</a:t>
            </a:r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H="1" flipV="1">
            <a:off x="2697163" y="2657475"/>
            <a:ext cx="33337" cy="78105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902" name="Line 37"/>
          <p:cNvSpPr>
            <a:spLocks noChangeShapeType="1"/>
          </p:cNvSpPr>
          <p:nvPr/>
        </p:nvSpPr>
        <p:spPr bwMode="auto">
          <a:xfrm>
            <a:off x="5487988" y="6116638"/>
            <a:ext cx="1587" cy="18256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6903" name="Line 38"/>
          <p:cNvSpPr>
            <a:spLocks noChangeShapeType="1"/>
          </p:cNvSpPr>
          <p:nvPr/>
        </p:nvSpPr>
        <p:spPr bwMode="auto">
          <a:xfrm>
            <a:off x="8083550" y="6116638"/>
            <a:ext cx="1588" cy="18256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082925" y="1557338"/>
            <a:ext cx="6061075" cy="2581275"/>
            <a:chOff x="2141" y="755"/>
            <a:chExt cx="4209" cy="1793"/>
          </a:xfrm>
        </p:grpSpPr>
        <p:sp>
          <p:nvSpPr>
            <p:cNvPr id="36907" name="AutoShape 40"/>
            <p:cNvSpPr>
              <a:spLocks noChangeArrowheads="1"/>
            </p:cNvSpPr>
            <p:nvPr/>
          </p:nvSpPr>
          <p:spPr bwMode="auto">
            <a:xfrm rot="1680000">
              <a:off x="2141" y="1060"/>
              <a:ext cx="4209" cy="1265"/>
            </a:xfrm>
            <a:prstGeom prst="leftRightArrow">
              <a:avLst>
                <a:gd name="adj1" fmla="val 69333"/>
                <a:gd name="adj2" fmla="val 58027"/>
              </a:avLst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08" name="Text Box 41"/>
            <p:cNvSpPr txBox="1">
              <a:spLocks noChangeArrowheads="1"/>
            </p:cNvSpPr>
            <p:nvPr/>
          </p:nvSpPr>
          <p:spPr bwMode="auto">
            <a:xfrm>
              <a:off x="2731" y="755"/>
              <a:ext cx="1301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1">
                  <a:latin typeface="Times New Roman" panose="02020603050405020304" pitchFamily="18" charset="0"/>
                  <a:cs typeface="Bitstream Vera Sans" pitchFamily="16" charset="0"/>
                </a:rPr>
                <a:t>high </a:t>
              </a:r>
            </a:p>
            <a:p>
              <a:pPr algn="ctr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1">
                  <a:latin typeface="Times New Roman" panose="02020603050405020304" pitchFamily="18" charset="0"/>
                  <a:cs typeface="Bitstream Vera Sans" pitchFamily="16" charset="0"/>
                </a:rPr>
                <a:t>performance</a:t>
              </a:r>
            </a:p>
            <a:p>
              <a:pPr algn="ctr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1">
                  <a:latin typeface="Times New Roman" panose="02020603050405020304" pitchFamily="18" charset="0"/>
                  <a:cs typeface="Bitstream Vera Sans" pitchFamily="16" charset="0"/>
                </a:rPr>
                <a:t>computing</a:t>
              </a:r>
            </a:p>
          </p:txBody>
        </p:sp>
        <p:sp>
          <p:nvSpPr>
            <p:cNvPr id="36909" name="Text Box 42"/>
            <p:cNvSpPr txBox="1">
              <a:spLocks noChangeArrowheads="1"/>
            </p:cNvSpPr>
            <p:nvPr/>
          </p:nvSpPr>
          <p:spPr bwMode="auto">
            <a:xfrm>
              <a:off x="3712" y="1401"/>
              <a:ext cx="1414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1">
                  <a:latin typeface="Times New Roman" panose="02020603050405020304" pitchFamily="18" charset="0"/>
                  <a:cs typeface="Bitstream Vera Sans" pitchFamily="16" charset="0"/>
                </a:rPr>
                <a:t>academic </a:t>
              </a:r>
            </a:p>
            <a:p>
              <a:pPr algn="ctr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1">
                  <a:latin typeface="Times New Roman" panose="02020603050405020304" pitchFamily="18" charset="0"/>
                  <a:cs typeface="Bitstream Vera Sans" pitchFamily="16" charset="0"/>
                </a:rPr>
                <a:t>and corporate</a:t>
              </a:r>
            </a:p>
          </p:txBody>
        </p:sp>
        <p:sp>
          <p:nvSpPr>
            <p:cNvPr id="36910" name="Text Box 43"/>
            <p:cNvSpPr txBox="1">
              <a:spLocks noChangeArrowheads="1"/>
            </p:cNvSpPr>
            <p:nvPr/>
          </p:nvSpPr>
          <p:spPr bwMode="auto">
            <a:xfrm>
              <a:off x="4680" y="1969"/>
              <a:ext cx="1482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tabLst>
                  <a:tab pos="655638" algn="l"/>
                  <a:tab pos="13128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1">
                  <a:latin typeface="Times New Roman" panose="02020603050405020304" pitchFamily="18" charset="0"/>
                  <a:cs typeface="Bitstream Vera Sans" pitchFamily="16" charset="0"/>
                </a:rPr>
                <a:t>residential and </a:t>
              </a:r>
            </a:p>
            <a:p>
              <a:pPr algn="ctr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1">
                  <a:latin typeface="Times New Roman" panose="02020603050405020304" pitchFamily="18" charset="0"/>
                  <a:cs typeface="Bitstream Vera Sans" pitchFamily="16" charset="0"/>
                </a:rPr>
                <a:t>small business</a:t>
              </a:r>
            </a:p>
          </p:txBody>
        </p:sp>
      </p:grpSp>
      <p:sp>
        <p:nvSpPr>
          <p:cNvPr id="36905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Variability in End-User Bandwidths</a:t>
            </a:r>
          </a:p>
        </p:txBody>
      </p:sp>
      <p:sp>
        <p:nvSpPr>
          <p:cNvPr id="36906" name="Slide Number Placeholder 4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C4F427-4DA1-43F2-A72B-74C8830214B1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95400" y="53975"/>
            <a:ext cx="73152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60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36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euristically </a:t>
            </a:r>
            <a:r>
              <a:rPr lang="en-US" altLang="zh-CN" sz="360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36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ptimal </a:t>
            </a:r>
            <a:r>
              <a:rPr lang="en-US" altLang="zh-CN" sz="360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</a:t>
            </a:r>
            <a:r>
              <a:rPr lang="en-US" altLang="zh-CN" sz="36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opology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1524000" y="19812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581400" y="20574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17" name="AutoShape 5"/>
          <p:cNvCxnSpPr>
            <a:cxnSpLocks noChangeShapeType="1"/>
            <a:stCxn id="38915" idx="6"/>
            <a:endCxn id="38916" idx="3"/>
          </p:cNvCxnSpPr>
          <p:nvPr/>
        </p:nvCxnSpPr>
        <p:spPr bwMode="auto">
          <a:xfrm>
            <a:off x="2057400" y="2171700"/>
            <a:ext cx="1601788" cy="21113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AutoShape 6"/>
          <p:cNvCxnSpPr>
            <a:cxnSpLocks noChangeShapeType="1"/>
            <a:stCxn id="38915" idx="5"/>
            <a:endCxn id="38940" idx="2"/>
          </p:cNvCxnSpPr>
          <p:nvPr/>
        </p:nvCxnSpPr>
        <p:spPr bwMode="auto">
          <a:xfrm>
            <a:off x="1979613" y="2306638"/>
            <a:ext cx="1906587" cy="11604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7"/>
          <p:cNvCxnSpPr>
            <a:cxnSpLocks noChangeShapeType="1"/>
            <a:stCxn id="38915" idx="4"/>
            <a:endCxn id="38941" idx="1"/>
          </p:cNvCxnSpPr>
          <p:nvPr/>
        </p:nvCxnSpPr>
        <p:spPr bwMode="auto">
          <a:xfrm>
            <a:off x="1790700" y="2362200"/>
            <a:ext cx="203200" cy="9810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124200" y="11430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21" name="AutoShape 9"/>
          <p:cNvCxnSpPr>
            <a:cxnSpLocks noChangeShapeType="1"/>
            <a:stCxn id="38920" idx="5"/>
            <a:endCxn id="38916" idx="0"/>
          </p:cNvCxnSpPr>
          <p:nvPr/>
        </p:nvCxnSpPr>
        <p:spPr bwMode="auto">
          <a:xfrm>
            <a:off x="3579813" y="1468438"/>
            <a:ext cx="268287" cy="5889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AutoShape 10"/>
          <p:cNvCxnSpPr>
            <a:cxnSpLocks noChangeShapeType="1"/>
            <a:stCxn id="38920" idx="4"/>
            <a:endCxn id="38915" idx="0"/>
          </p:cNvCxnSpPr>
          <p:nvPr/>
        </p:nvCxnSpPr>
        <p:spPr bwMode="auto">
          <a:xfrm flipH="1">
            <a:off x="1790700" y="1524000"/>
            <a:ext cx="1600200" cy="4572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5181600" y="21336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6324600" y="18288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25" name="AutoShape 13"/>
          <p:cNvCxnSpPr>
            <a:cxnSpLocks noChangeShapeType="1"/>
            <a:stCxn id="38923" idx="6"/>
            <a:endCxn id="38924" idx="3"/>
          </p:cNvCxnSpPr>
          <p:nvPr/>
        </p:nvCxnSpPr>
        <p:spPr bwMode="auto">
          <a:xfrm flipV="1">
            <a:off x="5715000" y="2154238"/>
            <a:ext cx="687388" cy="1698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6705600" y="25908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27" name="AutoShape 15"/>
          <p:cNvCxnSpPr>
            <a:cxnSpLocks noChangeShapeType="1"/>
            <a:stCxn id="38923" idx="5"/>
            <a:endCxn id="38926" idx="2"/>
          </p:cNvCxnSpPr>
          <p:nvPr/>
        </p:nvCxnSpPr>
        <p:spPr bwMode="auto">
          <a:xfrm>
            <a:off x="5637213" y="2459038"/>
            <a:ext cx="1068387" cy="3222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8" name="AutoShape 16"/>
          <p:cNvCxnSpPr>
            <a:cxnSpLocks noChangeShapeType="1"/>
            <a:stCxn id="38926" idx="1"/>
            <a:endCxn id="38924" idx="4"/>
          </p:cNvCxnSpPr>
          <p:nvPr/>
        </p:nvCxnSpPr>
        <p:spPr bwMode="auto">
          <a:xfrm flipH="1" flipV="1">
            <a:off x="6591300" y="2209800"/>
            <a:ext cx="192088" cy="4365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9" name="AutoShape 17"/>
          <p:cNvCxnSpPr>
            <a:cxnSpLocks noChangeShapeType="1"/>
            <a:stCxn id="38923" idx="4"/>
            <a:endCxn id="38943" idx="1"/>
          </p:cNvCxnSpPr>
          <p:nvPr/>
        </p:nvCxnSpPr>
        <p:spPr bwMode="auto">
          <a:xfrm>
            <a:off x="5448300" y="2514600"/>
            <a:ext cx="584200" cy="8286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0" name="AutoShape 18"/>
          <p:cNvCxnSpPr>
            <a:cxnSpLocks noChangeShapeType="1"/>
            <a:stCxn id="38943" idx="6"/>
            <a:endCxn id="38926" idx="3"/>
          </p:cNvCxnSpPr>
          <p:nvPr/>
        </p:nvCxnSpPr>
        <p:spPr bwMode="auto">
          <a:xfrm flipV="1">
            <a:off x="6553200" y="2916238"/>
            <a:ext cx="230188" cy="5889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5334000" y="10668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32" name="AutoShape 20"/>
          <p:cNvCxnSpPr>
            <a:cxnSpLocks noChangeShapeType="1"/>
            <a:stCxn id="38931" idx="5"/>
            <a:endCxn id="38924" idx="1"/>
          </p:cNvCxnSpPr>
          <p:nvPr/>
        </p:nvCxnSpPr>
        <p:spPr bwMode="auto">
          <a:xfrm>
            <a:off x="5789613" y="1392238"/>
            <a:ext cx="612775" cy="4921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3" name="AutoShape 21"/>
          <p:cNvCxnSpPr>
            <a:cxnSpLocks noChangeShapeType="1"/>
            <a:stCxn id="38931" idx="4"/>
            <a:endCxn id="38923" idx="0"/>
          </p:cNvCxnSpPr>
          <p:nvPr/>
        </p:nvCxnSpPr>
        <p:spPr bwMode="auto">
          <a:xfrm flipH="1">
            <a:off x="5448300" y="1447800"/>
            <a:ext cx="152400" cy="6858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4" name="AutoShape 22"/>
          <p:cNvCxnSpPr>
            <a:cxnSpLocks noChangeShapeType="1"/>
            <a:stCxn id="38920" idx="6"/>
            <a:endCxn id="38931" idx="2"/>
          </p:cNvCxnSpPr>
          <p:nvPr/>
        </p:nvCxnSpPr>
        <p:spPr bwMode="auto">
          <a:xfrm flipV="1">
            <a:off x="3657600" y="1257300"/>
            <a:ext cx="1676400" cy="762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5" name="AutoShape 23"/>
          <p:cNvCxnSpPr>
            <a:cxnSpLocks noChangeShapeType="1"/>
            <a:stCxn id="38916" idx="6"/>
            <a:endCxn id="38923" idx="2"/>
          </p:cNvCxnSpPr>
          <p:nvPr/>
        </p:nvCxnSpPr>
        <p:spPr bwMode="auto">
          <a:xfrm>
            <a:off x="4114800" y="2247900"/>
            <a:ext cx="1066800" cy="762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7086600" y="43434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37" name="AutoShape 25"/>
          <p:cNvCxnSpPr>
            <a:cxnSpLocks noChangeShapeType="1"/>
            <a:stCxn id="38936" idx="1"/>
            <a:endCxn id="38943" idx="4"/>
          </p:cNvCxnSpPr>
          <p:nvPr/>
        </p:nvCxnSpPr>
        <p:spPr bwMode="auto">
          <a:xfrm flipH="1" flipV="1">
            <a:off x="6248400" y="3733800"/>
            <a:ext cx="893763" cy="6651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8001000" y="40386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39" name="AutoShape 27"/>
          <p:cNvCxnSpPr>
            <a:cxnSpLocks noChangeShapeType="1"/>
            <a:stCxn id="38938" idx="1"/>
            <a:endCxn id="38943" idx="4"/>
          </p:cNvCxnSpPr>
          <p:nvPr/>
        </p:nvCxnSpPr>
        <p:spPr bwMode="auto">
          <a:xfrm flipH="1" flipV="1">
            <a:off x="6248400" y="3733800"/>
            <a:ext cx="1808163" cy="3603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3886200" y="32766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1905000" y="32766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42" name="AutoShape 30"/>
          <p:cNvCxnSpPr>
            <a:cxnSpLocks noChangeShapeType="1"/>
            <a:stCxn id="38941" idx="6"/>
            <a:endCxn id="38940" idx="3"/>
          </p:cNvCxnSpPr>
          <p:nvPr/>
        </p:nvCxnSpPr>
        <p:spPr bwMode="auto">
          <a:xfrm>
            <a:off x="2514600" y="3505200"/>
            <a:ext cx="1449388" cy="9683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5943600" y="32766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44" name="AutoShape 32"/>
          <p:cNvCxnSpPr>
            <a:cxnSpLocks noChangeShapeType="1"/>
            <a:stCxn id="38940" idx="6"/>
            <a:endCxn id="38943" idx="2"/>
          </p:cNvCxnSpPr>
          <p:nvPr/>
        </p:nvCxnSpPr>
        <p:spPr bwMode="auto">
          <a:xfrm>
            <a:off x="4419600" y="3467100"/>
            <a:ext cx="1524000" cy="381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5" name="AutoShape 33"/>
          <p:cNvCxnSpPr>
            <a:cxnSpLocks noChangeShapeType="1"/>
            <a:stCxn id="38946" idx="0"/>
            <a:endCxn id="38943" idx="4"/>
          </p:cNvCxnSpPr>
          <p:nvPr/>
        </p:nvCxnSpPr>
        <p:spPr bwMode="auto">
          <a:xfrm flipH="1" flipV="1">
            <a:off x="6248400" y="3733800"/>
            <a:ext cx="381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6096000" y="44958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7" name="Oval 35"/>
          <p:cNvSpPr>
            <a:spLocks noChangeArrowheads="1"/>
          </p:cNvSpPr>
          <p:nvPr/>
        </p:nvSpPr>
        <p:spPr bwMode="auto">
          <a:xfrm rot="1352639">
            <a:off x="1238250" y="4164013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48" name="AutoShape 36"/>
          <p:cNvCxnSpPr>
            <a:cxnSpLocks noChangeShapeType="1"/>
            <a:stCxn id="38947" idx="7"/>
            <a:endCxn id="38941" idx="4"/>
          </p:cNvCxnSpPr>
          <p:nvPr/>
        </p:nvCxnSpPr>
        <p:spPr bwMode="auto">
          <a:xfrm flipV="1">
            <a:off x="1603375" y="3733800"/>
            <a:ext cx="606425" cy="5476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949" name="Group 37"/>
          <p:cNvGrpSpPr>
            <a:grpSpLocks/>
          </p:cNvGrpSpPr>
          <p:nvPr/>
        </p:nvGrpSpPr>
        <p:grpSpPr bwMode="auto">
          <a:xfrm>
            <a:off x="152400" y="4529138"/>
            <a:ext cx="8839200" cy="2176462"/>
            <a:chOff x="96" y="2853"/>
            <a:chExt cx="5568" cy="1371"/>
          </a:xfrm>
        </p:grpSpPr>
        <p:cxnSp>
          <p:nvCxnSpPr>
            <p:cNvPr id="38968" name="AutoShape 38"/>
            <p:cNvCxnSpPr>
              <a:cxnSpLocks noChangeShapeType="1"/>
              <a:stCxn id="38969" idx="0"/>
              <a:endCxn id="38946" idx="4"/>
            </p:cNvCxnSpPr>
            <p:nvPr/>
          </p:nvCxnSpPr>
          <p:spPr bwMode="auto">
            <a:xfrm flipH="1" flipV="1">
              <a:off x="3960" y="3072"/>
              <a:ext cx="624" cy="4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69" name="Rectangle 39"/>
            <p:cNvSpPr>
              <a:spLocks noChangeArrowheads="1"/>
            </p:cNvSpPr>
            <p:nvPr/>
          </p:nvSpPr>
          <p:spPr bwMode="auto">
            <a:xfrm>
              <a:off x="4464" y="3504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0" name="Rectangle 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8971" name="AutoShape 41"/>
            <p:cNvCxnSpPr>
              <a:cxnSpLocks noChangeShapeType="1"/>
              <a:stCxn id="38970" idx="0"/>
              <a:endCxn id="38946" idx="4"/>
            </p:cNvCxnSpPr>
            <p:nvPr/>
          </p:nvCxnSpPr>
          <p:spPr bwMode="auto">
            <a:xfrm flipH="1" flipV="1">
              <a:off x="3960" y="3072"/>
              <a:ext cx="1152" cy="6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72" name="AutoShape 42"/>
            <p:cNvCxnSpPr>
              <a:cxnSpLocks noChangeShapeType="1"/>
              <a:stCxn id="38973" idx="0"/>
              <a:endCxn id="38946" idx="4"/>
            </p:cNvCxnSpPr>
            <p:nvPr/>
          </p:nvCxnSpPr>
          <p:spPr bwMode="auto">
            <a:xfrm flipV="1">
              <a:off x="3960" y="3072"/>
              <a:ext cx="0" cy="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73" name="Rectangle 43"/>
            <p:cNvSpPr>
              <a:spLocks noChangeArrowheads="1"/>
            </p:cNvSpPr>
            <p:nvPr/>
          </p:nvSpPr>
          <p:spPr bwMode="auto">
            <a:xfrm>
              <a:off x="3840" y="3984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4" name="Rectangle 44"/>
            <p:cNvSpPr>
              <a:spLocks noChangeArrowheads="1"/>
            </p:cNvSpPr>
            <p:nvPr/>
          </p:nvSpPr>
          <p:spPr bwMode="auto">
            <a:xfrm>
              <a:off x="4080" y="3696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8975" name="AutoShape 45"/>
            <p:cNvCxnSpPr>
              <a:cxnSpLocks noChangeShapeType="1"/>
              <a:stCxn id="38974" idx="0"/>
              <a:endCxn id="38946" idx="4"/>
            </p:cNvCxnSpPr>
            <p:nvPr/>
          </p:nvCxnSpPr>
          <p:spPr bwMode="auto">
            <a:xfrm flipH="1" flipV="1">
              <a:off x="3960" y="3072"/>
              <a:ext cx="240" cy="6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76" name="Rectangle 46"/>
            <p:cNvSpPr>
              <a:spLocks noChangeArrowheads="1"/>
            </p:cNvSpPr>
            <p:nvPr/>
          </p:nvSpPr>
          <p:spPr bwMode="auto">
            <a:xfrm>
              <a:off x="4416" y="3936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8977" name="AutoShape 47"/>
            <p:cNvCxnSpPr>
              <a:cxnSpLocks noChangeShapeType="1"/>
              <a:stCxn id="38976" idx="0"/>
              <a:endCxn id="38946" idx="4"/>
            </p:cNvCxnSpPr>
            <p:nvPr/>
          </p:nvCxnSpPr>
          <p:spPr bwMode="auto">
            <a:xfrm flipH="1" flipV="1">
              <a:off x="3960" y="3072"/>
              <a:ext cx="576" cy="8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78" name="AutoShape 48"/>
            <p:cNvCxnSpPr>
              <a:cxnSpLocks noChangeShapeType="1"/>
              <a:stCxn id="38979" idx="0"/>
              <a:endCxn id="38946" idx="4"/>
            </p:cNvCxnSpPr>
            <p:nvPr/>
          </p:nvCxnSpPr>
          <p:spPr bwMode="auto">
            <a:xfrm flipV="1">
              <a:off x="3192" y="3072"/>
              <a:ext cx="768" cy="4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79" name="Rectangle 49"/>
            <p:cNvSpPr>
              <a:spLocks noChangeArrowheads="1"/>
            </p:cNvSpPr>
            <p:nvPr/>
          </p:nvSpPr>
          <p:spPr bwMode="auto">
            <a:xfrm>
              <a:off x="3072" y="3504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0" name="Rectangle 50"/>
            <p:cNvSpPr>
              <a:spLocks noChangeArrowheads="1"/>
            </p:cNvSpPr>
            <p:nvPr/>
          </p:nvSpPr>
          <p:spPr bwMode="auto">
            <a:xfrm>
              <a:off x="3168" y="3888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8981" name="AutoShape 51"/>
            <p:cNvCxnSpPr>
              <a:cxnSpLocks noChangeShapeType="1"/>
              <a:stCxn id="38980" idx="0"/>
              <a:endCxn id="38946" idx="4"/>
            </p:cNvCxnSpPr>
            <p:nvPr/>
          </p:nvCxnSpPr>
          <p:spPr bwMode="auto">
            <a:xfrm flipV="1">
              <a:off x="3288" y="3072"/>
              <a:ext cx="672" cy="81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82" name="Rectangle 52"/>
            <p:cNvSpPr>
              <a:spLocks noChangeArrowheads="1"/>
            </p:cNvSpPr>
            <p:nvPr/>
          </p:nvSpPr>
          <p:spPr bwMode="auto">
            <a:xfrm>
              <a:off x="3600" y="3600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8983" name="AutoShape 53"/>
            <p:cNvCxnSpPr>
              <a:cxnSpLocks noChangeShapeType="1"/>
              <a:stCxn id="38982" idx="0"/>
              <a:endCxn id="38946" idx="4"/>
            </p:cNvCxnSpPr>
            <p:nvPr/>
          </p:nvCxnSpPr>
          <p:spPr bwMode="auto">
            <a:xfrm flipV="1">
              <a:off x="3720" y="3072"/>
              <a:ext cx="240" cy="5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84" name="AutoShape 54"/>
            <p:cNvCxnSpPr>
              <a:cxnSpLocks noChangeShapeType="1"/>
              <a:stCxn id="38985" idx="0"/>
              <a:endCxn id="38947" idx="4"/>
            </p:cNvCxnSpPr>
            <p:nvPr/>
          </p:nvCxnSpPr>
          <p:spPr bwMode="auto">
            <a:xfrm flipH="1" flipV="1">
              <a:off x="853" y="2853"/>
              <a:ext cx="657" cy="10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85" name="Rectangle 55"/>
            <p:cNvSpPr>
              <a:spLocks noChangeArrowheads="1"/>
            </p:cNvSpPr>
            <p:nvPr/>
          </p:nvSpPr>
          <p:spPr bwMode="auto">
            <a:xfrm rot="1352639">
              <a:off x="1344" y="3936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6" name="Rectangle 56"/>
            <p:cNvSpPr>
              <a:spLocks noChangeArrowheads="1"/>
            </p:cNvSpPr>
            <p:nvPr/>
          </p:nvSpPr>
          <p:spPr bwMode="auto">
            <a:xfrm rot="1352639">
              <a:off x="1392" y="3360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8987" name="AutoShape 57"/>
            <p:cNvCxnSpPr>
              <a:cxnSpLocks noChangeShapeType="1"/>
              <a:stCxn id="38986" idx="0"/>
              <a:endCxn id="38947" idx="4"/>
            </p:cNvCxnSpPr>
            <p:nvPr/>
          </p:nvCxnSpPr>
          <p:spPr bwMode="auto">
            <a:xfrm flipH="1" flipV="1">
              <a:off x="853" y="2853"/>
              <a:ext cx="705" cy="51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88" name="Rectangle 58"/>
            <p:cNvSpPr>
              <a:spLocks noChangeArrowheads="1"/>
            </p:cNvSpPr>
            <p:nvPr/>
          </p:nvSpPr>
          <p:spPr bwMode="auto">
            <a:xfrm rot="1352639">
              <a:off x="1680" y="3168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8989" name="AutoShape 59"/>
            <p:cNvCxnSpPr>
              <a:cxnSpLocks noChangeShapeType="1"/>
              <a:stCxn id="38988" idx="0"/>
              <a:endCxn id="38947" idx="4"/>
            </p:cNvCxnSpPr>
            <p:nvPr/>
          </p:nvCxnSpPr>
          <p:spPr bwMode="auto">
            <a:xfrm flipH="1" flipV="1">
              <a:off x="853" y="2853"/>
              <a:ext cx="993" cy="3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90" name="AutoShape 60"/>
            <p:cNvCxnSpPr>
              <a:cxnSpLocks noChangeShapeType="1"/>
              <a:stCxn id="38991" idx="0"/>
              <a:endCxn id="38947" idx="4"/>
            </p:cNvCxnSpPr>
            <p:nvPr/>
          </p:nvCxnSpPr>
          <p:spPr bwMode="auto">
            <a:xfrm flipV="1">
              <a:off x="598" y="2853"/>
              <a:ext cx="255" cy="8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91" name="Rectangle 61"/>
            <p:cNvSpPr>
              <a:spLocks noChangeArrowheads="1"/>
            </p:cNvSpPr>
            <p:nvPr/>
          </p:nvSpPr>
          <p:spPr bwMode="auto">
            <a:xfrm rot="1352639">
              <a:off x="432" y="3648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2" name="Rectangle 62"/>
            <p:cNvSpPr>
              <a:spLocks noChangeArrowheads="1"/>
            </p:cNvSpPr>
            <p:nvPr/>
          </p:nvSpPr>
          <p:spPr bwMode="auto">
            <a:xfrm rot="1352639">
              <a:off x="720" y="3936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8993" name="AutoShape 63"/>
            <p:cNvCxnSpPr>
              <a:cxnSpLocks noChangeShapeType="1"/>
              <a:stCxn id="38992" idx="0"/>
              <a:endCxn id="38947" idx="4"/>
            </p:cNvCxnSpPr>
            <p:nvPr/>
          </p:nvCxnSpPr>
          <p:spPr bwMode="auto">
            <a:xfrm flipH="1" flipV="1">
              <a:off x="853" y="2853"/>
              <a:ext cx="33" cy="10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94" name="Rectangle 64"/>
            <p:cNvSpPr>
              <a:spLocks noChangeArrowheads="1"/>
            </p:cNvSpPr>
            <p:nvPr/>
          </p:nvSpPr>
          <p:spPr bwMode="auto">
            <a:xfrm rot="1352639">
              <a:off x="1008" y="3648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8995" name="AutoShape 65"/>
            <p:cNvCxnSpPr>
              <a:cxnSpLocks noChangeShapeType="1"/>
              <a:stCxn id="38994" idx="0"/>
              <a:endCxn id="38947" idx="4"/>
            </p:cNvCxnSpPr>
            <p:nvPr/>
          </p:nvCxnSpPr>
          <p:spPr bwMode="auto">
            <a:xfrm flipH="1" flipV="1">
              <a:off x="853" y="2853"/>
              <a:ext cx="321" cy="8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96" name="Rectangle 66"/>
            <p:cNvSpPr>
              <a:spLocks noChangeArrowheads="1"/>
            </p:cNvSpPr>
            <p:nvPr/>
          </p:nvSpPr>
          <p:spPr bwMode="auto">
            <a:xfrm rot="1352639">
              <a:off x="96" y="3552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8997" name="AutoShape 67"/>
            <p:cNvCxnSpPr>
              <a:cxnSpLocks noChangeShapeType="1"/>
              <a:stCxn id="38996" idx="0"/>
              <a:endCxn id="38947" idx="4"/>
            </p:cNvCxnSpPr>
            <p:nvPr/>
          </p:nvCxnSpPr>
          <p:spPr bwMode="auto">
            <a:xfrm flipV="1">
              <a:off x="262" y="2853"/>
              <a:ext cx="591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98" name="Rectangle 68"/>
            <p:cNvSpPr>
              <a:spLocks noChangeArrowheads="1"/>
            </p:cNvSpPr>
            <p:nvPr/>
          </p:nvSpPr>
          <p:spPr bwMode="auto">
            <a:xfrm rot="1352639">
              <a:off x="144" y="3936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8999" name="AutoShape 69"/>
            <p:cNvCxnSpPr>
              <a:cxnSpLocks noChangeShapeType="1"/>
              <a:stCxn id="38998" idx="0"/>
              <a:endCxn id="38947" idx="4"/>
            </p:cNvCxnSpPr>
            <p:nvPr/>
          </p:nvCxnSpPr>
          <p:spPr bwMode="auto">
            <a:xfrm flipV="1">
              <a:off x="310" y="2853"/>
              <a:ext cx="543" cy="10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000" name="Rectangle 70"/>
            <p:cNvSpPr>
              <a:spLocks noChangeArrowheads="1"/>
            </p:cNvSpPr>
            <p:nvPr/>
          </p:nvSpPr>
          <p:spPr bwMode="auto">
            <a:xfrm>
              <a:off x="5424" y="3792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9001" name="AutoShape 71"/>
            <p:cNvCxnSpPr>
              <a:cxnSpLocks noChangeShapeType="1"/>
              <a:stCxn id="39000" idx="0"/>
              <a:endCxn id="38946" idx="4"/>
            </p:cNvCxnSpPr>
            <p:nvPr/>
          </p:nvCxnSpPr>
          <p:spPr bwMode="auto">
            <a:xfrm flipH="1" flipV="1">
              <a:off x="3960" y="3072"/>
              <a:ext cx="1584" cy="7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002" name="AutoShape 72"/>
            <p:cNvCxnSpPr>
              <a:cxnSpLocks noChangeShapeType="1"/>
              <a:stCxn id="39003" idx="0"/>
              <a:endCxn id="38947" idx="4"/>
            </p:cNvCxnSpPr>
            <p:nvPr/>
          </p:nvCxnSpPr>
          <p:spPr bwMode="auto">
            <a:xfrm flipV="1">
              <a:off x="262" y="2853"/>
              <a:ext cx="591" cy="1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003" name="Rectangle 73"/>
            <p:cNvSpPr>
              <a:spLocks noChangeArrowheads="1"/>
            </p:cNvSpPr>
            <p:nvPr/>
          </p:nvSpPr>
          <p:spPr bwMode="auto">
            <a:xfrm rot="1352639">
              <a:off x="96" y="2976"/>
              <a:ext cx="240" cy="240"/>
            </a:xfrm>
            <a:prstGeom prst="rect">
              <a:avLst/>
            </a:prstGeom>
            <a:solidFill>
              <a:srgbClr val="66CC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CCFF"/>
              </a:extrusionClr>
              <a:contourClr>
                <a:srgbClr val="66CC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04" name="Text Box 74"/>
            <p:cNvSpPr txBox="1">
              <a:spLocks noChangeArrowheads="1"/>
            </p:cNvSpPr>
            <p:nvPr/>
          </p:nvSpPr>
          <p:spPr bwMode="auto">
            <a:xfrm>
              <a:off x="1920" y="3600"/>
              <a:ext cx="100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4000" b="1">
                  <a:solidFill>
                    <a:srgbClr val="3366FF"/>
                  </a:solidFill>
                  <a:latin typeface="Arial Unicode MS" charset="0"/>
                </a:rPr>
                <a:t>Hosts</a:t>
              </a:r>
            </a:p>
          </p:txBody>
        </p:sp>
      </p:grpSp>
      <p:sp>
        <p:nvSpPr>
          <p:cNvPr id="38950" name="Oval 75"/>
          <p:cNvSpPr>
            <a:spLocks noChangeArrowheads="1"/>
          </p:cNvSpPr>
          <p:nvPr/>
        </p:nvSpPr>
        <p:spPr bwMode="auto">
          <a:xfrm>
            <a:off x="4648200" y="40386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51" name="AutoShape 76"/>
          <p:cNvCxnSpPr>
            <a:cxnSpLocks noChangeShapeType="1"/>
            <a:stCxn id="38950" idx="1"/>
            <a:endCxn id="38940" idx="4"/>
          </p:cNvCxnSpPr>
          <p:nvPr/>
        </p:nvCxnSpPr>
        <p:spPr bwMode="auto">
          <a:xfrm flipH="1" flipV="1">
            <a:off x="4152900" y="3657600"/>
            <a:ext cx="550863" cy="436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52" name="Oval 77"/>
          <p:cNvSpPr>
            <a:spLocks noChangeArrowheads="1"/>
          </p:cNvSpPr>
          <p:nvPr/>
        </p:nvSpPr>
        <p:spPr bwMode="auto">
          <a:xfrm>
            <a:off x="4114800" y="42672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53" name="AutoShape 78"/>
          <p:cNvCxnSpPr>
            <a:cxnSpLocks noChangeShapeType="1"/>
            <a:stCxn id="38952" idx="0"/>
            <a:endCxn id="38940" idx="4"/>
          </p:cNvCxnSpPr>
          <p:nvPr/>
        </p:nvCxnSpPr>
        <p:spPr bwMode="auto">
          <a:xfrm flipH="1" flipV="1">
            <a:off x="4152900" y="3657600"/>
            <a:ext cx="1524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54" name="Oval 79"/>
          <p:cNvSpPr>
            <a:spLocks noChangeArrowheads="1"/>
          </p:cNvSpPr>
          <p:nvPr/>
        </p:nvSpPr>
        <p:spPr bwMode="auto">
          <a:xfrm>
            <a:off x="3048000" y="40386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55" name="AutoShape 80"/>
          <p:cNvCxnSpPr>
            <a:cxnSpLocks noChangeShapeType="1"/>
            <a:stCxn id="38954" idx="7"/>
            <a:endCxn id="38940" idx="4"/>
          </p:cNvCxnSpPr>
          <p:nvPr/>
        </p:nvCxnSpPr>
        <p:spPr bwMode="auto">
          <a:xfrm flipV="1">
            <a:off x="3373438" y="3657600"/>
            <a:ext cx="779462" cy="436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56" name="Oval 81"/>
          <p:cNvSpPr>
            <a:spLocks noChangeArrowheads="1"/>
          </p:cNvSpPr>
          <p:nvPr/>
        </p:nvSpPr>
        <p:spPr bwMode="auto">
          <a:xfrm>
            <a:off x="3429000" y="43434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57" name="AutoShape 82"/>
          <p:cNvCxnSpPr>
            <a:cxnSpLocks noChangeShapeType="1"/>
            <a:stCxn id="38956" idx="7"/>
            <a:endCxn id="38940" idx="4"/>
          </p:cNvCxnSpPr>
          <p:nvPr/>
        </p:nvCxnSpPr>
        <p:spPr bwMode="auto">
          <a:xfrm flipV="1">
            <a:off x="3754438" y="3657600"/>
            <a:ext cx="398462" cy="7413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58" name="Text Box 83"/>
          <p:cNvSpPr txBox="1">
            <a:spLocks noChangeArrowheads="1"/>
          </p:cNvSpPr>
          <p:nvPr/>
        </p:nvSpPr>
        <p:spPr bwMode="auto">
          <a:xfrm>
            <a:off x="3429000" y="4724400"/>
            <a:ext cx="1709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4000" b="1">
                <a:solidFill>
                  <a:srgbClr val="CC9900"/>
                </a:solidFill>
                <a:latin typeface="Arial Unicode MS" charset="0"/>
              </a:rPr>
              <a:t>Edges</a:t>
            </a:r>
          </a:p>
        </p:txBody>
      </p:sp>
      <p:sp>
        <p:nvSpPr>
          <p:cNvPr id="38959" name="Oval 84"/>
          <p:cNvSpPr>
            <a:spLocks noChangeArrowheads="1"/>
          </p:cNvSpPr>
          <p:nvPr/>
        </p:nvSpPr>
        <p:spPr bwMode="auto">
          <a:xfrm>
            <a:off x="741363" y="3810000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18600000" lon="0" rev="0"/>
            </a:camera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60" name="AutoShape 85"/>
          <p:cNvCxnSpPr>
            <a:cxnSpLocks noChangeShapeType="1"/>
            <a:stCxn id="38959" idx="7"/>
            <a:endCxn id="38941" idx="4"/>
          </p:cNvCxnSpPr>
          <p:nvPr/>
        </p:nvCxnSpPr>
        <p:spPr bwMode="auto">
          <a:xfrm flipV="1">
            <a:off x="1066800" y="3733800"/>
            <a:ext cx="1143000" cy="131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61" name="Text Box 86"/>
          <p:cNvSpPr txBox="1">
            <a:spLocks noChangeArrowheads="1"/>
          </p:cNvSpPr>
          <p:nvPr/>
        </p:nvSpPr>
        <p:spPr bwMode="auto">
          <a:xfrm>
            <a:off x="3505200" y="2438400"/>
            <a:ext cx="162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4000" b="1">
                <a:solidFill>
                  <a:schemeClr val="accent1"/>
                </a:solidFill>
                <a:latin typeface="Arial Unicode MS" charset="0"/>
              </a:rPr>
              <a:t>Cores</a:t>
            </a:r>
          </a:p>
        </p:txBody>
      </p:sp>
      <p:sp>
        <p:nvSpPr>
          <p:cNvPr id="30807" name="AutoShape 87"/>
          <p:cNvSpPr>
            <a:spLocks noChangeArrowheads="1"/>
          </p:cNvSpPr>
          <p:nvPr/>
        </p:nvSpPr>
        <p:spPr bwMode="auto">
          <a:xfrm>
            <a:off x="762000" y="762000"/>
            <a:ext cx="7086600" cy="3352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58" y="10800"/>
                </a:moveTo>
                <a:cubicBezTo>
                  <a:pt x="958" y="16236"/>
                  <a:pt x="5364" y="20642"/>
                  <a:pt x="10800" y="20642"/>
                </a:cubicBezTo>
                <a:cubicBezTo>
                  <a:pt x="16236" y="20642"/>
                  <a:pt x="20642" y="16236"/>
                  <a:pt x="20642" y="10800"/>
                </a:cubicBezTo>
                <a:cubicBezTo>
                  <a:pt x="20642" y="5364"/>
                  <a:pt x="16236" y="958"/>
                  <a:pt x="10800" y="958"/>
                </a:cubicBezTo>
                <a:cubicBezTo>
                  <a:pt x="5364" y="958"/>
                  <a:pt x="958" y="5364"/>
                  <a:pt x="958" y="1080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8" name="Text Box 88"/>
          <p:cNvSpPr txBox="1">
            <a:spLocks noChangeArrowheads="1"/>
          </p:cNvSpPr>
          <p:nvPr/>
        </p:nvSpPr>
        <p:spPr bwMode="auto">
          <a:xfrm>
            <a:off x="1066800" y="1524000"/>
            <a:ext cx="6629400" cy="5381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Mesh-like core of fast, low degree routers</a:t>
            </a:r>
          </a:p>
        </p:txBody>
      </p:sp>
      <p:sp>
        <p:nvSpPr>
          <p:cNvPr id="30809" name="AutoShape 89"/>
          <p:cNvSpPr>
            <a:spLocks noChangeArrowheads="1"/>
          </p:cNvSpPr>
          <p:nvPr/>
        </p:nvSpPr>
        <p:spPr bwMode="auto">
          <a:xfrm>
            <a:off x="76200" y="3962400"/>
            <a:ext cx="3429000" cy="2743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58" y="10800"/>
                </a:moveTo>
                <a:cubicBezTo>
                  <a:pt x="958" y="16236"/>
                  <a:pt x="5364" y="20642"/>
                  <a:pt x="10800" y="20642"/>
                </a:cubicBezTo>
                <a:cubicBezTo>
                  <a:pt x="16236" y="20642"/>
                  <a:pt x="20642" y="16236"/>
                  <a:pt x="20642" y="10800"/>
                </a:cubicBezTo>
                <a:cubicBezTo>
                  <a:pt x="20642" y="5364"/>
                  <a:pt x="16236" y="958"/>
                  <a:pt x="10800" y="958"/>
                </a:cubicBezTo>
                <a:cubicBezTo>
                  <a:pt x="5364" y="958"/>
                  <a:pt x="958" y="5364"/>
                  <a:pt x="958" y="10800"/>
                </a:cubicBezTo>
                <a:close/>
              </a:path>
            </a:pathLst>
          </a:custGeom>
          <a:solidFill>
            <a:srgbClr val="00FFCC"/>
          </a:solidFill>
          <a:ln w="1905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0" name="AutoShape 90"/>
          <p:cNvSpPr>
            <a:spLocks noChangeArrowheads="1"/>
          </p:cNvSpPr>
          <p:nvPr/>
        </p:nvSpPr>
        <p:spPr bwMode="auto">
          <a:xfrm>
            <a:off x="4495800" y="4114800"/>
            <a:ext cx="4267200" cy="2743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58" y="10800"/>
                </a:moveTo>
                <a:cubicBezTo>
                  <a:pt x="958" y="16236"/>
                  <a:pt x="5364" y="20642"/>
                  <a:pt x="10800" y="20642"/>
                </a:cubicBezTo>
                <a:cubicBezTo>
                  <a:pt x="16236" y="20642"/>
                  <a:pt x="20642" y="16236"/>
                  <a:pt x="20642" y="10800"/>
                </a:cubicBezTo>
                <a:cubicBezTo>
                  <a:pt x="20642" y="5364"/>
                  <a:pt x="16236" y="958"/>
                  <a:pt x="10800" y="958"/>
                </a:cubicBezTo>
                <a:cubicBezTo>
                  <a:pt x="5364" y="958"/>
                  <a:pt x="958" y="5364"/>
                  <a:pt x="958" y="10800"/>
                </a:cubicBezTo>
                <a:close/>
              </a:path>
            </a:pathLst>
          </a:custGeom>
          <a:solidFill>
            <a:srgbClr val="00FFCC"/>
          </a:solidFill>
          <a:ln w="1905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1" name="Text Box 91"/>
          <p:cNvSpPr txBox="1">
            <a:spLocks noChangeArrowheads="1"/>
          </p:cNvSpPr>
          <p:nvPr/>
        </p:nvSpPr>
        <p:spPr bwMode="auto">
          <a:xfrm>
            <a:off x="2514600" y="4616450"/>
            <a:ext cx="2895600" cy="965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High degree nodes are at the edges.</a:t>
            </a:r>
          </a:p>
        </p:txBody>
      </p:sp>
      <p:sp>
        <p:nvSpPr>
          <p:cNvPr id="38967" name="Slide Number Placeholder 9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378D76-B1D6-4475-8D1E-2B97B0285586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8" grpId="0" animBg="1" autoUpdateAnimBg="0"/>
      <p:bldP spid="3081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4583113" y="4516438"/>
            <a:ext cx="646112" cy="280987"/>
            <a:chOff x="2888" y="2789"/>
            <a:chExt cx="407" cy="177"/>
          </a:xfrm>
        </p:grpSpPr>
        <p:pic>
          <p:nvPicPr>
            <p:cNvPr id="41242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" y="2790"/>
              <a:ext cx="40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43" name="Text Box 4"/>
            <p:cNvSpPr txBox="1">
              <a:spLocks noChangeArrowheads="1"/>
            </p:cNvSpPr>
            <p:nvPr/>
          </p:nvSpPr>
          <p:spPr bwMode="auto">
            <a:xfrm>
              <a:off x="2922" y="2789"/>
              <a:ext cx="3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SOX</a:t>
              </a:r>
            </a:p>
          </p:txBody>
        </p:sp>
      </p:grpSp>
      <p:grpSp>
        <p:nvGrpSpPr>
          <p:cNvPr id="40963" name="Group 5"/>
          <p:cNvGrpSpPr>
            <a:grpSpLocks/>
          </p:cNvGrpSpPr>
          <p:nvPr/>
        </p:nvGrpSpPr>
        <p:grpSpPr bwMode="auto">
          <a:xfrm>
            <a:off x="4535488" y="4859338"/>
            <a:ext cx="863600" cy="492125"/>
            <a:chOff x="2858" y="3140"/>
            <a:chExt cx="544" cy="310"/>
          </a:xfrm>
        </p:grpSpPr>
        <p:pic>
          <p:nvPicPr>
            <p:cNvPr id="41240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3140"/>
              <a:ext cx="53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41" name="Text Box 7"/>
            <p:cNvSpPr txBox="1">
              <a:spLocks noChangeArrowheads="1"/>
            </p:cNvSpPr>
            <p:nvPr/>
          </p:nvSpPr>
          <p:spPr bwMode="auto">
            <a:xfrm>
              <a:off x="2886" y="3153"/>
              <a:ext cx="5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SFGP/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AMPATH</a:t>
              </a:r>
            </a:p>
          </p:txBody>
        </p:sp>
      </p:grp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5576888" y="5834063"/>
            <a:ext cx="998537" cy="344487"/>
            <a:chOff x="3640" y="3709"/>
            <a:chExt cx="629" cy="217"/>
          </a:xfrm>
        </p:grpSpPr>
        <p:pic>
          <p:nvPicPr>
            <p:cNvPr id="41238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" y="3709"/>
              <a:ext cx="62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39" name="Text Box 10"/>
            <p:cNvSpPr txBox="1">
              <a:spLocks noChangeArrowheads="1"/>
            </p:cNvSpPr>
            <p:nvPr/>
          </p:nvSpPr>
          <p:spPr bwMode="auto">
            <a:xfrm>
              <a:off x="3673" y="3728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U. Florida</a:t>
              </a:r>
            </a:p>
          </p:txBody>
        </p:sp>
      </p:grpSp>
      <p:grpSp>
        <p:nvGrpSpPr>
          <p:cNvPr id="40965" name="Group 11"/>
          <p:cNvGrpSpPr>
            <a:grpSpLocks/>
          </p:cNvGrpSpPr>
          <p:nvPr/>
        </p:nvGrpSpPr>
        <p:grpSpPr bwMode="auto">
          <a:xfrm>
            <a:off x="4381500" y="6318250"/>
            <a:ext cx="1154113" cy="387350"/>
            <a:chOff x="3211" y="3987"/>
            <a:chExt cx="727" cy="244"/>
          </a:xfrm>
        </p:grpSpPr>
        <p:pic>
          <p:nvPicPr>
            <p:cNvPr id="41236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" y="3987"/>
              <a:ext cx="72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37" name="Text Box 13"/>
            <p:cNvSpPr txBox="1">
              <a:spLocks noChangeArrowheads="1"/>
            </p:cNvSpPr>
            <p:nvPr/>
          </p:nvSpPr>
          <p:spPr bwMode="auto">
            <a:xfrm>
              <a:off x="3236" y="4026"/>
              <a:ext cx="7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U. So. Florida</a:t>
              </a:r>
            </a:p>
          </p:txBody>
        </p:sp>
      </p:grpSp>
      <p:grpSp>
        <p:nvGrpSpPr>
          <p:cNvPr id="40966" name="Group 14"/>
          <p:cNvGrpSpPr>
            <a:grpSpLocks/>
          </p:cNvGrpSpPr>
          <p:nvPr/>
        </p:nvGrpSpPr>
        <p:grpSpPr bwMode="auto">
          <a:xfrm>
            <a:off x="4478338" y="5375275"/>
            <a:ext cx="965200" cy="487363"/>
            <a:chOff x="2822" y="3330"/>
            <a:chExt cx="608" cy="307"/>
          </a:xfrm>
        </p:grpSpPr>
        <p:pic>
          <p:nvPicPr>
            <p:cNvPr id="41234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" y="3330"/>
              <a:ext cx="605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35" name="Text Box 16"/>
            <p:cNvSpPr txBox="1">
              <a:spLocks noChangeArrowheads="1"/>
            </p:cNvSpPr>
            <p:nvPr/>
          </p:nvSpPr>
          <p:spPr bwMode="auto">
            <a:xfrm>
              <a:off x="2866" y="3349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Miss State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GigaPoP</a:t>
              </a:r>
            </a:p>
          </p:txBody>
        </p:sp>
      </p:grpSp>
      <p:cxnSp>
        <p:nvCxnSpPr>
          <p:cNvPr id="40967" name="AutoShape 17"/>
          <p:cNvCxnSpPr>
            <a:cxnSpLocks noChangeShapeType="1"/>
            <a:stCxn id="41005" idx="4"/>
          </p:cNvCxnSpPr>
          <p:nvPr/>
        </p:nvCxnSpPr>
        <p:spPr bwMode="auto">
          <a:xfrm flipH="1">
            <a:off x="5229225" y="4333875"/>
            <a:ext cx="209550" cy="323850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8" name="AutoShape 18"/>
          <p:cNvCxnSpPr>
            <a:cxnSpLocks noChangeShapeType="1"/>
            <a:stCxn id="41006" idx="0"/>
          </p:cNvCxnSpPr>
          <p:nvPr/>
        </p:nvCxnSpPr>
        <p:spPr bwMode="auto">
          <a:xfrm flipV="1">
            <a:off x="5794375" y="1536700"/>
            <a:ext cx="1557338" cy="804863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969" name="Group 19"/>
          <p:cNvGrpSpPr>
            <a:grpSpLocks/>
          </p:cNvGrpSpPr>
          <p:nvPr/>
        </p:nvGrpSpPr>
        <p:grpSpPr bwMode="auto">
          <a:xfrm>
            <a:off x="7004050" y="842963"/>
            <a:ext cx="1041400" cy="439737"/>
            <a:chOff x="4764" y="34"/>
            <a:chExt cx="656" cy="277"/>
          </a:xfrm>
        </p:grpSpPr>
        <p:pic>
          <p:nvPicPr>
            <p:cNvPr id="41232" name="Picture 2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34"/>
              <a:ext cx="65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33" name="Text Box 21"/>
            <p:cNvSpPr txBox="1">
              <a:spLocks noChangeArrowheads="1"/>
            </p:cNvSpPr>
            <p:nvPr/>
          </p:nvSpPr>
          <p:spPr bwMode="auto">
            <a:xfrm>
              <a:off x="4817" y="109"/>
              <a:ext cx="5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WiscREN</a:t>
              </a:r>
            </a:p>
          </p:txBody>
        </p:sp>
      </p:grpSp>
      <p:cxnSp>
        <p:nvCxnSpPr>
          <p:cNvPr id="40970" name="AutoShape 22"/>
          <p:cNvCxnSpPr>
            <a:cxnSpLocks noChangeShapeType="1"/>
            <a:stCxn id="41006" idx="7"/>
          </p:cNvCxnSpPr>
          <p:nvPr/>
        </p:nvCxnSpPr>
        <p:spPr bwMode="auto">
          <a:xfrm flipV="1">
            <a:off x="5875338" y="1966913"/>
            <a:ext cx="1362075" cy="407987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971" name="Group 23"/>
          <p:cNvGrpSpPr>
            <a:grpSpLocks/>
          </p:cNvGrpSpPr>
          <p:nvPr/>
        </p:nvGrpSpPr>
        <p:grpSpPr bwMode="auto">
          <a:xfrm>
            <a:off x="7472363" y="2905125"/>
            <a:ext cx="941387" cy="384175"/>
            <a:chOff x="4744" y="1774"/>
            <a:chExt cx="593" cy="242"/>
          </a:xfrm>
        </p:grpSpPr>
        <p:pic>
          <p:nvPicPr>
            <p:cNvPr id="41230" name="Picture 2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1774"/>
              <a:ext cx="5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31" name="Text Box 25"/>
            <p:cNvSpPr txBox="1">
              <a:spLocks noChangeArrowheads="1"/>
            </p:cNvSpPr>
            <p:nvPr/>
          </p:nvSpPr>
          <p:spPr bwMode="auto">
            <a:xfrm>
              <a:off x="4795" y="1811"/>
              <a:ext cx="5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SURFNet</a:t>
              </a:r>
            </a:p>
          </p:txBody>
        </p:sp>
      </p:grpSp>
      <p:grpSp>
        <p:nvGrpSpPr>
          <p:cNvPr id="40972" name="Group 26"/>
          <p:cNvGrpSpPr>
            <a:grpSpLocks/>
          </p:cNvGrpSpPr>
          <p:nvPr/>
        </p:nvGrpSpPr>
        <p:grpSpPr bwMode="auto">
          <a:xfrm>
            <a:off x="7018338" y="3327400"/>
            <a:ext cx="1135062" cy="330200"/>
            <a:chOff x="4373" y="2096"/>
            <a:chExt cx="715" cy="208"/>
          </a:xfrm>
        </p:grpSpPr>
        <p:pic>
          <p:nvPicPr>
            <p:cNvPr id="41228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" y="2096"/>
              <a:ext cx="66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29" name="Text Box 28"/>
            <p:cNvSpPr txBox="1">
              <a:spLocks noChangeArrowheads="1"/>
            </p:cNvSpPr>
            <p:nvPr/>
          </p:nvSpPr>
          <p:spPr bwMode="auto">
            <a:xfrm>
              <a:off x="4455" y="2115"/>
              <a:ext cx="6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Rutgers U.</a:t>
              </a:r>
            </a:p>
          </p:txBody>
        </p:sp>
      </p:grpSp>
      <p:cxnSp>
        <p:nvCxnSpPr>
          <p:cNvPr id="40973" name="AutoShape 29"/>
          <p:cNvCxnSpPr>
            <a:cxnSpLocks noChangeShapeType="1"/>
            <a:stCxn id="41116" idx="7"/>
            <a:endCxn id="41143" idx="1"/>
          </p:cNvCxnSpPr>
          <p:nvPr/>
        </p:nvCxnSpPr>
        <p:spPr bwMode="auto">
          <a:xfrm flipV="1">
            <a:off x="6075363" y="2911475"/>
            <a:ext cx="811212" cy="158750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4" name="AutoShape 30"/>
          <p:cNvCxnSpPr>
            <a:cxnSpLocks noChangeShapeType="1"/>
            <a:endCxn id="41116" idx="2"/>
          </p:cNvCxnSpPr>
          <p:nvPr/>
        </p:nvCxnSpPr>
        <p:spPr bwMode="auto">
          <a:xfrm>
            <a:off x="4368800" y="3092450"/>
            <a:ext cx="1511300" cy="58738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AutoShape 31"/>
          <p:cNvCxnSpPr>
            <a:cxnSpLocks noChangeShapeType="1"/>
            <a:stCxn id="41141" idx="1"/>
            <a:endCxn id="41116" idx="7"/>
          </p:cNvCxnSpPr>
          <p:nvPr/>
        </p:nvCxnSpPr>
        <p:spPr bwMode="auto">
          <a:xfrm flipH="1">
            <a:off x="6075363" y="2335213"/>
            <a:ext cx="1028700" cy="735012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AutoShape 32"/>
          <p:cNvCxnSpPr>
            <a:cxnSpLocks noChangeShapeType="1"/>
            <a:stCxn id="41116" idx="7"/>
          </p:cNvCxnSpPr>
          <p:nvPr/>
        </p:nvCxnSpPr>
        <p:spPr bwMode="auto">
          <a:xfrm>
            <a:off x="6075363" y="3070225"/>
            <a:ext cx="1397000" cy="26988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7" name="AutoShape 33"/>
          <p:cNvCxnSpPr>
            <a:cxnSpLocks noChangeShapeType="1"/>
            <a:stCxn id="41116" idx="7"/>
          </p:cNvCxnSpPr>
          <p:nvPr/>
        </p:nvCxnSpPr>
        <p:spPr bwMode="auto">
          <a:xfrm>
            <a:off x="6075363" y="3070225"/>
            <a:ext cx="1868487" cy="219075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8" name="AutoShape 34"/>
          <p:cNvCxnSpPr>
            <a:cxnSpLocks noChangeShapeType="1"/>
            <a:stCxn id="41116" idx="7"/>
          </p:cNvCxnSpPr>
          <p:nvPr/>
        </p:nvCxnSpPr>
        <p:spPr bwMode="auto">
          <a:xfrm>
            <a:off x="6075363" y="3070225"/>
            <a:ext cx="942975" cy="422275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979" name="Group 35"/>
          <p:cNvGrpSpPr>
            <a:grpSpLocks/>
          </p:cNvGrpSpPr>
          <p:nvPr/>
        </p:nvGrpSpPr>
        <p:grpSpPr bwMode="auto">
          <a:xfrm>
            <a:off x="7259638" y="3762375"/>
            <a:ext cx="998537" cy="425450"/>
            <a:chOff x="4637" y="1810"/>
            <a:chExt cx="629" cy="268"/>
          </a:xfrm>
        </p:grpSpPr>
        <p:pic>
          <p:nvPicPr>
            <p:cNvPr id="41226" name="Picture 3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" y="1810"/>
              <a:ext cx="629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27" name="Text Box 37"/>
            <p:cNvSpPr txBox="1">
              <a:spLocks noChangeArrowheads="1"/>
            </p:cNvSpPr>
            <p:nvPr/>
          </p:nvSpPr>
          <p:spPr bwMode="auto">
            <a:xfrm>
              <a:off x="4681" y="1863"/>
              <a:ext cx="51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MANLAN</a:t>
              </a:r>
            </a:p>
          </p:txBody>
        </p:sp>
      </p:grpSp>
      <p:grpSp>
        <p:nvGrpSpPr>
          <p:cNvPr id="40980" name="Group 38"/>
          <p:cNvGrpSpPr>
            <a:grpSpLocks/>
          </p:cNvGrpSpPr>
          <p:nvPr/>
        </p:nvGrpSpPr>
        <p:grpSpPr bwMode="auto">
          <a:xfrm>
            <a:off x="7458075" y="2303463"/>
            <a:ext cx="1076325" cy="512762"/>
            <a:chOff x="4222" y="2367"/>
            <a:chExt cx="678" cy="323"/>
          </a:xfrm>
        </p:grpSpPr>
        <p:pic>
          <p:nvPicPr>
            <p:cNvPr id="41224" name="Picture 3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" y="2367"/>
              <a:ext cx="678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25" name="Text Box 40"/>
            <p:cNvSpPr txBox="1">
              <a:spLocks noChangeArrowheads="1"/>
            </p:cNvSpPr>
            <p:nvPr/>
          </p:nvSpPr>
          <p:spPr bwMode="auto">
            <a:xfrm>
              <a:off x="4280" y="2379"/>
              <a:ext cx="6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Northern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Crossroads</a:t>
              </a:r>
            </a:p>
          </p:txBody>
        </p:sp>
      </p:grpSp>
      <p:cxnSp>
        <p:nvCxnSpPr>
          <p:cNvPr id="40981" name="AutoShape 41"/>
          <p:cNvCxnSpPr>
            <a:cxnSpLocks noChangeShapeType="1"/>
            <a:stCxn id="41116" idx="6"/>
          </p:cNvCxnSpPr>
          <p:nvPr/>
        </p:nvCxnSpPr>
        <p:spPr bwMode="auto">
          <a:xfrm>
            <a:off x="6108700" y="3151188"/>
            <a:ext cx="1150938" cy="823912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2" name="AutoShape 42"/>
          <p:cNvCxnSpPr>
            <a:cxnSpLocks noChangeShapeType="1"/>
            <a:stCxn id="41116" idx="7"/>
          </p:cNvCxnSpPr>
          <p:nvPr/>
        </p:nvCxnSpPr>
        <p:spPr bwMode="auto">
          <a:xfrm flipV="1">
            <a:off x="6075363" y="2560638"/>
            <a:ext cx="1382712" cy="509587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983" name="Group 43"/>
          <p:cNvGrpSpPr>
            <a:grpSpLocks/>
          </p:cNvGrpSpPr>
          <p:nvPr/>
        </p:nvGrpSpPr>
        <p:grpSpPr bwMode="auto">
          <a:xfrm>
            <a:off x="7127875" y="4841875"/>
            <a:ext cx="1069975" cy="598488"/>
            <a:chOff x="4527" y="2994"/>
            <a:chExt cx="674" cy="377"/>
          </a:xfrm>
        </p:grpSpPr>
        <p:pic>
          <p:nvPicPr>
            <p:cNvPr id="41222" name="Picture 4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2994"/>
              <a:ext cx="674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23" name="Text Box 45"/>
            <p:cNvSpPr txBox="1">
              <a:spLocks noChangeArrowheads="1"/>
            </p:cNvSpPr>
            <p:nvPr/>
          </p:nvSpPr>
          <p:spPr bwMode="auto">
            <a:xfrm>
              <a:off x="4566" y="3051"/>
              <a:ext cx="6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Mid-Atlantic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Crossroads</a:t>
              </a:r>
            </a:p>
          </p:txBody>
        </p:sp>
      </p:grpSp>
      <p:grpSp>
        <p:nvGrpSpPr>
          <p:cNvPr id="40984" name="Group 46"/>
          <p:cNvGrpSpPr>
            <a:grpSpLocks/>
          </p:cNvGrpSpPr>
          <p:nvPr/>
        </p:nvGrpSpPr>
        <p:grpSpPr bwMode="auto">
          <a:xfrm>
            <a:off x="7307263" y="5472113"/>
            <a:ext cx="979487" cy="438150"/>
            <a:chOff x="4865" y="2932"/>
            <a:chExt cx="473" cy="276"/>
          </a:xfrm>
        </p:grpSpPr>
        <p:pic>
          <p:nvPicPr>
            <p:cNvPr id="41220" name="Picture 4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" y="2932"/>
              <a:ext cx="47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21" name="Text Box 48"/>
            <p:cNvSpPr txBox="1">
              <a:spLocks noChangeArrowheads="1"/>
            </p:cNvSpPr>
            <p:nvPr/>
          </p:nvSpPr>
          <p:spPr bwMode="auto">
            <a:xfrm>
              <a:off x="4906" y="2990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Drexel U.</a:t>
              </a:r>
            </a:p>
          </p:txBody>
        </p:sp>
      </p:grpSp>
      <p:grpSp>
        <p:nvGrpSpPr>
          <p:cNvPr id="40985" name="Group 49"/>
          <p:cNvGrpSpPr>
            <a:grpSpLocks/>
          </p:cNvGrpSpPr>
          <p:nvPr/>
        </p:nvGrpSpPr>
        <p:grpSpPr bwMode="auto">
          <a:xfrm>
            <a:off x="7150100" y="5930900"/>
            <a:ext cx="1206500" cy="452438"/>
            <a:chOff x="4943" y="2924"/>
            <a:chExt cx="760" cy="285"/>
          </a:xfrm>
        </p:grpSpPr>
        <p:pic>
          <p:nvPicPr>
            <p:cNvPr id="41218" name="Picture 5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2924"/>
              <a:ext cx="76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19" name="Text Box 51"/>
            <p:cNvSpPr txBox="1">
              <a:spLocks noChangeArrowheads="1"/>
            </p:cNvSpPr>
            <p:nvPr/>
          </p:nvSpPr>
          <p:spPr bwMode="auto">
            <a:xfrm>
              <a:off x="5011" y="2982"/>
              <a:ext cx="6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U. Delaware</a:t>
              </a:r>
            </a:p>
          </p:txBody>
        </p:sp>
      </p:grpSp>
      <p:pic>
        <p:nvPicPr>
          <p:cNvPr id="40986" name="Picture 5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552950"/>
            <a:ext cx="4572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7" name="Text Box 53"/>
          <p:cNvSpPr txBox="1">
            <a:spLocks noChangeArrowheads="1"/>
          </p:cNvSpPr>
          <p:nvPr/>
        </p:nvSpPr>
        <p:spPr bwMode="auto">
          <a:xfrm>
            <a:off x="5519738" y="4559300"/>
            <a:ext cx="496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PSC</a:t>
            </a:r>
          </a:p>
        </p:txBody>
      </p:sp>
      <p:grpSp>
        <p:nvGrpSpPr>
          <p:cNvPr id="40988" name="Group 54"/>
          <p:cNvGrpSpPr>
            <a:grpSpLocks/>
          </p:cNvGrpSpPr>
          <p:nvPr/>
        </p:nvGrpSpPr>
        <p:grpSpPr bwMode="auto">
          <a:xfrm>
            <a:off x="5762625" y="6194425"/>
            <a:ext cx="1376363" cy="409575"/>
            <a:chOff x="4648" y="3604"/>
            <a:chExt cx="867" cy="258"/>
          </a:xfrm>
        </p:grpSpPr>
        <p:pic>
          <p:nvPicPr>
            <p:cNvPr id="41216" name="Picture 5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" y="3604"/>
              <a:ext cx="86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17" name="Text Box 56"/>
            <p:cNvSpPr txBox="1">
              <a:spLocks noChangeArrowheads="1"/>
            </p:cNvSpPr>
            <p:nvPr/>
          </p:nvSpPr>
          <p:spPr bwMode="auto">
            <a:xfrm>
              <a:off x="4765" y="3648"/>
              <a:ext cx="6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NCNI/MCNC</a:t>
              </a:r>
            </a:p>
          </p:txBody>
        </p:sp>
      </p:grpSp>
      <p:grpSp>
        <p:nvGrpSpPr>
          <p:cNvPr id="40989" name="Group 57"/>
          <p:cNvGrpSpPr>
            <a:grpSpLocks/>
          </p:cNvGrpSpPr>
          <p:nvPr/>
        </p:nvGrpSpPr>
        <p:grpSpPr bwMode="auto">
          <a:xfrm>
            <a:off x="6961188" y="4392613"/>
            <a:ext cx="858837" cy="409575"/>
            <a:chOff x="4422" y="2279"/>
            <a:chExt cx="541" cy="258"/>
          </a:xfrm>
        </p:grpSpPr>
        <p:pic>
          <p:nvPicPr>
            <p:cNvPr id="41214" name="Picture 5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279"/>
              <a:ext cx="54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15" name="Text Box 59"/>
            <p:cNvSpPr txBox="1">
              <a:spLocks noChangeArrowheads="1"/>
            </p:cNvSpPr>
            <p:nvPr/>
          </p:nvSpPr>
          <p:spPr bwMode="auto">
            <a:xfrm>
              <a:off x="4493" y="2323"/>
              <a:ext cx="4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MAGPI</a:t>
              </a:r>
            </a:p>
          </p:txBody>
        </p:sp>
      </p:grpSp>
      <p:grpSp>
        <p:nvGrpSpPr>
          <p:cNvPr id="40990" name="Group 60"/>
          <p:cNvGrpSpPr>
            <a:grpSpLocks/>
          </p:cNvGrpSpPr>
          <p:nvPr/>
        </p:nvGrpSpPr>
        <p:grpSpPr bwMode="auto">
          <a:xfrm>
            <a:off x="5692775" y="5413375"/>
            <a:ext cx="1077913" cy="398463"/>
            <a:chOff x="4271" y="3813"/>
            <a:chExt cx="733" cy="287"/>
          </a:xfrm>
        </p:grpSpPr>
        <p:pic>
          <p:nvPicPr>
            <p:cNvPr id="41212" name="Picture 6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" y="3813"/>
              <a:ext cx="73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13" name="Text Box 62"/>
            <p:cNvSpPr txBox="1">
              <a:spLocks noChangeArrowheads="1"/>
            </p:cNvSpPr>
            <p:nvPr/>
          </p:nvSpPr>
          <p:spPr bwMode="auto">
            <a:xfrm>
              <a:off x="4341" y="3867"/>
              <a:ext cx="64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UMD NGIX</a:t>
              </a:r>
            </a:p>
          </p:txBody>
        </p:sp>
      </p:grpSp>
      <p:grpSp>
        <p:nvGrpSpPr>
          <p:cNvPr id="40991" name="Group 63"/>
          <p:cNvGrpSpPr>
            <a:grpSpLocks/>
          </p:cNvGrpSpPr>
          <p:nvPr/>
        </p:nvGrpSpPr>
        <p:grpSpPr bwMode="auto">
          <a:xfrm>
            <a:off x="5573713" y="4803775"/>
            <a:ext cx="823912" cy="552450"/>
            <a:chOff x="3548" y="2970"/>
            <a:chExt cx="519" cy="348"/>
          </a:xfrm>
        </p:grpSpPr>
        <p:pic>
          <p:nvPicPr>
            <p:cNvPr id="41210" name="Picture 6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" y="2970"/>
              <a:ext cx="500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11" name="Text Box 65"/>
            <p:cNvSpPr txBox="1">
              <a:spLocks noChangeArrowheads="1"/>
            </p:cNvSpPr>
            <p:nvPr/>
          </p:nvSpPr>
          <p:spPr bwMode="auto">
            <a:xfrm>
              <a:off x="3589" y="2993"/>
              <a:ext cx="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DARPA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BossNet</a:t>
              </a:r>
            </a:p>
          </p:txBody>
        </p:sp>
      </p:grpSp>
      <p:grpSp>
        <p:nvGrpSpPr>
          <p:cNvPr id="40992" name="Group 66"/>
          <p:cNvGrpSpPr>
            <a:grpSpLocks/>
          </p:cNvGrpSpPr>
          <p:nvPr/>
        </p:nvGrpSpPr>
        <p:grpSpPr bwMode="auto">
          <a:xfrm>
            <a:off x="4551363" y="3200400"/>
            <a:ext cx="709612" cy="439738"/>
            <a:chOff x="5520" y="2016"/>
            <a:chExt cx="447" cy="277"/>
          </a:xfrm>
        </p:grpSpPr>
        <p:pic>
          <p:nvPicPr>
            <p:cNvPr id="41208" name="Picture 6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" y="2016"/>
              <a:ext cx="41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9" name="Text Box 68"/>
            <p:cNvSpPr txBox="1">
              <a:spLocks noChangeArrowheads="1"/>
            </p:cNvSpPr>
            <p:nvPr/>
          </p:nvSpPr>
          <p:spPr bwMode="auto">
            <a:xfrm>
              <a:off x="5520" y="2064"/>
              <a:ext cx="44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GEANT</a:t>
              </a:r>
            </a:p>
          </p:txBody>
        </p:sp>
      </p:grpSp>
      <p:cxnSp>
        <p:nvCxnSpPr>
          <p:cNvPr id="40993" name="AutoShape 69"/>
          <p:cNvCxnSpPr>
            <a:cxnSpLocks noChangeShapeType="1"/>
            <a:stCxn id="41123" idx="4"/>
          </p:cNvCxnSpPr>
          <p:nvPr/>
        </p:nvCxnSpPr>
        <p:spPr bwMode="auto">
          <a:xfrm flipH="1">
            <a:off x="5740400" y="3913188"/>
            <a:ext cx="234950" cy="639762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4" name="AutoShape 70"/>
          <p:cNvCxnSpPr>
            <a:cxnSpLocks noChangeShapeType="1"/>
            <a:stCxn id="41123" idx="6"/>
          </p:cNvCxnSpPr>
          <p:nvPr/>
        </p:nvCxnSpPr>
        <p:spPr bwMode="auto">
          <a:xfrm>
            <a:off x="6089650" y="3798888"/>
            <a:ext cx="871538" cy="798512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5" name="AutoShape 71"/>
          <p:cNvCxnSpPr>
            <a:cxnSpLocks noChangeShapeType="1"/>
            <a:stCxn id="41123" idx="5"/>
          </p:cNvCxnSpPr>
          <p:nvPr/>
        </p:nvCxnSpPr>
        <p:spPr bwMode="auto">
          <a:xfrm>
            <a:off x="6056313" y="3879850"/>
            <a:ext cx="1071562" cy="1262063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6" name="AutoShape 72"/>
          <p:cNvCxnSpPr>
            <a:cxnSpLocks noChangeShapeType="1"/>
            <a:stCxn id="41005" idx="4"/>
            <a:endCxn id="41237" idx="3"/>
          </p:cNvCxnSpPr>
          <p:nvPr/>
        </p:nvCxnSpPr>
        <p:spPr bwMode="auto">
          <a:xfrm>
            <a:off x="5438775" y="4333875"/>
            <a:ext cx="96838" cy="2184400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7" name="Line 73"/>
          <p:cNvSpPr>
            <a:spLocks noChangeShapeType="1"/>
          </p:cNvSpPr>
          <p:nvPr/>
        </p:nvSpPr>
        <p:spPr bwMode="auto">
          <a:xfrm>
            <a:off x="6034088" y="3873500"/>
            <a:ext cx="1309687" cy="1784350"/>
          </a:xfrm>
          <a:prstGeom prst="line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8" name="Line 74"/>
          <p:cNvSpPr>
            <a:spLocks noChangeShapeType="1"/>
          </p:cNvSpPr>
          <p:nvPr/>
        </p:nvSpPr>
        <p:spPr bwMode="auto">
          <a:xfrm>
            <a:off x="5989638" y="3883025"/>
            <a:ext cx="19050" cy="939800"/>
          </a:xfrm>
          <a:prstGeom prst="line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9" name="Line 75"/>
          <p:cNvSpPr>
            <a:spLocks noChangeShapeType="1"/>
          </p:cNvSpPr>
          <p:nvPr/>
        </p:nvSpPr>
        <p:spPr bwMode="auto">
          <a:xfrm>
            <a:off x="5988050" y="3868738"/>
            <a:ext cx="544513" cy="1600200"/>
          </a:xfrm>
          <a:prstGeom prst="line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0" name="Line 76"/>
          <p:cNvSpPr>
            <a:spLocks noChangeShapeType="1"/>
          </p:cNvSpPr>
          <p:nvPr/>
        </p:nvSpPr>
        <p:spPr bwMode="auto">
          <a:xfrm>
            <a:off x="6054725" y="3887788"/>
            <a:ext cx="1258888" cy="2159000"/>
          </a:xfrm>
          <a:prstGeom prst="line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1" name="Oval 77"/>
          <p:cNvSpPr>
            <a:spLocks noChangeArrowheads="1"/>
          </p:cNvSpPr>
          <p:nvPr/>
        </p:nvSpPr>
        <p:spPr bwMode="auto">
          <a:xfrm>
            <a:off x="3005138" y="25796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2" name="Oval 78"/>
          <p:cNvSpPr>
            <a:spLocks noChangeArrowheads="1"/>
          </p:cNvSpPr>
          <p:nvPr/>
        </p:nvSpPr>
        <p:spPr bwMode="auto">
          <a:xfrm>
            <a:off x="2965450" y="3336925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3" name="Oval 79"/>
          <p:cNvSpPr>
            <a:spLocks noChangeArrowheads="1"/>
          </p:cNvSpPr>
          <p:nvPr/>
        </p:nvSpPr>
        <p:spPr bwMode="auto">
          <a:xfrm>
            <a:off x="3311525" y="3979863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4" name="Oval 80"/>
          <p:cNvSpPr>
            <a:spLocks noChangeArrowheads="1"/>
          </p:cNvSpPr>
          <p:nvPr/>
        </p:nvSpPr>
        <p:spPr bwMode="auto">
          <a:xfrm>
            <a:off x="4379913" y="435133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5" name="Oval 81"/>
          <p:cNvSpPr>
            <a:spLocks noChangeArrowheads="1"/>
          </p:cNvSpPr>
          <p:nvPr/>
        </p:nvSpPr>
        <p:spPr bwMode="auto">
          <a:xfrm>
            <a:off x="5324475" y="4105275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6" name="Oval 82"/>
          <p:cNvSpPr>
            <a:spLocks noChangeArrowheads="1"/>
          </p:cNvSpPr>
          <p:nvPr/>
        </p:nvSpPr>
        <p:spPr bwMode="auto">
          <a:xfrm>
            <a:off x="5680075" y="2341563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7" name="Oval 83"/>
          <p:cNvSpPr>
            <a:spLocks noChangeArrowheads="1"/>
          </p:cNvSpPr>
          <p:nvPr/>
        </p:nvSpPr>
        <p:spPr bwMode="auto">
          <a:xfrm>
            <a:off x="5059363" y="2060575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8" name="Oval 84"/>
          <p:cNvSpPr>
            <a:spLocks noChangeArrowheads="1"/>
          </p:cNvSpPr>
          <p:nvPr/>
        </p:nvSpPr>
        <p:spPr bwMode="auto">
          <a:xfrm>
            <a:off x="3381375" y="2136775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9" name="Text Box 85"/>
          <p:cNvSpPr txBox="1">
            <a:spLocks noChangeArrowheads="1"/>
          </p:cNvSpPr>
          <p:nvPr/>
        </p:nvSpPr>
        <p:spPr bwMode="auto">
          <a:xfrm>
            <a:off x="3208338" y="2655888"/>
            <a:ext cx="598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Seattle</a:t>
            </a:r>
          </a:p>
        </p:txBody>
      </p:sp>
      <p:sp>
        <p:nvSpPr>
          <p:cNvPr id="41010" name="Text Box 86"/>
          <p:cNvSpPr txBox="1">
            <a:spLocks noChangeArrowheads="1"/>
          </p:cNvSpPr>
          <p:nvPr/>
        </p:nvSpPr>
        <p:spPr bwMode="auto">
          <a:xfrm>
            <a:off x="3087688" y="3446463"/>
            <a:ext cx="815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Sunnyvale</a:t>
            </a:r>
          </a:p>
        </p:txBody>
      </p:sp>
      <p:sp>
        <p:nvSpPr>
          <p:cNvPr id="41011" name="Text Box 87"/>
          <p:cNvSpPr txBox="1">
            <a:spLocks noChangeArrowheads="1"/>
          </p:cNvSpPr>
          <p:nvPr/>
        </p:nvSpPr>
        <p:spPr bwMode="auto">
          <a:xfrm>
            <a:off x="3376613" y="3790950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Los Angeles</a:t>
            </a:r>
          </a:p>
        </p:txBody>
      </p:sp>
      <p:sp>
        <p:nvSpPr>
          <p:cNvPr id="41012" name="Text Box 88"/>
          <p:cNvSpPr txBox="1">
            <a:spLocks noChangeArrowheads="1"/>
          </p:cNvSpPr>
          <p:nvPr/>
        </p:nvSpPr>
        <p:spPr bwMode="auto">
          <a:xfrm>
            <a:off x="3835400" y="4114800"/>
            <a:ext cx="70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Houston</a:t>
            </a:r>
          </a:p>
        </p:txBody>
      </p:sp>
      <p:sp>
        <p:nvSpPr>
          <p:cNvPr id="41013" name="Text Box 89"/>
          <p:cNvSpPr txBox="1">
            <a:spLocks noChangeArrowheads="1"/>
          </p:cNvSpPr>
          <p:nvPr/>
        </p:nvSpPr>
        <p:spPr bwMode="auto">
          <a:xfrm>
            <a:off x="3328988" y="2351088"/>
            <a:ext cx="612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Denver</a:t>
            </a:r>
          </a:p>
        </p:txBody>
      </p:sp>
      <p:sp>
        <p:nvSpPr>
          <p:cNvPr id="41014" name="Text Box 90"/>
          <p:cNvSpPr txBox="1">
            <a:spLocks noChangeArrowheads="1"/>
          </p:cNvSpPr>
          <p:nvPr/>
        </p:nvSpPr>
        <p:spPr bwMode="auto">
          <a:xfrm>
            <a:off x="3886200" y="2139950"/>
            <a:ext cx="633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Kansas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City</a:t>
            </a:r>
          </a:p>
        </p:txBody>
      </p:sp>
      <p:sp>
        <p:nvSpPr>
          <p:cNvPr id="41015" name="Text Box 91"/>
          <p:cNvSpPr txBox="1">
            <a:spLocks noChangeArrowheads="1"/>
          </p:cNvSpPr>
          <p:nvPr/>
        </p:nvSpPr>
        <p:spPr bwMode="auto">
          <a:xfrm>
            <a:off x="4597400" y="2220913"/>
            <a:ext cx="60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Indian-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apolis</a:t>
            </a:r>
          </a:p>
        </p:txBody>
      </p:sp>
      <p:sp>
        <p:nvSpPr>
          <p:cNvPr id="41016" name="Text Box 92"/>
          <p:cNvSpPr txBox="1">
            <a:spLocks noChangeArrowheads="1"/>
          </p:cNvSpPr>
          <p:nvPr/>
        </p:nvSpPr>
        <p:spPr bwMode="auto">
          <a:xfrm>
            <a:off x="4772025" y="4076700"/>
            <a:ext cx="614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Atlanta</a:t>
            </a:r>
          </a:p>
        </p:txBody>
      </p:sp>
      <p:sp>
        <p:nvSpPr>
          <p:cNvPr id="41017" name="Text Box 93"/>
          <p:cNvSpPr txBox="1">
            <a:spLocks noChangeArrowheads="1"/>
          </p:cNvSpPr>
          <p:nvPr/>
        </p:nvSpPr>
        <p:spPr bwMode="auto">
          <a:xfrm>
            <a:off x="5473700" y="3348038"/>
            <a:ext cx="557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Wash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D.C.</a:t>
            </a:r>
          </a:p>
        </p:txBody>
      </p:sp>
      <p:sp>
        <p:nvSpPr>
          <p:cNvPr id="41018" name="Oval 94"/>
          <p:cNvSpPr>
            <a:spLocks noChangeArrowheads="1"/>
          </p:cNvSpPr>
          <p:nvPr/>
        </p:nvSpPr>
        <p:spPr bwMode="auto">
          <a:xfrm>
            <a:off x="4365625" y="191293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9" name="Text Box 95"/>
          <p:cNvSpPr txBox="1">
            <a:spLocks noChangeArrowheads="1"/>
          </p:cNvSpPr>
          <p:nvPr/>
        </p:nvSpPr>
        <p:spPr bwMode="auto">
          <a:xfrm>
            <a:off x="5314950" y="2651125"/>
            <a:ext cx="684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Chicago</a:t>
            </a:r>
          </a:p>
        </p:txBody>
      </p:sp>
      <p:sp>
        <p:nvSpPr>
          <p:cNvPr id="41020" name="Text Box 96"/>
          <p:cNvSpPr txBox="1">
            <a:spLocks noChangeArrowheads="1"/>
          </p:cNvSpPr>
          <p:nvPr/>
        </p:nvSpPr>
        <p:spPr bwMode="auto">
          <a:xfrm>
            <a:off x="5235575" y="2925763"/>
            <a:ext cx="760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New York</a:t>
            </a:r>
          </a:p>
        </p:txBody>
      </p:sp>
      <p:cxnSp>
        <p:nvCxnSpPr>
          <p:cNvPr id="41021" name="AutoShape 97"/>
          <p:cNvCxnSpPr>
            <a:cxnSpLocks noChangeShapeType="1"/>
            <a:stCxn id="41002" idx="0"/>
            <a:endCxn id="41001" idx="4"/>
          </p:cNvCxnSpPr>
          <p:nvPr/>
        </p:nvCxnSpPr>
        <p:spPr bwMode="auto">
          <a:xfrm flipV="1">
            <a:off x="3079750" y="2808288"/>
            <a:ext cx="39688" cy="528637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2" name="AutoShape 98"/>
          <p:cNvCxnSpPr>
            <a:cxnSpLocks noChangeShapeType="1"/>
            <a:stCxn id="41001" idx="7"/>
            <a:endCxn id="41008" idx="3"/>
          </p:cNvCxnSpPr>
          <p:nvPr/>
        </p:nvCxnSpPr>
        <p:spPr bwMode="auto">
          <a:xfrm flipV="1">
            <a:off x="3200400" y="2332038"/>
            <a:ext cx="214313" cy="280987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3" name="AutoShape 99"/>
          <p:cNvCxnSpPr>
            <a:cxnSpLocks noChangeShapeType="1"/>
            <a:stCxn id="41002" idx="0"/>
            <a:endCxn id="41008" idx="3"/>
          </p:cNvCxnSpPr>
          <p:nvPr/>
        </p:nvCxnSpPr>
        <p:spPr bwMode="auto">
          <a:xfrm flipV="1">
            <a:off x="3079750" y="2332038"/>
            <a:ext cx="334963" cy="1004887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4" name="AutoShape 100"/>
          <p:cNvCxnSpPr>
            <a:cxnSpLocks noChangeShapeType="1"/>
            <a:stCxn id="41018" idx="6"/>
            <a:endCxn id="41007" idx="1"/>
          </p:cNvCxnSpPr>
          <p:nvPr/>
        </p:nvCxnSpPr>
        <p:spPr bwMode="auto">
          <a:xfrm>
            <a:off x="4594225" y="2027238"/>
            <a:ext cx="498475" cy="66675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5" name="AutoShape 101"/>
          <p:cNvCxnSpPr>
            <a:cxnSpLocks noChangeShapeType="1"/>
            <a:stCxn id="41007" idx="6"/>
            <a:endCxn id="41006" idx="1"/>
          </p:cNvCxnSpPr>
          <p:nvPr/>
        </p:nvCxnSpPr>
        <p:spPr bwMode="auto">
          <a:xfrm>
            <a:off x="5287963" y="2174875"/>
            <a:ext cx="425450" cy="200025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6" name="AutoShape 102"/>
          <p:cNvCxnSpPr>
            <a:cxnSpLocks noChangeShapeType="1"/>
            <a:stCxn id="41006" idx="5"/>
            <a:endCxn id="41116" idx="0"/>
          </p:cNvCxnSpPr>
          <p:nvPr/>
        </p:nvCxnSpPr>
        <p:spPr bwMode="auto">
          <a:xfrm>
            <a:off x="5875338" y="2536825"/>
            <a:ext cx="119062" cy="500063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7" name="AutoShape 103"/>
          <p:cNvCxnSpPr>
            <a:cxnSpLocks noChangeShapeType="1"/>
            <a:stCxn id="41116" idx="4"/>
            <a:endCxn id="41123" idx="0"/>
          </p:cNvCxnSpPr>
          <p:nvPr/>
        </p:nvCxnSpPr>
        <p:spPr bwMode="auto">
          <a:xfrm flipH="1">
            <a:off x="5975350" y="3265488"/>
            <a:ext cx="19050" cy="419100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8" name="AutoShape 104"/>
          <p:cNvCxnSpPr>
            <a:cxnSpLocks noChangeShapeType="1"/>
            <a:stCxn id="41123" idx="3"/>
            <a:endCxn id="41005" idx="7"/>
          </p:cNvCxnSpPr>
          <p:nvPr/>
        </p:nvCxnSpPr>
        <p:spPr bwMode="auto">
          <a:xfrm flipH="1">
            <a:off x="5519738" y="3879850"/>
            <a:ext cx="374650" cy="258763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9" name="AutoShape 105"/>
          <p:cNvCxnSpPr>
            <a:cxnSpLocks noChangeShapeType="1"/>
            <a:stCxn id="41005" idx="3"/>
            <a:endCxn id="41004" idx="6"/>
          </p:cNvCxnSpPr>
          <p:nvPr/>
        </p:nvCxnSpPr>
        <p:spPr bwMode="auto">
          <a:xfrm flipH="1">
            <a:off x="4608513" y="4300538"/>
            <a:ext cx="749300" cy="165100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0" name="AutoShape 106"/>
          <p:cNvCxnSpPr>
            <a:cxnSpLocks noChangeShapeType="1"/>
            <a:stCxn id="41004" idx="2"/>
            <a:endCxn id="41003" idx="5"/>
          </p:cNvCxnSpPr>
          <p:nvPr/>
        </p:nvCxnSpPr>
        <p:spPr bwMode="auto">
          <a:xfrm flipH="1" flipV="1">
            <a:off x="3506788" y="4175125"/>
            <a:ext cx="873125" cy="290513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1" name="AutoShape 107"/>
          <p:cNvCxnSpPr>
            <a:cxnSpLocks noChangeShapeType="1"/>
            <a:stCxn id="41003" idx="1"/>
            <a:endCxn id="41002" idx="4"/>
          </p:cNvCxnSpPr>
          <p:nvPr/>
        </p:nvCxnSpPr>
        <p:spPr bwMode="auto">
          <a:xfrm flipH="1" flipV="1">
            <a:off x="3079750" y="3565525"/>
            <a:ext cx="265113" cy="447675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2" name="AutoShape 108"/>
          <p:cNvCxnSpPr>
            <a:cxnSpLocks noChangeShapeType="1"/>
            <a:stCxn id="41018" idx="4"/>
            <a:endCxn id="41004" idx="0"/>
          </p:cNvCxnSpPr>
          <p:nvPr/>
        </p:nvCxnSpPr>
        <p:spPr bwMode="auto">
          <a:xfrm>
            <a:off x="4479925" y="2141538"/>
            <a:ext cx="14288" cy="2209800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3" name="AutoShape 109"/>
          <p:cNvCxnSpPr>
            <a:cxnSpLocks noChangeShapeType="1"/>
            <a:stCxn id="41007" idx="4"/>
            <a:endCxn id="41005" idx="0"/>
          </p:cNvCxnSpPr>
          <p:nvPr/>
        </p:nvCxnSpPr>
        <p:spPr bwMode="auto">
          <a:xfrm>
            <a:off x="5173663" y="2289175"/>
            <a:ext cx="265112" cy="1816100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034" name="Group 110"/>
          <p:cNvGrpSpPr>
            <a:grpSpLocks/>
          </p:cNvGrpSpPr>
          <p:nvPr/>
        </p:nvGrpSpPr>
        <p:grpSpPr bwMode="auto">
          <a:xfrm>
            <a:off x="5975350" y="833438"/>
            <a:ext cx="839788" cy="325437"/>
            <a:chOff x="3531" y="325"/>
            <a:chExt cx="529" cy="205"/>
          </a:xfrm>
        </p:grpSpPr>
        <p:pic>
          <p:nvPicPr>
            <p:cNvPr id="41206" name="Picture 1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325"/>
              <a:ext cx="52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7" name="Text Box 112"/>
            <p:cNvSpPr txBox="1">
              <a:spLocks noChangeArrowheads="1"/>
            </p:cNvSpPr>
            <p:nvPr/>
          </p:nvSpPr>
          <p:spPr bwMode="auto">
            <a:xfrm>
              <a:off x="3544" y="354"/>
              <a:ext cx="5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OARNET</a:t>
              </a:r>
            </a:p>
          </p:txBody>
        </p:sp>
      </p:grpSp>
      <p:pic>
        <p:nvPicPr>
          <p:cNvPr id="41035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3200"/>
            <a:ext cx="16192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6" name="Text Box 114"/>
          <p:cNvSpPr txBox="1">
            <a:spLocks noChangeArrowheads="1"/>
          </p:cNvSpPr>
          <p:nvPr/>
        </p:nvSpPr>
        <p:spPr bwMode="auto">
          <a:xfrm>
            <a:off x="4459288" y="260350"/>
            <a:ext cx="1222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Northern Lights</a:t>
            </a:r>
          </a:p>
        </p:txBody>
      </p:sp>
      <p:grpSp>
        <p:nvGrpSpPr>
          <p:cNvPr id="41037" name="Group 115"/>
          <p:cNvGrpSpPr>
            <a:grpSpLocks/>
          </p:cNvGrpSpPr>
          <p:nvPr/>
        </p:nvGrpSpPr>
        <p:grpSpPr bwMode="auto">
          <a:xfrm>
            <a:off x="5965825" y="388938"/>
            <a:ext cx="1647825" cy="382587"/>
            <a:chOff x="3579" y="63"/>
            <a:chExt cx="1038" cy="241"/>
          </a:xfrm>
        </p:grpSpPr>
        <p:pic>
          <p:nvPicPr>
            <p:cNvPr id="41204" name="Picture 1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" y="63"/>
              <a:ext cx="103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5" name="Text Box 117"/>
            <p:cNvSpPr txBox="1">
              <a:spLocks noChangeArrowheads="1"/>
            </p:cNvSpPr>
            <p:nvPr/>
          </p:nvSpPr>
          <p:spPr bwMode="auto">
            <a:xfrm>
              <a:off x="3698" y="100"/>
              <a:ext cx="8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Indiana GigaPoP</a:t>
              </a:r>
            </a:p>
          </p:txBody>
        </p:sp>
      </p:grpSp>
      <p:pic>
        <p:nvPicPr>
          <p:cNvPr id="41038" name="Picture 1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23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9" name="Text Box 119"/>
          <p:cNvSpPr txBox="1">
            <a:spLocks noChangeArrowheads="1"/>
          </p:cNvSpPr>
          <p:nvPr/>
        </p:nvSpPr>
        <p:spPr bwMode="auto">
          <a:xfrm>
            <a:off x="5159375" y="665163"/>
            <a:ext cx="522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Merit</a:t>
            </a:r>
          </a:p>
        </p:txBody>
      </p:sp>
      <p:grpSp>
        <p:nvGrpSpPr>
          <p:cNvPr id="41040" name="Group 120"/>
          <p:cNvGrpSpPr>
            <a:grpSpLocks/>
          </p:cNvGrpSpPr>
          <p:nvPr/>
        </p:nvGrpSpPr>
        <p:grpSpPr bwMode="auto">
          <a:xfrm>
            <a:off x="3876675" y="574675"/>
            <a:ext cx="1163638" cy="387350"/>
            <a:chOff x="2299" y="342"/>
            <a:chExt cx="733" cy="244"/>
          </a:xfrm>
        </p:grpSpPr>
        <p:pic>
          <p:nvPicPr>
            <p:cNvPr id="41202" name="Picture 1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342"/>
              <a:ext cx="73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3" name="Text Box 122"/>
            <p:cNvSpPr txBox="1">
              <a:spLocks noChangeArrowheads="1"/>
            </p:cNvSpPr>
            <p:nvPr/>
          </p:nvSpPr>
          <p:spPr bwMode="auto">
            <a:xfrm>
              <a:off x="2360" y="372"/>
              <a:ext cx="6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U. Louisville</a:t>
              </a:r>
            </a:p>
          </p:txBody>
        </p:sp>
      </p:grpSp>
      <p:cxnSp>
        <p:nvCxnSpPr>
          <p:cNvPr id="41041" name="AutoShape 123"/>
          <p:cNvCxnSpPr>
            <a:cxnSpLocks noChangeShapeType="1"/>
            <a:stCxn id="41005" idx="4"/>
          </p:cNvCxnSpPr>
          <p:nvPr/>
        </p:nvCxnSpPr>
        <p:spPr bwMode="auto">
          <a:xfrm>
            <a:off x="5438775" y="4333875"/>
            <a:ext cx="138113" cy="1673225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42" name="AutoShape 124"/>
          <p:cNvCxnSpPr>
            <a:cxnSpLocks noChangeShapeType="1"/>
            <a:stCxn id="41005" idx="4"/>
          </p:cNvCxnSpPr>
          <p:nvPr/>
        </p:nvCxnSpPr>
        <p:spPr bwMode="auto">
          <a:xfrm>
            <a:off x="5438775" y="4333875"/>
            <a:ext cx="0" cy="1282700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043" name="Group 125"/>
          <p:cNvGrpSpPr>
            <a:grpSpLocks/>
          </p:cNvGrpSpPr>
          <p:nvPr/>
        </p:nvGrpSpPr>
        <p:grpSpPr bwMode="auto">
          <a:xfrm>
            <a:off x="7237413" y="1781175"/>
            <a:ext cx="1073150" cy="371475"/>
            <a:chOff x="4920" y="436"/>
            <a:chExt cx="762" cy="297"/>
          </a:xfrm>
        </p:grpSpPr>
        <p:pic>
          <p:nvPicPr>
            <p:cNvPr id="41200" name="Picture 12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" y="436"/>
              <a:ext cx="76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1" name="Text Box 127"/>
            <p:cNvSpPr txBox="1">
              <a:spLocks noChangeArrowheads="1"/>
            </p:cNvSpPr>
            <p:nvPr/>
          </p:nvSpPr>
          <p:spPr bwMode="auto">
            <a:xfrm>
              <a:off x="4973" y="491"/>
              <a:ext cx="67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NYSERNet</a:t>
              </a:r>
            </a:p>
          </p:txBody>
        </p:sp>
      </p:grpSp>
      <p:cxnSp>
        <p:nvCxnSpPr>
          <p:cNvPr id="41044" name="AutoShape 128"/>
          <p:cNvCxnSpPr>
            <a:cxnSpLocks noChangeShapeType="1"/>
            <a:stCxn id="41007" idx="0"/>
            <a:endCxn id="41207" idx="1"/>
          </p:cNvCxnSpPr>
          <p:nvPr/>
        </p:nvCxnSpPr>
        <p:spPr bwMode="auto">
          <a:xfrm flipV="1">
            <a:off x="5173663" y="1017588"/>
            <a:ext cx="822325" cy="1042987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45" name="AutoShape 129"/>
          <p:cNvCxnSpPr>
            <a:cxnSpLocks noChangeShapeType="1"/>
            <a:stCxn id="41007" idx="0"/>
          </p:cNvCxnSpPr>
          <p:nvPr/>
        </p:nvCxnSpPr>
        <p:spPr bwMode="auto">
          <a:xfrm flipV="1">
            <a:off x="5173663" y="992188"/>
            <a:ext cx="227012" cy="1068387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46" name="AutoShape 130"/>
          <p:cNvCxnSpPr>
            <a:cxnSpLocks noChangeShapeType="1"/>
            <a:stCxn id="41007" idx="0"/>
          </p:cNvCxnSpPr>
          <p:nvPr/>
        </p:nvCxnSpPr>
        <p:spPr bwMode="auto">
          <a:xfrm flipH="1" flipV="1">
            <a:off x="5076825" y="601663"/>
            <a:ext cx="96838" cy="1458912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47" name="AutoShape 131"/>
          <p:cNvCxnSpPr>
            <a:cxnSpLocks noChangeShapeType="1"/>
            <a:stCxn id="41007" idx="0"/>
          </p:cNvCxnSpPr>
          <p:nvPr/>
        </p:nvCxnSpPr>
        <p:spPr bwMode="auto">
          <a:xfrm flipV="1">
            <a:off x="5173663" y="581025"/>
            <a:ext cx="792162" cy="1479550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048" name="Group 132"/>
          <p:cNvGrpSpPr>
            <a:grpSpLocks/>
          </p:cNvGrpSpPr>
          <p:nvPr/>
        </p:nvGrpSpPr>
        <p:grpSpPr bwMode="auto">
          <a:xfrm>
            <a:off x="3014663" y="227013"/>
            <a:ext cx="1220787" cy="387350"/>
            <a:chOff x="1675" y="51"/>
            <a:chExt cx="769" cy="244"/>
          </a:xfrm>
        </p:grpSpPr>
        <p:pic>
          <p:nvPicPr>
            <p:cNvPr id="41198" name="Picture 13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" y="51"/>
              <a:ext cx="769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99" name="Text Box 134"/>
            <p:cNvSpPr txBox="1">
              <a:spLocks noChangeArrowheads="1"/>
            </p:cNvSpPr>
            <p:nvPr/>
          </p:nvSpPr>
          <p:spPr bwMode="auto">
            <a:xfrm>
              <a:off x="1772" y="81"/>
              <a:ext cx="62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U. Memphis</a:t>
              </a:r>
            </a:p>
          </p:txBody>
        </p:sp>
      </p:grpSp>
      <p:grpSp>
        <p:nvGrpSpPr>
          <p:cNvPr id="41049" name="Group 135"/>
          <p:cNvGrpSpPr>
            <a:grpSpLocks/>
          </p:cNvGrpSpPr>
          <p:nvPr/>
        </p:nvGrpSpPr>
        <p:grpSpPr bwMode="auto">
          <a:xfrm>
            <a:off x="2333625" y="627063"/>
            <a:ext cx="1190625" cy="341312"/>
            <a:chOff x="1507" y="339"/>
            <a:chExt cx="750" cy="215"/>
          </a:xfrm>
        </p:grpSpPr>
        <p:pic>
          <p:nvPicPr>
            <p:cNvPr id="41196" name="Picture 13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339"/>
              <a:ext cx="7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97" name="Text Box 137"/>
            <p:cNvSpPr txBox="1">
              <a:spLocks noChangeArrowheads="1"/>
            </p:cNvSpPr>
            <p:nvPr/>
          </p:nvSpPr>
          <p:spPr bwMode="auto">
            <a:xfrm>
              <a:off x="1578" y="357"/>
              <a:ext cx="6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Great Plains</a:t>
              </a:r>
            </a:p>
          </p:txBody>
        </p:sp>
      </p:grpSp>
      <p:pic>
        <p:nvPicPr>
          <p:cNvPr id="41050" name="Picture 13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979488"/>
            <a:ext cx="7762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1" name="Text Box 139"/>
          <p:cNvSpPr txBox="1">
            <a:spLocks noChangeArrowheads="1"/>
          </p:cNvSpPr>
          <p:nvPr/>
        </p:nvSpPr>
        <p:spPr bwMode="auto">
          <a:xfrm>
            <a:off x="3984625" y="1022350"/>
            <a:ext cx="708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OneNet</a:t>
            </a:r>
          </a:p>
        </p:txBody>
      </p:sp>
      <p:sp>
        <p:nvSpPr>
          <p:cNvPr id="41052" name="Line 140"/>
          <p:cNvSpPr>
            <a:spLocks noChangeShapeType="1"/>
          </p:cNvSpPr>
          <p:nvPr/>
        </p:nvSpPr>
        <p:spPr bwMode="auto">
          <a:xfrm>
            <a:off x="3459163" y="560388"/>
            <a:ext cx="968375" cy="1385887"/>
          </a:xfrm>
          <a:prstGeom prst="line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053" name="AutoShape 141"/>
          <p:cNvCxnSpPr>
            <a:cxnSpLocks noChangeShapeType="1"/>
            <a:stCxn id="41018" idx="0"/>
          </p:cNvCxnSpPr>
          <p:nvPr/>
        </p:nvCxnSpPr>
        <p:spPr bwMode="auto">
          <a:xfrm flipH="1" flipV="1">
            <a:off x="4332288" y="1377950"/>
            <a:ext cx="147637" cy="534988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54" name="AutoShape 142"/>
          <p:cNvCxnSpPr>
            <a:cxnSpLocks noChangeShapeType="1"/>
            <a:stCxn id="41052" idx="1"/>
          </p:cNvCxnSpPr>
          <p:nvPr/>
        </p:nvCxnSpPr>
        <p:spPr bwMode="auto">
          <a:xfrm flipH="1" flipV="1">
            <a:off x="3524250" y="798513"/>
            <a:ext cx="903288" cy="1162050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55" name="Line 143"/>
          <p:cNvSpPr>
            <a:spLocks noChangeShapeType="1"/>
          </p:cNvSpPr>
          <p:nvPr/>
        </p:nvSpPr>
        <p:spPr bwMode="auto">
          <a:xfrm flipH="1" flipV="1">
            <a:off x="4670425" y="931863"/>
            <a:ext cx="471488" cy="1114425"/>
          </a:xfrm>
          <a:prstGeom prst="line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56" name="Group 144"/>
          <p:cNvGrpSpPr>
            <a:grpSpLocks/>
          </p:cNvGrpSpPr>
          <p:nvPr/>
        </p:nvGrpSpPr>
        <p:grpSpPr bwMode="auto">
          <a:xfrm>
            <a:off x="684213" y="1136650"/>
            <a:ext cx="1077912" cy="387350"/>
            <a:chOff x="495" y="723"/>
            <a:chExt cx="679" cy="244"/>
          </a:xfrm>
        </p:grpSpPr>
        <p:pic>
          <p:nvPicPr>
            <p:cNvPr id="41194" name="Picture 14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723"/>
              <a:ext cx="679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95" name="Text Box 146"/>
            <p:cNvSpPr txBox="1">
              <a:spLocks noChangeArrowheads="1"/>
            </p:cNvSpPr>
            <p:nvPr/>
          </p:nvSpPr>
          <p:spPr bwMode="auto">
            <a:xfrm>
              <a:off x="556" y="744"/>
              <a:ext cx="5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Arizona St.</a:t>
              </a:r>
            </a:p>
          </p:txBody>
        </p:sp>
      </p:grpSp>
      <p:grpSp>
        <p:nvGrpSpPr>
          <p:cNvPr id="41057" name="Group 147"/>
          <p:cNvGrpSpPr>
            <a:grpSpLocks/>
          </p:cNvGrpSpPr>
          <p:nvPr/>
        </p:nvGrpSpPr>
        <p:grpSpPr bwMode="auto">
          <a:xfrm>
            <a:off x="1212850" y="1574800"/>
            <a:ext cx="1077913" cy="330200"/>
            <a:chOff x="801" y="936"/>
            <a:chExt cx="679" cy="208"/>
          </a:xfrm>
        </p:grpSpPr>
        <p:pic>
          <p:nvPicPr>
            <p:cNvPr id="41192" name="Picture 14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936"/>
              <a:ext cx="67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93" name="Text Box 149"/>
            <p:cNvSpPr txBox="1">
              <a:spLocks noChangeArrowheads="1"/>
            </p:cNvSpPr>
            <p:nvPr/>
          </p:nvSpPr>
          <p:spPr bwMode="auto">
            <a:xfrm>
              <a:off x="835" y="942"/>
              <a:ext cx="56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U. Arizona</a:t>
              </a:r>
            </a:p>
          </p:txBody>
        </p:sp>
      </p:grpSp>
      <p:grpSp>
        <p:nvGrpSpPr>
          <p:cNvPr id="41058" name="Group 150"/>
          <p:cNvGrpSpPr>
            <a:grpSpLocks/>
          </p:cNvGrpSpPr>
          <p:nvPr/>
        </p:nvGrpSpPr>
        <p:grpSpPr bwMode="auto">
          <a:xfrm>
            <a:off x="2662238" y="1003300"/>
            <a:ext cx="1049337" cy="387350"/>
            <a:chOff x="751" y="756"/>
            <a:chExt cx="751" cy="244"/>
          </a:xfrm>
        </p:grpSpPr>
        <p:pic>
          <p:nvPicPr>
            <p:cNvPr id="41190" name="Picture 15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" y="756"/>
              <a:ext cx="75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91" name="Text Box 152"/>
            <p:cNvSpPr txBox="1">
              <a:spLocks noChangeArrowheads="1"/>
            </p:cNvSpPr>
            <p:nvPr/>
          </p:nvSpPr>
          <p:spPr bwMode="auto">
            <a:xfrm>
              <a:off x="785" y="795"/>
              <a:ext cx="7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Qwest Labs</a:t>
              </a:r>
            </a:p>
          </p:txBody>
        </p:sp>
      </p:grpSp>
      <p:grpSp>
        <p:nvGrpSpPr>
          <p:cNvPr id="41059" name="Group 153"/>
          <p:cNvGrpSpPr>
            <a:grpSpLocks/>
          </p:cNvGrpSpPr>
          <p:nvPr/>
        </p:nvGrpSpPr>
        <p:grpSpPr bwMode="auto">
          <a:xfrm>
            <a:off x="2355850" y="2189163"/>
            <a:ext cx="620713" cy="387350"/>
            <a:chOff x="2290" y="990"/>
            <a:chExt cx="391" cy="244"/>
          </a:xfrm>
        </p:grpSpPr>
        <p:pic>
          <p:nvPicPr>
            <p:cNvPr id="41188" name="Picture 15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990"/>
              <a:ext cx="39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9" name="Text Box 155"/>
            <p:cNvSpPr txBox="1">
              <a:spLocks noChangeArrowheads="1"/>
            </p:cNvSpPr>
            <p:nvPr/>
          </p:nvSpPr>
          <p:spPr bwMode="auto">
            <a:xfrm>
              <a:off x="2324" y="1029"/>
              <a:ext cx="3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UNM</a:t>
              </a:r>
            </a:p>
          </p:txBody>
        </p:sp>
      </p:grpSp>
      <p:grpSp>
        <p:nvGrpSpPr>
          <p:cNvPr id="41060" name="Group 156"/>
          <p:cNvGrpSpPr>
            <a:grpSpLocks/>
          </p:cNvGrpSpPr>
          <p:nvPr/>
        </p:nvGrpSpPr>
        <p:grpSpPr bwMode="auto">
          <a:xfrm>
            <a:off x="536575" y="1779588"/>
            <a:ext cx="862013" cy="539750"/>
            <a:chOff x="375" y="1101"/>
            <a:chExt cx="543" cy="340"/>
          </a:xfrm>
        </p:grpSpPr>
        <p:pic>
          <p:nvPicPr>
            <p:cNvPr id="41186" name="Picture 15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" y="1101"/>
              <a:ext cx="543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7" name="Text Box 158"/>
            <p:cNvSpPr txBox="1">
              <a:spLocks noChangeArrowheads="1"/>
            </p:cNvSpPr>
            <p:nvPr/>
          </p:nvSpPr>
          <p:spPr bwMode="auto">
            <a:xfrm>
              <a:off x="411" y="1117"/>
              <a:ext cx="4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Oregon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GigaPoP</a:t>
              </a:r>
            </a:p>
          </p:txBody>
        </p:sp>
      </p:grpSp>
      <p:grpSp>
        <p:nvGrpSpPr>
          <p:cNvPr id="41061" name="Group 159"/>
          <p:cNvGrpSpPr>
            <a:grpSpLocks/>
          </p:cNvGrpSpPr>
          <p:nvPr/>
        </p:nvGrpSpPr>
        <p:grpSpPr bwMode="auto">
          <a:xfrm>
            <a:off x="669925" y="584200"/>
            <a:ext cx="1290638" cy="496888"/>
            <a:chOff x="45" y="348"/>
            <a:chExt cx="813" cy="313"/>
          </a:xfrm>
        </p:grpSpPr>
        <p:pic>
          <p:nvPicPr>
            <p:cNvPr id="41184" name="Picture 16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348"/>
              <a:ext cx="813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5" name="Text Box 161"/>
            <p:cNvSpPr txBox="1">
              <a:spLocks noChangeArrowheads="1"/>
            </p:cNvSpPr>
            <p:nvPr/>
          </p:nvSpPr>
          <p:spPr bwMode="auto">
            <a:xfrm>
              <a:off x="149" y="369"/>
              <a:ext cx="6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Front Range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GigaPoP</a:t>
              </a:r>
            </a:p>
          </p:txBody>
        </p:sp>
      </p:grpSp>
      <p:grpSp>
        <p:nvGrpSpPr>
          <p:cNvPr id="41062" name="Group 162"/>
          <p:cNvGrpSpPr>
            <a:grpSpLocks/>
          </p:cNvGrpSpPr>
          <p:nvPr/>
        </p:nvGrpSpPr>
        <p:grpSpPr bwMode="auto">
          <a:xfrm>
            <a:off x="2614613" y="4773613"/>
            <a:ext cx="1025525" cy="387350"/>
            <a:chOff x="649" y="3084"/>
            <a:chExt cx="765" cy="244"/>
          </a:xfrm>
        </p:grpSpPr>
        <p:pic>
          <p:nvPicPr>
            <p:cNvPr id="41182" name="Picture 16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3084"/>
              <a:ext cx="75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3" name="Text Box 164"/>
            <p:cNvSpPr txBox="1">
              <a:spLocks noChangeArrowheads="1"/>
            </p:cNvSpPr>
            <p:nvPr/>
          </p:nvSpPr>
          <p:spPr bwMode="auto">
            <a:xfrm>
              <a:off x="683" y="3123"/>
              <a:ext cx="7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Texas Tech</a:t>
              </a:r>
            </a:p>
          </p:txBody>
        </p:sp>
      </p:grpSp>
      <p:grpSp>
        <p:nvGrpSpPr>
          <p:cNvPr id="41063" name="Group 165"/>
          <p:cNvGrpSpPr>
            <a:grpSpLocks/>
          </p:cNvGrpSpPr>
          <p:nvPr/>
        </p:nvGrpSpPr>
        <p:grpSpPr bwMode="auto">
          <a:xfrm>
            <a:off x="3429000" y="6302375"/>
            <a:ext cx="889000" cy="387350"/>
            <a:chOff x="1018" y="2499"/>
            <a:chExt cx="657" cy="244"/>
          </a:xfrm>
        </p:grpSpPr>
        <p:pic>
          <p:nvPicPr>
            <p:cNvPr id="41180" name="Picture 16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" y="2499"/>
              <a:ext cx="62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1" name="Text Box 167"/>
            <p:cNvSpPr txBox="1">
              <a:spLocks noChangeArrowheads="1"/>
            </p:cNvSpPr>
            <p:nvPr/>
          </p:nvSpPr>
          <p:spPr bwMode="auto">
            <a:xfrm>
              <a:off x="1052" y="2538"/>
              <a:ext cx="6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Tulane U.</a:t>
              </a:r>
            </a:p>
          </p:txBody>
        </p:sp>
      </p:grpSp>
      <p:grpSp>
        <p:nvGrpSpPr>
          <p:cNvPr id="41064" name="Group 168"/>
          <p:cNvGrpSpPr>
            <a:grpSpLocks/>
          </p:cNvGrpSpPr>
          <p:nvPr/>
        </p:nvGrpSpPr>
        <p:grpSpPr bwMode="auto">
          <a:xfrm>
            <a:off x="2713038" y="4268788"/>
            <a:ext cx="1104900" cy="511175"/>
            <a:chOff x="1476" y="2921"/>
            <a:chExt cx="696" cy="322"/>
          </a:xfrm>
        </p:grpSpPr>
        <p:pic>
          <p:nvPicPr>
            <p:cNvPr id="41178" name="Picture 16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2921"/>
              <a:ext cx="677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9" name="Text Box 170"/>
            <p:cNvSpPr txBox="1">
              <a:spLocks noChangeArrowheads="1"/>
            </p:cNvSpPr>
            <p:nvPr/>
          </p:nvSpPr>
          <p:spPr bwMode="auto">
            <a:xfrm>
              <a:off x="1534" y="2946"/>
              <a:ext cx="6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North Texas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GigaPoP</a:t>
              </a:r>
            </a:p>
          </p:txBody>
        </p:sp>
      </p:grpSp>
      <p:grpSp>
        <p:nvGrpSpPr>
          <p:cNvPr id="41065" name="Group 171"/>
          <p:cNvGrpSpPr>
            <a:grpSpLocks/>
          </p:cNvGrpSpPr>
          <p:nvPr/>
        </p:nvGrpSpPr>
        <p:grpSpPr bwMode="auto">
          <a:xfrm>
            <a:off x="2619375" y="5129213"/>
            <a:ext cx="895350" cy="473075"/>
            <a:chOff x="1876" y="3040"/>
            <a:chExt cx="564" cy="298"/>
          </a:xfrm>
        </p:grpSpPr>
        <p:pic>
          <p:nvPicPr>
            <p:cNvPr id="41176" name="Picture 17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070"/>
              <a:ext cx="525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7" name="Text Box 173"/>
            <p:cNvSpPr txBox="1">
              <a:spLocks noChangeArrowheads="1"/>
            </p:cNvSpPr>
            <p:nvPr/>
          </p:nvSpPr>
          <p:spPr bwMode="auto">
            <a:xfrm>
              <a:off x="1876" y="3040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Texas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GigaPoP</a:t>
              </a:r>
            </a:p>
          </p:txBody>
        </p:sp>
      </p:grpSp>
      <p:grpSp>
        <p:nvGrpSpPr>
          <p:cNvPr id="41066" name="Group 174"/>
          <p:cNvGrpSpPr>
            <a:grpSpLocks/>
          </p:cNvGrpSpPr>
          <p:nvPr/>
        </p:nvGrpSpPr>
        <p:grpSpPr bwMode="auto">
          <a:xfrm>
            <a:off x="3624263" y="5922963"/>
            <a:ext cx="661987" cy="368300"/>
            <a:chOff x="2205" y="2703"/>
            <a:chExt cx="417" cy="232"/>
          </a:xfrm>
        </p:grpSpPr>
        <p:pic>
          <p:nvPicPr>
            <p:cNvPr id="41174" name="Picture 17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" y="2703"/>
              <a:ext cx="417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5" name="Text Box 176"/>
            <p:cNvSpPr txBox="1">
              <a:spLocks noChangeArrowheads="1"/>
            </p:cNvSpPr>
            <p:nvPr/>
          </p:nvSpPr>
          <p:spPr bwMode="auto">
            <a:xfrm>
              <a:off x="2235" y="2740"/>
              <a:ext cx="3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LaNet</a:t>
              </a:r>
            </a:p>
          </p:txBody>
        </p:sp>
      </p:grpSp>
      <p:grpSp>
        <p:nvGrpSpPr>
          <p:cNvPr id="41067" name="Group 177"/>
          <p:cNvGrpSpPr>
            <a:grpSpLocks/>
          </p:cNvGrpSpPr>
          <p:nvPr/>
        </p:nvGrpSpPr>
        <p:grpSpPr bwMode="auto">
          <a:xfrm>
            <a:off x="2566988" y="5708650"/>
            <a:ext cx="949325" cy="315913"/>
            <a:chOff x="1609" y="3522"/>
            <a:chExt cx="598" cy="199"/>
          </a:xfrm>
        </p:grpSpPr>
        <p:pic>
          <p:nvPicPr>
            <p:cNvPr id="41172" name="Picture 17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3522"/>
              <a:ext cx="5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3" name="Text Box 179"/>
            <p:cNvSpPr txBox="1">
              <a:spLocks noChangeArrowheads="1"/>
            </p:cNvSpPr>
            <p:nvPr/>
          </p:nvSpPr>
          <p:spPr bwMode="auto">
            <a:xfrm>
              <a:off x="1648" y="3527"/>
              <a:ext cx="5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UT Austin</a:t>
              </a:r>
            </a:p>
          </p:txBody>
        </p:sp>
      </p:grpSp>
      <p:cxnSp>
        <p:nvCxnSpPr>
          <p:cNvPr id="41068" name="AutoShape 180"/>
          <p:cNvCxnSpPr>
            <a:cxnSpLocks noChangeShapeType="1"/>
            <a:endCxn id="41004" idx="4"/>
          </p:cNvCxnSpPr>
          <p:nvPr/>
        </p:nvCxnSpPr>
        <p:spPr bwMode="auto">
          <a:xfrm flipV="1">
            <a:off x="3956050" y="4579938"/>
            <a:ext cx="538163" cy="1343025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9" name="AutoShape 181"/>
          <p:cNvCxnSpPr>
            <a:cxnSpLocks noChangeShapeType="1"/>
            <a:endCxn id="41004" idx="3"/>
          </p:cNvCxnSpPr>
          <p:nvPr/>
        </p:nvCxnSpPr>
        <p:spPr bwMode="auto">
          <a:xfrm flipV="1">
            <a:off x="3621088" y="4546600"/>
            <a:ext cx="792162" cy="420688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0" name="AutoShape 182"/>
          <p:cNvCxnSpPr>
            <a:cxnSpLocks noChangeShapeType="1"/>
            <a:endCxn id="41004" idx="3"/>
          </p:cNvCxnSpPr>
          <p:nvPr/>
        </p:nvCxnSpPr>
        <p:spPr bwMode="auto">
          <a:xfrm flipV="1">
            <a:off x="3516313" y="4546600"/>
            <a:ext cx="896937" cy="1320800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1" name="AutoShape 183"/>
          <p:cNvCxnSpPr>
            <a:cxnSpLocks noChangeShapeType="1"/>
            <a:endCxn id="41004" idx="4"/>
          </p:cNvCxnSpPr>
          <p:nvPr/>
        </p:nvCxnSpPr>
        <p:spPr bwMode="auto">
          <a:xfrm flipV="1">
            <a:off x="4275138" y="4579938"/>
            <a:ext cx="219075" cy="1916112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2" name="AutoShape 184"/>
          <p:cNvCxnSpPr>
            <a:cxnSpLocks noChangeShapeType="1"/>
            <a:endCxn id="41004" idx="3"/>
          </p:cNvCxnSpPr>
          <p:nvPr/>
        </p:nvCxnSpPr>
        <p:spPr bwMode="auto">
          <a:xfrm flipV="1">
            <a:off x="3471863" y="4546600"/>
            <a:ext cx="941387" cy="842963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073" name="Group 185"/>
          <p:cNvGrpSpPr>
            <a:grpSpLocks/>
          </p:cNvGrpSpPr>
          <p:nvPr/>
        </p:nvGrpSpPr>
        <p:grpSpPr bwMode="auto">
          <a:xfrm>
            <a:off x="488950" y="3717925"/>
            <a:ext cx="862013" cy="396875"/>
            <a:chOff x="1185" y="2289"/>
            <a:chExt cx="543" cy="250"/>
          </a:xfrm>
        </p:grpSpPr>
        <p:pic>
          <p:nvPicPr>
            <p:cNvPr id="41170" name="Picture 18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" y="2289"/>
              <a:ext cx="5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1" name="Text Box 187"/>
            <p:cNvSpPr txBox="1">
              <a:spLocks noChangeArrowheads="1"/>
            </p:cNvSpPr>
            <p:nvPr/>
          </p:nvSpPr>
          <p:spPr bwMode="auto">
            <a:xfrm>
              <a:off x="1265" y="2326"/>
              <a:ext cx="4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CENIC</a:t>
              </a:r>
            </a:p>
          </p:txBody>
        </p:sp>
      </p:grpSp>
      <p:grpSp>
        <p:nvGrpSpPr>
          <p:cNvPr id="41074" name="Group 188"/>
          <p:cNvGrpSpPr>
            <a:grpSpLocks/>
          </p:cNvGrpSpPr>
          <p:nvPr/>
        </p:nvGrpSpPr>
        <p:grpSpPr bwMode="auto">
          <a:xfrm>
            <a:off x="1312863" y="4038600"/>
            <a:ext cx="876300" cy="396875"/>
            <a:chOff x="861" y="2118"/>
            <a:chExt cx="552" cy="250"/>
          </a:xfrm>
        </p:grpSpPr>
        <p:pic>
          <p:nvPicPr>
            <p:cNvPr id="41168" name="Picture 18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" y="2118"/>
              <a:ext cx="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9" name="Text Box 190"/>
            <p:cNvSpPr txBox="1">
              <a:spLocks noChangeArrowheads="1"/>
            </p:cNvSpPr>
            <p:nvPr/>
          </p:nvSpPr>
          <p:spPr bwMode="auto">
            <a:xfrm>
              <a:off x="944" y="2155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UniNet</a:t>
              </a:r>
            </a:p>
          </p:txBody>
        </p:sp>
      </p:grpSp>
      <p:cxnSp>
        <p:nvCxnSpPr>
          <p:cNvPr id="41075" name="AutoShape 191"/>
          <p:cNvCxnSpPr>
            <a:cxnSpLocks noChangeShapeType="1"/>
            <a:endCxn id="41003" idx="3"/>
          </p:cNvCxnSpPr>
          <p:nvPr/>
        </p:nvCxnSpPr>
        <p:spPr bwMode="auto">
          <a:xfrm>
            <a:off x="1350963" y="3916363"/>
            <a:ext cx="1993900" cy="258762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6" name="AutoShape 192"/>
          <p:cNvCxnSpPr>
            <a:cxnSpLocks noChangeShapeType="1"/>
            <a:endCxn id="41003" idx="3"/>
          </p:cNvCxnSpPr>
          <p:nvPr/>
        </p:nvCxnSpPr>
        <p:spPr bwMode="auto">
          <a:xfrm flipV="1">
            <a:off x="2189163" y="4175125"/>
            <a:ext cx="1155700" cy="61913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7" name="AutoShape 193"/>
          <p:cNvCxnSpPr>
            <a:cxnSpLocks noChangeShapeType="1"/>
            <a:endCxn id="41008" idx="1"/>
          </p:cNvCxnSpPr>
          <p:nvPr/>
        </p:nvCxnSpPr>
        <p:spPr bwMode="auto">
          <a:xfrm>
            <a:off x="1960563" y="833438"/>
            <a:ext cx="1454150" cy="1336675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8" name="AutoShape 194"/>
          <p:cNvCxnSpPr>
            <a:cxnSpLocks noChangeShapeType="1"/>
            <a:stCxn id="41087" idx="0"/>
            <a:endCxn id="41087" idx="0"/>
          </p:cNvCxnSpPr>
          <p:nvPr/>
        </p:nvCxnSpPr>
        <p:spPr bwMode="auto">
          <a:xfrm>
            <a:off x="3498850" y="2176463"/>
            <a:ext cx="0" cy="0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79" name="AutoShape 195"/>
          <p:cNvCxnSpPr>
            <a:cxnSpLocks noChangeShapeType="1"/>
            <a:endCxn id="41008" idx="1"/>
          </p:cNvCxnSpPr>
          <p:nvPr/>
        </p:nvCxnSpPr>
        <p:spPr bwMode="auto">
          <a:xfrm>
            <a:off x="2290763" y="1739900"/>
            <a:ext cx="1123950" cy="430213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80" name="Line 196"/>
          <p:cNvSpPr>
            <a:spLocks noChangeShapeType="1"/>
          </p:cNvSpPr>
          <p:nvPr/>
        </p:nvSpPr>
        <p:spPr bwMode="auto">
          <a:xfrm>
            <a:off x="1350963" y="1981200"/>
            <a:ext cx="2016125" cy="231775"/>
          </a:xfrm>
          <a:prstGeom prst="line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1" name="Line 197"/>
          <p:cNvSpPr>
            <a:spLocks noChangeShapeType="1"/>
          </p:cNvSpPr>
          <p:nvPr/>
        </p:nvSpPr>
        <p:spPr bwMode="auto">
          <a:xfrm>
            <a:off x="1149350" y="2305050"/>
            <a:ext cx="1820863" cy="1112838"/>
          </a:xfrm>
          <a:prstGeom prst="line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82" name="Group 198"/>
          <p:cNvGrpSpPr>
            <a:grpSpLocks/>
          </p:cNvGrpSpPr>
          <p:nvPr/>
        </p:nvGrpSpPr>
        <p:grpSpPr bwMode="auto">
          <a:xfrm>
            <a:off x="1479550" y="3429000"/>
            <a:ext cx="633413" cy="319088"/>
            <a:chOff x="861" y="2118"/>
            <a:chExt cx="552" cy="269"/>
          </a:xfrm>
        </p:grpSpPr>
        <p:pic>
          <p:nvPicPr>
            <p:cNvPr id="41166" name="Picture 19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" y="2118"/>
              <a:ext cx="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7" name="Text Box 200"/>
            <p:cNvSpPr txBox="1">
              <a:spLocks noChangeArrowheads="1"/>
            </p:cNvSpPr>
            <p:nvPr/>
          </p:nvSpPr>
          <p:spPr bwMode="auto">
            <a:xfrm>
              <a:off x="894" y="2155"/>
              <a:ext cx="50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WIDE</a:t>
              </a:r>
            </a:p>
          </p:txBody>
        </p:sp>
      </p:grpSp>
      <p:grpSp>
        <p:nvGrpSpPr>
          <p:cNvPr id="41083" name="Group 201"/>
          <p:cNvGrpSpPr>
            <a:grpSpLocks/>
          </p:cNvGrpSpPr>
          <p:nvPr/>
        </p:nvGrpSpPr>
        <p:grpSpPr bwMode="auto">
          <a:xfrm>
            <a:off x="460375" y="3146425"/>
            <a:ext cx="1090613" cy="411163"/>
            <a:chOff x="210" y="2493"/>
            <a:chExt cx="795" cy="250"/>
          </a:xfrm>
        </p:grpSpPr>
        <p:pic>
          <p:nvPicPr>
            <p:cNvPr id="41164" name="Picture 20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2493"/>
              <a:ext cx="7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5" name="Text Box 203"/>
            <p:cNvSpPr txBox="1">
              <a:spLocks noChangeArrowheads="1"/>
            </p:cNvSpPr>
            <p:nvPr/>
          </p:nvSpPr>
          <p:spPr bwMode="auto">
            <a:xfrm>
              <a:off x="232" y="2530"/>
              <a:ext cx="75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AMES NGIX</a:t>
              </a:r>
            </a:p>
          </p:txBody>
        </p:sp>
      </p:grpSp>
      <p:cxnSp>
        <p:nvCxnSpPr>
          <p:cNvPr id="41084" name="AutoShape 204"/>
          <p:cNvCxnSpPr>
            <a:cxnSpLocks noChangeShapeType="1"/>
            <a:stCxn id="41002" idx="3"/>
          </p:cNvCxnSpPr>
          <p:nvPr/>
        </p:nvCxnSpPr>
        <p:spPr bwMode="auto">
          <a:xfrm flipH="1">
            <a:off x="1350963" y="3532188"/>
            <a:ext cx="1647825" cy="384175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85" name="AutoShape 205"/>
          <p:cNvCxnSpPr>
            <a:cxnSpLocks noChangeShapeType="1"/>
            <a:endCxn id="41002" idx="3"/>
          </p:cNvCxnSpPr>
          <p:nvPr/>
        </p:nvCxnSpPr>
        <p:spPr bwMode="auto">
          <a:xfrm>
            <a:off x="1550988" y="3352800"/>
            <a:ext cx="1447800" cy="179388"/>
          </a:xfrm>
          <a:prstGeom prst="straightConnector1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86" name="AutoShape 206"/>
          <p:cNvCxnSpPr>
            <a:cxnSpLocks noChangeShapeType="1"/>
            <a:endCxn id="41002" idx="3"/>
          </p:cNvCxnSpPr>
          <p:nvPr/>
        </p:nvCxnSpPr>
        <p:spPr bwMode="auto">
          <a:xfrm flipV="1">
            <a:off x="2112963" y="3532188"/>
            <a:ext cx="885825" cy="46037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87" name="Line 207"/>
          <p:cNvSpPr>
            <a:spLocks noChangeShapeType="1"/>
          </p:cNvSpPr>
          <p:nvPr/>
        </p:nvSpPr>
        <p:spPr bwMode="auto">
          <a:xfrm flipH="1" flipV="1">
            <a:off x="2041525" y="688975"/>
            <a:ext cx="1457325" cy="1471613"/>
          </a:xfrm>
          <a:prstGeom prst="line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088" name="AutoShape 208"/>
          <p:cNvCxnSpPr>
            <a:cxnSpLocks noChangeShapeType="1"/>
            <a:stCxn id="41008" idx="7"/>
            <a:endCxn id="41018" idx="2"/>
          </p:cNvCxnSpPr>
          <p:nvPr/>
        </p:nvCxnSpPr>
        <p:spPr bwMode="auto">
          <a:xfrm flipV="1">
            <a:off x="3576638" y="2027238"/>
            <a:ext cx="788987" cy="142875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89" name="Line 209"/>
          <p:cNvSpPr>
            <a:spLocks noChangeShapeType="1"/>
          </p:cNvSpPr>
          <p:nvPr/>
        </p:nvSpPr>
        <p:spPr bwMode="auto">
          <a:xfrm flipH="1" flipV="1">
            <a:off x="2965450" y="1323975"/>
            <a:ext cx="530225" cy="798513"/>
          </a:xfrm>
          <a:prstGeom prst="line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0" name="Line 210"/>
          <p:cNvSpPr>
            <a:spLocks noChangeShapeType="1"/>
          </p:cNvSpPr>
          <p:nvPr/>
        </p:nvSpPr>
        <p:spPr bwMode="auto">
          <a:xfrm flipH="1" flipV="1">
            <a:off x="1738313" y="1349375"/>
            <a:ext cx="1670050" cy="811213"/>
          </a:xfrm>
          <a:prstGeom prst="line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91" name="Group 211"/>
          <p:cNvGrpSpPr>
            <a:grpSpLocks/>
          </p:cNvGrpSpPr>
          <p:nvPr/>
        </p:nvGrpSpPr>
        <p:grpSpPr bwMode="auto">
          <a:xfrm>
            <a:off x="422275" y="2398713"/>
            <a:ext cx="1017588" cy="668337"/>
            <a:chOff x="60" y="1509"/>
            <a:chExt cx="641" cy="421"/>
          </a:xfrm>
        </p:grpSpPr>
        <p:pic>
          <p:nvPicPr>
            <p:cNvPr id="41162" name="Picture 2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" y="1509"/>
              <a:ext cx="64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3" name="Text Box 213"/>
            <p:cNvSpPr txBox="1">
              <a:spLocks noChangeArrowheads="1"/>
            </p:cNvSpPr>
            <p:nvPr/>
          </p:nvSpPr>
          <p:spPr bwMode="auto">
            <a:xfrm>
              <a:off x="134" y="1524"/>
              <a:ext cx="547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Pacific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Northwest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GigaPoP</a:t>
              </a:r>
            </a:p>
          </p:txBody>
        </p:sp>
      </p:grpSp>
      <p:grpSp>
        <p:nvGrpSpPr>
          <p:cNvPr id="41092" name="Group 214"/>
          <p:cNvGrpSpPr>
            <a:grpSpLocks/>
          </p:cNvGrpSpPr>
          <p:nvPr/>
        </p:nvGrpSpPr>
        <p:grpSpPr bwMode="auto">
          <a:xfrm>
            <a:off x="1306513" y="2928938"/>
            <a:ext cx="920750" cy="325437"/>
            <a:chOff x="770" y="1879"/>
            <a:chExt cx="580" cy="205"/>
          </a:xfrm>
        </p:grpSpPr>
        <p:pic>
          <p:nvPicPr>
            <p:cNvPr id="41160" name="Picture 2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" y="1894"/>
              <a:ext cx="58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1" name="Text Box 216"/>
            <p:cNvSpPr txBox="1">
              <a:spLocks noChangeArrowheads="1"/>
            </p:cNvSpPr>
            <p:nvPr/>
          </p:nvSpPr>
          <p:spPr bwMode="auto">
            <a:xfrm>
              <a:off x="804" y="1879"/>
              <a:ext cx="5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U. Hawaii</a:t>
              </a:r>
            </a:p>
          </p:txBody>
        </p:sp>
      </p:grpSp>
      <p:grpSp>
        <p:nvGrpSpPr>
          <p:cNvPr id="41093" name="Group 217"/>
          <p:cNvGrpSpPr>
            <a:grpSpLocks/>
          </p:cNvGrpSpPr>
          <p:nvPr/>
        </p:nvGrpSpPr>
        <p:grpSpPr bwMode="auto">
          <a:xfrm>
            <a:off x="1487488" y="2132013"/>
            <a:ext cx="798512" cy="488950"/>
            <a:chOff x="992" y="1296"/>
            <a:chExt cx="503" cy="344"/>
          </a:xfrm>
        </p:grpSpPr>
        <p:pic>
          <p:nvPicPr>
            <p:cNvPr id="41158" name="Picture 21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" y="1296"/>
              <a:ext cx="503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9" name="Text Box 219"/>
            <p:cNvSpPr txBox="1">
              <a:spLocks noChangeArrowheads="1"/>
            </p:cNvSpPr>
            <p:nvPr/>
          </p:nvSpPr>
          <p:spPr bwMode="auto">
            <a:xfrm>
              <a:off x="1058" y="1318"/>
              <a:ext cx="398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Pacific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Wave</a:t>
              </a:r>
            </a:p>
          </p:txBody>
        </p:sp>
      </p:grpSp>
      <p:cxnSp>
        <p:nvCxnSpPr>
          <p:cNvPr id="41094" name="AutoShape 220"/>
          <p:cNvCxnSpPr>
            <a:cxnSpLocks noChangeShapeType="1"/>
            <a:endCxn id="41001" idx="3"/>
          </p:cNvCxnSpPr>
          <p:nvPr/>
        </p:nvCxnSpPr>
        <p:spPr bwMode="auto">
          <a:xfrm flipV="1">
            <a:off x="2227263" y="2774950"/>
            <a:ext cx="811212" cy="328613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95" name="AutoShape 221"/>
          <p:cNvCxnSpPr>
            <a:cxnSpLocks noChangeShapeType="1"/>
            <a:endCxn id="41001" idx="2"/>
          </p:cNvCxnSpPr>
          <p:nvPr/>
        </p:nvCxnSpPr>
        <p:spPr bwMode="auto">
          <a:xfrm flipV="1">
            <a:off x="1439863" y="2693988"/>
            <a:ext cx="1565275" cy="39687"/>
          </a:xfrm>
          <a:prstGeom prst="straightConnector1">
            <a:avLst/>
          </a:prstGeom>
          <a:noFill/>
          <a:ln w="76200">
            <a:solidFill>
              <a:srgbClr val="FF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096" name="Group 222"/>
          <p:cNvGrpSpPr>
            <a:grpSpLocks/>
          </p:cNvGrpSpPr>
          <p:nvPr/>
        </p:nvGrpSpPr>
        <p:grpSpPr bwMode="auto">
          <a:xfrm>
            <a:off x="3616325" y="2894013"/>
            <a:ext cx="752475" cy="395287"/>
            <a:chOff x="2297" y="1794"/>
            <a:chExt cx="474" cy="249"/>
          </a:xfrm>
        </p:grpSpPr>
        <p:pic>
          <p:nvPicPr>
            <p:cNvPr id="41156" name="Picture 22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1794"/>
              <a:ext cx="47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7" name="Text Box 224"/>
            <p:cNvSpPr txBox="1">
              <a:spLocks noChangeArrowheads="1"/>
            </p:cNvSpPr>
            <p:nvPr/>
          </p:nvSpPr>
          <p:spPr bwMode="auto">
            <a:xfrm>
              <a:off x="2358" y="1829"/>
              <a:ext cx="3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ESnet</a:t>
              </a:r>
            </a:p>
          </p:txBody>
        </p:sp>
      </p:grpSp>
      <p:grpSp>
        <p:nvGrpSpPr>
          <p:cNvPr id="41097" name="Group 225"/>
          <p:cNvGrpSpPr>
            <a:grpSpLocks/>
          </p:cNvGrpSpPr>
          <p:nvPr/>
        </p:nvGrpSpPr>
        <p:grpSpPr bwMode="auto">
          <a:xfrm>
            <a:off x="815975" y="4522788"/>
            <a:ext cx="1662113" cy="430212"/>
            <a:chOff x="210" y="2493"/>
            <a:chExt cx="795" cy="250"/>
          </a:xfrm>
        </p:grpSpPr>
        <p:pic>
          <p:nvPicPr>
            <p:cNvPr id="41154" name="Picture 22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2493"/>
              <a:ext cx="7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5" name="Text Box 227"/>
            <p:cNvSpPr txBox="1">
              <a:spLocks noChangeArrowheads="1"/>
            </p:cNvSpPr>
            <p:nvPr/>
          </p:nvSpPr>
          <p:spPr bwMode="auto">
            <a:xfrm>
              <a:off x="290" y="2529"/>
              <a:ext cx="643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TransPAC/APAN</a:t>
              </a:r>
            </a:p>
          </p:txBody>
        </p:sp>
      </p:grpSp>
      <p:cxnSp>
        <p:nvCxnSpPr>
          <p:cNvPr id="41098" name="AutoShape 228"/>
          <p:cNvCxnSpPr>
            <a:cxnSpLocks noChangeShapeType="1"/>
            <a:endCxn id="41003" idx="3"/>
          </p:cNvCxnSpPr>
          <p:nvPr/>
        </p:nvCxnSpPr>
        <p:spPr bwMode="auto">
          <a:xfrm flipV="1">
            <a:off x="1647825" y="4175125"/>
            <a:ext cx="1697038" cy="347663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99" name="Line 229"/>
          <p:cNvSpPr>
            <a:spLocks noChangeShapeType="1"/>
          </p:cNvSpPr>
          <p:nvPr/>
        </p:nvSpPr>
        <p:spPr bwMode="auto">
          <a:xfrm flipH="1" flipV="1">
            <a:off x="2197100" y="2535238"/>
            <a:ext cx="801688" cy="161925"/>
          </a:xfrm>
          <a:prstGeom prst="line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0" name="Line 230"/>
          <p:cNvSpPr>
            <a:spLocks noChangeShapeType="1"/>
          </p:cNvSpPr>
          <p:nvPr/>
        </p:nvSpPr>
        <p:spPr bwMode="auto">
          <a:xfrm flipV="1">
            <a:off x="2965450" y="2228850"/>
            <a:ext cx="415925" cy="136525"/>
          </a:xfrm>
          <a:prstGeom prst="line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01" name="Group 231"/>
          <p:cNvGrpSpPr>
            <a:grpSpLocks/>
          </p:cNvGrpSpPr>
          <p:nvPr/>
        </p:nvGrpSpPr>
        <p:grpSpPr bwMode="auto">
          <a:xfrm>
            <a:off x="3276600" y="1547813"/>
            <a:ext cx="866775" cy="387350"/>
            <a:chOff x="751" y="756"/>
            <a:chExt cx="751" cy="244"/>
          </a:xfrm>
        </p:grpSpPr>
        <p:pic>
          <p:nvPicPr>
            <p:cNvPr id="41152" name="Picture 23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" y="756"/>
              <a:ext cx="75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3" name="Text Box 233"/>
            <p:cNvSpPr txBox="1">
              <a:spLocks noChangeArrowheads="1"/>
            </p:cNvSpPr>
            <p:nvPr/>
          </p:nvSpPr>
          <p:spPr bwMode="auto">
            <a:xfrm>
              <a:off x="785" y="795"/>
              <a:ext cx="6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Iowa St.</a:t>
              </a:r>
            </a:p>
          </p:txBody>
        </p:sp>
      </p:grpSp>
      <p:cxnSp>
        <p:nvCxnSpPr>
          <p:cNvPr id="41102" name="AutoShape 234"/>
          <p:cNvCxnSpPr>
            <a:cxnSpLocks noChangeShapeType="1"/>
            <a:endCxn id="41018" idx="1"/>
          </p:cNvCxnSpPr>
          <p:nvPr/>
        </p:nvCxnSpPr>
        <p:spPr bwMode="auto">
          <a:xfrm>
            <a:off x="4143375" y="1741488"/>
            <a:ext cx="255588" cy="204787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103" name="Group 235"/>
          <p:cNvGrpSpPr>
            <a:grpSpLocks/>
          </p:cNvGrpSpPr>
          <p:nvPr/>
        </p:nvGrpSpPr>
        <p:grpSpPr bwMode="auto">
          <a:xfrm>
            <a:off x="4386263" y="5886450"/>
            <a:ext cx="1090612" cy="415925"/>
            <a:chOff x="2521" y="3994"/>
            <a:chExt cx="687" cy="262"/>
          </a:xfrm>
        </p:grpSpPr>
        <p:pic>
          <p:nvPicPr>
            <p:cNvPr id="41150" name="Picture 23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" y="3994"/>
              <a:ext cx="67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1" name="Text Box 237"/>
            <p:cNvSpPr txBox="1">
              <a:spLocks noChangeArrowheads="1"/>
            </p:cNvSpPr>
            <p:nvPr/>
          </p:nvSpPr>
          <p:spPr bwMode="auto">
            <a:xfrm>
              <a:off x="2565" y="4035"/>
              <a:ext cx="6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Florida A&amp;M</a:t>
              </a:r>
            </a:p>
          </p:txBody>
        </p:sp>
      </p:grpSp>
      <p:sp>
        <p:nvSpPr>
          <p:cNvPr id="41104" name="Line 238"/>
          <p:cNvSpPr>
            <a:spLocks noChangeShapeType="1"/>
          </p:cNvSpPr>
          <p:nvPr/>
        </p:nvSpPr>
        <p:spPr bwMode="auto">
          <a:xfrm flipV="1">
            <a:off x="3744913" y="4503738"/>
            <a:ext cx="633412" cy="12700"/>
          </a:xfrm>
          <a:prstGeom prst="line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05" name="Group 239"/>
          <p:cNvGrpSpPr>
            <a:grpSpLocks/>
          </p:cNvGrpSpPr>
          <p:nvPr/>
        </p:nvGrpSpPr>
        <p:grpSpPr bwMode="auto">
          <a:xfrm>
            <a:off x="2566988" y="6078538"/>
            <a:ext cx="928687" cy="457200"/>
            <a:chOff x="1924" y="3917"/>
            <a:chExt cx="585" cy="288"/>
          </a:xfrm>
        </p:grpSpPr>
        <p:pic>
          <p:nvPicPr>
            <p:cNvPr id="41148" name="Picture 24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" y="3927"/>
              <a:ext cx="585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9" name="Text Box 241"/>
            <p:cNvSpPr txBox="1">
              <a:spLocks noChangeArrowheads="1"/>
            </p:cNvSpPr>
            <p:nvPr/>
          </p:nvSpPr>
          <p:spPr bwMode="auto">
            <a:xfrm>
              <a:off x="2010" y="3917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UT-SW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Med Ctr.</a:t>
              </a:r>
            </a:p>
          </p:txBody>
        </p:sp>
      </p:grpSp>
      <p:cxnSp>
        <p:nvCxnSpPr>
          <p:cNvPr id="41106" name="AutoShape 242"/>
          <p:cNvCxnSpPr>
            <a:cxnSpLocks noChangeShapeType="1"/>
            <a:stCxn id="41149" idx="3"/>
            <a:endCxn id="41004" idx="3"/>
          </p:cNvCxnSpPr>
          <p:nvPr/>
        </p:nvCxnSpPr>
        <p:spPr bwMode="auto">
          <a:xfrm flipV="1">
            <a:off x="3471863" y="4546600"/>
            <a:ext cx="941387" cy="1760538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07" name="Line 243"/>
          <p:cNvSpPr>
            <a:spLocks noChangeShapeType="1"/>
          </p:cNvSpPr>
          <p:nvPr/>
        </p:nvSpPr>
        <p:spPr bwMode="auto">
          <a:xfrm flipH="1">
            <a:off x="5257800" y="4333875"/>
            <a:ext cx="168275" cy="619125"/>
          </a:xfrm>
          <a:prstGeom prst="line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8" name="Line 244"/>
          <p:cNvSpPr>
            <a:spLocks noChangeShapeType="1"/>
          </p:cNvSpPr>
          <p:nvPr/>
        </p:nvSpPr>
        <p:spPr bwMode="auto">
          <a:xfrm flipV="1">
            <a:off x="5834063" y="1223963"/>
            <a:ext cx="1525587" cy="1108075"/>
          </a:xfrm>
          <a:prstGeom prst="line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09" name="Group 245"/>
          <p:cNvGrpSpPr>
            <a:grpSpLocks/>
          </p:cNvGrpSpPr>
          <p:nvPr/>
        </p:nvGrpSpPr>
        <p:grpSpPr bwMode="auto">
          <a:xfrm>
            <a:off x="5778500" y="1198563"/>
            <a:ext cx="714375" cy="339725"/>
            <a:chOff x="3592" y="755"/>
            <a:chExt cx="450" cy="214"/>
          </a:xfrm>
        </p:grpSpPr>
        <p:pic>
          <p:nvPicPr>
            <p:cNvPr id="41146" name="Picture 24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755"/>
              <a:ext cx="45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7" name="Text Box 247"/>
            <p:cNvSpPr txBox="1">
              <a:spLocks noChangeArrowheads="1"/>
            </p:cNvSpPr>
            <p:nvPr/>
          </p:nvSpPr>
          <p:spPr bwMode="auto">
            <a:xfrm>
              <a:off x="3631" y="768"/>
              <a:ext cx="38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NCSA</a:t>
              </a:r>
            </a:p>
          </p:txBody>
        </p:sp>
      </p:grpSp>
      <p:sp>
        <p:nvSpPr>
          <p:cNvPr id="41110" name="Line 248"/>
          <p:cNvSpPr>
            <a:spLocks noChangeShapeType="1"/>
          </p:cNvSpPr>
          <p:nvPr/>
        </p:nvSpPr>
        <p:spPr bwMode="auto">
          <a:xfrm flipV="1">
            <a:off x="5213350" y="1460500"/>
            <a:ext cx="657225" cy="585788"/>
          </a:xfrm>
          <a:prstGeom prst="line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1" name="Line 249"/>
          <p:cNvSpPr>
            <a:spLocks noChangeShapeType="1"/>
          </p:cNvSpPr>
          <p:nvPr/>
        </p:nvSpPr>
        <p:spPr bwMode="auto">
          <a:xfrm flipV="1">
            <a:off x="6113463" y="1989138"/>
            <a:ext cx="1128712" cy="1042987"/>
          </a:xfrm>
          <a:prstGeom prst="line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12" name="Group 250"/>
          <p:cNvGrpSpPr>
            <a:grpSpLocks/>
          </p:cNvGrpSpPr>
          <p:nvPr/>
        </p:nvGrpSpPr>
        <p:grpSpPr bwMode="auto">
          <a:xfrm>
            <a:off x="5713413" y="1570038"/>
            <a:ext cx="733425" cy="325437"/>
            <a:chOff x="861" y="2118"/>
            <a:chExt cx="552" cy="250"/>
          </a:xfrm>
        </p:grpSpPr>
        <p:pic>
          <p:nvPicPr>
            <p:cNvPr id="41144" name="Picture 25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" y="2118"/>
              <a:ext cx="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5" name="Text Box 252"/>
            <p:cNvSpPr txBox="1">
              <a:spLocks noChangeArrowheads="1"/>
            </p:cNvSpPr>
            <p:nvPr/>
          </p:nvSpPr>
          <p:spPr bwMode="auto">
            <a:xfrm>
              <a:off x="914" y="2155"/>
              <a:ext cx="47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MREN</a:t>
              </a:r>
            </a:p>
          </p:txBody>
        </p:sp>
      </p:grpSp>
      <p:cxnSp>
        <p:nvCxnSpPr>
          <p:cNvPr id="41113" name="AutoShape 253"/>
          <p:cNvCxnSpPr>
            <a:cxnSpLocks noChangeShapeType="1"/>
            <a:stCxn id="41006" idx="0"/>
          </p:cNvCxnSpPr>
          <p:nvPr/>
        </p:nvCxnSpPr>
        <p:spPr bwMode="auto">
          <a:xfrm flipV="1">
            <a:off x="5794375" y="1895475"/>
            <a:ext cx="285750" cy="446088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14" name="Line 254"/>
          <p:cNvSpPr>
            <a:spLocks noChangeShapeType="1"/>
          </p:cNvSpPr>
          <p:nvPr/>
        </p:nvSpPr>
        <p:spPr bwMode="auto">
          <a:xfrm flipH="1">
            <a:off x="4241800" y="2460625"/>
            <a:ext cx="1414463" cy="485775"/>
          </a:xfrm>
          <a:prstGeom prst="line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5" name="Line 255"/>
          <p:cNvSpPr>
            <a:spLocks noChangeShapeType="1"/>
          </p:cNvSpPr>
          <p:nvPr/>
        </p:nvSpPr>
        <p:spPr bwMode="auto">
          <a:xfrm flipV="1">
            <a:off x="3170238" y="3160713"/>
            <a:ext cx="500062" cy="228600"/>
          </a:xfrm>
          <a:prstGeom prst="line">
            <a:avLst/>
          </a:prstGeom>
          <a:noFill/>
          <a:ln w="38100">
            <a:solidFill>
              <a:srgbClr val="9B00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6" name="Oval 256"/>
          <p:cNvSpPr>
            <a:spLocks noChangeArrowheads="1"/>
          </p:cNvSpPr>
          <p:nvPr/>
        </p:nvSpPr>
        <p:spPr bwMode="auto">
          <a:xfrm>
            <a:off x="5880100" y="30368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1117" name="Group 257"/>
          <p:cNvGrpSpPr>
            <a:grpSpLocks/>
          </p:cNvGrpSpPr>
          <p:nvPr/>
        </p:nvGrpSpPr>
        <p:grpSpPr bwMode="auto">
          <a:xfrm>
            <a:off x="6823075" y="2752725"/>
            <a:ext cx="676275" cy="296863"/>
            <a:chOff x="4335" y="1597"/>
            <a:chExt cx="426" cy="187"/>
          </a:xfrm>
        </p:grpSpPr>
        <p:pic>
          <p:nvPicPr>
            <p:cNvPr id="41142" name="Picture 25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1597"/>
              <a:ext cx="42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3" name="Text Box 259"/>
            <p:cNvSpPr txBox="1">
              <a:spLocks noChangeArrowheads="1"/>
            </p:cNvSpPr>
            <p:nvPr/>
          </p:nvSpPr>
          <p:spPr bwMode="auto">
            <a:xfrm>
              <a:off x="4375" y="1610"/>
              <a:ext cx="3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SINet</a:t>
              </a:r>
            </a:p>
          </p:txBody>
        </p:sp>
      </p:grpSp>
      <p:grpSp>
        <p:nvGrpSpPr>
          <p:cNvPr id="41118" name="Group 260"/>
          <p:cNvGrpSpPr>
            <a:grpSpLocks/>
          </p:cNvGrpSpPr>
          <p:nvPr/>
        </p:nvGrpSpPr>
        <p:grpSpPr bwMode="auto">
          <a:xfrm>
            <a:off x="7040563" y="2189163"/>
            <a:ext cx="536575" cy="296862"/>
            <a:chOff x="4706" y="1116"/>
            <a:chExt cx="338" cy="187"/>
          </a:xfrm>
        </p:grpSpPr>
        <p:pic>
          <p:nvPicPr>
            <p:cNvPr id="41140" name="Picture 26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" y="1116"/>
              <a:ext cx="33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1" name="Text Box 262"/>
            <p:cNvSpPr txBox="1">
              <a:spLocks noChangeArrowheads="1"/>
            </p:cNvSpPr>
            <p:nvPr/>
          </p:nvSpPr>
          <p:spPr bwMode="auto">
            <a:xfrm>
              <a:off x="4746" y="1121"/>
              <a:ext cx="2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WPI</a:t>
              </a:r>
            </a:p>
          </p:txBody>
        </p:sp>
      </p:grpSp>
      <p:grpSp>
        <p:nvGrpSpPr>
          <p:cNvPr id="41119" name="Group 263"/>
          <p:cNvGrpSpPr>
            <a:grpSpLocks/>
          </p:cNvGrpSpPr>
          <p:nvPr/>
        </p:nvGrpSpPr>
        <p:grpSpPr bwMode="auto">
          <a:xfrm>
            <a:off x="7351713" y="1374775"/>
            <a:ext cx="995362" cy="323850"/>
            <a:chOff x="4659" y="648"/>
            <a:chExt cx="627" cy="204"/>
          </a:xfrm>
        </p:grpSpPr>
        <p:pic>
          <p:nvPicPr>
            <p:cNvPr id="41138" name="Picture 26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" y="648"/>
              <a:ext cx="62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9" name="Text Box 265"/>
            <p:cNvSpPr txBox="1">
              <a:spLocks noChangeArrowheads="1"/>
            </p:cNvSpPr>
            <p:nvPr/>
          </p:nvSpPr>
          <p:spPr bwMode="auto">
            <a:xfrm>
              <a:off x="4713" y="670"/>
              <a:ext cx="4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StarLight</a:t>
              </a:r>
            </a:p>
          </p:txBody>
        </p:sp>
      </p:grpSp>
      <p:grpSp>
        <p:nvGrpSpPr>
          <p:cNvPr id="41120" name="Group 266"/>
          <p:cNvGrpSpPr>
            <a:grpSpLocks/>
          </p:cNvGrpSpPr>
          <p:nvPr/>
        </p:nvGrpSpPr>
        <p:grpSpPr bwMode="auto">
          <a:xfrm>
            <a:off x="1441450" y="188913"/>
            <a:ext cx="1333500" cy="496887"/>
            <a:chOff x="603" y="54"/>
            <a:chExt cx="840" cy="313"/>
          </a:xfrm>
        </p:grpSpPr>
        <p:pic>
          <p:nvPicPr>
            <p:cNvPr id="41136" name="Picture 26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54"/>
              <a:ext cx="840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7" name="Text Box 268"/>
            <p:cNvSpPr txBox="1">
              <a:spLocks noChangeArrowheads="1"/>
            </p:cNvSpPr>
            <p:nvPr/>
          </p:nvSpPr>
          <p:spPr bwMode="auto">
            <a:xfrm>
              <a:off x="702" y="62"/>
              <a:ext cx="7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Intermountain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GigaPoP</a:t>
              </a:r>
            </a:p>
          </p:txBody>
        </p:sp>
      </p:grpSp>
      <p:cxnSp>
        <p:nvCxnSpPr>
          <p:cNvPr id="41121" name="AutoShape 269"/>
          <p:cNvCxnSpPr>
            <a:cxnSpLocks noChangeShapeType="1"/>
            <a:endCxn id="41004" idx="4"/>
          </p:cNvCxnSpPr>
          <p:nvPr/>
        </p:nvCxnSpPr>
        <p:spPr bwMode="auto">
          <a:xfrm flipV="1">
            <a:off x="4386263" y="4579938"/>
            <a:ext cx="107950" cy="1514475"/>
          </a:xfrm>
          <a:prstGeom prst="straightConnector1">
            <a:avLst/>
          </a:prstGeom>
          <a:noFill/>
          <a:ln w="28575">
            <a:solidFill>
              <a:srgbClr val="3737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22" name="AutoShape 270"/>
          <p:cNvCxnSpPr>
            <a:cxnSpLocks noChangeShapeType="1"/>
            <a:endCxn id="41123" idx="5"/>
          </p:cNvCxnSpPr>
          <p:nvPr/>
        </p:nvCxnSpPr>
        <p:spPr bwMode="auto">
          <a:xfrm flipH="1" flipV="1">
            <a:off x="6056313" y="3879850"/>
            <a:ext cx="1082675" cy="2519363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23" name="Oval 271"/>
          <p:cNvSpPr>
            <a:spLocks noChangeArrowheads="1"/>
          </p:cNvSpPr>
          <p:nvPr/>
        </p:nvSpPr>
        <p:spPr bwMode="auto">
          <a:xfrm>
            <a:off x="5861050" y="368458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1124" name="AutoShape 272"/>
          <p:cNvCxnSpPr>
            <a:cxnSpLocks noChangeShapeType="1"/>
            <a:stCxn id="41123" idx="2"/>
          </p:cNvCxnSpPr>
          <p:nvPr/>
        </p:nvCxnSpPr>
        <p:spPr bwMode="auto">
          <a:xfrm flipH="1" flipV="1">
            <a:off x="4908550" y="3640138"/>
            <a:ext cx="952500" cy="158750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25" name="AutoShape 273"/>
          <p:cNvCxnSpPr>
            <a:cxnSpLocks noChangeShapeType="1"/>
            <a:stCxn id="41006" idx="2"/>
          </p:cNvCxnSpPr>
          <p:nvPr/>
        </p:nvCxnSpPr>
        <p:spPr bwMode="auto">
          <a:xfrm flipH="1">
            <a:off x="4908550" y="2455863"/>
            <a:ext cx="771525" cy="744537"/>
          </a:xfrm>
          <a:prstGeom prst="straightConnector1">
            <a:avLst/>
          </a:prstGeom>
          <a:noFill/>
          <a:ln w="57150">
            <a:solidFill>
              <a:srgbClr val="CD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26" name="Text Box 274"/>
          <p:cNvSpPr txBox="1">
            <a:spLocks noChangeArrowheads="1"/>
          </p:cNvSpPr>
          <p:nvPr/>
        </p:nvSpPr>
        <p:spPr bwMode="auto">
          <a:xfrm>
            <a:off x="503238" y="5029200"/>
            <a:ext cx="20510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Abilene Backbone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Physical Connectivity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(as of December 16, 2003)</a:t>
            </a:r>
          </a:p>
        </p:txBody>
      </p:sp>
      <p:sp>
        <p:nvSpPr>
          <p:cNvPr id="41127" name="Rectangle 275"/>
          <p:cNvSpPr>
            <a:spLocks noChangeArrowheads="1"/>
          </p:cNvSpPr>
          <p:nvPr/>
        </p:nvSpPr>
        <p:spPr bwMode="auto">
          <a:xfrm>
            <a:off x="458788" y="5060950"/>
            <a:ext cx="2114550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1128" name="Group 276"/>
          <p:cNvGrpSpPr>
            <a:grpSpLocks/>
          </p:cNvGrpSpPr>
          <p:nvPr/>
        </p:nvGrpSpPr>
        <p:grpSpPr bwMode="auto">
          <a:xfrm>
            <a:off x="460375" y="5734050"/>
            <a:ext cx="2105025" cy="827088"/>
            <a:chOff x="6366" y="2391"/>
            <a:chExt cx="1326" cy="521"/>
          </a:xfrm>
        </p:grpSpPr>
        <p:sp>
          <p:nvSpPr>
            <p:cNvPr id="41130" name="Text Box 277"/>
            <p:cNvSpPr txBox="1">
              <a:spLocks noChangeArrowheads="1"/>
            </p:cNvSpPr>
            <p:nvPr/>
          </p:nvSpPr>
          <p:spPr bwMode="auto">
            <a:xfrm>
              <a:off x="6750" y="2394"/>
              <a:ext cx="72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0.1-0.5 Gbps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0.5-1.0 Gbps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1.0-5.0 Gbps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5.0-10.0 Gbps</a:t>
              </a:r>
            </a:p>
          </p:txBody>
        </p:sp>
        <p:sp>
          <p:nvSpPr>
            <p:cNvPr id="41131" name="Line 278"/>
            <p:cNvSpPr>
              <a:spLocks noChangeShapeType="1"/>
            </p:cNvSpPr>
            <p:nvPr/>
          </p:nvSpPr>
          <p:spPr bwMode="auto">
            <a:xfrm>
              <a:off x="6453" y="2716"/>
              <a:ext cx="288" cy="0"/>
            </a:xfrm>
            <a:prstGeom prst="line">
              <a:avLst/>
            </a:prstGeom>
            <a:noFill/>
            <a:ln w="57150">
              <a:solidFill>
                <a:srgbClr val="CD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2" name="Line 279"/>
            <p:cNvSpPr>
              <a:spLocks noChangeShapeType="1"/>
            </p:cNvSpPr>
            <p:nvPr/>
          </p:nvSpPr>
          <p:spPr bwMode="auto">
            <a:xfrm>
              <a:off x="6448" y="2475"/>
              <a:ext cx="288" cy="0"/>
            </a:xfrm>
            <a:prstGeom prst="line">
              <a:avLst/>
            </a:prstGeom>
            <a:noFill/>
            <a:ln w="28575">
              <a:solidFill>
                <a:srgbClr val="3737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3" name="Line 280"/>
            <p:cNvSpPr>
              <a:spLocks noChangeShapeType="1"/>
            </p:cNvSpPr>
            <p:nvPr/>
          </p:nvSpPr>
          <p:spPr bwMode="auto">
            <a:xfrm>
              <a:off x="6448" y="2595"/>
              <a:ext cx="288" cy="0"/>
            </a:xfrm>
            <a:prstGeom prst="line">
              <a:avLst/>
            </a:prstGeom>
            <a:noFill/>
            <a:ln w="38100">
              <a:solidFill>
                <a:srgbClr val="9B00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4" name="Line 281"/>
            <p:cNvSpPr>
              <a:spLocks noChangeShapeType="1"/>
            </p:cNvSpPr>
            <p:nvPr/>
          </p:nvSpPr>
          <p:spPr bwMode="auto">
            <a:xfrm>
              <a:off x="6453" y="2813"/>
              <a:ext cx="288" cy="0"/>
            </a:xfrm>
            <a:prstGeom prst="line">
              <a:avLst/>
            </a:prstGeom>
            <a:noFill/>
            <a:ln w="76200">
              <a:solidFill>
                <a:srgbClr val="FF6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5" name="Rectangle 282"/>
            <p:cNvSpPr>
              <a:spLocks noChangeArrowheads="1"/>
            </p:cNvSpPr>
            <p:nvPr/>
          </p:nvSpPr>
          <p:spPr bwMode="auto">
            <a:xfrm>
              <a:off x="6366" y="2391"/>
              <a:ext cx="1326" cy="5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129" name="Slide Number Placeholder 28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C42DCE-6312-45D3-B5AE-595E96038409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Topology Measurement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Faloutsos’99 on Internet topology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Observed </a:t>
            </a:r>
            <a:r>
              <a:rPr lang="ja-JP" altLang="en-US"/>
              <a:t>“</a:t>
            </a:r>
            <a:r>
              <a:rPr lang="en-US" altLang="ja-JP"/>
              <a:t>power laws</a:t>
            </a:r>
            <a:r>
              <a:rPr lang="ja-JP" altLang="en-US"/>
              <a:t>”</a:t>
            </a:r>
            <a:r>
              <a:rPr lang="en-US" altLang="ja-JP"/>
              <a:t> in Internet structure</a:t>
            </a:r>
          </a:p>
          <a:p>
            <a:pPr lvl="2">
              <a:lnSpc>
                <a:spcPct val="80000"/>
              </a:lnSpc>
            </a:pPr>
            <a:r>
              <a:rPr lang="en-US" altLang="en-US" sz="2800"/>
              <a:t>Router level, AS-level, neighborhood sizes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Inspired degree-based topology generators</a:t>
            </a:r>
          </a:p>
          <a:p>
            <a:pPr>
              <a:lnSpc>
                <a:spcPct val="80000"/>
              </a:lnSpc>
            </a:pPr>
            <a:r>
              <a:rPr lang="en-US" altLang="en-US"/>
              <a:t>What is wrong with these topologies? Li’04</a:t>
            </a:r>
            <a:endParaRPr lang="en-US" altLang="en-US" sz="28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/>
              <a:t>Many graphs with similar distribution have different properties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Should look at fundamental technology constraints and economic trade-offs</a:t>
            </a:r>
          </a:p>
          <a:p>
            <a:pPr>
              <a:lnSpc>
                <a:spcPct val="80000"/>
              </a:lnSpc>
            </a:pPr>
            <a:r>
              <a:rPr lang="en-US" altLang="en-US"/>
              <a:t>Thought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Network measurement is a function system response. It’s always better to know what the system is like first.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63F34D-E77F-45CD-8F82-1A2ED31E6F61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Motivation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Three case studies:</a:t>
            </a:r>
          </a:p>
          <a:p>
            <a:pPr lvl="1"/>
            <a:r>
              <a:rPr lang="en-US" altLang="en-US"/>
              <a:t>Internet Topology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Bandwidth Map</a:t>
            </a:r>
          </a:p>
          <a:p>
            <a:pPr lvl="2"/>
            <a:r>
              <a:rPr lang="en-US" altLang="en-US"/>
              <a:t>Sun’14</a:t>
            </a:r>
          </a:p>
          <a:p>
            <a:pPr lvl="1"/>
            <a:r>
              <a:rPr lang="en-US" altLang="en-US"/>
              <a:t>Internet Latency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55B7BB-1BD9-4F50-94AF-03978EEEBD00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network measurement?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Help understand the network (Internet)</a:t>
            </a:r>
          </a:p>
          <a:p>
            <a:pPr lvl="1"/>
            <a:r>
              <a:rPr lang="en-US" altLang="en-US"/>
              <a:t>E.g. Topology (ISP don’t usually publish this)</a:t>
            </a:r>
          </a:p>
          <a:p>
            <a:pPr lvl="1"/>
            <a:r>
              <a:rPr lang="en-US" altLang="en-US"/>
              <a:t>Useful for modeling and simulation</a:t>
            </a:r>
          </a:p>
          <a:p>
            <a:r>
              <a:rPr lang="en-US" altLang="en-US"/>
              <a:t>Identify problems and bottlenecks</a:t>
            </a:r>
          </a:p>
          <a:p>
            <a:pPr lvl="1"/>
            <a:r>
              <a:rPr lang="en-US" altLang="en-US"/>
              <a:t>Where do we need more investment?</a:t>
            </a:r>
          </a:p>
          <a:p>
            <a:pPr lvl="1"/>
            <a:r>
              <a:rPr lang="en-US" altLang="en-US"/>
              <a:t>Which link is down (now)?</a:t>
            </a:r>
          </a:p>
          <a:p>
            <a:r>
              <a:rPr lang="en-US" altLang="en-US"/>
              <a:t>Improve application/user experience</a:t>
            </a:r>
          </a:p>
          <a:p>
            <a:pPr lvl="1"/>
            <a:r>
              <a:rPr lang="en-US" altLang="en-US"/>
              <a:t>End-to-end performance is key to UE…</a:t>
            </a:r>
          </a:p>
          <a:p>
            <a:pPr lvl="1"/>
            <a:r>
              <a:rPr lang="en-US" altLang="en-US"/>
              <a:t>…UE means money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E00200-4F3C-40A6-9B74-BA309BEEFDE9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Motivation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4876800"/>
          </a:xfrm>
        </p:spPr>
        <p:txBody>
          <a:bodyPr/>
          <a:lstStyle/>
          <a:p>
            <a:r>
              <a:rPr lang="en-US" altLang="en-US"/>
              <a:t>Measuring BW between nodes is easy</a:t>
            </a:r>
          </a:p>
          <a:p>
            <a:pPr lvl="1"/>
            <a:r>
              <a:rPr lang="en-US" altLang="en-US"/>
              <a:t>Iperf…</a:t>
            </a:r>
          </a:p>
          <a:p>
            <a:r>
              <a:rPr lang="en-US" altLang="en-US"/>
              <a:t>How about a real-time traffic map of Internet?</a:t>
            </a:r>
          </a:p>
          <a:p>
            <a:pPr lvl="1"/>
            <a:r>
              <a:rPr lang="en-US" altLang="en-US"/>
              <a:t>CDNs could have better server selection</a:t>
            </a:r>
          </a:p>
          <a:p>
            <a:pPr lvl="1"/>
            <a:r>
              <a:rPr lang="en-US" altLang="en-US"/>
              <a:t>P2P application choose the best peer</a:t>
            </a:r>
          </a:p>
          <a:p>
            <a:pPr lvl="1"/>
            <a:r>
              <a:rPr lang="en-US" altLang="en-US"/>
              <a:t>Network diagnoses and trouble-shooting</a:t>
            </a:r>
          </a:p>
          <a:p>
            <a:pPr lvl="1"/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Think about Google Map for real-world traffic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83BC8C-A25B-4C64-BDDB-5D7014F18B46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Coverage</a:t>
            </a:r>
          </a:p>
          <a:p>
            <a:pPr lvl="1"/>
            <a:r>
              <a:rPr lang="en-US" altLang="en-US"/>
              <a:t>Need millions of vantage points</a:t>
            </a:r>
          </a:p>
          <a:p>
            <a:pPr lvl="1"/>
            <a:endParaRPr lang="en-US" altLang="en-US"/>
          </a:p>
          <a:p>
            <a:r>
              <a:rPr lang="en-US" altLang="en-US"/>
              <a:t>Overhead</a:t>
            </a:r>
          </a:p>
          <a:p>
            <a:pPr lvl="1"/>
            <a:r>
              <a:rPr lang="en-US" altLang="en-US"/>
              <a:t>BW measurements usually inject non-trivial traffic to the network</a:t>
            </a:r>
          </a:p>
          <a:p>
            <a:pPr lvl="1"/>
            <a:endParaRPr lang="en-US" altLang="en-US"/>
          </a:p>
          <a:p>
            <a:r>
              <a:rPr lang="en-US" altLang="en-US"/>
              <a:t>(Near) real-time views</a:t>
            </a:r>
          </a:p>
          <a:p>
            <a:pPr lvl="1"/>
            <a:r>
              <a:rPr lang="en-US" altLang="en-US"/>
              <a:t>Even bigger overhead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2E958E-249F-408F-9709-63FD17CCD94A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Opportunity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Idea: infer traffic map from video player statistics</a:t>
            </a:r>
          </a:p>
          <a:p>
            <a:r>
              <a:rPr lang="en-US" altLang="en-US"/>
              <a:t>The growing volume of Internet video traffic</a:t>
            </a:r>
            <a:br>
              <a:rPr lang="en-US" altLang="en-US"/>
            </a:br>
            <a:r>
              <a:rPr lang="en-US" altLang="en-US">
                <a:solidFill>
                  <a:srgbClr val="FF0000"/>
                </a:solidFill>
              </a:rPr>
              <a:t>(Coverage)</a:t>
            </a:r>
          </a:p>
          <a:p>
            <a:pPr lvl="1"/>
            <a:r>
              <a:rPr lang="en-US" altLang="en-US"/>
              <a:t>Accounts for 30%-50% of total traffic</a:t>
            </a:r>
          </a:p>
          <a:p>
            <a:pPr lvl="1"/>
            <a:r>
              <a:rPr lang="en-US" altLang="en-US"/>
              <a:t>30M NetFlix streaming subscribers</a:t>
            </a:r>
          </a:p>
          <a:p>
            <a:r>
              <a:rPr lang="en-US" altLang="en-US"/>
              <a:t>And the ability to instrument video players</a:t>
            </a:r>
            <a:br>
              <a:rPr lang="en-US" altLang="en-US"/>
            </a:b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Overhead, real-time)</a:t>
            </a:r>
            <a:endParaRPr lang="en-US" altLang="en-US">
              <a:solidFill>
                <a:srgbClr val="FF0000"/>
              </a:solidFill>
            </a:endParaRPr>
          </a:p>
          <a:p>
            <a:pPr lvl="1"/>
            <a:r>
              <a:rPr lang="en-US" altLang="en-US"/>
              <a:t>Companies are already doing this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9C5D92-3F44-4C95-9227-267A635AE8DF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Service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27E54B-5420-484E-A542-DD574770A61A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63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69532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5"/>
          <p:cNvSpPr txBox="1">
            <a:spLocks noChangeArrowheads="1"/>
          </p:cNvSpPr>
          <p:nvPr/>
        </p:nvSpPr>
        <p:spPr bwMode="auto">
          <a:xfrm>
            <a:off x="7543800" y="4343400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Capacity &amp; Utilization</a:t>
            </a:r>
          </a:p>
        </p:txBody>
      </p:sp>
      <p:cxnSp>
        <p:nvCxnSpPr>
          <p:cNvPr id="56326" name="Straight Arrow Connector 7"/>
          <p:cNvCxnSpPr>
            <a:cxnSpLocks noChangeShapeType="1"/>
          </p:cNvCxnSpPr>
          <p:nvPr/>
        </p:nvCxnSpPr>
        <p:spPr bwMode="auto">
          <a:xfrm>
            <a:off x="6915150" y="4776788"/>
            <a:ext cx="685800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…Yet Still Challenges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Video measurements provide estimates of end-to-end throughput</a:t>
            </a:r>
          </a:p>
          <a:p>
            <a:pPr lvl="1"/>
            <a:r>
              <a:rPr lang="en-US" altLang="en-US"/>
              <a:t>Not per link</a:t>
            </a:r>
          </a:p>
          <a:p>
            <a:pPr lvl="1"/>
            <a:r>
              <a:rPr lang="en-US" altLang="en-US"/>
              <a:t>Not capacity/utilization</a:t>
            </a:r>
          </a:p>
          <a:p>
            <a:endParaRPr lang="en-US" altLang="en-US"/>
          </a:p>
          <a:p>
            <a:r>
              <a:rPr lang="en-US" altLang="en-US"/>
              <a:t>No information about background traffic</a:t>
            </a:r>
          </a:p>
          <a:p>
            <a:pPr lvl="1"/>
            <a:r>
              <a:rPr lang="en-US" altLang="en-US"/>
              <a:t>Unobserved video &amp; non-video traffic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F69A45-B1EB-4DE2-AC9C-896FB10EACBE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 definition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657" t="-1625" r="-576" b="-875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0DFAB4-1AA9-4A89-9FD3-37C271EEDF05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Inferring Capacity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Use max observed throughput?</a:t>
            </a:r>
          </a:p>
          <a:p>
            <a:endParaRPr lang="en-US" altLang="en-US"/>
          </a:p>
          <a:p>
            <a:r>
              <a:rPr lang="en-US" altLang="en-US"/>
              <a:t>Simple, but not accurate</a:t>
            </a:r>
          </a:p>
          <a:p>
            <a:pPr lvl="1"/>
            <a:r>
              <a:rPr lang="en-US" altLang="zh-CN"/>
              <a:t>Actually gives a lower bound</a:t>
            </a:r>
          </a:p>
          <a:p>
            <a:r>
              <a:rPr lang="en-US" altLang="en-US"/>
              <a:t>Problems</a:t>
            </a:r>
          </a:p>
          <a:p>
            <a:pPr lvl="1"/>
            <a:r>
              <a:rPr lang="en-US" altLang="en-US"/>
              <a:t>Tend to underestimate (background traffic)</a:t>
            </a:r>
          </a:p>
          <a:p>
            <a:pPr lvl="1"/>
            <a:r>
              <a:rPr lang="en-US" altLang="en-US"/>
              <a:t>Fails to consider confluence of flows</a:t>
            </a:r>
          </a:p>
          <a:p>
            <a:pPr lvl="1"/>
            <a:r>
              <a:rPr lang="en-US" altLang="en-US"/>
              <a:t>Practical aspects: capacity are likely drawn from discrete set of values (e.g. 1Gbps)</a:t>
            </a:r>
          </a:p>
          <a:p>
            <a:pPr lvl="1"/>
            <a:r>
              <a:rPr lang="en-US" altLang="en-US"/>
              <a:t>Practical aspects: ISPs tend to minimize cost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89CED9-F19E-443F-8512-1B55B88CF53F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93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4943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Inferring Capacity Continued…</a:t>
            </a:r>
          </a:p>
        </p:txBody>
      </p:sp>
      <p:pic>
        <p:nvPicPr>
          <p:cNvPr id="6041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14475"/>
            <a:ext cx="6638925" cy="4810125"/>
          </a:xfrm>
        </p:spPr>
      </p:pic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8A79E0-0409-420A-92A1-46201559CE48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0421" name="Straight Connector 7"/>
          <p:cNvCxnSpPr>
            <a:cxnSpLocks noChangeShapeType="1"/>
            <a:endCxn id="60422" idx="1"/>
          </p:cNvCxnSpPr>
          <p:nvPr/>
        </p:nvCxnSpPr>
        <p:spPr bwMode="auto">
          <a:xfrm flipV="1">
            <a:off x="6924675" y="2109788"/>
            <a:ext cx="695325" cy="44767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620000" y="1447800"/>
            <a:ext cx="144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Confluence of flows &amp; background traffic</a:t>
            </a:r>
          </a:p>
        </p:txBody>
      </p:sp>
      <p:cxnSp>
        <p:nvCxnSpPr>
          <p:cNvPr id="60423" name="Straight Connector 9"/>
          <p:cNvCxnSpPr>
            <a:cxnSpLocks noChangeShapeType="1"/>
            <a:stCxn id="60419" idx="3"/>
            <a:endCxn id="60425" idx="1"/>
          </p:cNvCxnSpPr>
          <p:nvPr/>
        </p:nvCxnSpPr>
        <p:spPr bwMode="auto">
          <a:xfrm>
            <a:off x="6943725" y="3919538"/>
            <a:ext cx="904875" cy="151765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4" name="Straight Connector 12"/>
          <p:cNvCxnSpPr>
            <a:cxnSpLocks noChangeShapeType="1"/>
            <a:endCxn id="60425" idx="1"/>
          </p:cNvCxnSpPr>
          <p:nvPr/>
        </p:nvCxnSpPr>
        <p:spPr bwMode="auto">
          <a:xfrm flipV="1">
            <a:off x="6943725" y="5437188"/>
            <a:ext cx="904875" cy="66516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5" name="TextBox 15"/>
          <p:cNvSpPr txBox="1">
            <a:spLocks noChangeArrowheads="1"/>
          </p:cNvSpPr>
          <p:nvPr/>
        </p:nvSpPr>
        <p:spPr bwMode="auto">
          <a:xfrm>
            <a:off x="7848600" y="508317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Discrete capacities</a:t>
            </a:r>
          </a:p>
        </p:txBody>
      </p:sp>
      <p:cxnSp>
        <p:nvCxnSpPr>
          <p:cNvPr id="60426" name="Straight Connector 16"/>
          <p:cNvCxnSpPr>
            <a:cxnSpLocks noChangeShapeType="1"/>
            <a:endCxn id="60425" idx="1"/>
          </p:cNvCxnSpPr>
          <p:nvPr/>
        </p:nvCxnSpPr>
        <p:spPr bwMode="auto">
          <a:xfrm>
            <a:off x="6943725" y="5394325"/>
            <a:ext cx="904875" cy="4286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Straight Connector 35"/>
          <p:cNvCxnSpPr>
            <a:cxnSpLocks noChangeShapeType="1"/>
            <a:endCxn id="60429" idx="1"/>
          </p:cNvCxnSpPr>
          <p:nvPr/>
        </p:nvCxnSpPr>
        <p:spPr bwMode="auto">
          <a:xfrm>
            <a:off x="6943725" y="1857375"/>
            <a:ext cx="790575" cy="17541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8" name="Straight Connector 39"/>
          <p:cNvCxnSpPr>
            <a:cxnSpLocks noChangeShapeType="1"/>
            <a:endCxn id="60429" idx="1"/>
          </p:cNvCxnSpPr>
          <p:nvPr/>
        </p:nvCxnSpPr>
        <p:spPr bwMode="auto">
          <a:xfrm flipV="1">
            <a:off x="6943725" y="3611563"/>
            <a:ext cx="790575" cy="93821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9" name="TextBox 42"/>
          <p:cNvSpPr txBox="1">
            <a:spLocks noChangeArrowheads="1"/>
          </p:cNvSpPr>
          <p:nvPr/>
        </p:nvSpPr>
        <p:spPr bwMode="auto">
          <a:xfrm>
            <a:off x="7734300" y="325755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Minimize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5" grpId="0"/>
      <p:bldP spid="604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Side Information to Help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Because original problem is hard to solve</a:t>
            </a:r>
          </a:p>
          <a:p>
            <a:r>
              <a:rPr lang="en-US" altLang="en-US"/>
              <a:t>Candidate side information:</a:t>
            </a:r>
          </a:p>
          <a:p>
            <a:pPr lvl="1"/>
            <a:r>
              <a:rPr lang="en-US" altLang="en-US" i="1"/>
              <a:t>Gravity models</a:t>
            </a:r>
            <a:r>
              <a:rPr lang="en-US" altLang="en-US"/>
              <a:t>: The traffic volumes between a s, d pair is roughly proportional to the products of the total traffic volume originating in s and d. </a:t>
            </a:r>
          </a:p>
          <a:p>
            <a:pPr lvl="1"/>
            <a:r>
              <a:rPr lang="en-US" altLang="en-US" i="1"/>
              <a:t>Measurement vs. Background ratio</a:t>
            </a:r>
            <a:r>
              <a:rPr lang="en-US" altLang="en-US"/>
              <a:t>: e.g., YouTube is ≈ 18% of peak traffic</a:t>
            </a:r>
          </a:p>
          <a:p>
            <a:pPr lvl="1"/>
            <a:r>
              <a:rPr lang="en-US" altLang="en-US" i="1"/>
              <a:t>Overprovisioning</a:t>
            </a:r>
            <a:r>
              <a:rPr lang="en-US" altLang="en-US"/>
              <a:t>: network core links are typically overprovisioned to run at γ=30-40% link utilization on average. 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F76346-5354-4E7A-927D-9156A1FACCF5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Inferring Utilization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49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Need to be more real time</a:t>
                </a:r>
              </a:p>
              <a:p>
                <a:pPr lvl="1"/>
                <a:r>
                  <a:rPr lang="en-US" altLang="en-US" dirty="0"/>
                  <a:t>Side information doesn’t hold within short time</a:t>
                </a:r>
              </a:p>
              <a:p>
                <a:r>
                  <a:rPr lang="en-US" altLang="en-US" dirty="0"/>
                  <a:t>Restate problem</a:t>
                </a:r>
              </a:p>
              <a:p>
                <a:pPr lvl="1"/>
                <a:r>
                  <a:rPr lang="en-US" altLang="en-US" dirty="0" err="1"/>
                  <a:t>T</a:t>
                </a:r>
                <a:r>
                  <a:rPr lang="en-US" altLang="en-US" baseline="-25000" dirty="0" err="1"/>
                  <a:t>s,d,e</a:t>
                </a:r>
                <a:r>
                  <a:rPr lang="en-US" altLang="en-US" dirty="0"/>
                  <a:t>,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baseline="-25000" dirty="0" err="1"/>
                  <a:t>s,d,e</a:t>
                </a:r>
                <a:r>
                  <a:rPr lang="en-US" altLang="en-US" dirty="0" err="1"/>
                  <a:t>,C</a:t>
                </a:r>
                <a14:m>
                  <m:oMath xmlns:m="http://schemas.openxmlformats.org/officeDocument/2006/math">
                    <m:r>
                      <a:rPr lang="en-US" altLang="en-US" b="0" i="1" baseline="-2500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dirty="0">
                    <a:sym typeface="Wingdings" panose="05000000000000000000" pitchFamily="2" charset="2"/>
                  </a:rPr>
                  <a:t>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bg</a:t>
                </a:r>
                <a14:m>
                  <m:oMath xmlns:m="http://schemas.openxmlformats.org/officeDocument/2006/math">
                    <m:r>
                      <a:rPr lang="en-US" altLang="en-US" i="1" baseline="-2500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baseline="-25000" dirty="0"/>
                  <a:t>,e</a:t>
                </a:r>
              </a:p>
              <a:p>
                <a:r>
                  <a:rPr lang="en-US" altLang="en-US" dirty="0"/>
                  <a:t>We can estimate </a:t>
                </a:r>
                <a:r>
                  <a:rPr lang="en-US" altLang="en-US" dirty="0" err="1"/>
                  <a:t>T</a:t>
                </a:r>
                <a:r>
                  <a:rPr lang="en-US" altLang="en-US" baseline="-25000" dirty="0" err="1"/>
                  <a:t>s,d,e</a:t>
                </a:r>
                <a:r>
                  <a:rPr lang="en-US" altLang="en-US" baseline="-25000" dirty="0"/>
                  <a:t> </a:t>
                </a:r>
                <a:r>
                  <a:rPr lang="en-US" altLang="en-US" dirty="0"/>
                  <a:t>from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bg</a:t>
                </a:r>
                <a14:m>
                  <m:oMath xmlns:m="http://schemas.openxmlformats.org/officeDocument/2006/math">
                    <m:r>
                      <a:rPr lang="en-US" altLang="en-US" i="1" baseline="-2500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en-US" baseline="-25000" dirty="0"/>
                  <a:t>,e</a:t>
                </a:r>
                <a:endParaRPr lang="en-US" altLang="en-US" dirty="0"/>
              </a:p>
              <a:p>
                <a:pPr lvl="1"/>
                <a:r>
                  <a:rPr lang="en-US" altLang="en-US" dirty="0"/>
                  <a:t>Using max-min fairness: allocate user with small demands of what it wants, and evenly divide unused </a:t>
                </a:r>
                <a:r>
                  <a:rPr lang="en-US" altLang="en-US" dirty="0" err="1"/>
                  <a:t>resourse</a:t>
                </a:r>
                <a:r>
                  <a:rPr lang="en-US" altLang="en-US" dirty="0"/>
                  <a:t> to big users</a:t>
                </a:r>
              </a:p>
            </p:txBody>
          </p:sp>
        </mc:Choice>
        <mc:Fallback>
          <p:sp>
            <p:nvSpPr>
              <p:cNvPr id="6349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57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377D57B-7C48-4441-AF29-216BF6E93B1C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/>
              <a:t>39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634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38775"/>
            <a:ext cx="5400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to measure?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Network topology</a:t>
            </a:r>
          </a:p>
          <a:p>
            <a:pPr lvl="1"/>
            <a:r>
              <a:rPr lang="en-US" altLang="en-US"/>
              <a:t>Connectivity, redundancy, coverage</a:t>
            </a:r>
          </a:p>
          <a:p>
            <a:r>
              <a:rPr lang="en-US" altLang="en-US"/>
              <a:t>Network performance</a:t>
            </a:r>
          </a:p>
          <a:p>
            <a:pPr lvl="1"/>
            <a:r>
              <a:rPr lang="en-US" altLang="en-US"/>
              <a:t>Bandwidth, latency, jitter, utility</a:t>
            </a:r>
          </a:p>
          <a:p>
            <a:r>
              <a:rPr lang="en-US" altLang="en-US"/>
              <a:t>Types of protocols/applications</a:t>
            </a:r>
          </a:p>
          <a:p>
            <a:pPr lvl="1"/>
            <a:r>
              <a:rPr lang="en-US" altLang="en-US"/>
              <a:t>TCP/UDP/ICMP, P2P/Client-server</a:t>
            </a:r>
          </a:p>
          <a:p>
            <a:r>
              <a:rPr lang="en-US" altLang="en-US"/>
              <a:t>Application specific data</a:t>
            </a:r>
          </a:p>
          <a:p>
            <a:pPr lvl="1"/>
            <a:r>
              <a:rPr lang="en-US" altLang="en-US"/>
              <a:t>Video player: buffering time, bitrate</a:t>
            </a:r>
          </a:p>
          <a:p>
            <a:pPr lvl="1"/>
            <a:r>
              <a:rPr lang="en-US" altLang="en-US"/>
              <a:t>Web service: page load time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3058BE-A005-48F9-A3CD-B0EE8DE27330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Inferring Utilization - Example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Each A-C flow gets 1M, B-C flow gets 5M</a:t>
            </a:r>
          </a:p>
          <a:p>
            <a:pPr lvl="1"/>
            <a:r>
              <a:rPr lang="en-US" altLang="zh-CN" dirty="0"/>
              <a:t>T</a:t>
            </a:r>
            <a:r>
              <a:rPr lang="en-US" altLang="zh-CN" baseline="-25000" dirty="0"/>
              <a:t>A</a:t>
            </a:r>
            <a:r>
              <a:rPr lang="en-US" altLang="en-US" baseline="-25000" dirty="0"/>
              <a:t>,C</a:t>
            </a:r>
            <a:r>
              <a:rPr lang="en-US" altLang="en-US" dirty="0"/>
              <a:t>=1M, </a:t>
            </a:r>
            <a:r>
              <a:rPr lang="en-US" altLang="zh-CN" dirty="0"/>
              <a:t>T</a:t>
            </a:r>
            <a:r>
              <a:rPr lang="en-US" altLang="zh-CN" baseline="-25000" dirty="0"/>
              <a:t>B</a:t>
            </a:r>
            <a:r>
              <a:rPr lang="en-US" altLang="en-US" baseline="-25000" dirty="0"/>
              <a:t>,C</a:t>
            </a:r>
            <a:r>
              <a:rPr lang="en-US" altLang="en-US" dirty="0"/>
              <a:t>=5M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Suppose measured 1 AC and 1 BC link</a:t>
            </a:r>
          </a:p>
          <a:p>
            <a:r>
              <a:rPr lang="en-US" altLang="en-US" sz="2400" dirty="0"/>
              <a:t>If </a:t>
            </a:r>
            <a:r>
              <a:rPr lang="en-US" altLang="en-US" sz="2400" dirty="0" err="1"/>
              <a:t>bg</a:t>
            </a:r>
            <a:r>
              <a:rPr lang="en-US" altLang="en-US" sz="2400" baseline="-25000" dirty="0" err="1"/>
              <a:t>a,c</a:t>
            </a:r>
            <a:r>
              <a:rPr lang="en-US" altLang="en-US" sz="2400" dirty="0"/>
              <a:t>=4.5M, </a:t>
            </a:r>
            <a:r>
              <a:rPr lang="en-US" altLang="en-US" sz="2400" dirty="0" err="1"/>
              <a:t>bg</a:t>
            </a:r>
            <a:r>
              <a:rPr lang="en-US" altLang="en-US" sz="2400" baseline="-25000" dirty="0" err="1"/>
              <a:t>b,c</a:t>
            </a:r>
            <a:r>
              <a:rPr lang="en-US" altLang="en-US" sz="2400" dirty="0"/>
              <a:t>=13.5M, then </a:t>
            </a:r>
            <a:r>
              <a:rPr lang="en-US" altLang="zh-CN" sz="2400" dirty="0" err="1"/>
              <a:t>T</a:t>
            </a:r>
            <a:r>
              <a:rPr lang="en-US" altLang="zh-CN" sz="2400" baseline="30000" dirty="0" err="1"/>
              <a:t>Est</a:t>
            </a:r>
            <a:r>
              <a:rPr lang="en-US" altLang="zh-CN" sz="2400" baseline="-25000" dirty="0" err="1"/>
              <a:t>A</a:t>
            </a:r>
            <a:r>
              <a:rPr lang="en-US" altLang="en-US" sz="2400" baseline="-25000" dirty="0" err="1"/>
              <a:t>,C</a:t>
            </a:r>
            <a:r>
              <a:rPr lang="en-US" altLang="en-US" sz="2400" dirty="0"/>
              <a:t>=0.5M, </a:t>
            </a:r>
            <a:r>
              <a:rPr lang="en-US" altLang="zh-CN" sz="2400" dirty="0" err="1"/>
              <a:t>T</a:t>
            </a:r>
            <a:r>
              <a:rPr lang="en-US" altLang="zh-CN" sz="2400" baseline="30000" dirty="0" err="1"/>
              <a:t>Est</a:t>
            </a:r>
            <a:r>
              <a:rPr lang="en-US" altLang="zh-CN" sz="2400" baseline="-25000" dirty="0" err="1"/>
              <a:t>B</a:t>
            </a:r>
            <a:r>
              <a:rPr lang="en-US" altLang="en-US" sz="2400" baseline="-25000" dirty="0" err="1"/>
              <a:t>,C</a:t>
            </a:r>
            <a:r>
              <a:rPr lang="en-US" altLang="en-US" sz="2400" dirty="0"/>
              <a:t>=1M</a:t>
            </a:r>
          </a:p>
          <a:p>
            <a:r>
              <a:rPr lang="en-US" altLang="en-US" sz="2400" dirty="0"/>
              <a:t>If </a:t>
            </a:r>
            <a:r>
              <a:rPr lang="en-US" altLang="en-US" sz="2400" dirty="0" err="1"/>
              <a:t>bg</a:t>
            </a:r>
            <a:r>
              <a:rPr lang="en-US" altLang="en-US" sz="2400" baseline="-25000" dirty="0" err="1"/>
              <a:t>a,c</a:t>
            </a:r>
            <a:r>
              <a:rPr lang="en-US" altLang="en-US" sz="2400" dirty="0"/>
              <a:t>=4M, </a:t>
            </a:r>
            <a:r>
              <a:rPr lang="en-US" altLang="en-US" sz="2400" dirty="0" err="1"/>
              <a:t>bg</a:t>
            </a:r>
            <a:r>
              <a:rPr lang="en-US" altLang="en-US" sz="2400" baseline="-25000" dirty="0" err="1"/>
              <a:t>b,c</a:t>
            </a:r>
            <a:r>
              <a:rPr lang="en-US" altLang="en-US" sz="2400" dirty="0"/>
              <a:t>=9M, then </a:t>
            </a:r>
            <a:r>
              <a:rPr lang="en-US" altLang="zh-CN" sz="2400" dirty="0" err="1"/>
              <a:t>T</a:t>
            </a:r>
            <a:r>
              <a:rPr lang="en-US" altLang="zh-CN" sz="2400" baseline="30000" dirty="0" err="1"/>
              <a:t>Est</a:t>
            </a:r>
            <a:r>
              <a:rPr lang="en-US" altLang="zh-CN" sz="2400" baseline="-25000" dirty="0" err="1"/>
              <a:t>A</a:t>
            </a:r>
            <a:r>
              <a:rPr lang="en-US" altLang="en-US" sz="2400" baseline="-25000" dirty="0" err="1"/>
              <a:t>,C</a:t>
            </a:r>
            <a:r>
              <a:rPr lang="en-US" altLang="en-US" sz="2400" dirty="0"/>
              <a:t>=1M, </a:t>
            </a:r>
            <a:r>
              <a:rPr lang="en-US" altLang="zh-CN" sz="2400" dirty="0" err="1"/>
              <a:t>T</a:t>
            </a:r>
            <a:r>
              <a:rPr lang="en-US" altLang="zh-CN" sz="2400" baseline="30000" dirty="0" err="1"/>
              <a:t>Est</a:t>
            </a:r>
            <a:r>
              <a:rPr lang="en-US" altLang="zh-CN" sz="2400" baseline="-25000" dirty="0" err="1"/>
              <a:t>B</a:t>
            </a:r>
            <a:r>
              <a:rPr lang="en-US" altLang="en-US" sz="2400" baseline="-25000" dirty="0" err="1"/>
              <a:t>,C</a:t>
            </a:r>
            <a:r>
              <a:rPr lang="en-US" altLang="en-US" sz="2400" dirty="0"/>
              <a:t>=5M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D7B235-7F7E-4FF8-88B7-960E311FCE3A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645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219200"/>
            <a:ext cx="57531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Evaluation – Simulation Setup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Synthesized traffic patterns</a:t>
            </a:r>
          </a:p>
          <a:p>
            <a:r>
              <a:rPr lang="en-US" altLang="en-US" dirty="0"/>
              <a:t>Sensitivity</a:t>
            </a:r>
          </a:p>
          <a:p>
            <a:pPr lvl="1"/>
            <a:r>
              <a:rPr lang="en-US" altLang="en-US" dirty="0"/>
              <a:t>Number of epochs</a:t>
            </a:r>
          </a:p>
          <a:p>
            <a:pPr lvl="1"/>
            <a:r>
              <a:rPr lang="en-US" altLang="en-US" dirty="0"/>
              <a:t>Background vs. measurement traffic ratio</a:t>
            </a:r>
          </a:p>
          <a:p>
            <a:pPr lvl="1"/>
            <a:r>
              <a:rPr lang="en-US" altLang="en-US" dirty="0"/>
              <a:t>Accuracy of capacity inference </a:t>
            </a:r>
          </a:p>
          <a:p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4A0B70-66BC-4034-B0B8-B2579A6F7A7B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655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845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Evaluation – Capacity Accuracy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95AF4D-4895-4BFC-9F8D-A98A880BEB9E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6656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50963"/>
            <a:ext cx="78867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Evaluation – Utilization Accuracy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8206A8-F2E2-4ACD-A3BD-94CF8037C7F8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6758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8771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Bandwidth Measurement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Early stage work (Sun’14) on traffic map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Leverage the popularity of video players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Low overhead and high coverage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The data is straight-forward to collect, but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Converting from end-to-end measurements to per-link number is hard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Converting from throughput to capacity is hard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Thought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The interesting fact may be hidden (deep) under the things we (can) measure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9F4E2B-11BE-4AF2-A1BE-EBD1376CEBC8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Motivation</a:t>
            </a:r>
          </a:p>
          <a:p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Three case studies:</a:t>
            </a:r>
          </a:p>
          <a:p>
            <a:pPr lvl="1"/>
            <a:r>
              <a:rPr lang="en-US" altLang="en-US" dirty="0"/>
              <a:t>Internet Topology</a:t>
            </a:r>
          </a:p>
          <a:p>
            <a:pPr lvl="1"/>
            <a:r>
              <a:rPr lang="en-US" altLang="en-US" dirty="0"/>
              <a:t>Bandwidth Map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Internet Latency</a:t>
            </a:r>
          </a:p>
          <a:p>
            <a:pPr lvl="2"/>
            <a:r>
              <a:rPr lang="en-US" altLang="en-US" dirty="0"/>
              <a:t>Singla’14, Li’10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D3FBF9-6512-41C5-A359-FC72018B2226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Value of (Very) Low Latency</a:t>
            </a:r>
            <a:endParaRPr lang="en-US" alt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76800"/>
          </a:xfrm>
        </p:spPr>
        <p:txBody>
          <a:bodyPr/>
          <a:lstStyle/>
          <a:p>
            <a:r>
              <a:rPr lang="en-US" altLang="en-US" dirty="0"/>
              <a:t>User experience</a:t>
            </a:r>
          </a:p>
          <a:p>
            <a:pPr lvl="1"/>
            <a:r>
              <a:rPr lang="en-US" altLang="en-US" dirty="0"/>
              <a:t>Response within 30ms</a:t>
            </a:r>
            <a:r>
              <a:rPr lang="en-US" altLang="en-US" dirty="0">
                <a:sym typeface="Wingdings" panose="05000000000000000000" pitchFamily="2" charset="2"/>
              </a:rPr>
              <a:t>illusion of zero wait-time</a:t>
            </a:r>
          </a:p>
          <a:p>
            <a:r>
              <a:rPr lang="en-US" altLang="en-US" dirty="0"/>
              <a:t>Money</a:t>
            </a:r>
          </a:p>
          <a:p>
            <a:pPr lvl="1"/>
            <a:r>
              <a:rPr lang="en-US" altLang="en-US" dirty="0"/>
              <a:t>A 100ms latency penalty for Amazon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1% loss</a:t>
            </a:r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Cloud computing &amp; thin clients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Desktop as a service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Computation offload from mobile devices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New applications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E.g. Telemedicine</a:t>
            </a:r>
            <a:endParaRPr lang="en-US" alt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8BB8A9-9AAB-4A5B-84BF-513BEA679A26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Latency Lags Bandwidth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improvement of b/w has been huge</a:t>
            </a:r>
          </a:p>
          <a:p>
            <a:pPr lvl="1"/>
            <a:r>
              <a:rPr lang="en-US" altLang="en-US" dirty="0"/>
              <a:t>It’s easier…</a:t>
            </a:r>
          </a:p>
          <a:p>
            <a:pPr lvl="1"/>
            <a:r>
              <a:rPr lang="en-US" altLang="en-US" dirty="0"/>
              <a:t>Easier to market</a:t>
            </a:r>
          </a:p>
          <a:p>
            <a:pPr lvl="1"/>
            <a:r>
              <a:rPr lang="en-US" altLang="en-US" dirty="0"/>
              <a:t>Average Internet connection is 11.5Mbps in US</a:t>
            </a:r>
          </a:p>
          <a:p>
            <a:r>
              <a:rPr lang="en-US" altLang="en-US" dirty="0"/>
              <a:t>Reducing latency is harder</a:t>
            </a:r>
          </a:p>
          <a:p>
            <a:pPr lvl="1"/>
            <a:r>
              <a:rPr lang="en-US" altLang="en-US" dirty="0"/>
              <a:t>Usually requires structural change of network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Can we build a “speed of light” Internet? </a:t>
            </a:r>
          </a:p>
          <a:p>
            <a:pPr lvl="1"/>
            <a:r>
              <a:rPr lang="en-US" altLang="en-US" dirty="0"/>
              <a:t>First let’s look at why it is slow? (</a:t>
            </a:r>
            <a:r>
              <a:rPr lang="en-US" altLang="en-US" dirty="0"/>
              <a:t>Singla’14)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162954-C7A5-4B59-8857-EA3B8446CA5A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Wait, don’t CDNs solve the problem?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do help to some extent, but…</a:t>
            </a:r>
          </a:p>
          <a:p>
            <a:endParaRPr lang="en-US" altLang="en-US"/>
          </a:p>
          <a:p>
            <a:r>
              <a:rPr lang="en-US" altLang="en-US"/>
              <a:t>It doesn’t help for all applications</a:t>
            </a:r>
          </a:p>
          <a:p>
            <a:pPr lvl="1"/>
            <a:r>
              <a:rPr lang="en-US" altLang="en-US"/>
              <a:t>E.g. telemedicine</a:t>
            </a:r>
          </a:p>
          <a:p>
            <a:r>
              <a:rPr lang="en-US" altLang="en-US"/>
              <a:t>CDNs are expensive</a:t>
            </a:r>
          </a:p>
          <a:p>
            <a:pPr lvl="1"/>
            <a:r>
              <a:rPr lang="en-US" altLang="en-US"/>
              <a:t>Available only to larger Internet companies</a:t>
            </a:r>
          </a:p>
          <a:p>
            <a:pPr lvl="1"/>
            <a:endParaRPr lang="en-US" altLang="en-US"/>
          </a:p>
          <a:p>
            <a:r>
              <a:rPr lang="en-US" altLang="en-US"/>
              <a:t>Lower Internet latency also helps to reduce CDN deployment cost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DC070D-96EA-4C9B-AE5D-A102DE9EB5F0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Latency Measurement Methodology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Fetch web pages using cURL</a:t>
            </a:r>
          </a:p>
          <a:p>
            <a:pPr lvl="1"/>
            <a:r>
              <a:rPr lang="en-US" altLang="en-US"/>
              <a:t>just the HTML for the landing pages </a:t>
            </a:r>
          </a:p>
          <a:p>
            <a:pPr lvl="1"/>
            <a:r>
              <a:rPr lang="en-US" altLang="en-US"/>
              <a:t>28,000 Web sites from 186 PlanetLab locations</a:t>
            </a:r>
          </a:p>
          <a:p>
            <a:r>
              <a:rPr lang="en-US" altLang="en-US"/>
              <a:t>Obtain time for</a:t>
            </a:r>
          </a:p>
          <a:p>
            <a:pPr lvl="1"/>
            <a:r>
              <a:rPr lang="en-US" altLang="en-US"/>
              <a:t>DNS resolution</a:t>
            </a:r>
          </a:p>
          <a:p>
            <a:pPr lvl="1"/>
            <a:r>
              <a:rPr lang="en-US" altLang="en-US"/>
              <a:t>TCP handshake: between SYN and SYN-ACK</a:t>
            </a:r>
          </a:p>
          <a:p>
            <a:pPr lvl="1"/>
            <a:r>
              <a:rPr lang="en-US" altLang="en-US"/>
              <a:t>TCP transfer: actual data transmission</a:t>
            </a:r>
          </a:p>
          <a:p>
            <a:pPr lvl="1"/>
            <a:r>
              <a:rPr lang="en-US" altLang="en-US"/>
              <a:t>Total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202CA7-05A1-4652-A1C1-98B6F40038F4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measure?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lot of general tools</a:t>
            </a:r>
          </a:p>
          <a:p>
            <a:pPr lvl="1"/>
            <a:r>
              <a:rPr lang="en-US" altLang="en-US"/>
              <a:t>Traceroute, ping, iperf, etc.</a:t>
            </a:r>
          </a:p>
          <a:p>
            <a:r>
              <a:rPr lang="en-US" altLang="en-US"/>
              <a:t>Components built in applications</a:t>
            </a:r>
          </a:p>
          <a:p>
            <a:pPr lvl="1"/>
            <a:r>
              <a:rPr lang="en-US" altLang="en-US"/>
              <a:t>E.g. video player could log buffering time</a:t>
            </a:r>
          </a:p>
          <a:p>
            <a:r>
              <a:rPr lang="en-US" altLang="en-US"/>
              <a:t>ISPs knows better about their own network</a:t>
            </a:r>
          </a:p>
          <a:p>
            <a:pPr lvl="1"/>
            <a:r>
              <a:rPr lang="en-US" altLang="en-US"/>
              <a:t>But usually not public</a:t>
            </a:r>
          </a:p>
          <a:p>
            <a:r>
              <a:rPr lang="en-US" altLang="en-US"/>
              <a:t>Passive and active</a:t>
            </a:r>
          </a:p>
          <a:p>
            <a:pPr lvl="1"/>
            <a:r>
              <a:rPr lang="en-US" altLang="en-US"/>
              <a:t>Pure listening vs. inject traffic</a:t>
            </a:r>
          </a:p>
          <a:p>
            <a:pPr lvl="1"/>
            <a:r>
              <a:rPr lang="en-US" altLang="en-US"/>
              <a:t>Overhead difference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948ECD-4FEA-40CE-B6DB-EF3630F990FA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Latency Measurement Methodology Cont.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Also ping the Web servers for 30 times</a:t>
            </a:r>
          </a:p>
          <a:p>
            <a:pPr lvl="1"/>
            <a:r>
              <a:rPr lang="en-US" altLang="en-US"/>
              <a:t>Log min and median</a:t>
            </a:r>
          </a:p>
          <a:p>
            <a:r>
              <a:rPr lang="en-US" altLang="en-US"/>
              <a:t>traceroute from PlanetLab nodes to servers</a:t>
            </a:r>
          </a:p>
          <a:p>
            <a:pPr lvl="1"/>
            <a:r>
              <a:rPr lang="en-US" altLang="en-US"/>
              <a:t>Then geolocate each router/server using commercial geolocation services</a:t>
            </a:r>
          </a:p>
          <a:p>
            <a:r>
              <a:rPr lang="en-US" altLang="en-US"/>
              <a:t>Geolocation (based on IP) is not accurate</a:t>
            </a:r>
          </a:p>
          <a:p>
            <a:pPr lvl="1"/>
            <a:r>
              <a:rPr lang="en-US" altLang="en-US"/>
              <a:t>Use multiple services</a:t>
            </a:r>
          </a:p>
          <a:p>
            <a:pPr lvl="1"/>
            <a:r>
              <a:rPr lang="en-US" altLang="en-US"/>
              <a:t>Results are not sensitive to specific service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AFC4B3-E19E-437B-A2B3-551D6A974DE7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Important Concepts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141913" cy="48768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C-latency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Time for light to travel between client &amp; server (shortest path)</a:t>
            </a:r>
          </a:p>
          <a:p>
            <a:r>
              <a:rPr lang="en-US" altLang="en-US">
                <a:solidFill>
                  <a:srgbClr val="FFC000"/>
                </a:solidFill>
              </a:rPr>
              <a:t>Router path latency:</a:t>
            </a:r>
          </a:p>
          <a:p>
            <a:pPr lvl="1"/>
            <a:r>
              <a:rPr lang="en-US" altLang="en-US"/>
              <a:t>Time for light to travel through each router</a:t>
            </a:r>
          </a:p>
          <a:p>
            <a:r>
              <a:rPr lang="en-US" altLang="en-US"/>
              <a:t>Latency inflation: </a:t>
            </a:r>
          </a:p>
          <a:p>
            <a:pPr lvl="1"/>
            <a:r>
              <a:rPr lang="en-US" altLang="en-US"/>
              <a:t>measured time/c-latency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3ADD87-DF4E-46C2-A1C6-09FDBC5A3D5A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7773988" y="2951163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7639050" y="4579938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7021513" y="1924050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V="1">
            <a:off x="6381750" y="2295525"/>
            <a:ext cx="744538" cy="2962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Oval 40"/>
          <p:cNvSpPr>
            <a:spLocks noChangeArrowheads="1"/>
          </p:cNvSpPr>
          <p:nvPr/>
        </p:nvSpPr>
        <p:spPr bwMode="auto">
          <a:xfrm>
            <a:off x="6207125" y="5257800"/>
            <a:ext cx="303213" cy="361950"/>
          </a:xfrm>
          <a:prstGeom prst="ellipse">
            <a:avLst/>
          </a:prstGeom>
          <a:solidFill>
            <a:srgbClr val="9966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97" name="Freeform: Shape 21"/>
          <p:cNvSpPr>
            <a:spLocks/>
          </p:cNvSpPr>
          <p:nvPr/>
        </p:nvSpPr>
        <p:spPr bwMode="auto">
          <a:xfrm>
            <a:off x="6499225" y="4649788"/>
            <a:ext cx="1125538" cy="771525"/>
          </a:xfrm>
          <a:custGeom>
            <a:avLst/>
            <a:gdLst>
              <a:gd name="T0" fmla="*/ 0 w 1125415"/>
              <a:gd name="T1" fmla="*/ 709267 h 771650"/>
              <a:gd name="T2" fmla="*/ 872292 w 1125415"/>
              <a:gd name="T3" fmla="*/ 709267 h 771650"/>
              <a:gd name="T4" fmla="*/ 900430 w 1125415"/>
              <a:gd name="T5" fmla="*/ 62258 h 771650"/>
              <a:gd name="T6" fmla="*/ 1125538 w 1125415"/>
              <a:gd name="T7" fmla="*/ 62258 h 7716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5415" h="771650">
                <a:moveTo>
                  <a:pt x="0" y="709382"/>
                </a:moveTo>
                <a:cubicBezTo>
                  <a:pt x="361071" y="763308"/>
                  <a:pt x="722142" y="817234"/>
                  <a:pt x="872197" y="709382"/>
                </a:cubicBezTo>
                <a:cubicBezTo>
                  <a:pt x="1022252" y="601530"/>
                  <a:pt x="858129" y="170120"/>
                  <a:pt x="900332" y="62268"/>
                </a:cubicBezTo>
                <a:cubicBezTo>
                  <a:pt x="942535" y="-45584"/>
                  <a:pt x="1033975" y="8342"/>
                  <a:pt x="1125415" y="62268"/>
                </a:cubicBezTo>
              </a:path>
            </a:pathLst>
          </a:cu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98" name="Freeform: Shape 22"/>
          <p:cNvSpPr>
            <a:spLocks/>
          </p:cNvSpPr>
          <p:nvPr/>
        </p:nvSpPr>
        <p:spPr bwMode="auto">
          <a:xfrm>
            <a:off x="7877175" y="3219450"/>
            <a:ext cx="331788" cy="1381125"/>
          </a:xfrm>
          <a:custGeom>
            <a:avLst/>
            <a:gdLst>
              <a:gd name="T0" fmla="*/ 0 w 331716"/>
              <a:gd name="T1" fmla="*/ 1381125 h 1381125"/>
              <a:gd name="T2" fmla="*/ 323920 w 331716"/>
              <a:gd name="T3" fmla="*/ 685800 h 1381125"/>
              <a:gd name="T4" fmla="*/ 200068 w 331716"/>
              <a:gd name="T5" fmla="*/ 0 h 13811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1716" h="1381125">
                <a:moveTo>
                  <a:pt x="0" y="1381125"/>
                </a:moveTo>
                <a:cubicBezTo>
                  <a:pt x="145256" y="1148556"/>
                  <a:pt x="290513" y="915987"/>
                  <a:pt x="323850" y="685800"/>
                </a:cubicBezTo>
                <a:cubicBezTo>
                  <a:pt x="357188" y="455612"/>
                  <a:pt x="278606" y="227806"/>
                  <a:pt x="200025" y="0"/>
                </a:cubicBezTo>
              </a:path>
            </a:pathLst>
          </a:cu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99" name="Freeform: Shape 23"/>
          <p:cNvSpPr>
            <a:spLocks/>
          </p:cNvSpPr>
          <p:nvPr/>
        </p:nvSpPr>
        <p:spPr bwMode="auto">
          <a:xfrm>
            <a:off x="7191375" y="2295525"/>
            <a:ext cx="671513" cy="1185863"/>
          </a:xfrm>
          <a:custGeom>
            <a:avLst/>
            <a:gdLst>
              <a:gd name="T0" fmla="*/ 0 w 672260"/>
              <a:gd name="T1" fmla="*/ 0 h 1186466"/>
              <a:gd name="T2" fmla="*/ 361548 w 672260"/>
              <a:gd name="T3" fmla="*/ 1132899 h 1186466"/>
              <a:gd name="T4" fmla="*/ 646980 w 672260"/>
              <a:gd name="T5" fmla="*/ 999617 h 1186466"/>
              <a:gd name="T6" fmla="*/ 637466 w 672260"/>
              <a:gd name="T7" fmla="*/ 999617 h 11864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2260" h="1186466">
                <a:moveTo>
                  <a:pt x="0" y="0"/>
                </a:moveTo>
                <a:cubicBezTo>
                  <a:pt x="127000" y="483394"/>
                  <a:pt x="254000" y="966788"/>
                  <a:pt x="361950" y="1133475"/>
                </a:cubicBezTo>
                <a:cubicBezTo>
                  <a:pt x="469900" y="1300162"/>
                  <a:pt x="601663" y="1022350"/>
                  <a:pt x="647700" y="1000125"/>
                </a:cubicBezTo>
                <a:cubicBezTo>
                  <a:pt x="693737" y="977900"/>
                  <a:pt x="665956" y="989012"/>
                  <a:pt x="638175" y="1000125"/>
                </a:cubicBezTo>
              </a:path>
            </a:pathLst>
          </a:cu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800" name="Line 10"/>
          <p:cNvSpPr>
            <a:spLocks noChangeShapeType="1"/>
          </p:cNvSpPr>
          <p:nvPr/>
        </p:nvSpPr>
        <p:spPr bwMode="auto">
          <a:xfrm flipH="1" flipV="1">
            <a:off x="7334250" y="2286000"/>
            <a:ext cx="439738" cy="665163"/>
          </a:xfrm>
          <a:prstGeom prst="line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1" name="Line 10"/>
          <p:cNvSpPr>
            <a:spLocks noChangeShapeType="1"/>
          </p:cNvSpPr>
          <p:nvPr/>
        </p:nvSpPr>
        <p:spPr bwMode="auto">
          <a:xfrm flipH="1">
            <a:off x="7839075" y="3313113"/>
            <a:ext cx="88900" cy="1266825"/>
          </a:xfrm>
          <a:prstGeom prst="line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2" name="Line 10"/>
          <p:cNvSpPr>
            <a:spLocks noChangeShapeType="1"/>
          </p:cNvSpPr>
          <p:nvPr/>
        </p:nvSpPr>
        <p:spPr bwMode="auto">
          <a:xfrm flipV="1">
            <a:off x="6524625" y="4911725"/>
            <a:ext cx="1123950" cy="403225"/>
          </a:xfrm>
          <a:prstGeom prst="line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 Overview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PlanetLab nodes are well-connected, so real world results are probably worse</a:t>
            </a:r>
          </a:p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1F02C9-5AD3-406A-BAA9-DFE67646FA02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7680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935788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 Overview - Summary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Total latency inflation:</a:t>
            </a:r>
          </a:p>
          <a:p>
            <a:pPr lvl="1"/>
            <a:r>
              <a:rPr lang="en-US" altLang="en-US"/>
              <a:t>35.4 (median); 100 (80</a:t>
            </a:r>
            <a:r>
              <a:rPr lang="en-US" altLang="en-US" baseline="30000"/>
              <a:t>th</a:t>
            </a:r>
            <a:r>
              <a:rPr lang="en-US" altLang="en-US"/>
              <a:t> percentile)</a:t>
            </a:r>
          </a:p>
          <a:p>
            <a:r>
              <a:rPr lang="en-US" altLang="en-US"/>
              <a:t>Protocol overhead</a:t>
            </a:r>
          </a:p>
          <a:p>
            <a:pPr lvl="1"/>
            <a:r>
              <a:rPr lang="en-US" altLang="en-US"/>
              <a:t>DNS (7.4) and TCP handshake </a:t>
            </a:r>
            <a:r>
              <a:rPr lang="zh-CN" altLang="en-US"/>
              <a:t>（</a:t>
            </a:r>
            <a:r>
              <a:rPr lang="en-US" altLang="zh-CN"/>
              <a:t>3.4</a:t>
            </a:r>
            <a:r>
              <a:rPr lang="zh-CN" altLang="en-US"/>
              <a:t>）</a:t>
            </a:r>
            <a:endParaRPr lang="en-US" altLang="zh-CN"/>
          </a:p>
          <a:p>
            <a:r>
              <a:rPr lang="en-US" altLang="zh-CN"/>
              <a:t>But minimum ping is also 3.2 inflated</a:t>
            </a:r>
          </a:p>
          <a:p>
            <a:pPr lvl="1"/>
            <a:r>
              <a:rPr lang="en-US" altLang="en-US"/>
              <a:t>Suggests inefficiency in lower layers…</a:t>
            </a:r>
          </a:p>
          <a:p>
            <a:r>
              <a:rPr lang="en-US" altLang="en-US"/>
              <a:t>Very tail heavy distribution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2C3AA0-C716-4337-89A3-92E14D70D47B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Congestion the Problem?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Log RTT (TCP SYN and SYN-ACK) over 24-hour time period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zh-CN"/>
              <a:t>Variation is generally small</a:t>
            </a:r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0CC897-EC0F-40B0-B6E3-D3FA648E8367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788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286000"/>
            <a:ext cx="54387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Infrastructure Inflation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Router path is 2x inflated (median)</a:t>
            </a:r>
          </a:p>
          <a:p>
            <a:pPr lvl="1"/>
            <a:r>
              <a:rPr lang="en-US" altLang="en-US" dirty="0"/>
              <a:t>Suggests inefficiency in rout</a:t>
            </a:r>
            <a:r>
              <a:rPr lang="en-US" altLang="zh-CN" dirty="0"/>
              <a:t>e</a:t>
            </a:r>
            <a:r>
              <a:rPr lang="en-US" altLang="en-US" dirty="0"/>
              <a:t> selection</a:t>
            </a:r>
          </a:p>
          <a:p>
            <a:pPr lvl="1"/>
            <a:r>
              <a:rPr lang="en-US" altLang="en-US" dirty="0"/>
              <a:t>Not too bad since speed of light in fiber is ~2/3</a:t>
            </a:r>
            <a:r>
              <a:rPr lang="en-US" altLang="en-US" baseline="30000" dirty="0"/>
              <a:t>rd</a:t>
            </a:r>
            <a:r>
              <a:rPr lang="en-US" altLang="en-US" dirty="0"/>
              <a:t> the speed of light in vacuum</a:t>
            </a:r>
          </a:p>
          <a:p>
            <a:r>
              <a:rPr lang="en-US" altLang="en-US" dirty="0"/>
              <a:t>Then why is pinging still 3.2x inflated?</a:t>
            </a:r>
          </a:p>
          <a:p>
            <a:pPr lvl="1"/>
            <a:r>
              <a:rPr lang="en-US" altLang="en-US" dirty="0"/>
              <a:t>1) Traceroute may not yield response </a:t>
            </a:r>
            <a:br>
              <a:rPr lang="en-US" altLang="en-US" dirty="0"/>
            </a:br>
            <a:r>
              <a:rPr lang="en-US" altLang="en-US" dirty="0"/>
              <a:t>from all routers</a:t>
            </a:r>
          </a:p>
          <a:p>
            <a:pPr lvl="1"/>
            <a:r>
              <a:rPr lang="en-US" altLang="en-US" dirty="0"/>
              <a:t>2) Physical path of links may not follow shortest path for geological and economical reasons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0B0DAA-3D5D-438A-90C0-E5477CFA0888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68418" y="2829657"/>
            <a:ext cx="1094582" cy="2020767"/>
            <a:chOff x="6207125" y="1924050"/>
            <a:chExt cx="2001838" cy="369570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7773988" y="2951163"/>
              <a:ext cx="303212" cy="361950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7639050" y="4579938"/>
              <a:ext cx="303213" cy="361950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7021513" y="1924050"/>
              <a:ext cx="303212" cy="361950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6381750" y="2295525"/>
              <a:ext cx="744538" cy="29622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0"/>
            <p:cNvSpPr>
              <a:spLocks noChangeArrowheads="1"/>
            </p:cNvSpPr>
            <p:nvPr/>
          </p:nvSpPr>
          <p:spPr bwMode="auto">
            <a:xfrm>
              <a:off x="6207125" y="5257800"/>
              <a:ext cx="303213" cy="361950"/>
            </a:xfrm>
            <a:prstGeom prst="ellipse">
              <a:avLst/>
            </a:prstGeom>
            <a:solidFill>
              <a:srgbClr val="9966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Freeform: Shape 21"/>
            <p:cNvSpPr>
              <a:spLocks/>
            </p:cNvSpPr>
            <p:nvPr/>
          </p:nvSpPr>
          <p:spPr bwMode="auto">
            <a:xfrm>
              <a:off x="6499225" y="4649788"/>
              <a:ext cx="1125538" cy="771525"/>
            </a:xfrm>
            <a:custGeom>
              <a:avLst/>
              <a:gdLst>
                <a:gd name="T0" fmla="*/ 0 w 1125415"/>
                <a:gd name="T1" fmla="*/ 709267 h 771650"/>
                <a:gd name="T2" fmla="*/ 872292 w 1125415"/>
                <a:gd name="T3" fmla="*/ 709267 h 771650"/>
                <a:gd name="T4" fmla="*/ 900430 w 1125415"/>
                <a:gd name="T5" fmla="*/ 62258 h 771650"/>
                <a:gd name="T6" fmla="*/ 1125538 w 1125415"/>
                <a:gd name="T7" fmla="*/ 62258 h 771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5415" h="771650">
                  <a:moveTo>
                    <a:pt x="0" y="709382"/>
                  </a:moveTo>
                  <a:cubicBezTo>
                    <a:pt x="361071" y="763308"/>
                    <a:pt x="722142" y="817234"/>
                    <a:pt x="872197" y="709382"/>
                  </a:cubicBezTo>
                  <a:cubicBezTo>
                    <a:pt x="1022252" y="601530"/>
                    <a:pt x="858129" y="170120"/>
                    <a:pt x="900332" y="62268"/>
                  </a:cubicBezTo>
                  <a:cubicBezTo>
                    <a:pt x="942535" y="-45584"/>
                    <a:pt x="1033975" y="8342"/>
                    <a:pt x="1125415" y="62268"/>
                  </a:cubicBezTo>
                </a:path>
              </a:pathLst>
            </a:cu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Freeform: Shape 22"/>
            <p:cNvSpPr>
              <a:spLocks/>
            </p:cNvSpPr>
            <p:nvPr/>
          </p:nvSpPr>
          <p:spPr bwMode="auto">
            <a:xfrm>
              <a:off x="7877175" y="3219450"/>
              <a:ext cx="331788" cy="1381125"/>
            </a:xfrm>
            <a:custGeom>
              <a:avLst/>
              <a:gdLst>
                <a:gd name="T0" fmla="*/ 0 w 331716"/>
                <a:gd name="T1" fmla="*/ 1381125 h 1381125"/>
                <a:gd name="T2" fmla="*/ 323920 w 331716"/>
                <a:gd name="T3" fmla="*/ 685800 h 1381125"/>
                <a:gd name="T4" fmla="*/ 200068 w 331716"/>
                <a:gd name="T5" fmla="*/ 0 h 1381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1716" h="1381125">
                  <a:moveTo>
                    <a:pt x="0" y="1381125"/>
                  </a:moveTo>
                  <a:cubicBezTo>
                    <a:pt x="145256" y="1148556"/>
                    <a:pt x="290513" y="915987"/>
                    <a:pt x="323850" y="685800"/>
                  </a:cubicBezTo>
                  <a:cubicBezTo>
                    <a:pt x="357188" y="455612"/>
                    <a:pt x="278606" y="227806"/>
                    <a:pt x="200025" y="0"/>
                  </a:cubicBezTo>
                </a:path>
              </a:pathLst>
            </a:cu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Freeform: Shape 23"/>
            <p:cNvSpPr>
              <a:spLocks/>
            </p:cNvSpPr>
            <p:nvPr/>
          </p:nvSpPr>
          <p:spPr bwMode="auto">
            <a:xfrm>
              <a:off x="7191375" y="2295525"/>
              <a:ext cx="671513" cy="1185863"/>
            </a:xfrm>
            <a:custGeom>
              <a:avLst/>
              <a:gdLst>
                <a:gd name="T0" fmla="*/ 0 w 672260"/>
                <a:gd name="T1" fmla="*/ 0 h 1186466"/>
                <a:gd name="T2" fmla="*/ 361548 w 672260"/>
                <a:gd name="T3" fmla="*/ 1132899 h 1186466"/>
                <a:gd name="T4" fmla="*/ 646980 w 672260"/>
                <a:gd name="T5" fmla="*/ 999617 h 1186466"/>
                <a:gd name="T6" fmla="*/ 637466 w 672260"/>
                <a:gd name="T7" fmla="*/ 999617 h 1186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260" h="1186466">
                  <a:moveTo>
                    <a:pt x="0" y="0"/>
                  </a:moveTo>
                  <a:cubicBezTo>
                    <a:pt x="127000" y="483394"/>
                    <a:pt x="254000" y="966788"/>
                    <a:pt x="361950" y="1133475"/>
                  </a:cubicBezTo>
                  <a:cubicBezTo>
                    <a:pt x="469900" y="1300162"/>
                    <a:pt x="601663" y="1022350"/>
                    <a:pt x="647700" y="1000125"/>
                  </a:cubicBezTo>
                  <a:cubicBezTo>
                    <a:pt x="693737" y="977900"/>
                    <a:pt x="665956" y="989012"/>
                    <a:pt x="638175" y="1000125"/>
                  </a:cubicBezTo>
                </a:path>
              </a:pathLst>
            </a:custGeom>
            <a:noFill/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7334250" y="2286000"/>
              <a:ext cx="439738" cy="665163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7839075" y="3313113"/>
              <a:ext cx="88900" cy="126682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6524625" y="4911725"/>
              <a:ext cx="1123950" cy="40322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Absolute Numbers (Li’10)</a:t>
            </a:r>
            <a:endParaRPr lang="en-US" altLang="en-US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Consider client-server applications where server is running in the cloud</a:t>
            </a:r>
          </a:p>
          <a:p>
            <a:r>
              <a:rPr lang="en-US" altLang="en-US" dirty="0"/>
              <a:t>Methodology</a:t>
            </a:r>
          </a:p>
          <a:p>
            <a:pPr lvl="1"/>
            <a:r>
              <a:rPr lang="en-US" altLang="en-US" dirty="0"/>
              <a:t>Instantiate an instance in each data center of the cloud provider</a:t>
            </a:r>
          </a:p>
          <a:p>
            <a:pPr lvl="1"/>
            <a:r>
              <a:rPr lang="en-US" altLang="en-US" dirty="0"/>
              <a:t>Ping these instances from 200 </a:t>
            </a:r>
            <a:r>
              <a:rPr lang="en-US" altLang="en-US" dirty="0" err="1"/>
              <a:t>PlanetLab</a:t>
            </a:r>
            <a:r>
              <a:rPr lang="en-US" altLang="en-US" dirty="0"/>
              <a:t> nodes</a:t>
            </a:r>
          </a:p>
          <a:p>
            <a:pPr lvl="1"/>
            <a:r>
              <a:rPr lang="en-US" altLang="en-US" dirty="0"/>
              <a:t>Record the minimum RTT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The best latency you can get with today’s cloud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CDF08D-65B0-41C2-88B1-B7E42E3C3481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Latency to Closest Cloud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Using Amazon (C1), average RTT is 74ms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DA20D3-330C-4E86-B717-25896657E31F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6838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Latency Measurement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Singla’14 proposes an ambitious goal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Cut Internet latency to the limit of speed of light</a:t>
            </a:r>
          </a:p>
          <a:p>
            <a:pPr lvl="1">
              <a:lnSpc>
                <a:spcPct val="80000"/>
              </a:lnSpc>
            </a:pPr>
            <a:r>
              <a:rPr lang="en-US" altLang="zh-CN"/>
              <a:t>Will likely benefit many applications</a:t>
            </a: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Why is today’s Internet so slow?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Infrastructural inefficiency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Protocol overhead</a:t>
            </a:r>
          </a:p>
          <a:p>
            <a:pPr>
              <a:lnSpc>
                <a:spcPct val="80000"/>
              </a:lnSpc>
            </a:pPr>
            <a:r>
              <a:rPr lang="en-US" altLang="en-US"/>
              <a:t>Li’10 studied the latency to cloud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Many tens of milliseconds of latency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Long tail distribution</a:t>
            </a:r>
          </a:p>
          <a:p>
            <a:pPr>
              <a:lnSpc>
                <a:spcPct val="80000"/>
              </a:lnSpc>
            </a:pPr>
            <a:r>
              <a:rPr lang="en-US" altLang="en-US"/>
              <a:t>Thought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Detailed measurements are a good way to locate bottlenecks of the system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D8BD98-203A-4054-8CA4-E1ADB3B1E190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Motivation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Three case studies: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Internet Topology</a:t>
            </a:r>
          </a:p>
          <a:p>
            <a:pPr lvl="2"/>
            <a:r>
              <a:rPr lang="en-US" altLang="en-US"/>
              <a:t>Faloutsos’99, Li’04</a:t>
            </a:r>
            <a:endParaRPr lang="en-US" altLang="en-US">
              <a:solidFill>
                <a:srgbClr val="FF0000"/>
              </a:solidFill>
            </a:endParaRPr>
          </a:p>
          <a:p>
            <a:pPr lvl="1"/>
            <a:r>
              <a:rPr lang="en-US" altLang="en-US"/>
              <a:t>Bandwidth Map</a:t>
            </a:r>
          </a:p>
          <a:p>
            <a:pPr lvl="1"/>
            <a:r>
              <a:rPr lang="en-US" altLang="en-US"/>
              <a:t>Internet Latency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7C6AE6-2E18-424A-AF74-6706815B17B0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study topology?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700">
                <a:solidFill>
                  <a:srgbClr val="FF0000"/>
                </a:solidFill>
              </a:rPr>
              <a:t>Correctness</a:t>
            </a:r>
            <a:r>
              <a:rPr lang="en-US" altLang="en-US" sz="2700">
                <a:solidFill>
                  <a:srgbClr val="E11013"/>
                </a:solidFill>
              </a:rPr>
              <a:t> </a:t>
            </a:r>
            <a:r>
              <a:rPr lang="en-US" altLang="en-US" sz="2700"/>
              <a:t>of network protocols typically independent of topology</a:t>
            </a:r>
          </a:p>
          <a:p>
            <a:pPr>
              <a:lnSpc>
                <a:spcPct val="80000"/>
              </a:lnSpc>
            </a:pPr>
            <a:endParaRPr lang="en-US" altLang="en-US" sz="2700"/>
          </a:p>
          <a:p>
            <a:pPr>
              <a:lnSpc>
                <a:spcPct val="80000"/>
              </a:lnSpc>
            </a:pPr>
            <a:r>
              <a:rPr lang="en-US" altLang="en-US" sz="2700">
                <a:solidFill>
                  <a:srgbClr val="FF0000"/>
                </a:solidFill>
              </a:rPr>
              <a:t>Performance</a:t>
            </a:r>
            <a:r>
              <a:rPr lang="en-US" altLang="en-US" sz="2700"/>
              <a:t> of networks critically dependent on topology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e.g., convergence of route information</a:t>
            </a:r>
            <a:endParaRPr lang="en-US" altLang="ja-JP" sz="2400"/>
          </a:p>
          <a:p>
            <a:pPr>
              <a:lnSpc>
                <a:spcPct val="80000"/>
              </a:lnSpc>
            </a:pPr>
            <a:endParaRPr lang="en-US" altLang="en-US" sz="2700"/>
          </a:p>
          <a:p>
            <a:pPr>
              <a:lnSpc>
                <a:spcPct val="80000"/>
              </a:lnSpc>
            </a:pPr>
            <a:r>
              <a:rPr lang="en-US" altLang="en-US" sz="2700"/>
              <a:t>Identifying </a:t>
            </a:r>
            <a:r>
              <a:rPr lang="en-US" altLang="en-US" sz="2700">
                <a:solidFill>
                  <a:srgbClr val="FF0000"/>
                </a:solidFill>
              </a:rPr>
              <a:t>good topologies</a:t>
            </a:r>
            <a:r>
              <a:rPr lang="en-US" altLang="en-US" sz="2700"/>
              <a:t> and mechanism design for them</a:t>
            </a:r>
          </a:p>
          <a:p>
            <a:pPr lvl="1">
              <a:lnSpc>
                <a:spcPct val="80000"/>
              </a:lnSpc>
            </a:pPr>
            <a:r>
              <a:rPr lang="en-US" altLang="en-US" sz="2300"/>
              <a:t>Internet</a:t>
            </a:r>
            <a:r>
              <a:rPr lang="en-US" altLang="en-US" sz="2300">
                <a:solidFill>
                  <a:srgbClr val="E11013"/>
                </a:solidFill>
              </a:rPr>
              <a:t> </a:t>
            </a:r>
            <a:r>
              <a:rPr lang="en-US" altLang="en-US" sz="2300">
                <a:solidFill>
                  <a:srgbClr val="FF0000"/>
                </a:solidFill>
              </a:rPr>
              <a:t>impossible</a:t>
            </a:r>
            <a:r>
              <a:rPr lang="en-US" altLang="en-US" sz="2300"/>
              <a:t> to replicate </a:t>
            </a:r>
          </a:p>
          <a:p>
            <a:pPr lvl="1">
              <a:lnSpc>
                <a:spcPct val="80000"/>
              </a:lnSpc>
            </a:pPr>
            <a:r>
              <a:rPr lang="en-US" altLang="en-US" sz="2300">
                <a:solidFill>
                  <a:srgbClr val="FF0000"/>
                </a:solidFill>
              </a:rPr>
              <a:t>Modeling of topology </a:t>
            </a:r>
            <a:r>
              <a:rPr lang="en-US" altLang="en-US" sz="2300"/>
              <a:t>needed to generate test topologies</a:t>
            </a:r>
          </a:p>
          <a:p>
            <a:pPr lvl="1">
              <a:lnSpc>
                <a:spcPct val="80000"/>
              </a:lnSpc>
            </a:pPr>
            <a:endParaRPr lang="en-US" altLang="en-US" sz="230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ACC6F5-256F-4F65-9C9F-B2E563D5C839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Internet topologies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179513" y="2209800"/>
            <a:ext cx="3124200" cy="2333625"/>
            <a:chOff x="3216" y="1248"/>
            <a:chExt cx="1968" cy="1470"/>
          </a:xfrm>
        </p:grpSpPr>
        <p:grpSp>
          <p:nvGrpSpPr>
            <p:cNvPr id="13353" name="Group 4"/>
            <p:cNvGrpSpPr>
              <a:grpSpLocks/>
            </p:cNvGrpSpPr>
            <p:nvPr/>
          </p:nvGrpSpPr>
          <p:grpSpPr bwMode="auto">
            <a:xfrm>
              <a:off x="3216" y="1248"/>
              <a:ext cx="1968" cy="1200"/>
              <a:chOff x="1056" y="1392"/>
              <a:chExt cx="1968" cy="1200"/>
            </a:xfrm>
          </p:grpSpPr>
          <p:sp>
            <p:nvSpPr>
              <p:cNvPr id="13357" name="Oval 5"/>
              <p:cNvSpPr>
                <a:spLocks noChangeArrowheads="1"/>
              </p:cNvSpPr>
              <p:nvPr/>
            </p:nvSpPr>
            <p:spPr bwMode="auto">
              <a:xfrm>
                <a:off x="2256" y="2016"/>
                <a:ext cx="768" cy="5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58" name="Oval 6"/>
              <p:cNvSpPr>
                <a:spLocks noChangeArrowheads="1"/>
              </p:cNvSpPr>
              <p:nvPr/>
            </p:nvSpPr>
            <p:spPr bwMode="auto">
              <a:xfrm>
                <a:off x="1728" y="1392"/>
                <a:ext cx="720" cy="52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59" name="Oval 7"/>
              <p:cNvSpPr>
                <a:spLocks noChangeArrowheads="1"/>
              </p:cNvSpPr>
              <p:nvPr/>
            </p:nvSpPr>
            <p:spPr bwMode="auto">
              <a:xfrm>
                <a:off x="1056" y="1968"/>
                <a:ext cx="768" cy="5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354" name="Text Box 8"/>
            <p:cNvSpPr txBox="1">
              <a:spLocks noChangeArrowheads="1"/>
            </p:cNvSpPr>
            <p:nvPr/>
          </p:nvSpPr>
          <p:spPr bwMode="auto">
            <a:xfrm>
              <a:off x="3456" y="1392"/>
              <a:ext cx="38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2E2E01"/>
                  </a:solidFill>
                  <a:latin typeface="Comic Sans MS" panose="030F0702030302020204" pitchFamily="66" charset="0"/>
                </a:rPr>
                <a:t>AT&amp;T</a:t>
              </a:r>
              <a:endParaRPr lang="en-US" altLang="en-US" sz="1200">
                <a:solidFill>
                  <a:srgbClr val="2E2E0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355" name="Text Box 9"/>
            <p:cNvSpPr txBox="1">
              <a:spLocks noChangeArrowheads="1"/>
            </p:cNvSpPr>
            <p:nvPr/>
          </p:nvSpPr>
          <p:spPr bwMode="auto">
            <a:xfrm>
              <a:off x="4656" y="2544"/>
              <a:ext cx="4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2E2E01"/>
                  </a:solidFill>
                  <a:latin typeface="Comic Sans MS" panose="030F0702030302020204" pitchFamily="66" charset="0"/>
                </a:rPr>
                <a:t>SPRINT</a:t>
              </a:r>
              <a:endParaRPr lang="en-US" altLang="en-US" sz="1200">
                <a:solidFill>
                  <a:srgbClr val="2E2E0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356" name="Text Box 10"/>
            <p:cNvSpPr txBox="1">
              <a:spLocks noChangeArrowheads="1"/>
            </p:cNvSpPr>
            <p:nvPr/>
          </p:nvSpPr>
          <p:spPr bwMode="auto">
            <a:xfrm>
              <a:off x="3408" y="2448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2E2E01"/>
                  </a:solidFill>
                  <a:latin typeface="Comic Sans MS" panose="030F0702030302020204" pitchFamily="66" charset="0"/>
                </a:rPr>
                <a:t>MCI</a:t>
              </a:r>
              <a:endParaRPr lang="en-US" altLang="en-US" sz="1200">
                <a:solidFill>
                  <a:srgbClr val="2E2E0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316" name="Group 11"/>
          <p:cNvGrpSpPr>
            <a:grpSpLocks/>
          </p:cNvGrpSpPr>
          <p:nvPr/>
        </p:nvGrpSpPr>
        <p:grpSpPr bwMode="auto">
          <a:xfrm>
            <a:off x="1484313" y="2438400"/>
            <a:ext cx="2514600" cy="1524000"/>
            <a:chOff x="1248" y="1536"/>
            <a:chExt cx="1584" cy="960"/>
          </a:xfrm>
        </p:grpSpPr>
        <p:grpSp>
          <p:nvGrpSpPr>
            <p:cNvPr id="13331" name="Group 12"/>
            <p:cNvGrpSpPr>
              <a:grpSpLocks/>
            </p:cNvGrpSpPr>
            <p:nvPr/>
          </p:nvGrpSpPr>
          <p:grpSpPr bwMode="auto">
            <a:xfrm>
              <a:off x="1248" y="1536"/>
              <a:ext cx="1584" cy="960"/>
              <a:chOff x="1248" y="1536"/>
              <a:chExt cx="1584" cy="960"/>
            </a:xfrm>
          </p:grpSpPr>
          <p:sp>
            <p:nvSpPr>
              <p:cNvPr id="13333" name="Oval 13"/>
              <p:cNvSpPr>
                <a:spLocks noChangeArrowheads="1"/>
              </p:cNvSpPr>
              <p:nvPr/>
            </p:nvSpPr>
            <p:spPr bwMode="auto">
              <a:xfrm>
                <a:off x="1536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34" name="Oval 14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35" name="Oval 15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36" name="Oval 16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37" name="Oval 17"/>
              <p:cNvSpPr>
                <a:spLocks noChangeArrowheads="1"/>
              </p:cNvSpPr>
              <p:nvPr/>
            </p:nvSpPr>
            <p:spPr bwMode="auto">
              <a:xfrm>
                <a:off x="1248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38" name="Oval 18"/>
              <p:cNvSpPr>
                <a:spLocks noChangeArrowheads="1"/>
              </p:cNvSpPr>
              <p:nvPr/>
            </p:nvSpPr>
            <p:spPr bwMode="auto">
              <a:xfrm>
                <a:off x="2160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39" name="Oval 19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40" name="Oval 20"/>
              <p:cNvSpPr>
                <a:spLocks noChangeArrowheads="1"/>
              </p:cNvSpPr>
              <p:nvPr/>
            </p:nvSpPr>
            <p:spPr bwMode="auto">
              <a:xfrm>
                <a:off x="2544" y="21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41" name="Oval 21"/>
              <p:cNvSpPr>
                <a:spLocks noChangeArrowheads="1"/>
              </p:cNvSpPr>
              <p:nvPr/>
            </p:nvSpPr>
            <p:spPr bwMode="auto">
              <a:xfrm>
                <a:off x="1920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3342" name="AutoShape 22"/>
              <p:cNvCxnSpPr>
                <a:cxnSpLocks noChangeShapeType="1"/>
                <a:stCxn id="13337" idx="6"/>
                <a:endCxn id="13334" idx="2"/>
              </p:cNvCxnSpPr>
              <p:nvPr/>
            </p:nvCxnSpPr>
            <p:spPr bwMode="auto">
              <a:xfrm>
                <a:off x="1344" y="2160"/>
                <a:ext cx="192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3" name="AutoShape 23"/>
              <p:cNvCxnSpPr>
                <a:cxnSpLocks noChangeShapeType="1"/>
                <a:stCxn id="13336" idx="6"/>
                <a:endCxn id="13333" idx="2"/>
              </p:cNvCxnSpPr>
              <p:nvPr/>
            </p:nvCxnSpPr>
            <p:spPr bwMode="auto">
              <a:xfrm>
                <a:off x="1344" y="2352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4" name="AutoShape 24"/>
              <p:cNvCxnSpPr>
                <a:cxnSpLocks noChangeShapeType="1"/>
                <a:stCxn id="13337" idx="4"/>
                <a:endCxn id="13336" idx="0"/>
              </p:cNvCxnSpPr>
              <p:nvPr/>
            </p:nvCxnSpPr>
            <p:spPr bwMode="auto">
              <a:xfrm>
                <a:off x="1296" y="2208"/>
                <a:ext cx="0" cy="9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5" name="AutoShape 25"/>
              <p:cNvCxnSpPr>
                <a:cxnSpLocks noChangeShapeType="1"/>
                <a:stCxn id="13334" idx="4"/>
                <a:endCxn id="13333" idx="0"/>
              </p:cNvCxnSpPr>
              <p:nvPr/>
            </p:nvCxnSpPr>
            <p:spPr bwMode="auto">
              <a:xfrm>
                <a:off x="1584" y="2208"/>
                <a:ext cx="0" cy="9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6" name="AutoShape 26"/>
              <p:cNvCxnSpPr>
                <a:cxnSpLocks noChangeShapeType="1"/>
                <a:stCxn id="13335" idx="1"/>
                <a:endCxn id="13341" idx="5"/>
              </p:cNvCxnSpPr>
              <p:nvPr/>
            </p:nvCxnSpPr>
            <p:spPr bwMode="auto">
              <a:xfrm flipH="1" flipV="1">
                <a:off x="2002" y="1618"/>
                <a:ext cx="76" cy="1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7" name="AutoShape 27"/>
              <p:cNvCxnSpPr>
                <a:cxnSpLocks noChangeShapeType="1"/>
                <a:stCxn id="13341" idx="6"/>
                <a:endCxn id="13338" idx="2"/>
              </p:cNvCxnSpPr>
              <p:nvPr/>
            </p:nvCxnSpPr>
            <p:spPr bwMode="auto">
              <a:xfrm>
                <a:off x="2016" y="1584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8" name="AutoShape 28"/>
              <p:cNvCxnSpPr>
                <a:cxnSpLocks noChangeShapeType="1"/>
                <a:stCxn id="13335" idx="7"/>
                <a:endCxn id="13338" idx="4"/>
              </p:cNvCxnSpPr>
              <p:nvPr/>
            </p:nvCxnSpPr>
            <p:spPr bwMode="auto">
              <a:xfrm flipV="1">
                <a:off x="2146" y="1632"/>
                <a:ext cx="62" cy="1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49" name="AutoShape 29"/>
              <p:cNvCxnSpPr>
                <a:cxnSpLocks noChangeShapeType="1"/>
                <a:stCxn id="13334" idx="7"/>
                <a:endCxn id="13341" idx="3"/>
              </p:cNvCxnSpPr>
              <p:nvPr/>
            </p:nvCxnSpPr>
            <p:spPr bwMode="auto">
              <a:xfrm flipV="1">
                <a:off x="1618" y="1618"/>
                <a:ext cx="316" cy="5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50" name="AutoShape 30"/>
              <p:cNvCxnSpPr>
                <a:cxnSpLocks noChangeShapeType="1"/>
                <a:stCxn id="13338" idx="5"/>
                <a:endCxn id="13340" idx="1"/>
              </p:cNvCxnSpPr>
              <p:nvPr/>
            </p:nvCxnSpPr>
            <p:spPr bwMode="auto">
              <a:xfrm>
                <a:off x="2242" y="1618"/>
                <a:ext cx="316" cy="5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51" name="AutoShape 31"/>
              <p:cNvCxnSpPr>
                <a:cxnSpLocks noChangeShapeType="1"/>
                <a:stCxn id="13333" idx="7"/>
                <a:endCxn id="13335" idx="4"/>
              </p:cNvCxnSpPr>
              <p:nvPr/>
            </p:nvCxnSpPr>
            <p:spPr bwMode="auto">
              <a:xfrm flipV="1">
                <a:off x="1618" y="1824"/>
                <a:ext cx="494" cy="49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52" name="AutoShape 32"/>
              <p:cNvCxnSpPr>
                <a:cxnSpLocks noChangeShapeType="1"/>
                <a:stCxn id="13340" idx="5"/>
                <a:endCxn id="13339" idx="1"/>
              </p:cNvCxnSpPr>
              <p:nvPr/>
            </p:nvCxnSpPr>
            <p:spPr bwMode="auto">
              <a:xfrm>
                <a:off x="2626" y="2242"/>
                <a:ext cx="124" cy="1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3332" name="AutoShape 33"/>
            <p:cNvCxnSpPr>
              <a:cxnSpLocks noChangeShapeType="1"/>
              <a:stCxn id="13333" idx="6"/>
              <a:endCxn id="13339" idx="2"/>
            </p:cNvCxnSpPr>
            <p:nvPr/>
          </p:nvCxnSpPr>
          <p:spPr bwMode="auto">
            <a:xfrm>
              <a:off x="1632" y="2352"/>
              <a:ext cx="1104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17" name="Group 34"/>
          <p:cNvGrpSpPr>
            <a:grpSpLocks/>
          </p:cNvGrpSpPr>
          <p:nvPr/>
        </p:nvGrpSpPr>
        <p:grpSpPr bwMode="auto">
          <a:xfrm>
            <a:off x="5065713" y="2362200"/>
            <a:ext cx="2235200" cy="1876425"/>
            <a:chOff x="3504" y="1344"/>
            <a:chExt cx="1408" cy="1182"/>
          </a:xfrm>
        </p:grpSpPr>
        <p:grpSp>
          <p:nvGrpSpPr>
            <p:cNvPr id="13321" name="Group 35"/>
            <p:cNvGrpSpPr>
              <a:grpSpLocks/>
            </p:cNvGrpSpPr>
            <p:nvPr/>
          </p:nvGrpSpPr>
          <p:grpSpPr bwMode="auto">
            <a:xfrm>
              <a:off x="3552" y="1344"/>
              <a:ext cx="1296" cy="960"/>
              <a:chOff x="3552" y="1536"/>
              <a:chExt cx="1296" cy="960"/>
            </a:xfrm>
          </p:grpSpPr>
          <p:sp>
            <p:nvSpPr>
              <p:cNvPr id="13325" name="Oval 36"/>
              <p:cNvSpPr>
                <a:spLocks noChangeArrowheads="1"/>
              </p:cNvSpPr>
              <p:nvPr/>
            </p:nvSpPr>
            <p:spPr bwMode="auto">
              <a:xfrm>
                <a:off x="3936" y="1536"/>
                <a:ext cx="384" cy="2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26" name="Oval 37"/>
              <p:cNvSpPr>
                <a:spLocks noChangeArrowheads="1"/>
              </p:cNvSpPr>
              <p:nvPr/>
            </p:nvSpPr>
            <p:spPr bwMode="auto">
              <a:xfrm>
                <a:off x="4464" y="2256"/>
                <a:ext cx="384" cy="2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27" name="Oval 38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384" cy="2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solidFill>
                    <a:srgbClr val="2E2E01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3328" name="AutoShape 39"/>
              <p:cNvCxnSpPr>
                <a:cxnSpLocks noChangeShapeType="1"/>
                <a:stCxn id="13327" idx="0"/>
                <a:endCxn id="13325" idx="4"/>
              </p:cNvCxnSpPr>
              <p:nvPr/>
            </p:nvCxnSpPr>
            <p:spPr bwMode="auto">
              <a:xfrm flipV="1">
                <a:off x="3744" y="1776"/>
                <a:ext cx="384" cy="48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29" name="AutoShape 40"/>
              <p:cNvCxnSpPr>
                <a:cxnSpLocks noChangeShapeType="1"/>
                <a:stCxn id="13325" idx="4"/>
                <a:endCxn id="13326" idx="0"/>
              </p:cNvCxnSpPr>
              <p:nvPr/>
            </p:nvCxnSpPr>
            <p:spPr bwMode="auto">
              <a:xfrm>
                <a:off x="4128" y="1776"/>
                <a:ext cx="528" cy="48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30" name="AutoShape 41"/>
              <p:cNvCxnSpPr>
                <a:cxnSpLocks noChangeShapeType="1"/>
                <a:stCxn id="13327" idx="6"/>
                <a:endCxn id="13326" idx="2"/>
              </p:cNvCxnSpPr>
              <p:nvPr/>
            </p:nvCxnSpPr>
            <p:spPr bwMode="auto">
              <a:xfrm>
                <a:off x="3936" y="2376"/>
                <a:ext cx="5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322" name="Rectangle 42"/>
            <p:cNvSpPr>
              <a:spLocks noChangeArrowheads="1"/>
            </p:cNvSpPr>
            <p:nvPr/>
          </p:nvSpPr>
          <p:spPr bwMode="auto">
            <a:xfrm>
              <a:off x="3504" y="1392"/>
              <a:ext cx="38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2E2E01"/>
                  </a:solidFill>
                  <a:latin typeface="Comic Sans MS" panose="030F0702030302020204" pitchFamily="66" charset="0"/>
                </a:rPr>
                <a:t>AT&amp;T</a:t>
              </a:r>
            </a:p>
          </p:txBody>
        </p:sp>
        <p:sp>
          <p:nvSpPr>
            <p:cNvPr id="13323" name="Rectangle 43"/>
            <p:cNvSpPr>
              <a:spLocks noChangeArrowheads="1"/>
            </p:cNvSpPr>
            <p:nvPr/>
          </p:nvSpPr>
          <p:spPr bwMode="auto">
            <a:xfrm>
              <a:off x="3600" y="2352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2E2E01"/>
                  </a:solidFill>
                  <a:latin typeface="Comic Sans MS" panose="030F0702030302020204" pitchFamily="66" charset="0"/>
                </a:rPr>
                <a:t>MCI</a:t>
              </a:r>
            </a:p>
          </p:txBody>
        </p:sp>
        <p:sp>
          <p:nvSpPr>
            <p:cNvPr id="13324" name="Rectangle 44"/>
            <p:cNvSpPr>
              <a:spLocks noChangeArrowheads="1"/>
            </p:cNvSpPr>
            <p:nvPr/>
          </p:nvSpPr>
          <p:spPr bwMode="auto">
            <a:xfrm>
              <a:off x="4416" y="2352"/>
              <a:ext cx="4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00"/>
                </a:buClr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2E2E01"/>
                  </a:solidFill>
                  <a:latin typeface="Comic Sans MS" panose="030F0702030302020204" pitchFamily="66" charset="0"/>
                </a:rPr>
                <a:t>SPRINT</a:t>
              </a:r>
            </a:p>
          </p:txBody>
        </p:sp>
      </p:grpSp>
      <p:sp>
        <p:nvSpPr>
          <p:cNvPr id="13318" name="Text Box 45"/>
          <p:cNvSpPr txBox="1">
            <a:spLocks noChangeArrowheads="1"/>
          </p:cNvSpPr>
          <p:nvPr/>
        </p:nvSpPr>
        <p:spPr bwMode="auto">
          <a:xfrm>
            <a:off x="1960563" y="4857750"/>
            <a:ext cx="1620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2E2E01"/>
                </a:solidFill>
                <a:latin typeface="Comic Sans MS" panose="030F0702030302020204" pitchFamily="66" charset="0"/>
              </a:rPr>
              <a:t>Router level</a:t>
            </a:r>
          </a:p>
        </p:txBody>
      </p:sp>
      <p:sp>
        <p:nvSpPr>
          <p:cNvPr id="13319" name="Text Box 46"/>
          <p:cNvSpPr txBox="1">
            <a:spLocks noChangeArrowheads="1"/>
          </p:cNvSpPr>
          <p:nvPr/>
        </p:nvSpPr>
        <p:spPr bwMode="auto">
          <a:xfrm>
            <a:off x="4532313" y="4876800"/>
            <a:ext cx="384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2E2E01"/>
                </a:solidFill>
                <a:latin typeface="Comic Sans MS" panose="030F0702030302020204" pitchFamily="66" charset="0"/>
              </a:rPr>
              <a:t>Autonomous System (AS) level</a:t>
            </a:r>
          </a:p>
        </p:txBody>
      </p:sp>
      <p:sp>
        <p:nvSpPr>
          <p:cNvPr id="13320" name="Slide Number Placeholder 4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E8786F-E7CB-49E7-A56E-8A0A7BAE3202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Router level vs. AS level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Router level topologies reflect </a:t>
            </a:r>
            <a:r>
              <a:rPr lang="en-US" altLang="en-US" sz="2400">
                <a:solidFill>
                  <a:srgbClr val="E11013"/>
                </a:solidFill>
              </a:rPr>
              <a:t>physical connectivity</a:t>
            </a:r>
            <a:r>
              <a:rPr lang="en-US" altLang="en-US" sz="2400"/>
              <a:t> between nodes</a:t>
            </a:r>
          </a:p>
          <a:p>
            <a:pPr lvl="1"/>
            <a:r>
              <a:rPr lang="en-US" altLang="en-US" sz="2000"/>
              <a:t>Inferred from tools like </a:t>
            </a:r>
            <a:r>
              <a:rPr lang="en-US" altLang="en-US" sz="2000" i="1"/>
              <a:t>traceroute</a:t>
            </a:r>
            <a:r>
              <a:rPr lang="en-US" altLang="en-US" sz="2000"/>
              <a:t> or well known public measurement projects like Mercator and Skitter</a:t>
            </a:r>
          </a:p>
          <a:p>
            <a:endParaRPr lang="en-US" altLang="en-US" sz="2400"/>
          </a:p>
          <a:p>
            <a:r>
              <a:rPr lang="en-US" altLang="en-US" sz="2400"/>
              <a:t>AS graph reflects a </a:t>
            </a:r>
            <a:r>
              <a:rPr lang="en-US" altLang="en-US" sz="2400">
                <a:solidFill>
                  <a:srgbClr val="E11013"/>
                </a:solidFill>
              </a:rPr>
              <a:t>peering relationship</a:t>
            </a:r>
            <a:r>
              <a:rPr lang="en-US" altLang="en-US" sz="2400"/>
              <a:t> between two providers/clients</a:t>
            </a:r>
          </a:p>
          <a:p>
            <a:pPr lvl="1"/>
            <a:r>
              <a:rPr lang="en-US" altLang="en-US" sz="2000"/>
              <a:t>Inferred from inter-domain routers that run BGP and public projects like Oregon Route Views</a:t>
            </a:r>
            <a:endParaRPr lang="en-US" altLang="en-US" sz="240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10778C-85B3-4D87-8E30-ABE6AEF04DEF}" type="slidenum">
              <a:rPr lang="en-US" altLang="en-US" sz="1200" smtClean="0">
                <a:solidFill>
                  <a:schemeClr val="tx2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 1">
  <a:themeElements>
    <a:clrScheme name="Lecture 1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Lectur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cture 1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Documents\cmu\15-744 template\Lecture 1.ppt</Template>
  <TotalTime>17446</TotalTime>
  <Words>2425</Words>
  <Application>Microsoft Office PowerPoint</Application>
  <PresentationFormat>On-screen Show (4:3)</PresentationFormat>
  <Paragraphs>638</Paragraphs>
  <Slides>58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Arial Unicode MS</vt:lpstr>
      <vt:lpstr>Bitstream Vera Sans</vt:lpstr>
      <vt:lpstr>ＭＳ Ｐゴシック</vt:lpstr>
      <vt:lpstr>ＭＳ Ｐゴシック</vt:lpstr>
      <vt:lpstr>宋体</vt:lpstr>
      <vt:lpstr>Arial</vt:lpstr>
      <vt:lpstr>Arial Narrow</vt:lpstr>
      <vt:lpstr>Cambria Math</vt:lpstr>
      <vt:lpstr>Comic Sans MS</vt:lpstr>
      <vt:lpstr>Helvetica</vt:lpstr>
      <vt:lpstr>Tahoma</vt:lpstr>
      <vt:lpstr>Times New Roman</vt:lpstr>
      <vt:lpstr>Wingdings</vt:lpstr>
      <vt:lpstr>Lecture 1</vt:lpstr>
      <vt:lpstr>15-744: Computer Networking</vt:lpstr>
      <vt:lpstr>Outline</vt:lpstr>
      <vt:lpstr>Why network measurement?</vt:lpstr>
      <vt:lpstr>What to measure?</vt:lpstr>
      <vt:lpstr>How to measure?</vt:lpstr>
      <vt:lpstr>Outline</vt:lpstr>
      <vt:lpstr>Why study topology?</vt:lpstr>
      <vt:lpstr>Internet topologies</vt:lpstr>
      <vt:lpstr>Router level vs. AS level</vt:lpstr>
      <vt:lpstr>Hub-and-Spoke Topology</vt:lpstr>
      <vt:lpstr>Simple Alternatives to Hub-and-Spoke</vt:lpstr>
      <vt:lpstr>Waxman model (Waxman 1988)</vt:lpstr>
      <vt:lpstr>Transit-stub model (Zegura 1997)</vt:lpstr>
      <vt:lpstr>Transit-stub model (Zegura 1997)</vt:lpstr>
      <vt:lpstr>So…are we done?</vt:lpstr>
      <vt:lpstr>Power Law Measurement Methodology</vt:lpstr>
      <vt:lpstr>Power laws in AS level topology</vt:lpstr>
      <vt:lpstr>PowerPoint Presentation</vt:lpstr>
      <vt:lpstr>GT-ITM abandoned..</vt:lpstr>
      <vt:lpstr>Features of Degree-Based Models</vt:lpstr>
      <vt:lpstr>Problem With Power Law</vt:lpstr>
      <vt:lpstr>Li et al. 2004(HOT)</vt:lpstr>
      <vt:lpstr>Router Technology Constraint</vt:lpstr>
      <vt:lpstr>Aggregate Router Feasibility</vt:lpstr>
      <vt:lpstr>Variability in End-User Bandwidths</vt:lpstr>
      <vt:lpstr>PowerPoint Presentation</vt:lpstr>
      <vt:lpstr>PowerPoint Presentation</vt:lpstr>
      <vt:lpstr>Summary Topology Measurement</vt:lpstr>
      <vt:lpstr>Outline</vt:lpstr>
      <vt:lpstr>Motivation</vt:lpstr>
      <vt:lpstr>Challenges</vt:lpstr>
      <vt:lpstr>Opportunity</vt:lpstr>
      <vt:lpstr>Overview of Service</vt:lpstr>
      <vt:lpstr>…Yet Still Challenges</vt:lpstr>
      <vt:lpstr>Problem definition</vt:lpstr>
      <vt:lpstr>Inferring Capacity</vt:lpstr>
      <vt:lpstr>Inferring Capacity Continued…</vt:lpstr>
      <vt:lpstr>Side Information to Help</vt:lpstr>
      <vt:lpstr>Inferring Utilization</vt:lpstr>
      <vt:lpstr>Inferring Utilization - Example</vt:lpstr>
      <vt:lpstr>Evaluation – Simulation Setup</vt:lpstr>
      <vt:lpstr>Evaluation – Capacity Accuracy</vt:lpstr>
      <vt:lpstr>Evaluation – Utilization Accuracy</vt:lpstr>
      <vt:lpstr>Summary Bandwidth Measurement</vt:lpstr>
      <vt:lpstr>Outline</vt:lpstr>
      <vt:lpstr>Value of (Very) Low Latency</vt:lpstr>
      <vt:lpstr>Latency Lags Bandwidth</vt:lpstr>
      <vt:lpstr>Wait, don’t CDNs solve the problem?</vt:lpstr>
      <vt:lpstr>Latency Measurement Methodology</vt:lpstr>
      <vt:lpstr>Latency Measurement Methodology Cont.</vt:lpstr>
      <vt:lpstr>Important Concepts</vt:lpstr>
      <vt:lpstr>Result Overview</vt:lpstr>
      <vt:lpstr>Result Overview - Summary</vt:lpstr>
      <vt:lpstr>Is Congestion the Problem?</vt:lpstr>
      <vt:lpstr>Infrastructure Inflation</vt:lpstr>
      <vt:lpstr>Absolute Numbers (Li’10)</vt:lpstr>
      <vt:lpstr>Latency to Closest Cloud</vt:lpstr>
      <vt:lpstr>Summary Latency Measurement</vt:lpstr>
    </vt:vector>
  </TitlesOfParts>
  <Company>CMU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15-744: Computer Networking</dc:title>
  <dc:creator>Srinivasan Seshan</dc:creator>
  <cp:lastModifiedBy>zhuoc</cp:lastModifiedBy>
  <cp:revision>221</cp:revision>
  <cp:lastPrinted>1601-01-01T00:00:00Z</cp:lastPrinted>
  <dcterms:created xsi:type="dcterms:W3CDTF">2010-10-25T16:46:56Z</dcterms:created>
  <dcterms:modified xsi:type="dcterms:W3CDTF">2017-03-21T16:54:24Z</dcterms:modified>
</cp:coreProperties>
</file>