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 id="2147483880" r:id="rId2"/>
  </p:sldMasterIdLst>
  <p:notesMasterIdLst>
    <p:notesMasterId r:id="rId70"/>
  </p:notesMasterIdLst>
  <p:handoutMasterIdLst>
    <p:handoutMasterId r:id="rId71"/>
  </p:handoutMasterIdLst>
  <p:sldIdLst>
    <p:sldId id="256" r:id="rId3"/>
    <p:sldId id="503" r:id="rId4"/>
    <p:sldId id="470" r:id="rId5"/>
    <p:sldId id="403" r:id="rId6"/>
    <p:sldId id="404" r:id="rId7"/>
    <p:sldId id="407" r:id="rId8"/>
    <p:sldId id="408" r:id="rId9"/>
    <p:sldId id="409" r:id="rId10"/>
    <p:sldId id="438" r:id="rId11"/>
    <p:sldId id="411" r:id="rId12"/>
    <p:sldId id="483" r:id="rId13"/>
    <p:sldId id="413" r:id="rId14"/>
    <p:sldId id="414" r:id="rId15"/>
    <p:sldId id="415" r:id="rId16"/>
    <p:sldId id="417" r:id="rId17"/>
    <p:sldId id="422" r:id="rId18"/>
    <p:sldId id="423" r:id="rId19"/>
    <p:sldId id="424" r:id="rId20"/>
    <p:sldId id="425" r:id="rId21"/>
    <p:sldId id="436" r:id="rId22"/>
    <p:sldId id="496" r:id="rId23"/>
    <p:sldId id="484" r:id="rId24"/>
    <p:sldId id="485" r:id="rId25"/>
    <p:sldId id="486" r:id="rId26"/>
    <p:sldId id="487" r:id="rId27"/>
    <p:sldId id="488" r:id="rId28"/>
    <p:sldId id="489" r:id="rId29"/>
    <p:sldId id="490" r:id="rId30"/>
    <p:sldId id="491" r:id="rId31"/>
    <p:sldId id="492" r:id="rId32"/>
    <p:sldId id="493" r:id="rId33"/>
    <p:sldId id="494" r:id="rId34"/>
    <p:sldId id="497" r:id="rId35"/>
    <p:sldId id="499" r:id="rId36"/>
    <p:sldId id="498" r:id="rId37"/>
    <p:sldId id="500" r:id="rId38"/>
    <p:sldId id="502" r:id="rId39"/>
    <p:sldId id="495" r:id="rId40"/>
    <p:sldId id="501" r:id="rId41"/>
    <p:sldId id="478" r:id="rId42"/>
    <p:sldId id="479" r:id="rId43"/>
    <p:sldId id="480" r:id="rId44"/>
    <p:sldId id="481" r:id="rId45"/>
    <p:sldId id="476" r:id="rId46"/>
    <p:sldId id="402" r:id="rId47"/>
    <p:sldId id="375" r:id="rId48"/>
    <p:sldId id="376" r:id="rId49"/>
    <p:sldId id="378" r:id="rId50"/>
    <p:sldId id="379" r:id="rId51"/>
    <p:sldId id="380" r:id="rId52"/>
    <p:sldId id="382" r:id="rId53"/>
    <p:sldId id="383" r:id="rId54"/>
    <p:sldId id="384" r:id="rId55"/>
    <p:sldId id="385" r:id="rId56"/>
    <p:sldId id="386" r:id="rId57"/>
    <p:sldId id="387" r:id="rId58"/>
    <p:sldId id="388" r:id="rId59"/>
    <p:sldId id="389" r:id="rId60"/>
    <p:sldId id="390" r:id="rId61"/>
    <p:sldId id="391" r:id="rId62"/>
    <p:sldId id="398" r:id="rId63"/>
    <p:sldId id="392" r:id="rId64"/>
    <p:sldId id="393" r:id="rId65"/>
    <p:sldId id="394" r:id="rId66"/>
    <p:sldId id="395" r:id="rId67"/>
    <p:sldId id="396" r:id="rId68"/>
    <p:sldId id="397" r:id="rId69"/>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38"/>
    <p:restoredTop sz="93875"/>
  </p:normalViewPr>
  <p:slideViewPr>
    <p:cSldViewPr>
      <p:cViewPr varScale="1">
        <p:scale>
          <a:sx n="101" d="100"/>
          <a:sy n="101" d="100"/>
        </p:scale>
        <p:origin x="208" y="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15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BCA2B25D-4138-0F4E-9A86-EB5A71959B04}" type="slidenum">
              <a:rPr lang="en-US" altLang="en-US"/>
              <a:pPr/>
              <a:t>‹#›</a:t>
            </a:fld>
            <a:endParaRPr lang="en-US" altLang="en-US"/>
          </a:p>
        </p:txBody>
      </p:sp>
    </p:spTree>
    <p:extLst>
      <p:ext uri="{BB962C8B-B14F-4D97-AF65-F5344CB8AC3E}">
        <p14:creationId xmlns:p14="http://schemas.microsoft.com/office/powerpoint/2010/main" val="1317170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61B0269-8C9C-9F44-9541-0F4DE6708C93}" type="slidenum">
              <a:rPr lang="en-US" altLang="en-US"/>
              <a:pPr/>
              <a:t>‹#›</a:t>
            </a:fld>
            <a:endParaRPr lang="en-US" altLang="en-US"/>
          </a:p>
        </p:txBody>
      </p:sp>
    </p:spTree>
    <p:extLst>
      <p:ext uri="{BB962C8B-B14F-4D97-AF65-F5344CB8AC3E}">
        <p14:creationId xmlns:p14="http://schemas.microsoft.com/office/powerpoint/2010/main" val="6563213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Replace PDF</a:t>
            </a:r>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331F53-C1A5-0E4E-9FCF-C1E49F7D9EE5}" type="slidenum">
              <a:rPr lang="en-US" altLang="en-US" sz="1300"/>
              <a:pPr eaLnBrk="1" hangingPunct="1"/>
              <a:t>8</a:t>
            </a:fld>
            <a:endParaRPr lang="en-US" altLang="en-US" sz="1300"/>
          </a:p>
        </p:txBody>
      </p:sp>
    </p:spTree>
    <p:extLst>
      <p:ext uri="{BB962C8B-B14F-4D97-AF65-F5344CB8AC3E}">
        <p14:creationId xmlns:p14="http://schemas.microsoft.com/office/powerpoint/2010/main" val="68502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explicitly that you can’t actually build this in practice the way it is described</a:t>
            </a:r>
          </a:p>
          <a:p>
            <a:r>
              <a:rPr lang="en-US" baseline="0" dirty="0" smtClean="0"/>
              <a:t>Central, </a:t>
            </a:r>
            <a:r>
              <a:rPr lang="en-US" baseline="0" dirty="0" err="1" smtClean="0"/>
              <a:t>etc</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5230A9A-2637-4F4B-B8F8-240F39B08293}" type="slidenum">
              <a:rPr lang="en-US" smtClean="0"/>
              <a:t>26</a:t>
            </a:fld>
            <a:endParaRPr lang="en-US"/>
          </a:p>
        </p:txBody>
      </p:sp>
    </p:spTree>
    <p:extLst>
      <p:ext uri="{BB962C8B-B14F-4D97-AF65-F5344CB8AC3E}">
        <p14:creationId xmlns:p14="http://schemas.microsoft.com/office/powerpoint/2010/main" val="96412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not use rate control to implement flow scheduling… decouple”</a:t>
            </a:r>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27</a:t>
            </a:fld>
            <a:endParaRPr lang="en-US"/>
          </a:p>
        </p:txBody>
      </p:sp>
    </p:spTree>
    <p:extLst>
      <p:ext uri="{BB962C8B-B14F-4D97-AF65-F5344CB8AC3E}">
        <p14:creationId xmlns:p14="http://schemas.microsoft.com/office/powerpoint/2010/main" val="13832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small buffers</a:t>
            </a:r>
            <a:r>
              <a:rPr lang="en-US" baseline="0" dirty="0" smtClean="0"/>
              <a:t> as an advantage (not as a requirement)</a:t>
            </a:r>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29</a:t>
            </a:fld>
            <a:endParaRPr lang="en-US"/>
          </a:p>
        </p:txBody>
      </p:sp>
    </p:spTree>
    <p:extLst>
      <p:ext uri="{BB962C8B-B14F-4D97-AF65-F5344CB8AC3E}">
        <p14:creationId xmlns:p14="http://schemas.microsoft.com/office/powerpoint/2010/main" val="8578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step back,</a:t>
            </a:r>
            <a:r>
              <a:rPr lang="en-US" baseline="0" dirty="0" smtClean="0"/>
              <a:t> what are we trying to do? And tie to the conceptual ideal </a:t>
            </a:r>
            <a:r>
              <a:rPr lang="en-US" baseline="0" dirty="0" err="1" smtClean="0"/>
              <a:t>scheduelr</a:t>
            </a:r>
            <a:endParaRPr lang="en-US" baseline="0" dirty="0" smtClean="0"/>
          </a:p>
          <a:p>
            <a:r>
              <a:rPr lang="en-US" baseline="0" dirty="0" smtClean="0"/>
              <a:t>When might this invariant break? </a:t>
            </a:r>
          </a:p>
          <a:p>
            <a:r>
              <a:rPr lang="en-US" baseline="0" dirty="0" smtClean="0"/>
              <a:t>This might happen if at an earlier point in time we dropped this packet because earlier high priority packets caused it to be dropped</a:t>
            </a:r>
          </a:p>
          <a:p>
            <a:r>
              <a:rPr lang="en-US" baseline="0" dirty="0" smtClean="0"/>
              <a:t>Can this happen in </a:t>
            </a:r>
            <a:r>
              <a:rPr lang="en-US" baseline="0" dirty="0" err="1" smtClean="0"/>
              <a:t>pfabric’s</a:t>
            </a:r>
            <a:r>
              <a:rPr lang="en-US" baseline="0" dirty="0" smtClean="0"/>
              <a:t> design?</a:t>
            </a:r>
          </a:p>
          <a:p>
            <a:r>
              <a:rPr lang="en-US" baseline="0" dirty="0" smtClean="0"/>
              <a:t>It cannot because…</a:t>
            </a:r>
          </a:p>
          <a:p>
            <a:endParaRPr lang="en-US" dirty="0"/>
          </a:p>
        </p:txBody>
      </p:sp>
      <p:sp>
        <p:nvSpPr>
          <p:cNvPr id="4" name="Slide Number Placeholder 3"/>
          <p:cNvSpPr>
            <a:spLocks noGrp="1"/>
          </p:cNvSpPr>
          <p:nvPr>
            <p:ph type="sldNum" sz="quarter" idx="10"/>
          </p:nvPr>
        </p:nvSpPr>
        <p:spPr/>
        <p:txBody>
          <a:bodyPr/>
          <a:lstStyle/>
          <a:p>
            <a:fld id="{A5230A9A-2637-4F4B-B8F8-240F39B08293}" type="slidenum">
              <a:rPr lang="en-US" smtClean="0"/>
              <a:t>32</a:t>
            </a:fld>
            <a:endParaRPr lang="en-US"/>
          </a:p>
        </p:txBody>
      </p:sp>
    </p:spTree>
    <p:extLst>
      <p:ext uri="{BB962C8B-B14F-4D97-AF65-F5344CB8AC3E}">
        <p14:creationId xmlns:p14="http://schemas.microsoft.com/office/powerpoint/2010/main" val="66534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B0269-8C9C-9F44-9541-0F4DE6708C93}" type="slidenum">
              <a:rPr lang="en-US" altLang="en-US" smtClean="0"/>
              <a:pPr/>
              <a:t>34</a:t>
            </a:fld>
            <a:endParaRPr lang="en-US" altLang="en-US"/>
          </a:p>
        </p:txBody>
      </p:sp>
    </p:spTree>
    <p:extLst>
      <p:ext uri="{BB962C8B-B14F-4D97-AF65-F5344CB8AC3E}">
        <p14:creationId xmlns:p14="http://schemas.microsoft.com/office/powerpoint/2010/main" val="159035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 Incast really happens – see this actual screenshot from production tool</a:t>
            </a:r>
          </a:p>
          <a:p>
            <a:r>
              <a:rPr lang="en-US" altLang="en-US"/>
              <a:t>2. People care, they’ve solved it at application by jittering.</a:t>
            </a:r>
          </a:p>
          <a:p>
            <a:r>
              <a:rPr lang="en-US" altLang="en-US"/>
              <a:t>3. They care about the 99.9</a:t>
            </a:r>
            <a:r>
              <a:rPr lang="en-US" altLang="en-US" baseline="30000"/>
              <a:t>th</a:t>
            </a:r>
            <a:r>
              <a:rPr lang="en-US" altLang="en-US"/>
              <a:t> percentile, 1-1000 customers</a:t>
            </a:r>
          </a:p>
        </p:txBody>
      </p:sp>
      <p:sp>
        <p:nvSpPr>
          <p:cNvPr id="160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85B7523-F367-FA41-8016-854BA80F521E}" type="slidenum">
              <a:rPr lang="en-US" altLang="en-US" sz="1300"/>
              <a:pPr eaLnBrk="1" hangingPunct="1"/>
              <a:t>44</a:t>
            </a:fld>
            <a:endParaRPr lang="en-US" altLang="en-US" sz="1300"/>
          </a:p>
        </p:txBody>
      </p:sp>
    </p:spTree>
    <p:extLst>
      <p:ext uri="{BB962C8B-B14F-4D97-AF65-F5344CB8AC3E}">
        <p14:creationId xmlns:p14="http://schemas.microsoft.com/office/powerpoint/2010/main" val="19107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Data is striped across multiple servers for reliability (coding/replication) and performance. Also aids in incremental scalability.</a:t>
            </a:r>
          </a:p>
          <a:p>
            <a:pPr eaLnBrk="1" hangingPunct="1">
              <a:spcBef>
                <a:spcPct val="0"/>
              </a:spcBef>
            </a:pPr>
            <a:endParaRPr lang="en-US" altLang="en-US">
              <a:latin typeface="Times New Roman" charset="0"/>
            </a:endParaRPr>
          </a:p>
          <a:p>
            <a:pPr eaLnBrk="1" hangingPunct="1">
              <a:spcBef>
                <a:spcPct val="0"/>
              </a:spcBef>
            </a:pPr>
            <a:r>
              <a:rPr lang="en-US" altLang="en-US">
                <a:latin typeface="Times New Roman" charset="0"/>
              </a:rPr>
              <a:t>To read this data a client performs a </a:t>
            </a:r>
            <a:r>
              <a:rPr lang="ja-JP" altLang="en-US">
                <a:latin typeface="Times New Roman" charset="0"/>
              </a:rPr>
              <a:t>“</a:t>
            </a:r>
            <a:r>
              <a:rPr lang="en-US" altLang="ja-JP">
                <a:latin typeface="Times New Roman" charset="0"/>
              </a:rPr>
              <a:t>Synchronized Read</a:t>
            </a:r>
            <a:r>
              <a:rPr lang="ja-JP" altLang="en-US">
                <a:latin typeface="Times New Roman" charset="0"/>
              </a:rPr>
              <a:t>”</a:t>
            </a:r>
            <a:r>
              <a:rPr lang="en-US" altLang="ja-JP">
                <a:latin typeface="Times New Roman" charset="0"/>
              </a:rPr>
              <a:t> operation.</a:t>
            </a:r>
          </a:p>
          <a:p>
            <a:pPr eaLnBrk="1" hangingPunct="1">
              <a:spcBef>
                <a:spcPct val="0"/>
              </a:spcBef>
            </a:pPr>
            <a:r>
              <a:rPr lang="en-US" altLang="en-US">
                <a:latin typeface="Times New Roman" charset="0"/>
              </a:rPr>
              <a:t>The client reads data one data-block at a time.  The portion of a data block stored by each server is called a SRU (in our terminology)</a:t>
            </a:r>
          </a:p>
          <a:p>
            <a:pPr eaLnBrk="1" hangingPunct="1"/>
            <a:r>
              <a:rPr lang="en-US" altLang="en-US">
                <a:latin typeface="Times New Roman" charset="0"/>
              </a:rPr>
              <a:t>	- mention that this setting is simplistic</a:t>
            </a:r>
          </a:p>
          <a:p>
            <a:pPr eaLnBrk="1" hangingPunct="1"/>
            <a:r>
              <a:rPr lang="en-US" altLang="en-US">
                <a:latin typeface="Times New Roman" charset="0"/>
              </a:rPr>
              <a:t>		- could have multiple clients, multiple outstanding blocks, </a:t>
            </a:r>
          </a:p>
          <a:p>
            <a:pPr eaLnBrk="1" hangingPunct="1"/>
            <a:r>
              <a:rPr lang="en-US" altLang="en-US">
                <a:latin typeface="Times New Roman" charset="0"/>
              </a:rPr>
              <a:t>	- describe sending of requests, responses</a:t>
            </a:r>
          </a:p>
          <a:p>
            <a:pPr eaLnBrk="1" hangingPunct="1"/>
            <a:r>
              <a:rPr lang="en-US" altLang="en-US">
                <a:latin typeface="Times New Roman" charset="0"/>
              </a:rPr>
              <a:t>	- the client sends out the next batch of requests only after it has received the entire data block (barrier synchronized)</a:t>
            </a:r>
          </a:p>
          <a:p>
            <a:pPr eaLnBrk="1" hangingPunct="1"/>
            <a:endParaRPr lang="en-US" altLang="en-US">
              <a:latin typeface="Times New Roman" charset="0"/>
            </a:endParaRPr>
          </a:p>
          <a:p>
            <a:pPr eaLnBrk="1" hangingPunct="1"/>
            <a:r>
              <a:rPr lang="en-US" altLang="en-US">
                <a:latin typeface="Times New Roman" charset="0"/>
              </a:rPr>
              <a:t>To test how this read operation performs in the real world as we increase the number of servers on which we stripe data … (next slide)</a:t>
            </a:r>
          </a:p>
        </p:txBody>
      </p:sp>
    </p:spTree>
    <p:extLst>
      <p:ext uri="{BB962C8B-B14F-4D97-AF65-F5344CB8AC3E}">
        <p14:creationId xmlns:p14="http://schemas.microsoft.com/office/powerpoint/2010/main" val="128074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And, here are the results of the experiment.  On the Y axis we have Throughput (Goodput), and on the X axis we have the number of servers involved in the transfer.  Initially the throughput is 900Mbps, close to the maximum achievable in the network.  As we scale the number of servers, by around 7 servers we notice a drastic collapse in throughput down to 100Mbps (an order of magnitude lower than the max).  This TCP throughput collapse is called TCP Incast, and the cause for this is coarse-grained TCP timeouts.</a:t>
            </a:r>
          </a:p>
        </p:txBody>
      </p:sp>
    </p:spTree>
    <p:extLst>
      <p:ext uri="{BB962C8B-B14F-4D97-AF65-F5344CB8AC3E}">
        <p14:creationId xmlns:p14="http://schemas.microsoft.com/office/powerpoint/2010/main" val="120932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So we have seen the 2 loss recovery mechanisms in TCP.  The point to note is that timeouts are expensive, in ms, where as data-driven recovery is quick (us in datacenters)</a:t>
            </a:r>
          </a:p>
          <a:p>
            <a:pPr eaLnBrk="1" hangingPunct="1"/>
            <a:endParaRPr lang="en-US" altLang="en-US">
              <a:latin typeface="Times New Roman" charset="0"/>
            </a:endParaRPr>
          </a:p>
          <a:p>
            <a:pPr eaLnBrk="1" hangingPunct="1"/>
            <a:r>
              <a:rPr lang="en-US" altLang="en-US">
                <a:latin typeface="Times New Roman" charset="0"/>
              </a:rPr>
              <a:t>But </a:t>
            </a:r>
            <a:r>
              <a:rPr lang="en-US" altLang="en-US" b="1">
                <a:latin typeface="Times New Roman" charset="0"/>
              </a:rPr>
              <a:t>why</a:t>
            </a:r>
            <a:r>
              <a:rPr lang="en-US" altLang="en-US">
                <a:latin typeface="Times New Roman" charset="0"/>
              </a:rPr>
              <a:t> are timeouts in milliseconds?</a:t>
            </a:r>
          </a:p>
        </p:txBody>
      </p:sp>
    </p:spTree>
    <p:extLst>
      <p:ext uri="{BB962C8B-B14F-4D97-AF65-F5344CB8AC3E}">
        <p14:creationId xmlns:p14="http://schemas.microsoft.com/office/powerpoint/2010/main" val="136167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Let us revisit the synchronized reads scenario (in parallel filesystems) to understand why timeouts cause link idle time (and hence throughput collapse).</a:t>
            </a:r>
          </a:p>
          <a:p>
            <a:pPr eaLnBrk="1" hangingPunct="1"/>
            <a:endParaRPr lang="en-US" altLang="en-US">
              <a:latin typeface="Times New Roman" charset="0"/>
            </a:endParaRPr>
          </a:p>
          <a:p>
            <a:pPr eaLnBrk="1" hangingPunct="1"/>
            <a:r>
              <a:rPr lang="en-US" altLang="en-US">
                <a:latin typeface="Times New Roman" charset="0"/>
              </a:rPr>
              <a:t>Setting: SRU contains only one packet worth of information for simplicity.</a:t>
            </a:r>
          </a:p>
          <a:p>
            <a:pPr eaLnBrk="1" hangingPunct="1"/>
            <a:r>
              <a:rPr lang="en-US" altLang="en-US">
                <a:latin typeface="Times New Roman" charset="0"/>
              </a:rPr>
              <a:t>If 4 is dropped, when server 4 is timing out, the link is idle – no one is utilizing the available bandwidth.</a:t>
            </a:r>
          </a:p>
        </p:txBody>
      </p:sp>
    </p:spTree>
    <p:extLst>
      <p:ext uri="{BB962C8B-B14F-4D97-AF65-F5344CB8AC3E}">
        <p14:creationId xmlns:p14="http://schemas.microsoft.com/office/powerpoint/2010/main" val="200868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charset="0"/>
              </a:rPr>
              <a:t>Data is striped across multiple servers for reliability (coding/replication) and performance. Also aids in incremental scalability.</a:t>
            </a:r>
          </a:p>
          <a:p>
            <a:pPr eaLnBrk="1" hangingPunct="1">
              <a:spcBef>
                <a:spcPct val="0"/>
              </a:spcBef>
            </a:pPr>
            <a:endParaRPr lang="en-US" altLang="en-US">
              <a:latin typeface="Times New Roman" charset="0"/>
            </a:endParaRPr>
          </a:p>
          <a:p>
            <a:pPr eaLnBrk="1" hangingPunct="1">
              <a:spcBef>
                <a:spcPct val="0"/>
              </a:spcBef>
            </a:pPr>
            <a:r>
              <a:rPr lang="en-US" altLang="en-US">
                <a:latin typeface="Times New Roman" charset="0"/>
              </a:rPr>
              <a:t>To read this data a client performs a </a:t>
            </a:r>
            <a:r>
              <a:rPr lang="ja-JP" altLang="en-US">
                <a:latin typeface="Times New Roman" charset="0"/>
              </a:rPr>
              <a:t>“</a:t>
            </a:r>
            <a:r>
              <a:rPr lang="en-US" altLang="ja-JP">
                <a:latin typeface="Times New Roman" charset="0"/>
              </a:rPr>
              <a:t>Synchronized Read</a:t>
            </a:r>
            <a:r>
              <a:rPr lang="ja-JP" altLang="en-US">
                <a:latin typeface="Times New Roman" charset="0"/>
              </a:rPr>
              <a:t>”</a:t>
            </a:r>
            <a:r>
              <a:rPr lang="en-US" altLang="ja-JP">
                <a:latin typeface="Times New Roman" charset="0"/>
              </a:rPr>
              <a:t> operation.</a:t>
            </a:r>
          </a:p>
          <a:p>
            <a:pPr eaLnBrk="1" hangingPunct="1">
              <a:spcBef>
                <a:spcPct val="0"/>
              </a:spcBef>
            </a:pPr>
            <a:r>
              <a:rPr lang="en-US" altLang="en-US">
                <a:latin typeface="Times New Roman" charset="0"/>
              </a:rPr>
              <a:t>The client reads data one data-block at a time.  The portion of a data block stored by each server is called a SRU (in our terminology)</a:t>
            </a:r>
          </a:p>
          <a:p>
            <a:pPr eaLnBrk="1" hangingPunct="1"/>
            <a:r>
              <a:rPr lang="en-US" altLang="en-US">
                <a:latin typeface="Times New Roman" charset="0"/>
              </a:rPr>
              <a:t>	- mention that this setting is simplistic</a:t>
            </a:r>
          </a:p>
          <a:p>
            <a:pPr eaLnBrk="1" hangingPunct="1"/>
            <a:r>
              <a:rPr lang="en-US" altLang="en-US">
                <a:latin typeface="Times New Roman" charset="0"/>
              </a:rPr>
              <a:t>		- could have multiple clients, multiple outstanding blocks, </a:t>
            </a:r>
          </a:p>
          <a:p>
            <a:pPr eaLnBrk="1" hangingPunct="1"/>
            <a:r>
              <a:rPr lang="en-US" altLang="en-US">
                <a:latin typeface="Times New Roman" charset="0"/>
              </a:rPr>
              <a:t>	- describe sending of requests, responses</a:t>
            </a:r>
          </a:p>
          <a:p>
            <a:pPr eaLnBrk="1" hangingPunct="1"/>
            <a:r>
              <a:rPr lang="en-US" altLang="en-US">
                <a:latin typeface="Times New Roman" charset="0"/>
              </a:rPr>
              <a:t>	- the client sends out the next batch of requests only after it has received the entire data block (barrier synchronized)</a:t>
            </a:r>
          </a:p>
          <a:p>
            <a:pPr eaLnBrk="1" hangingPunct="1"/>
            <a:endParaRPr lang="en-US" altLang="en-US">
              <a:latin typeface="Times New Roman" charset="0"/>
            </a:endParaRPr>
          </a:p>
          <a:p>
            <a:pPr eaLnBrk="1" hangingPunct="1"/>
            <a:r>
              <a:rPr lang="en-US" altLang="en-US">
                <a:latin typeface="Times New Roman" charset="0"/>
              </a:rPr>
              <a:t>To test how this read operation performs in the real world as we increase the number of servers on which we stripe data … (next slide)</a:t>
            </a:r>
          </a:p>
        </p:txBody>
      </p:sp>
    </p:spTree>
    <p:extLst>
      <p:ext uri="{BB962C8B-B14F-4D97-AF65-F5344CB8AC3E}">
        <p14:creationId xmlns:p14="http://schemas.microsoft.com/office/powerpoint/2010/main" val="489981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Another way to visualize this is to look at the client link utilization when the transfer was taking place.  </a:t>
            </a:r>
          </a:p>
          <a:p>
            <a:r>
              <a:rPr lang="en-US" altLang="en-US">
                <a:latin typeface="Times New Roman" charset="0"/>
              </a:rPr>
              <a:t>Y axis = Throughput</a:t>
            </a:r>
          </a:p>
          <a:p>
            <a:r>
              <a:rPr lang="en-US" altLang="en-US">
                <a:latin typeface="Times New Roman" charset="0"/>
              </a:rPr>
              <a:t>X axis = time</a:t>
            </a:r>
          </a:p>
          <a:p>
            <a:r>
              <a:rPr lang="en-US" altLang="en-US">
                <a:latin typeface="Times New Roman" charset="0"/>
              </a:rPr>
              <a:t>Let us consider only 1 block transfer (Block 2).  When servers send their responses, the client link utilization reaches a peak (all links are 1Gbps).  But one of the servers experiences losses and has to fallback on timeout driven loss recovery.  When the remaining servers involved in the read finish their transfers, the link is idle (for 200ms in this example), just before the timeout event occurs and the final server completes the transfer.  Once the entire data block is received, the request for the next data block can be sent out.</a:t>
            </a:r>
          </a:p>
          <a:p>
            <a:endParaRPr lang="en-US" altLang="en-US">
              <a:latin typeface="Times New Roman" charset="0"/>
            </a:endParaRPr>
          </a:p>
          <a:p>
            <a:r>
              <a:rPr lang="en-US" altLang="en-US">
                <a:latin typeface="Times New Roman" charset="0"/>
              </a:rPr>
              <a:t>{ This is a visualization of a simulation run }</a:t>
            </a:r>
          </a:p>
        </p:txBody>
      </p:sp>
    </p:spTree>
    <p:extLst>
      <p:ext uri="{BB962C8B-B14F-4D97-AF65-F5344CB8AC3E}">
        <p14:creationId xmlns:p14="http://schemas.microsoft.com/office/powerpoint/2010/main" val="156241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Same graph as before – synchronized reads, unmodified TCP on servers.</a:t>
            </a:r>
          </a:p>
        </p:txBody>
      </p:sp>
    </p:spTree>
    <p:extLst>
      <p:ext uri="{BB962C8B-B14F-4D97-AF65-F5344CB8AC3E}">
        <p14:creationId xmlns:p14="http://schemas.microsoft.com/office/powerpoint/2010/main" val="152568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blue line represents the 1ms minRTO TCP implementation.</a:t>
            </a:r>
          </a:p>
          <a:p>
            <a:r>
              <a:rPr lang="en-US" altLang="en-US">
                <a:latin typeface="Times New Roman" charset="0"/>
              </a:rPr>
              <a:t>A single line change helps! Gets rid of collapse.</a:t>
            </a:r>
          </a:p>
          <a:p>
            <a:r>
              <a:rPr lang="en-US" altLang="en-US">
                <a:latin typeface="Times New Roman" charset="0"/>
              </a:rPr>
              <a:t>But not good enough at scale.  There is a drop-off close to 40-47 servers.</a:t>
            </a:r>
          </a:p>
          <a:p>
            <a:endParaRPr lang="en-US" altLang="en-US">
              <a:latin typeface="Times New Roman" charset="0"/>
            </a:endParaRPr>
          </a:p>
          <a:p>
            <a:r>
              <a:rPr lang="en-US" altLang="en-US">
                <a:latin typeface="Times New Roman" charset="0"/>
              </a:rPr>
              <a:t>Based on this one might be tempted to suggest, can we just eliminate minRTO.  Only eliminating minRTO will not help.  And the reason for this is that RTT is still measured in milliseconds, and hence the RTO values are still in miliseconds.</a:t>
            </a:r>
          </a:p>
          <a:p>
            <a:endParaRPr lang="en-US" altLang="en-US">
              <a:latin typeface="Times New Roman" charset="0"/>
            </a:endParaRPr>
          </a:p>
          <a:p>
            <a:r>
              <a:rPr lang="en-US" altLang="en-US">
                <a:latin typeface="Times New Roman" charset="0"/>
              </a:rPr>
              <a:t>This is the case for microsecond retransmissions.</a:t>
            </a:r>
          </a:p>
        </p:txBody>
      </p:sp>
    </p:spTree>
    <p:extLst>
      <p:ext uri="{BB962C8B-B14F-4D97-AF65-F5344CB8AC3E}">
        <p14:creationId xmlns:p14="http://schemas.microsoft.com/office/powerpoint/2010/main" val="117909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32355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Block size = 80MB, buffer = 32KB, RTT = 20us (next generation datacenters)</a:t>
            </a:r>
          </a:p>
          <a:p>
            <a:endParaRPr lang="en-US" altLang="en-US">
              <a:latin typeface="Times New Roman" charset="0"/>
            </a:endParaRPr>
          </a:p>
        </p:txBody>
      </p:sp>
    </p:spTree>
    <p:extLst>
      <p:ext uri="{BB962C8B-B14F-4D97-AF65-F5344CB8AC3E}">
        <p14:creationId xmlns:p14="http://schemas.microsoft.com/office/powerpoint/2010/main" val="107383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Explanation of Delayed ACK specification.</a:t>
            </a:r>
          </a:p>
        </p:txBody>
      </p:sp>
    </p:spTree>
    <p:extLst>
      <p:ext uri="{BB962C8B-B14F-4D97-AF65-F5344CB8AC3E}">
        <p14:creationId xmlns:p14="http://schemas.microsoft.com/office/powerpoint/2010/main" val="91412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Premature timeouts </a:t>
            </a:r>
            <a:r>
              <a:rPr lang="en-US" altLang="en-US" b="1" i="1">
                <a:latin typeface="Times New Roman" charset="0"/>
              </a:rPr>
              <a:t>slow </a:t>
            </a:r>
            <a:r>
              <a:rPr lang="en-US" altLang="en-US">
                <a:latin typeface="Times New Roman" charset="0"/>
              </a:rPr>
              <a:t>the rate of transfer (timeouts still result in {slow start + congestion avoidance}).</a:t>
            </a:r>
          </a:p>
        </p:txBody>
      </p:sp>
    </p:spTree>
    <p:extLst>
      <p:ext uri="{BB962C8B-B14F-4D97-AF65-F5344CB8AC3E}">
        <p14:creationId xmlns:p14="http://schemas.microsoft.com/office/powerpoint/2010/main" val="521484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Allman et. al said that reducing minRTO results in an increase in premature timeouts.</a:t>
            </a:r>
          </a:p>
          <a:p>
            <a:r>
              <a:rPr lang="en-US" altLang="en-US">
                <a:latin typeface="Times New Roman" charset="0"/>
              </a:rPr>
              <a:t>The reason why a premature timeout would occur in such a setting would be because of a sudden jump/increase in RTT, from it steady state value.  Such a jump would most probably be caused by a significant path change in the wide area.  We have reason to believe that such changes are not a common occurrence in the wide area today.</a:t>
            </a:r>
          </a:p>
          <a:p>
            <a:r>
              <a:rPr lang="en-US" altLang="en-US">
                <a:latin typeface="Times New Roman" charset="0"/>
              </a:rPr>
              <a:t>Also, premature timeouts just </a:t>
            </a:r>
            <a:r>
              <a:rPr lang="en-US" altLang="en-US" b="1" i="1">
                <a:latin typeface="Times New Roman" charset="0"/>
              </a:rPr>
              <a:t>slow </a:t>
            </a:r>
            <a:r>
              <a:rPr lang="en-US" altLang="en-US">
                <a:latin typeface="Times New Roman" charset="0"/>
              </a:rPr>
              <a:t>the rate of transfer (timeouts still result in {slow start + congestion avoidance}).</a:t>
            </a:r>
          </a:p>
          <a:p>
            <a:r>
              <a:rPr lang="en-US" altLang="en-US">
                <a:latin typeface="Times New Roman" charset="0"/>
              </a:rPr>
              <a:t>Premature timeouts are less harmful </a:t>
            </a:r>
            <a:r>
              <a:rPr lang="en-US" altLang="en-US" b="1" i="1">
                <a:latin typeface="Times New Roman" charset="0"/>
              </a:rPr>
              <a:t>today</a:t>
            </a:r>
          </a:p>
          <a:p>
            <a:pPr>
              <a:buFontTx/>
              <a:buChar char="•"/>
            </a:pPr>
            <a:r>
              <a:rPr lang="en-US" altLang="en-US">
                <a:latin typeface="Times New Roman" charset="0"/>
              </a:rPr>
              <a:t> Can detect them using the tcp timestamp option - if we get an ack for a seq number that we retransmitted due to a timeout, but it has a timestamp of the first packet with this seq number that we transmitted, then we know we experienced a premature timeout.</a:t>
            </a:r>
          </a:p>
          <a:p>
            <a:pPr>
              <a:buFontTx/>
              <a:buChar char="•"/>
            </a:pPr>
            <a:r>
              <a:rPr lang="en-US" altLang="en-US">
                <a:latin typeface="Times New Roman" charset="0"/>
              </a:rPr>
              <a:t> Can recover from them (F-RTO) – If we detect a premature timeout, exit slow start and enter congestion avoidance (with cwnd = cwnd_before_timeout / 2)</a:t>
            </a:r>
          </a:p>
          <a:p>
            <a:pPr>
              <a:buFontTx/>
              <a:buChar char="•"/>
            </a:pPr>
            <a:r>
              <a:rPr lang="en-US" altLang="en-US">
                <a:latin typeface="Times New Roman" charset="0"/>
              </a:rPr>
              <a:t> Both implemented widely!</a:t>
            </a:r>
          </a:p>
          <a:p>
            <a:endParaRPr lang="en-US" altLang="en-US">
              <a:latin typeface="Times New Roman" charset="0"/>
            </a:endParaRPr>
          </a:p>
        </p:txBody>
      </p:sp>
    </p:spTree>
    <p:extLst>
      <p:ext uri="{BB962C8B-B14F-4D97-AF65-F5344CB8AC3E}">
        <p14:creationId xmlns:p14="http://schemas.microsoft.com/office/powerpoint/2010/main" val="715967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918259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13999B2-9C63-FC47-BD7A-2F6714C65ADB}" type="slidenum">
              <a:rPr lang="en-GB" altLang="en-US" sz="1300"/>
              <a:pPr eaLnBrk="1" hangingPunct="1"/>
              <a:t>64</a:t>
            </a:fld>
            <a:endParaRPr lang="en-GB" altLang="en-US" sz="1300"/>
          </a:p>
        </p:txBody>
      </p:sp>
      <p:sp>
        <p:nvSpPr>
          <p:cNvPr id="117763" name="Text Box 1"/>
          <p:cNvSpPr txBox="1">
            <a:spLocks noChangeArrowheads="1"/>
          </p:cNvSpPr>
          <p:nvPr/>
        </p:nvSpPr>
        <p:spPr bwMode="auto">
          <a:xfrm>
            <a:off x="5434013" y="6948488"/>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algn="r" eaLnBrk="1" hangingPunct="1">
              <a:lnSpc>
                <a:spcPct val="95000"/>
              </a:lnSpc>
            </a:pPr>
            <a:fld id="{FEA6920B-C3BF-A148-917B-58F521FD38F9}" type="slidenum">
              <a:rPr lang="en-GB" altLang="en-US" sz="1500">
                <a:solidFill>
                  <a:srgbClr val="000000"/>
                </a:solidFill>
              </a:rPr>
              <a:pPr algn="r" eaLnBrk="1" hangingPunct="1">
                <a:lnSpc>
                  <a:spcPct val="95000"/>
                </a:lnSpc>
              </a:pPr>
              <a:t>64</a:t>
            </a:fld>
            <a:endParaRPr lang="en-GB" altLang="en-US" sz="1500">
              <a:solidFill>
                <a:srgbClr val="000000"/>
              </a:solidFill>
            </a:endParaRPr>
          </a:p>
        </p:txBody>
      </p:sp>
      <p:sp>
        <p:nvSpPr>
          <p:cNvPr id="117764" name="Text Box 2"/>
          <p:cNvSpPr txBox="1">
            <a:spLocks noChangeArrowheads="1"/>
          </p:cNvSpPr>
          <p:nvPr/>
        </p:nvSpPr>
        <p:spPr bwMode="auto">
          <a:xfrm>
            <a:off x="0" y="6948488"/>
            <a:ext cx="416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eaLnBrk="1" hangingPunct="1">
              <a:lnSpc>
                <a:spcPct val="95000"/>
              </a:lnSpc>
            </a:pPr>
            <a:endParaRPr lang="en-GB" altLang="en-US" sz="1500">
              <a:solidFill>
                <a:srgbClr val="000000"/>
              </a:solidFill>
            </a:endParaRPr>
          </a:p>
        </p:txBody>
      </p:sp>
      <p:sp>
        <p:nvSpPr>
          <p:cNvPr id="117765" name="Text Box 3"/>
          <p:cNvSpPr txBox="1">
            <a:spLocks noChangeArrowheads="1"/>
          </p:cNvSpPr>
          <p:nvPr/>
        </p:nvSpPr>
        <p:spPr bwMode="auto">
          <a:xfrm>
            <a:off x="0" y="0"/>
            <a:ext cx="416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eaLnBrk="1" hangingPunct="1">
              <a:lnSpc>
                <a:spcPct val="95000"/>
              </a:lnSpc>
            </a:pPr>
            <a:endParaRPr lang="en-GB" altLang="en-US" sz="1500">
              <a:solidFill>
                <a:srgbClr val="000000"/>
              </a:solidFill>
            </a:endParaRPr>
          </a:p>
        </p:txBody>
      </p:sp>
      <p:sp>
        <p:nvSpPr>
          <p:cNvPr id="117766" name="Text Box 4"/>
          <p:cNvSpPr txBox="1">
            <a:spLocks noChangeArrowheads="1"/>
          </p:cNvSpPr>
          <p:nvPr/>
        </p:nvSpPr>
        <p:spPr bwMode="auto">
          <a:xfrm>
            <a:off x="5434013" y="0"/>
            <a:ext cx="416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1pPr>
            <a:lvl2pPr marL="742950" indent="-28575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2pPr>
            <a:lvl3pPr marL="11430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3pPr>
            <a:lvl4pPr marL="16002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4pPr>
            <a:lvl5pPr marL="2057400" indent="-228600" eaLnBrk="0" hangingPunct="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defRPr sz="2400">
                <a:solidFill>
                  <a:schemeClr val="tx1"/>
                </a:solidFill>
                <a:latin typeface="Times New Roman" charset="0"/>
                <a:ea typeface="ＭＳ Ｐゴシック" charset="-128"/>
              </a:defRPr>
            </a:lvl9pPr>
          </a:lstStyle>
          <a:p>
            <a:pPr algn="r" eaLnBrk="1" hangingPunct="1">
              <a:lnSpc>
                <a:spcPct val="95000"/>
              </a:lnSpc>
            </a:pPr>
            <a:endParaRPr lang="en-GB" altLang="en-US" sz="1500">
              <a:solidFill>
                <a:srgbClr val="000000"/>
              </a:solidFill>
            </a:endParaRPr>
          </a:p>
        </p:txBody>
      </p:sp>
      <p:sp>
        <p:nvSpPr>
          <p:cNvPr id="117767" name="Text Box 5"/>
          <p:cNvSpPr txBox="1">
            <a:spLocks noChangeArrowheads="1"/>
          </p:cNvSpPr>
          <p:nvPr/>
        </p:nvSpPr>
        <p:spPr bwMode="auto">
          <a:xfrm>
            <a:off x="1693863" y="547688"/>
            <a:ext cx="6213475" cy="2743200"/>
          </a:xfrm>
          <a:prstGeom prst="rect">
            <a:avLst/>
          </a:prstGeom>
          <a:solidFill>
            <a:srgbClr val="FFFFFF"/>
          </a:solidFill>
          <a:ln w="9525">
            <a:solidFill>
              <a:srgbClr val="000000"/>
            </a:solidFill>
            <a:miter lim="800000"/>
            <a:headEnd/>
            <a:tailEnd/>
          </a:ln>
        </p:spPr>
        <p:txBody>
          <a:bodyPr wrap="none" lIns="96661" tIns="48331" rIns="96661" bIns="48331"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68" name="Text Box 6"/>
          <p:cNvSpPr>
            <a:spLocks noGrp="1" noChangeArrowheads="1"/>
          </p:cNvSpPr>
          <p:nvPr>
            <p:ph type="body"/>
          </p:nvPr>
        </p:nvSpPr>
        <p:spPr>
          <a:xfrm>
            <a:off x="960438" y="3475038"/>
            <a:ext cx="768032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475"/>
              </a:spcBef>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altLang="en-US">
                <a:ea typeface="宋体" charset="-122"/>
              </a:rPr>
              <a:t>There are two disk power management schemes, one is called oracle scheme, the other is practical scheme. The oracle scheme is an offline scheme, which know ahead of time the length of upcoming idle period. If the idle time is larger than the breakeven time, the disk will spindown and spinup right in time before the next request. The practical scheme has no such future knowledge.  If the disk is idle for a threshold of time, then the disk will spin down and spin up upon the arrival of next request.  The previous work show if we set the threshold to be the breakeven time, the practical scheme is 2-comp</a:t>
            </a:r>
            <a:r>
              <a:rPr lang="en-GB" altLang="zh-CN">
                <a:ea typeface="宋体" charset="-122"/>
              </a:rPr>
              <a:t>i</a:t>
            </a:r>
            <a:r>
              <a:rPr lang="en-GB" altLang="en-US">
                <a:ea typeface="宋体" charset="-122"/>
              </a:rPr>
              <a:t>tative compared to the oracle scheme.</a:t>
            </a:r>
          </a:p>
        </p:txBody>
      </p:sp>
    </p:spTree>
    <p:extLst>
      <p:ext uri="{BB962C8B-B14F-4D97-AF65-F5344CB8AC3E}">
        <p14:creationId xmlns:p14="http://schemas.microsoft.com/office/powerpoint/2010/main" val="137428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dirty="0" err="1" smtClean="0"/>
              <a:t>Incast</a:t>
            </a:r>
            <a:r>
              <a:rPr lang="en-US" dirty="0" smtClean="0"/>
              <a:t> really happens –</a:t>
            </a:r>
            <a:r>
              <a:rPr lang="en-US" baseline="0" dirty="0" smtClean="0"/>
              <a:t> see this actual screenshot from production tool</a:t>
            </a:r>
          </a:p>
          <a:p>
            <a:r>
              <a:rPr lang="en-US" dirty="0" smtClean="0"/>
              <a:t>2. People care,</a:t>
            </a:r>
            <a:r>
              <a:rPr lang="en-US" baseline="0" dirty="0" smtClean="0"/>
              <a:t> they’ve solved it at application by jittering.</a:t>
            </a:r>
          </a:p>
          <a:p>
            <a:r>
              <a:rPr lang="en-US" baseline="0" dirty="0" smtClean="0"/>
              <a:t>3. They care about the 99.9</a:t>
            </a:r>
            <a:r>
              <a:rPr lang="en-US" baseline="30000" dirty="0" smtClean="0"/>
              <a:t>th</a:t>
            </a:r>
            <a:r>
              <a:rPr lang="en-US" baseline="0" dirty="0" smtClean="0"/>
              <a:t> percentile, 1-1000 customers</a:t>
            </a:r>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11</a:t>
            </a:fld>
            <a:endParaRPr lang="en-US"/>
          </a:p>
        </p:txBody>
      </p:sp>
    </p:spTree>
    <p:extLst>
      <p:ext uri="{BB962C8B-B14F-4D97-AF65-F5344CB8AC3E}">
        <p14:creationId xmlns:p14="http://schemas.microsoft.com/office/powerpoint/2010/main" val="9572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Deep Buffers – bad for latency</a:t>
            </a:r>
          </a:p>
          <a:p>
            <a:r>
              <a:rPr lang="en-US" altLang="en-US"/>
              <a:t>Shallow Buffers – bad for bursts &amp; throughput</a:t>
            </a:r>
          </a:p>
          <a:p>
            <a:r>
              <a:rPr lang="en-US" altLang="en-US"/>
              <a:t>Reduce RTO</a:t>
            </a:r>
            <a:r>
              <a:rPr lang="en-US" altLang="en-US" baseline="-25000"/>
              <a:t>min</a:t>
            </a:r>
            <a:r>
              <a:rPr lang="en-US" altLang="en-US"/>
              <a:t> – no good for latency</a:t>
            </a:r>
          </a:p>
          <a:p>
            <a:r>
              <a:rPr lang="en-US" altLang="en-US"/>
              <a:t>AQM – Difficult to tune, not fast enough for incast-style micro-bursts, lose throughput in low stat-mux</a:t>
            </a:r>
          </a:p>
          <a:p>
            <a:endParaRPr lang="en-US" altLang="en-US"/>
          </a:p>
          <a:p>
            <a:endParaRPr lang="en-US" altLang="en-US"/>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C0049D5-5A9B-B248-9DEF-D11611F7AC3D}" type="slidenum">
              <a:rPr lang="en-US" altLang="en-US" sz="1300"/>
              <a:pPr eaLnBrk="1" hangingPunct="1"/>
              <a:t>14</a:t>
            </a:fld>
            <a:endParaRPr lang="en-US" altLang="en-US" sz="1300"/>
          </a:p>
        </p:txBody>
      </p:sp>
    </p:spTree>
    <p:extLst>
      <p:ext uri="{BB962C8B-B14F-4D97-AF65-F5344CB8AC3E}">
        <p14:creationId xmlns:p14="http://schemas.microsoft.com/office/powerpoint/2010/main" val="61751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DCTCP is based on the existing Explicit Congestion Notification framework in TCP.</a:t>
            </a:r>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7FBC85E-5ADE-6949-9A7C-FADE8E95F4DF}" type="slidenum">
              <a:rPr lang="en-US" altLang="en-US" sz="1300"/>
              <a:pPr eaLnBrk="1" hangingPunct="1"/>
              <a:t>15</a:t>
            </a:fld>
            <a:endParaRPr lang="en-US" altLang="en-US" sz="1300"/>
          </a:p>
        </p:txBody>
      </p:sp>
    </p:spTree>
    <p:extLst>
      <p:ext uri="{BB962C8B-B14F-4D97-AF65-F5344CB8AC3E}">
        <p14:creationId xmlns:p14="http://schemas.microsoft.com/office/powerpoint/2010/main" val="199822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a:ln/>
        </p:spPr>
      </p:sp>
      <p:sp>
        <p:nvSpPr>
          <p:cNvPr id="167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67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FB7AEE8-984F-BD4A-8DDB-91EEDBA99B66}" type="slidenum">
              <a:rPr lang="en-US" altLang="en-US" sz="1300"/>
              <a:pPr eaLnBrk="1" hangingPunct="1"/>
              <a:t>16</a:t>
            </a:fld>
            <a:endParaRPr lang="en-US" altLang="en-US" sz="1300"/>
          </a:p>
        </p:txBody>
      </p:sp>
    </p:spTree>
    <p:extLst>
      <p:ext uri="{BB962C8B-B14F-4D97-AF65-F5344CB8AC3E}">
        <p14:creationId xmlns:p14="http://schemas.microsoft.com/office/powerpoint/2010/main" val="134110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very simple marking mechanism</a:t>
            </a:r>
          </a:p>
          <a:p>
            <a:pPr eaLnBrk="1" hangingPunct="1">
              <a:spcBef>
                <a:spcPct val="0"/>
              </a:spcBef>
            </a:pPr>
            <a:r>
              <a:rPr lang="en-US" altLang="en-US"/>
              <a:t>not all the tunings other aqms have</a:t>
            </a:r>
          </a:p>
          <a:p>
            <a:pPr eaLnBrk="1" hangingPunct="1">
              <a:spcBef>
                <a:spcPct val="0"/>
              </a:spcBef>
            </a:pPr>
            <a:r>
              <a:rPr lang="en-US" altLang="en-US"/>
              <a:t>on the source side, the source is tryign to estimate the fraction of packets getting marked</a:t>
            </a:r>
          </a:p>
          <a:p>
            <a:pPr eaLnBrk="1" hangingPunct="1">
              <a:spcBef>
                <a:spcPct val="0"/>
              </a:spcBef>
            </a:pPr>
            <a:r>
              <a:rPr lang="en-US" altLang="en-US"/>
              <a:t>using the obs that there is a stream of ecn marks coming back – more info in the stream than in any single bit</a:t>
            </a:r>
          </a:p>
          <a:p>
            <a:pPr eaLnBrk="1" hangingPunct="1">
              <a:spcBef>
                <a:spcPct val="0"/>
              </a:spcBef>
            </a:pPr>
            <a:endParaRPr lang="en-US" altLang="en-US"/>
          </a:p>
          <a:p>
            <a:pPr eaLnBrk="1" hangingPunct="1">
              <a:spcBef>
                <a:spcPct val="0"/>
              </a:spcBef>
            </a:pPr>
            <a:r>
              <a:rPr lang="en-US" altLang="en-US"/>
              <a:t>trying to maintain smooth rate variations to operate well even when using shallow buffers, and only a few flows (no stat mux)</a:t>
            </a:r>
          </a:p>
          <a:p>
            <a:pPr eaLnBrk="1" hangingPunct="1">
              <a:spcBef>
                <a:spcPct val="0"/>
              </a:spcBef>
            </a:pPr>
            <a:endParaRPr lang="en-US" altLang="en-US"/>
          </a:p>
          <a:p>
            <a:pPr eaLnBrk="1" hangingPunct="1">
              <a:spcBef>
                <a:spcPct val="0"/>
              </a:spcBef>
            </a:pPr>
            <a:r>
              <a:rPr lang="en-US" altLang="en-US"/>
              <a:t>F over the last RTT.  In TCP there is always a way to get the next RTT from the window size.  Comes from the self-clocking of TCP.</a:t>
            </a:r>
          </a:p>
          <a:p>
            <a:pPr eaLnBrk="1" hangingPunct="1">
              <a:spcBef>
                <a:spcPct val="0"/>
              </a:spcBef>
            </a:pPr>
            <a:endParaRPr lang="en-US" altLang="en-US"/>
          </a:p>
          <a:p>
            <a:pPr eaLnBrk="1" hangingPunct="1">
              <a:spcBef>
                <a:spcPct val="0"/>
              </a:spcBef>
            </a:pPr>
            <a:r>
              <a:rPr lang="en-US" altLang="en-US"/>
              <a:t>Only changing the decrease.  Simplest version – makes a lot of sense.  So generic could apply it to any algorithm – CTCP, CUBIC – how to cut its window leaving increase part to what it already does.   Have to be careful here.  </a:t>
            </a:r>
          </a:p>
        </p:txBody>
      </p:sp>
      <p:sp>
        <p:nvSpPr>
          <p:cNvPr id="168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4118F25-2A4A-F643-8176-E978841ACD18}" type="slidenum">
              <a:rPr lang="en-US" altLang="en-US" sz="1300">
                <a:latin typeface="Calibri" charset="0"/>
              </a:rPr>
              <a:pPr eaLnBrk="1" hangingPunct="1"/>
              <a:t>17</a:t>
            </a:fld>
            <a:endParaRPr lang="en-US" altLang="en-US" sz="1300">
              <a:latin typeface="Calibri" charset="0"/>
            </a:endParaRPr>
          </a:p>
        </p:txBody>
      </p:sp>
    </p:spTree>
    <p:extLst>
      <p:ext uri="{BB962C8B-B14F-4D97-AF65-F5344CB8AC3E}">
        <p14:creationId xmlns:p14="http://schemas.microsoft.com/office/powerpoint/2010/main" val="4551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ns2.</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E7FE08E-A5DA-1D4A-8B70-7070E186E5F4}" type="slidenum">
              <a:rPr lang="en-US" altLang="en-US" sz="1300"/>
              <a:pPr eaLnBrk="1" hangingPunct="1"/>
              <a:t>18</a:t>
            </a:fld>
            <a:endParaRPr lang="en-US" altLang="en-US" sz="1300"/>
          </a:p>
        </p:txBody>
      </p:sp>
    </p:spTree>
    <p:extLst>
      <p:ext uri="{BB962C8B-B14F-4D97-AF65-F5344CB8AC3E}">
        <p14:creationId xmlns:p14="http://schemas.microsoft.com/office/powerpoint/2010/main" val="41427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71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A48305B-B6EE-A647-AC26-49675B8808CC}" type="slidenum">
              <a:rPr lang="en-US" altLang="en-US" sz="1300">
                <a:latin typeface="Calibri" charset="0"/>
              </a:rPr>
              <a:pPr eaLnBrk="1" hangingPunct="1"/>
              <a:t>20</a:t>
            </a:fld>
            <a:endParaRPr lang="en-US" altLang="en-US" sz="1300">
              <a:latin typeface="Calibri" charset="0"/>
            </a:endParaRPr>
          </a:p>
        </p:txBody>
      </p:sp>
    </p:spTree>
    <p:extLst>
      <p:ext uri="{BB962C8B-B14F-4D97-AF65-F5344CB8AC3E}">
        <p14:creationId xmlns:p14="http://schemas.microsoft.com/office/powerpoint/2010/main" val="57032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91"/>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92"/>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93"/>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94"/>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95"/>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96"/>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9"/>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00"/>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01"/>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04"/>
              <p:cNvSpPr>
                <a:spLocks/>
              </p:cNvSpPr>
              <p:nvPr/>
            </p:nvSpPr>
            <p:spPr bwMode="auto">
              <a:xfrm>
                <a:off x="4409"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05"/>
              <p:cNvSpPr>
                <a:spLocks/>
              </p:cNvSpPr>
              <p:nvPr/>
            </p:nvSpPr>
            <p:spPr bwMode="auto">
              <a:xfrm>
                <a:off x="4409"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06"/>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09"/>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0"/>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1"/>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2"/>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9"/>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2"/>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1"/>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966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966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35"/>
          <p:cNvSpPr>
            <a:spLocks noGrp="1" noChangeArrowheads="1"/>
          </p:cNvSpPr>
          <p:nvPr>
            <p:ph type="dt" sz="half" idx="10"/>
          </p:nvPr>
        </p:nvSpPr>
        <p:spPr/>
        <p:txBody>
          <a:bodyPr/>
          <a:lstStyle>
            <a:lvl1pPr>
              <a:defRPr/>
            </a:lvl1pPr>
          </a:lstStyle>
          <a:p>
            <a:pPr>
              <a:defRPr/>
            </a:pPr>
            <a:r>
              <a:rPr lang="en-US"/>
              <a:t>L -10; 12-3-04</a:t>
            </a:r>
          </a:p>
        </p:txBody>
      </p:sp>
      <p:sp>
        <p:nvSpPr>
          <p:cNvPr id="212" name="Rectangle 36"/>
          <p:cNvSpPr>
            <a:spLocks noGrp="1" noChangeArrowheads="1"/>
          </p:cNvSpPr>
          <p:nvPr>
            <p:ph type="ftr" sz="quarter" idx="11"/>
          </p:nvPr>
        </p:nvSpPr>
        <p:spPr/>
        <p:txBody>
          <a:bodyPr/>
          <a:lstStyle>
            <a:lvl1pPr>
              <a:defRPr/>
            </a:lvl1pPr>
          </a:lstStyle>
          <a:p>
            <a:r>
              <a:rPr lang="en-US" altLang="en-US"/>
              <a:t>© Srinivasan Seshan, 2004</a:t>
            </a:r>
          </a:p>
        </p:txBody>
      </p:sp>
      <p:sp>
        <p:nvSpPr>
          <p:cNvPr id="213" name="Rectangle 37"/>
          <p:cNvSpPr>
            <a:spLocks noGrp="1" noChangeArrowheads="1"/>
          </p:cNvSpPr>
          <p:nvPr>
            <p:ph type="sldNum" sz="quarter" idx="12"/>
          </p:nvPr>
        </p:nvSpPr>
        <p:spPr/>
        <p:txBody>
          <a:bodyPr/>
          <a:lstStyle>
            <a:lvl1pPr>
              <a:defRPr/>
            </a:lvl1pPr>
          </a:lstStyle>
          <a:p>
            <a:fld id="{F46F859E-3B0D-6D43-9619-374B1CA83EE5}" type="slidenum">
              <a:rPr lang="en-US" altLang="en-US"/>
              <a:pPr/>
              <a:t>‹#›</a:t>
            </a:fld>
            <a:endParaRPr lang="en-US" altLang="en-US"/>
          </a:p>
        </p:txBody>
      </p:sp>
    </p:spTree>
    <p:extLst>
      <p:ext uri="{BB962C8B-B14F-4D97-AF65-F5344CB8AC3E}">
        <p14:creationId xmlns:p14="http://schemas.microsoft.com/office/powerpoint/2010/main" val="1373824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BE32A288-3D6E-D948-A9CA-88C8255CC539}" type="slidenum">
              <a:rPr lang="en-US" altLang="en-US"/>
              <a:pPr/>
              <a:t>‹#›</a:t>
            </a:fld>
            <a:endParaRPr lang="en-US" altLang="en-US"/>
          </a:p>
        </p:txBody>
      </p:sp>
    </p:spTree>
    <p:extLst>
      <p:ext uri="{BB962C8B-B14F-4D97-AF65-F5344CB8AC3E}">
        <p14:creationId xmlns:p14="http://schemas.microsoft.com/office/powerpoint/2010/main" val="5408172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24B0CAEF-0E2A-D44D-B29C-74BFF9B9A55C}" type="slidenum">
              <a:rPr lang="en-US" altLang="en-US"/>
              <a:pPr/>
              <a:t>‹#›</a:t>
            </a:fld>
            <a:endParaRPr lang="en-US" altLang="en-US"/>
          </a:p>
        </p:txBody>
      </p:sp>
    </p:spTree>
    <p:extLst>
      <p:ext uri="{BB962C8B-B14F-4D97-AF65-F5344CB8AC3E}">
        <p14:creationId xmlns:p14="http://schemas.microsoft.com/office/powerpoint/2010/main" val="13653148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FC02511B-ABDD-AD4F-9B0B-DBE63E8949CC}" type="slidenum">
              <a:rPr lang="en-US" altLang="en-US"/>
              <a:pPr/>
              <a:t>‹#›</a:t>
            </a:fld>
            <a:endParaRPr lang="en-US" altLang="en-US"/>
          </a:p>
        </p:txBody>
      </p:sp>
    </p:spTree>
    <p:extLst>
      <p:ext uri="{BB962C8B-B14F-4D97-AF65-F5344CB8AC3E}">
        <p14:creationId xmlns:p14="http://schemas.microsoft.com/office/powerpoint/2010/main" val="9846048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BF47BEBF-005B-9A44-A449-493A84E76F52}" type="slidenum">
              <a:rPr lang="en-US" altLang="en-US"/>
              <a:pPr/>
              <a:t>‹#›</a:t>
            </a:fld>
            <a:endParaRPr lang="en-US" altLang="en-US"/>
          </a:p>
        </p:txBody>
      </p:sp>
    </p:spTree>
    <p:extLst>
      <p:ext uri="{BB962C8B-B14F-4D97-AF65-F5344CB8AC3E}">
        <p14:creationId xmlns:p14="http://schemas.microsoft.com/office/powerpoint/2010/main" val="18920793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91"/>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92"/>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93"/>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94"/>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95"/>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96"/>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9"/>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00"/>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01"/>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04"/>
              <p:cNvSpPr>
                <a:spLocks/>
              </p:cNvSpPr>
              <p:nvPr/>
            </p:nvSpPr>
            <p:spPr bwMode="auto">
              <a:xfrm>
                <a:off x="4409"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05"/>
              <p:cNvSpPr>
                <a:spLocks/>
              </p:cNvSpPr>
              <p:nvPr/>
            </p:nvSpPr>
            <p:spPr bwMode="auto">
              <a:xfrm>
                <a:off x="4409"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06"/>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09"/>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0"/>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1"/>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2"/>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9"/>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2"/>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1"/>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966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966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35"/>
          <p:cNvSpPr>
            <a:spLocks noGrp="1" noChangeArrowheads="1"/>
          </p:cNvSpPr>
          <p:nvPr>
            <p:ph type="dt" sz="half" idx="10"/>
          </p:nvPr>
        </p:nvSpPr>
        <p:spPr/>
        <p:txBody>
          <a:bodyPr/>
          <a:lstStyle>
            <a:lvl1pPr>
              <a:defRPr/>
            </a:lvl1pPr>
          </a:lstStyle>
          <a:p>
            <a:pPr>
              <a:defRPr/>
            </a:pPr>
            <a:r>
              <a:rPr lang="en-US"/>
              <a:t>L -10; 12-3-04</a:t>
            </a:r>
          </a:p>
        </p:txBody>
      </p:sp>
      <p:sp>
        <p:nvSpPr>
          <p:cNvPr id="212" name="Rectangle 36"/>
          <p:cNvSpPr>
            <a:spLocks noGrp="1" noChangeArrowheads="1"/>
          </p:cNvSpPr>
          <p:nvPr>
            <p:ph type="ftr" sz="quarter" idx="11"/>
          </p:nvPr>
        </p:nvSpPr>
        <p:spPr/>
        <p:txBody>
          <a:bodyPr/>
          <a:lstStyle>
            <a:lvl1pPr>
              <a:defRPr/>
            </a:lvl1pPr>
          </a:lstStyle>
          <a:p>
            <a:r>
              <a:rPr lang="en-US" altLang="en-US"/>
              <a:t>© Srinivasan Seshan, 2004</a:t>
            </a:r>
          </a:p>
        </p:txBody>
      </p:sp>
      <p:sp>
        <p:nvSpPr>
          <p:cNvPr id="213" name="Rectangle 37"/>
          <p:cNvSpPr>
            <a:spLocks noGrp="1" noChangeArrowheads="1"/>
          </p:cNvSpPr>
          <p:nvPr>
            <p:ph type="sldNum" sz="quarter" idx="12"/>
          </p:nvPr>
        </p:nvSpPr>
        <p:spPr/>
        <p:txBody>
          <a:bodyPr/>
          <a:lstStyle>
            <a:lvl1pPr>
              <a:defRPr/>
            </a:lvl1pPr>
          </a:lstStyle>
          <a:p>
            <a:fld id="{F46F859E-3B0D-6D43-9619-374B1CA83EE5}" type="slidenum">
              <a:rPr lang="en-US" altLang="en-US"/>
              <a:pPr/>
              <a:t>‹#›</a:t>
            </a:fld>
            <a:endParaRPr lang="en-US" altLang="en-US"/>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FFC44466-CD59-DF45-B29B-4258455BB136}" type="slidenum">
              <a:rPr lang="en-US" altLang="en-US"/>
              <a:pPr/>
              <a:t>‹#›</a:t>
            </a:fld>
            <a:endParaRPr lang="en-US" altLang="en-US"/>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1C7545A4-AB0D-F44D-9A81-843AC36C63D5}" type="slidenum">
              <a:rPr lang="en-US" altLang="en-US"/>
              <a:pPr/>
              <a:t>‹#›</a:t>
            </a:fld>
            <a:endParaRPr lang="en-US" altLang="en-US"/>
          </a:p>
        </p:txBody>
      </p:sp>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93B0EBED-8C8C-BE4C-855F-06EA4712ED9C}" type="slidenum">
              <a:rPr lang="en-US" altLang="en-US"/>
              <a:pPr/>
              <a:t>‹#›</a:t>
            </a:fld>
            <a:endParaRPr lang="en-US" altLang="en-US"/>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p:txBody>
          <a:bodyPr/>
          <a:lstStyle>
            <a:lvl1pPr>
              <a:defRPr/>
            </a:lvl1pPr>
          </a:lstStyle>
          <a:p>
            <a:pPr>
              <a:defRPr/>
            </a:pPr>
            <a:r>
              <a:rPr lang="en-US"/>
              <a:t>L -10; 12-3-04</a:t>
            </a:r>
          </a:p>
        </p:txBody>
      </p:sp>
      <p:sp>
        <p:nvSpPr>
          <p:cNvPr id="8"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9" name="Rectangle 89"/>
          <p:cNvSpPr>
            <a:spLocks noGrp="1" noChangeArrowheads="1"/>
          </p:cNvSpPr>
          <p:nvPr>
            <p:ph type="sldNum" sz="quarter" idx="12"/>
          </p:nvPr>
        </p:nvSpPr>
        <p:spPr/>
        <p:txBody>
          <a:bodyPr/>
          <a:lstStyle>
            <a:lvl1pPr>
              <a:defRPr/>
            </a:lvl1pPr>
          </a:lstStyle>
          <a:p>
            <a:fld id="{BA9C161E-9834-644B-B568-369294855051}" type="slidenum">
              <a:rPr lang="en-US" altLang="en-US"/>
              <a:pPr/>
              <a:t>‹#›</a:t>
            </a:fld>
            <a:endParaRPr lang="en-US" altLang="en-US"/>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p:txBody>
          <a:bodyPr/>
          <a:lstStyle>
            <a:lvl1pPr>
              <a:defRPr/>
            </a:lvl1pPr>
          </a:lstStyle>
          <a:p>
            <a:pPr>
              <a:defRPr/>
            </a:pPr>
            <a:r>
              <a:rPr lang="en-US"/>
              <a:t>L -10; 12-3-04</a:t>
            </a:r>
          </a:p>
        </p:txBody>
      </p:sp>
      <p:sp>
        <p:nvSpPr>
          <p:cNvPr id="4"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5" name="Rectangle 89"/>
          <p:cNvSpPr>
            <a:spLocks noGrp="1" noChangeArrowheads="1"/>
          </p:cNvSpPr>
          <p:nvPr>
            <p:ph type="sldNum" sz="quarter" idx="12"/>
          </p:nvPr>
        </p:nvSpPr>
        <p:spPr/>
        <p:txBody>
          <a:bodyPr/>
          <a:lstStyle>
            <a:lvl1pPr>
              <a:defRPr/>
            </a:lvl1pPr>
          </a:lstStyle>
          <a:p>
            <a:fld id="{77EB0E11-AA98-9D41-B65F-B663165209A5}" type="slidenum">
              <a:rPr lang="en-US" altLang="en-US"/>
              <a:pPr/>
              <a:t>‹#›</a:t>
            </a:fld>
            <a:endParaRPr lang="en-US" alt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FFC44466-CD59-DF45-B29B-4258455BB136}" type="slidenum">
              <a:rPr lang="en-US" altLang="en-US"/>
              <a:pPr/>
              <a:t>‹#›</a:t>
            </a:fld>
            <a:endParaRPr lang="en-US" altLang="en-US"/>
          </a:p>
        </p:txBody>
      </p:sp>
    </p:spTree>
    <p:extLst>
      <p:ext uri="{BB962C8B-B14F-4D97-AF65-F5344CB8AC3E}">
        <p14:creationId xmlns:p14="http://schemas.microsoft.com/office/powerpoint/2010/main" val="12440064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p:txBody>
          <a:bodyPr/>
          <a:lstStyle>
            <a:lvl1pPr>
              <a:defRPr/>
            </a:lvl1pPr>
          </a:lstStyle>
          <a:p>
            <a:pPr>
              <a:defRPr/>
            </a:pPr>
            <a:r>
              <a:rPr lang="en-US"/>
              <a:t>L -10; 12-3-04</a:t>
            </a:r>
          </a:p>
        </p:txBody>
      </p:sp>
      <p:sp>
        <p:nvSpPr>
          <p:cNvPr id="3"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4" name="Rectangle 89"/>
          <p:cNvSpPr>
            <a:spLocks noGrp="1" noChangeArrowheads="1"/>
          </p:cNvSpPr>
          <p:nvPr>
            <p:ph type="sldNum" sz="quarter" idx="12"/>
          </p:nvPr>
        </p:nvSpPr>
        <p:spPr/>
        <p:txBody>
          <a:bodyPr/>
          <a:lstStyle>
            <a:lvl1pPr>
              <a:defRPr/>
            </a:lvl1pPr>
          </a:lstStyle>
          <a:p>
            <a:fld id="{C249AB44-4119-8D40-A6E7-F07A5C9675F6}" type="slidenum">
              <a:rPr lang="en-US" altLang="en-US"/>
              <a:pPr/>
              <a:t>‹#›</a:t>
            </a:fld>
            <a:endParaRPr lang="en-US" altLang="en-US"/>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702E8AF8-0336-4A40-8AE5-65E26376A308}" type="slidenum">
              <a:rPr lang="en-US" altLang="en-US"/>
              <a:pPr/>
              <a:t>‹#›</a:t>
            </a:fld>
            <a:endParaRPr lang="en-US" altLang="en-US"/>
          </a:p>
        </p:txBody>
      </p:sp>
    </p:spTree>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A97DD0E9-90EB-374B-A43E-9E1BAA3152A6}" type="slidenum">
              <a:rPr lang="en-US" altLang="en-US"/>
              <a:pPr/>
              <a:t>‹#›</a:t>
            </a:fld>
            <a:endParaRPr lang="en-US" altLang="en-US"/>
          </a:p>
        </p:txBody>
      </p:sp>
    </p:spTree>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BE32A288-3D6E-D948-A9CA-88C8255CC539}" type="slidenum">
              <a:rPr lang="en-US" altLang="en-US"/>
              <a:pPr/>
              <a:t>‹#›</a:t>
            </a:fld>
            <a:endParaRPr lang="en-US" altLang="en-US"/>
          </a:p>
        </p:txBody>
      </p:sp>
    </p:spTree>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24B0CAEF-0E2A-D44D-B29C-74BFF9B9A55C}" type="slidenum">
              <a:rPr lang="en-US" altLang="en-US"/>
              <a:pPr/>
              <a:t>‹#›</a:t>
            </a:fld>
            <a:endParaRPr lang="en-US" altLang="en-US"/>
          </a:p>
        </p:txBody>
      </p:sp>
    </p:spTree>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FC02511B-ABDD-AD4F-9B0B-DBE63E8949CC}" type="slidenum">
              <a:rPr lang="en-US" altLang="en-US"/>
              <a:pPr/>
              <a:t>‹#›</a:t>
            </a:fld>
            <a:endParaRPr lang="en-US" altLang="en-US"/>
          </a:p>
        </p:txBody>
      </p:sp>
    </p:spTree>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BF47BEBF-005B-9A44-A449-493A84E76F52}" type="slidenum">
              <a:rPr lang="en-US" altLang="en-US"/>
              <a:pPr/>
              <a:t>‹#›</a:t>
            </a:fld>
            <a:endParaRPr lang="en-US" altLang="en-US"/>
          </a:p>
        </p:txBody>
      </p:sp>
    </p:spTree>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1C7545A4-AB0D-F44D-9A81-843AC36C63D5}" type="slidenum">
              <a:rPr lang="en-US" altLang="en-US"/>
              <a:pPr/>
              <a:t>‹#›</a:t>
            </a:fld>
            <a:endParaRPr lang="en-US" altLang="en-US"/>
          </a:p>
        </p:txBody>
      </p:sp>
    </p:spTree>
    <p:extLst>
      <p:ext uri="{BB962C8B-B14F-4D97-AF65-F5344CB8AC3E}">
        <p14:creationId xmlns:p14="http://schemas.microsoft.com/office/powerpoint/2010/main" val="12999679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93B0EBED-8C8C-BE4C-855F-06EA4712ED9C}" type="slidenum">
              <a:rPr lang="en-US" altLang="en-US"/>
              <a:pPr/>
              <a:t>‹#›</a:t>
            </a:fld>
            <a:endParaRPr lang="en-US" altLang="en-US"/>
          </a:p>
        </p:txBody>
      </p:sp>
    </p:spTree>
    <p:extLst>
      <p:ext uri="{BB962C8B-B14F-4D97-AF65-F5344CB8AC3E}">
        <p14:creationId xmlns:p14="http://schemas.microsoft.com/office/powerpoint/2010/main" val="626942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p:txBody>
          <a:bodyPr/>
          <a:lstStyle>
            <a:lvl1pPr>
              <a:defRPr/>
            </a:lvl1pPr>
          </a:lstStyle>
          <a:p>
            <a:pPr>
              <a:defRPr/>
            </a:pPr>
            <a:r>
              <a:rPr lang="en-US"/>
              <a:t>L -10; 12-3-04</a:t>
            </a:r>
          </a:p>
        </p:txBody>
      </p:sp>
      <p:sp>
        <p:nvSpPr>
          <p:cNvPr id="8"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9" name="Rectangle 89"/>
          <p:cNvSpPr>
            <a:spLocks noGrp="1" noChangeArrowheads="1"/>
          </p:cNvSpPr>
          <p:nvPr>
            <p:ph type="sldNum" sz="quarter" idx="12"/>
          </p:nvPr>
        </p:nvSpPr>
        <p:spPr/>
        <p:txBody>
          <a:bodyPr/>
          <a:lstStyle>
            <a:lvl1pPr>
              <a:defRPr/>
            </a:lvl1pPr>
          </a:lstStyle>
          <a:p>
            <a:fld id="{BA9C161E-9834-644B-B568-369294855051}" type="slidenum">
              <a:rPr lang="en-US" altLang="en-US"/>
              <a:pPr/>
              <a:t>‹#›</a:t>
            </a:fld>
            <a:endParaRPr lang="en-US" altLang="en-US"/>
          </a:p>
        </p:txBody>
      </p:sp>
    </p:spTree>
    <p:extLst>
      <p:ext uri="{BB962C8B-B14F-4D97-AF65-F5344CB8AC3E}">
        <p14:creationId xmlns:p14="http://schemas.microsoft.com/office/powerpoint/2010/main" val="14355248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p:txBody>
          <a:bodyPr/>
          <a:lstStyle>
            <a:lvl1pPr>
              <a:defRPr/>
            </a:lvl1pPr>
          </a:lstStyle>
          <a:p>
            <a:pPr>
              <a:defRPr/>
            </a:pPr>
            <a:r>
              <a:rPr lang="en-US"/>
              <a:t>L -10; 12-3-04</a:t>
            </a:r>
          </a:p>
        </p:txBody>
      </p:sp>
      <p:sp>
        <p:nvSpPr>
          <p:cNvPr id="4"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5" name="Rectangle 89"/>
          <p:cNvSpPr>
            <a:spLocks noGrp="1" noChangeArrowheads="1"/>
          </p:cNvSpPr>
          <p:nvPr>
            <p:ph type="sldNum" sz="quarter" idx="12"/>
          </p:nvPr>
        </p:nvSpPr>
        <p:spPr/>
        <p:txBody>
          <a:bodyPr/>
          <a:lstStyle>
            <a:lvl1pPr>
              <a:defRPr/>
            </a:lvl1pPr>
          </a:lstStyle>
          <a:p>
            <a:fld id="{77EB0E11-AA98-9D41-B65F-B663165209A5}" type="slidenum">
              <a:rPr lang="en-US" altLang="en-US"/>
              <a:pPr/>
              <a:t>‹#›</a:t>
            </a:fld>
            <a:endParaRPr lang="en-US" altLang="en-US"/>
          </a:p>
        </p:txBody>
      </p:sp>
    </p:spTree>
    <p:extLst>
      <p:ext uri="{BB962C8B-B14F-4D97-AF65-F5344CB8AC3E}">
        <p14:creationId xmlns:p14="http://schemas.microsoft.com/office/powerpoint/2010/main" val="20344433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p:txBody>
          <a:bodyPr/>
          <a:lstStyle>
            <a:lvl1pPr>
              <a:defRPr/>
            </a:lvl1pPr>
          </a:lstStyle>
          <a:p>
            <a:pPr>
              <a:defRPr/>
            </a:pPr>
            <a:r>
              <a:rPr lang="en-US"/>
              <a:t>L -10; 12-3-04</a:t>
            </a:r>
          </a:p>
        </p:txBody>
      </p:sp>
      <p:sp>
        <p:nvSpPr>
          <p:cNvPr id="3"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4" name="Rectangle 89"/>
          <p:cNvSpPr>
            <a:spLocks noGrp="1" noChangeArrowheads="1"/>
          </p:cNvSpPr>
          <p:nvPr>
            <p:ph type="sldNum" sz="quarter" idx="12"/>
          </p:nvPr>
        </p:nvSpPr>
        <p:spPr/>
        <p:txBody>
          <a:bodyPr/>
          <a:lstStyle>
            <a:lvl1pPr>
              <a:defRPr/>
            </a:lvl1pPr>
          </a:lstStyle>
          <a:p>
            <a:fld id="{C249AB44-4119-8D40-A6E7-F07A5C9675F6}" type="slidenum">
              <a:rPr lang="en-US" altLang="en-US"/>
              <a:pPr/>
              <a:t>‹#›</a:t>
            </a:fld>
            <a:endParaRPr lang="en-US" altLang="en-US"/>
          </a:p>
        </p:txBody>
      </p:sp>
    </p:spTree>
    <p:extLst>
      <p:ext uri="{BB962C8B-B14F-4D97-AF65-F5344CB8AC3E}">
        <p14:creationId xmlns:p14="http://schemas.microsoft.com/office/powerpoint/2010/main" val="6552097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702E8AF8-0336-4A40-8AE5-65E26376A308}" type="slidenum">
              <a:rPr lang="en-US" altLang="en-US"/>
              <a:pPr/>
              <a:t>‹#›</a:t>
            </a:fld>
            <a:endParaRPr lang="en-US" altLang="en-US"/>
          </a:p>
        </p:txBody>
      </p:sp>
    </p:spTree>
    <p:extLst>
      <p:ext uri="{BB962C8B-B14F-4D97-AF65-F5344CB8AC3E}">
        <p14:creationId xmlns:p14="http://schemas.microsoft.com/office/powerpoint/2010/main" val="19608537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A97DD0E9-90EB-374B-A43E-9E1BAA3152A6}" type="slidenum">
              <a:rPr lang="en-US" altLang="en-US"/>
              <a:pPr/>
              <a:t>‹#›</a:t>
            </a:fld>
            <a:endParaRPr lang="en-US" altLang="en-US"/>
          </a:p>
        </p:txBody>
      </p:sp>
    </p:spTree>
    <p:extLst>
      <p:ext uri="{BB962C8B-B14F-4D97-AF65-F5344CB8AC3E}">
        <p14:creationId xmlns:p14="http://schemas.microsoft.com/office/powerpoint/2010/main" val="785198300"/>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160"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1"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2"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3"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4"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5"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6"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7"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8"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9"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0"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2"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3"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4"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5"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6"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8"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9"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0"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1"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2"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3"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4"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5"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6"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7"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8"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9"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0"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1"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869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charset="0"/>
                <a:ea typeface="+mn-ea"/>
                <a:cs typeface="+mn-cs"/>
              </a:defRPr>
            </a:lvl1pPr>
          </a:lstStyle>
          <a:p>
            <a:pPr>
              <a:defRPr/>
            </a:pPr>
            <a:r>
              <a:rPr lang="en-US"/>
              <a:t>L -10; 12-3-04</a:t>
            </a:r>
          </a:p>
        </p:txBody>
      </p:sp>
      <p:sp>
        <p:nvSpPr>
          <p:cNvPr id="6869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charset="0"/>
              </a:defRPr>
            </a:lvl1pPr>
          </a:lstStyle>
          <a:p>
            <a:r>
              <a:rPr lang="en-US" altLang="en-US"/>
              <a:t>© Srinivasan Seshan, 2004</a:t>
            </a:r>
          </a:p>
        </p:txBody>
      </p:sp>
      <p:sp>
        <p:nvSpPr>
          <p:cNvPr id="6869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C090C450-26B1-DD47-8FDD-F3B56CB966BF}"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ransition/>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869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charset="0"/>
                <a:ea typeface="+mn-ea"/>
                <a:cs typeface="+mn-cs"/>
              </a:defRPr>
            </a:lvl1pPr>
          </a:lstStyle>
          <a:p>
            <a:pPr>
              <a:defRPr/>
            </a:pPr>
            <a:r>
              <a:rPr lang="en-US"/>
              <a:t>L -10; 12-3-04</a:t>
            </a:r>
          </a:p>
        </p:txBody>
      </p:sp>
      <p:sp>
        <p:nvSpPr>
          <p:cNvPr id="6869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charset="0"/>
              </a:defRPr>
            </a:lvl1pPr>
          </a:lstStyle>
          <a:p>
            <a:r>
              <a:rPr lang="en-US" altLang="en-US"/>
              <a:t>© Srinivasan Seshan, 2004</a:t>
            </a:r>
          </a:p>
        </p:txBody>
      </p:sp>
      <p:sp>
        <p:nvSpPr>
          <p:cNvPr id="6869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C090C450-26B1-DD47-8FDD-F3B56CB966BF}"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67" name="Group 167"/>
          <p:cNvGrpSpPr>
            <a:grpSpLocks/>
          </p:cNvGrpSpPr>
          <p:nvPr/>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extLst>
      <p:ext uri="{BB962C8B-B14F-4D97-AF65-F5344CB8AC3E}">
        <p14:creationId xmlns:p14="http://schemas.microsoft.com/office/powerpoint/2010/main" val="19291960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ransition/>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3.jpe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3.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3.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5" Type="http://schemas.openxmlformats.org/officeDocument/2006/relationships/image" Target="../media/image3.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emf"/></Relationships>
</file>

<file path=ppt/slides/_rels/slide19.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8.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8.jpe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8.jpeg"/><Relationship Id="rId1" Type="http://schemas.openxmlformats.org/officeDocument/2006/relationships/tags" Target="../tags/tag16.xml"/><Relationship Id="rId2"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40.png"/><Relationship Id="rId5" Type="http://schemas.openxmlformats.org/officeDocument/2006/relationships/image" Target="../media/image38.jpeg"/><Relationship Id="rId6" Type="http://schemas.openxmlformats.org/officeDocument/2006/relationships/image" Target="../media/image39.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1.gif"/><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4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5.emf"/></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1.gi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8.pn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jpeg"/><Relationship Id="rId21" Type="http://schemas.openxmlformats.org/officeDocument/2006/relationships/image" Target="../media/image20.jpeg"/><Relationship Id="rId22" Type="http://schemas.openxmlformats.org/officeDocument/2006/relationships/image" Target="../media/image21.png"/><Relationship Id="rId23" Type="http://schemas.openxmlformats.org/officeDocument/2006/relationships/image" Target="../media/image22.jpeg"/><Relationship Id="rId10" Type="http://schemas.openxmlformats.org/officeDocument/2006/relationships/image" Target="../media/image9.pn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jpeg"/><Relationship Id="rId17" Type="http://schemas.openxmlformats.org/officeDocument/2006/relationships/image" Target="../media/image16.jpeg"/><Relationship Id="rId18" Type="http://schemas.openxmlformats.org/officeDocument/2006/relationships/image" Target="../media/image17.jpeg"/><Relationship Id="rId19" Type="http://schemas.openxmlformats.org/officeDocument/2006/relationships/image" Target="../media/image18.jpe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p:txBody>
          <a:bodyPr/>
          <a:lstStyle/>
          <a:p>
            <a:pPr algn="ctr" eaLnBrk="1" hangingPunct="1"/>
            <a:r>
              <a:rPr lang="en-US" altLang="en-US"/>
              <a:t>15-744: Computer Networking</a:t>
            </a:r>
          </a:p>
        </p:txBody>
      </p:sp>
      <p:sp>
        <p:nvSpPr>
          <p:cNvPr id="17410" name="Rectangle 3"/>
          <p:cNvSpPr>
            <a:spLocks noGrp="1" noChangeArrowheads="1"/>
          </p:cNvSpPr>
          <p:nvPr>
            <p:ph type="subTitle" idx="1"/>
          </p:nvPr>
        </p:nvSpPr>
        <p:spPr/>
        <p:txBody>
          <a:bodyPr/>
          <a:lstStyle/>
          <a:p>
            <a:pPr eaLnBrk="1" hangingPunct="1"/>
            <a:r>
              <a:rPr lang="en-US" altLang="en-US" dirty="0" smtClean="0"/>
              <a:t>L-15 </a:t>
            </a:r>
            <a:r>
              <a:rPr lang="en-US" altLang="en-US" dirty="0"/>
              <a:t>Data Center Networking </a:t>
            </a:r>
            <a:r>
              <a:rPr lang="en-US" altLang="en-US" dirty="0" smtClean="0"/>
              <a:t>III</a:t>
            </a:r>
            <a:endParaRPr lang="en-US"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85"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013325"/>
            <a:ext cx="9159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4" name="Picture 86"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3794125"/>
            <a:ext cx="914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87"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2514600"/>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88"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1219200"/>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itle 1"/>
          <p:cNvSpPr>
            <a:spLocks noGrp="1"/>
          </p:cNvSpPr>
          <p:nvPr>
            <p:ph type="title"/>
          </p:nvPr>
        </p:nvSpPr>
        <p:spPr>
          <a:xfrm>
            <a:off x="457200" y="76200"/>
            <a:ext cx="8229600" cy="1143000"/>
          </a:xfrm>
        </p:spPr>
        <p:txBody>
          <a:bodyPr/>
          <a:lstStyle/>
          <a:p>
            <a:r>
              <a:rPr lang="en-US" altLang="en-US"/>
              <a:t>Incast</a:t>
            </a:r>
          </a:p>
        </p:txBody>
      </p:sp>
      <p:pic>
        <p:nvPicPr>
          <p:cNvPr id="10" name="Content Placeholder 9" descr="switch.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4286250" y="3233738"/>
            <a:ext cx="1643063" cy="692150"/>
          </a:xfrm>
        </p:spPr>
      </p:pic>
      <p:sp>
        <p:nvSpPr>
          <p:cNvPr id="1413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21B2E8F-1059-9840-BE8D-CE373941A903}" type="slidenum">
              <a:rPr lang="en-US" altLang="en-US" sz="1200">
                <a:solidFill>
                  <a:schemeClr val="tx2"/>
                </a:solidFill>
                <a:latin typeface="Arial Narrow" charset="0"/>
              </a:rPr>
              <a:pPr eaLnBrk="1" hangingPunct="1"/>
              <a:t>10</a:t>
            </a:fld>
            <a:endParaRPr lang="en-US" altLang="en-US" sz="1200">
              <a:solidFill>
                <a:schemeClr val="tx2"/>
              </a:solidFill>
              <a:latin typeface="Arial Narrow" charset="0"/>
            </a:endParaRPr>
          </a:p>
        </p:txBody>
      </p:sp>
      <p:pic>
        <p:nvPicPr>
          <p:cNvPr id="141320" name="Picture 4" descr="serv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4238" y="3044825"/>
            <a:ext cx="11493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5700713" y="3579813"/>
            <a:ext cx="16097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11438" y="1706563"/>
            <a:ext cx="1674812" cy="17653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11438" y="3001963"/>
            <a:ext cx="1674812" cy="5461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11438" y="3624263"/>
            <a:ext cx="1674812" cy="6572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09850" y="3700463"/>
            <a:ext cx="1676400" cy="18002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51"/>
          <p:cNvGrpSpPr>
            <a:grpSpLocks/>
          </p:cNvGrpSpPr>
          <p:nvPr/>
        </p:nvGrpSpPr>
        <p:grpSpPr bwMode="auto">
          <a:xfrm>
            <a:off x="4421356" y="3276600"/>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a:solidFill>
                  <a:srgbClr val="333399"/>
                </a:solidFill>
                <a:ea typeface="ＭＳ Ｐゴシック" charset="0"/>
                <a:cs typeface="ＭＳ Ｐゴシック" charset="0"/>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a:defRPr/>
              </a:pPr>
              <a:endParaRPr lang="en-US">
                <a:ea typeface="ＭＳ Ｐゴシック" charset="0"/>
                <a:cs typeface="ＭＳ Ｐゴシック" charset="0"/>
              </a:endParaRPr>
            </a:p>
          </p:txBody>
        </p:sp>
      </p:grpSp>
      <p:sp>
        <p:nvSpPr>
          <p:cNvPr id="74"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5"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6"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7" name="Rectangle 163"/>
          <p:cNvSpPr>
            <a:spLocks noChangeArrowheads="1"/>
          </p:cNvSpPr>
          <p:nvPr/>
        </p:nvSpPr>
        <p:spPr bwMode="auto">
          <a:xfrm>
            <a:off x="7164388" y="3276600"/>
            <a:ext cx="192087" cy="593725"/>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8" name="Rectangle 163"/>
          <p:cNvSpPr>
            <a:spLocks noChangeArrowheads="1"/>
          </p:cNvSpPr>
          <p:nvPr/>
        </p:nvSpPr>
        <p:spPr bwMode="auto">
          <a:xfrm>
            <a:off x="2400300" y="1447800"/>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9" name="Rectangle 163"/>
          <p:cNvSpPr>
            <a:spLocks noChangeArrowheads="1"/>
          </p:cNvSpPr>
          <p:nvPr/>
        </p:nvSpPr>
        <p:spPr bwMode="auto">
          <a:xfrm>
            <a:off x="2171700" y="1463675"/>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0" name="Rectangle 163"/>
          <p:cNvSpPr>
            <a:spLocks noChangeArrowheads="1"/>
          </p:cNvSpPr>
          <p:nvPr/>
        </p:nvSpPr>
        <p:spPr bwMode="auto">
          <a:xfrm>
            <a:off x="2400300" y="2714625"/>
            <a:ext cx="192088" cy="593725"/>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1" name="Rectangle 163"/>
          <p:cNvSpPr>
            <a:spLocks noChangeArrowheads="1"/>
          </p:cNvSpPr>
          <p:nvPr/>
        </p:nvSpPr>
        <p:spPr bwMode="auto">
          <a:xfrm>
            <a:off x="2171700" y="2714625"/>
            <a:ext cx="192088" cy="593725"/>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2" name="Rectangle 163"/>
          <p:cNvSpPr>
            <a:spLocks noChangeArrowheads="1"/>
          </p:cNvSpPr>
          <p:nvPr/>
        </p:nvSpPr>
        <p:spPr bwMode="auto">
          <a:xfrm>
            <a:off x="2400300" y="3962400"/>
            <a:ext cx="192088" cy="593725"/>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3" name="Rectangle 163"/>
          <p:cNvSpPr>
            <a:spLocks noChangeArrowheads="1"/>
          </p:cNvSpPr>
          <p:nvPr/>
        </p:nvSpPr>
        <p:spPr bwMode="auto">
          <a:xfrm>
            <a:off x="2171700" y="3962400"/>
            <a:ext cx="192088" cy="593725"/>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4" name="Rectangle 163"/>
          <p:cNvSpPr>
            <a:spLocks noChangeArrowheads="1"/>
          </p:cNvSpPr>
          <p:nvPr/>
        </p:nvSpPr>
        <p:spPr bwMode="auto">
          <a:xfrm>
            <a:off x="2400300" y="5257800"/>
            <a:ext cx="192088"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5" name="Rectangle 163"/>
          <p:cNvSpPr>
            <a:spLocks noChangeArrowheads="1"/>
          </p:cNvSpPr>
          <p:nvPr/>
        </p:nvSpPr>
        <p:spPr bwMode="auto">
          <a:xfrm>
            <a:off x="2171700" y="5257800"/>
            <a:ext cx="192088"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pic>
        <p:nvPicPr>
          <p:cNvPr id="99" name="Picture 98" descr="bang.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6788" y="2819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 name="Group 102"/>
          <p:cNvGrpSpPr>
            <a:grpSpLocks/>
          </p:cNvGrpSpPr>
          <p:nvPr/>
        </p:nvGrpSpPr>
        <p:grpSpPr bwMode="auto">
          <a:xfrm>
            <a:off x="3048000" y="5257800"/>
            <a:ext cx="2743200" cy="461963"/>
            <a:chOff x="2743200" y="5418892"/>
            <a:chExt cx="2743200" cy="461665"/>
          </a:xfrm>
        </p:grpSpPr>
        <p:sp>
          <p:nvSpPr>
            <p:cNvPr id="141350" name="TextBox 100"/>
            <p:cNvSpPr txBox="1">
              <a:spLocks noChangeArrowheads="1"/>
            </p:cNvSpPr>
            <p:nvPr/>
          </p:nvSpPr>
          <p:spPr bwMode="auto">
            <a:xfrm>
              <a:off x="3581400" y="5418892"/>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TCP timeout</a:t>
              </a:r>
              <a:endParaRPr lang="en-US" altLang="en-US" sz="2000" b="1">
                <a:solidFill>
                  <a:srgbClr val="FF0000"/>
                </a:solidFill>
              </a:endParaRPr>
            </a:p>
          </p:txBody>
        </p:sp>
        <p:sp>
          <p:nvSpPr>
            <p:cNvPr id="102" name="Left Arrow 101"/>
            <p:cNvSpPr/>
            <p:nvPr/>
          </p:nvSpPr>
          <p:spPr>
            <a:xfrm>
              <a:off x="2743200" y="5563262"/>
              <a:ext cx="762000" cy="23955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1341" name="TextBox 40"/>
          <p:cNvSpPr txBox="1">
            <a:spLocks noChangeArrowheads="1"/>
          </p:cNvSpPr>
          <p:nvPr/>
        </p:nvSpPr>
        <p:spPr bwMode="auto">
          <a:xfrm>
            <a:off x="381000" y="13827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1</a:t>
            </a:r>
          </a:p>
        </p:txBody>
      </p:sp>
      <p:sp>
        <p:nvSpPr>
          <p:cNvPr id="141342" name="TextBox 42"/>
          <p:cNvSpPr txBox="1">
            <a:spLocks noChangeArrowheads="1"/>
          </p:cNvSpPr>
          <p:nvPr/>
        </p:nvSpPr>
        <p:spPr bwMode="auto">
          <a:xfrm>
            <a:off x="381000" y="26670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2</a:t>
            </a:r>
          </a:p>
        </p:txBody>
      </p:sp>
      <p:sp>
        <p:nvSpPr>
          <p:cNvPr id="141343" name="TextBox 43"/>
          <p:cNvSpPr txBox="1">
            <a:spLocks noChangeArrowheads="1"/>
          </p:cNvSpPr>
          <p:nvPr/>
        </p:nvSpPr>
        <p:spPr bwMode="auto">
          <a:xfrm>
            <a:off x="381000" y="39624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3</a:t>
            </a:r>
          </a:p>
        </p:txBody>
      </p:sp>
      <p:sp>
        <p:nvSpPr>
          <p:cNvPr id="141344" name="TextBox 44"/>
          <p:cNvSpPr txBox="1">
            <a:spLocks noChangeArrowheads="1"/>
          </p:cNvSpPr>
          <p:nvPr/>
        </p:nvSpPr>
        <p:spPr bwMode="auto">
          <a:xfrm>
            <a:off x="381000" y="5181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Worker 4</a:t>
            </a:r>
          </a:p>
        </p:txBody>
      </p:sp>
      <p:sp>
        <p:nvSpPr>
          <p:cNvPr id="141345" name="TextBox 45"/>
          <p:cNvSpPr txBox="1">
            <a:spLocks noChangeArrowheads="1"/>
          </p:cNvSpPr>
          <p:nvPr/>
        </p:nvSpPr>
        <p:spPr bwMode="auto">
          <a:xfrm>
            <a:off x="7010400" y="251460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Aggregator</a:t>
            </a:r>
          </a:p>
        </p:txBody>
      </p:sp>
      <p:grpSp>
        <p:nvGrpSpPr>
          <p:cNvPr id="48" name="Group 47"/>
          <p:cNvGrpSpPr>
            <a:grpSpLocks/>
          </p:cNvGrpSpPr>
          <p:nvPr/>
        </p:nvGrpSpPr>
        <p:grpSpPr bwMode="auto">
          <a:xfrm>
            <a:off x="5562600" y="4532313"/>
            <a:ext cx="2590800" cy="1849437"/>
            <a:chOff x="5410200" y="4837093"/>
            <a:chExt cx="2590800" cy="1849457"/>
          </a:xfrm>
        </p:grpSpPr>
        <p:sp>
          <p:nvSpPr>
            <p:cNvPr id="141348" name="TextBox 34"/>
            <p:cNvSpPr txBox="1">
              <a:spLocks noChangeArrowheads="1"/>
            </p:cNvSpPr>
            <p:nvPr/>
          </p:nvSpPr>
          <p:spPr bwMode="auto">
            <a:xfrm>
              <a:off x="5410200" y="4837093"/>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rPr>
                <a:t>RTO</a:t>
              </a:r>
              <a:r>
                <a:rPr lang="en-US" altLang="en-US" sz="2000" b="1" baseline="-25000">
                  <a:solidFill>
                    <a:srgbClr val="0000CC"/>
                  </a:solidFill>
                </a:rPr>
                <a:t>min </a:t>
              </a:r>
              <a:r>
                <a:rPr lang="en-US" altLang="en-US" sz="2000" b="1">
                  <a:solidFill>
                    <a:srgbClr val="0000CC"/>
                  </a:solidFill>
                </a:rPr>
                <a:t>= 300 ms</a:t>
              </a:r>
            </a:p>
            <a:p>
              <a:pPr eaLnBrk="1" hangingPunct="1"/>
              <a:endParaRPr lang="en-US" altLang="en-US" b="1">
                <a:solidFill>
                  <a:srgbClr val="FF0000"/>
                </a:solidFill>
              </a:endParaRPr>
            </a:p>
            <a:p>
              <a:pPr eaLnBrk="1" hangingPunct="1"/>
              <a:endParaRPr lang="en-US" altLang="en-US"/>
            </a:p>
          </p:txBody>
        </p:sp>
        <p:pic>
          <p:nvPicPr>
            <p:cNvPr id="141349" name="Picture 46" descr="hourglass_3.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9180" y="5334000"/>
              <a:ext cx="107882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TextBox 48"/>
          <p:cNvSpPr txBox="1">
            <a:spLocks noChangeArrowheads="1"/>
          </p:cNvSpPr>
          <p:nvPr/>
        </p:nvSpPr>
        <p:spPr bwMode="auto">
          <a:xfrm>
            <a:off x="3810000" y="1393825"/>
            <a:ext cx="502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sz="2800"/>
              <a:t> Synchronized mice collide.</a:t>
            </a:r>
          </a:p>
          <a:p>
            <a:pPr lvl="1" eaLnBrk="1" hangingPunct="1">
              <a:buFont typeface="Wingdings" charset="2"/>
              <a:buChar char="Ø"/>
            </a:pPr>
            <a:r>
              <a:rPr lang="en-US" altLang="en-US" b="1">
                <a:solidFill>
                  <a:srgbClr val="FF0000"/>
                </a:solidFill>
              </a:rPr>
              <a:t> Caused by Partition/Aggregate.</a:t>
            </a:r>
            <a:endParaRPr lang="en-US" altLang="en-US" sz="2000" b="1">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0.01059 -0.00023 C -0.11909 0.00093 -0.22257 0.00671 -0.27795 -0.00023 C -0.33333 -0.00717 -0.32743 -0.02845 -0.34305 -0.04187 C -0.35868 -0.05528 -0.34583 -0.04418 -0.37205 -0.0805 C -0.39826 -0.11681 -0.47395 -0.22276 -0.50086 -0.26023 " pathEditMode="relative" rAng="0" ptsTypes="aaaaa">
                                      <p:cBhvr>
                                        <p:cTn id="18" dur="2000" fill="hold"/>
                                        <p:tgtEl>
                                          <p:spTgt spid="74"/>
                                        </p:tgtEl>
                                        <p:attrNameLst>
                                          <p:attrName>ppt_x</p:attrName>
                                          <p:attrName>ppt_y</p:attrName>
                                        </p:attrNameLst>
                                      </p:cBhvr>
                                      <p:rCtr x="-245" y="-127"/>
                                    </p:animMotion>
                                  </p:childTnLst>
                                </p:cTn>
                              </p:par>
                              <p:par>
                                <p:cTn id="19" presetID="0" presetClass="path" presetSubtype="0" accel="50000" decel="50000" fill="hold" grpId="0" nodeType="withEffect">
                                  <p:stCondLst>
                                    <p:cond delay="0"/>
                                  </p:stCondLst>
                                  <p:childTnLst>
                                    <p:animMotion origin="layout" path="M -0.01059 -0.00023 C -0.11909 0.00093 -0.22482 0.00116 -0.27795 -0.00023 C -0.33107 -0.00162 -0.30816 -0.00138 -0.32986 -0.00809 C -0.35156 -0.0148 -0.37934 -0.02822 -0.40816 -0.04025 C -0.43698 -0.05228 -0.4835 -0.07217 -0.5033 -0.0805 " pathEditMode="relative" rAng="0" ptsTypes="aaaaa">
                                      <p:cBhvr>
                                        <p:cTn id="20" dur="2000" fill="hold"/>
                                        <p:tgtEl>
                                          <p:spTgt spid="75"/>
                                        </p:tgtEl>
                                        <p:attrNameLst>
                                          <p:attrName>ppt_x</p:attrName>
                                          <p:attrName>ppt_y</p:attrName>
                                        </p:attrNameLst>
                                      </p:cBhvr>
                                      <p:rCtr x="-246" y="-40"/>
                                    </p:animMotion>
                                  </p:childTnLst>
                                </p:cTn>
                              </p:par>
                              <p:par>
                                <p:cTn id="21" presetID="0" presetClass="path" presetSubtype="0" accel="50000" decel="50000" fill="hold" grpId="0" nodeType="withEffect">
                                  <p:stCondLst>
                                    <p:cond delay="0"/>
                                  </p:stCondLst>
                                  <p:childTnLst>
                                    <p:animMotion origin="layout" path="M -0.01059 -0.00023 C -0.11909 0.00093 -0.22378 -0.00254 -0.27795 -0.00023 C -0.33211 0.00209 -0.31441 0.00602 -0.33576 0.01435 C -0.35711 0.02267 -0.37847 0.03586 -0.40573 0.04951 C -0.43298 0.06315 -0.48003 0.08652 -0.49965 0.09623 " pathEditMode="relative" rAng="0" ptsTypes="aaaaa">
                                      <p:cBhvr>
                                        <p:cTn id="22" dur="2000" fill="hold"/>
                                        <p:tgtEl>
                                          <p:spTgt spid="76"/>
                                        </p:tgtEl>
                                        <p:attrNameLst>
                                          <p:attrName>ppt_x</p:attrName>
                                          <p:attrName>ppt_y</p:attrName>
                                        </p:attrNameLst>
                                      </p:cBhvr>
                                      <p:rCtr x="-245" y="47"/>
                                    </p:animMotion>
                                  </p:childTnLst>
                                </p:cTn>
                              </p:par>
                              <p:par>
                                <p:cTn id="23" presetID="0" presetClass="path" presetSubtype="0" accel="50000" decel="50000" fill="hold" grpId="0" nodeType="withEffect">
                                  <p:stCondLst>
                                    <p:cond delay="0"/>
                                  </p:stCondLst>
                                  <p:childTnLst>
                                    <p:animMotion origin="layout" path="M -0.01059 -0.00023 C -0.0552 -0.00023 -0.22274 -0.00763 -0.27795 -0.00023 C -0.33316 0.00717 -0.32257 0.02499 -0.34184 0.04488 C -0.36111 0.06477 -0.36718 0.08143 -0.39357 0.11867 C -0.41996 0.15591 -0.4776 0.23688 -0.49965 0.26787 " pathEditMode="relative" rAng="0" ptsTypes="aaaaa">
                                      <p:cBhvr>
                                        <p:cTn id="24" dur="2000" fill="hold"/>
                                        <p:tgtEl>
                                          <p:spTgt spid="77"/>
                                        </p:tgtEl>
                                        <p:attrNameLst>
                                          <p:attrName>ppt_x</p:attrName>
                                          <p:attrName>ppt_y</p:attrName>
                                        </p:attrNameLst>
                                      </p:cBhvr>
                                      <p:rCtr x="-245" y="130"/>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xit" presetSubtype="0" fill="hold" grpId="2" nodeType="withEffect">
                                  <p:stCondLst>
                                    <p:cond delay="0"/>
                                  </p:stCondLst>
                                  <p:childTnLst>
                                    <p:animEffect transition="out" filter="fade">
                                      <p:cBhvr>
                                        <p:cTn id="34" dur="1000"/>
                                        <p:tgtEl>
                                          <p:spTgt spid="74"/>
                                        </p:tgtEl>
                                      </p:cBhvr>
                                    </p:animEffect>
                                    <p:set>
                                      <p:cBhvr>
                                        <p:cTn id="35" dur="1" fill="hold">
                                          <p:stCondLst>
                                            <p:cond delay="999"/>
                                          </p:stCondLst>
                                        </p:cTn>
                                        <p:tgtEl>
                                          <p:spTgt spid="74"/>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1000"/>
                                        <p:tgtEl>
                                          <p:spTgt spid="75"/>
                                        </p:tgtEl>
                                      </p:cBhvr>
                                    </p:animEffect>
                                    <p:set>
                                      <p:cBhvr>
                                        <p:cTn id="38" dur="1" fill="hold">
                                          <p:stCondLst>
                                            <p:cond delay="999"/>
                                          </p:stCondLst>
                                        </p:cTn>
                                        <p:tgtEl>
                                          <p:spTgt spid="75"/>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1000"/>
                                        <p:tgtEl>
                                          <p:spTgt spid="76"/>
                                        </p:tgtEl>
                                      </p:cBhvr>
                                    </p:animEffect>
                                    <p:set>
                                      <p:cBhvr>
                                        <p:cTn id="41" dur="1" fill="hold">
                                          <p:stCondLst>
                                            <p:cond delay="999"/>
                                          </p:stCondLst>
                                        </p:cTn>
                                        <p:tgtEl>
                                          <p:spTgt spid="76"/>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1000"/>
                                        <p:tgtEl>
                                          <p:spTgt spid="77"/>
                                        </p:tgtEl>
                                      </p:cBhvr>
                                    </p:animEffect>
                                    <p:set>
                                      <p:cBhvr>
                                        <p:cTn id="44" dur="1" fill="hold">
                                          <p:stCondLst>
                                            <p:cond delay="999"/>
                                          </p:stCondLst>
                                        </p:cTn>
                                        <p:tgtEl>
                                          <p:spTgt spid="77"/>
                                        </p:tgtEl>
                                        <p:attrNameLst>
                                          <p:attrName>style.visibility</p:attrName>
                                        </p:attrNameLst>
                                      </p:cBhvr>
                                      <p:to>
                                        <p:strVal val="hidden"/>
                                      </p:to>
                                    </p:se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65" dur="1000" fill="hold"/>
                                        <p:tgtEl>
                                          <p:spTgt spid="78"/>
                                        </p:tgtEl>
                                        <p:attrNameLst>
                                          <p:attrName>ppt_x</p:attrName>
                                          <p:attrName>ppt_y</p:attrName>
                                        </p:attrNameLst>
                                      </p:cBhvr>
                                      <p:rCtr x="164" y="140"/>
                                    </p:animMotion>
                                  </p:childTnLst>
                                </p:cTn>
                              </p:par>
                              <p:par>
                                <p:cTn id="66" presetID="0" presetClass="path" presetSubtype="0" accel="50000" decel="50000" fill="hold" grpId="1" nodeType="withEffect">
                                  <p:stCondLst>
                                    <p:cond delay="0"/>
                                  </p:stCondLst>
                                  <p:childTnLst>
                                    <p:animMotion origin="layout" path="M 0.00902 -0.00463 C 0.01458 -0.00324 0.02708 -0.01203 0.0427 0.00323 C 0.05833 0.0185 0.07777 0.05135 0.10295 0.08651 C 0.12812 0.12167 0.16823 0.18528 0.1934 0.21489 C 0.21857 0.2445 0.22916 0.2556 0.25364 0.26393 C 0.27812 0.27226 0.32222 0.26532 0.34027 0.26555 " pathEditMode="relative" rAng="0" ptsTypes="aaaaaa">
                                      <p:cBhvr>
                                        <p:cTn id="67" dur="1000" fill="hold"/>
                                        <p:tgtEl>
                                          <p:spTgt spid="79"/>
                                        </p:tgtEl>
                                        <p:attrNameLst>
                                          <p:attrName>ppt_x</p:attrName>
                                          <p:attrName>ppt_y</p:attrName>
                                        </p:attrNameLst>
                                      </p:cBhvr>
                                      <p:rCtr x="166" y="135"/>
                                    </p:animMotion>
                                  </p:childTnLst>
                                </p:cTn>
                              </p:par>
                              <p:par>
                                <p:cTn id="68" presetID="0" presetClass="path" presetSubtype="0" accel="50000" decel="50000" fill="hold" grpId="1" nodeType="withEffect">
                                  <p:stCondLst>
                                    <p:cond delay="200"/>
                                  </p:stCondLst>
                                  <p:childTnLst>
                                    <p:animMotion origin="layout" path="M 3.61111E-6 4.16146E-6 C 0.06458 0.02914 0.12934 0.05829 0.1651 0.0724 C 0.20086 0.08651 0.19357 0.08327 0.21458 0.08512 C 0.23559 0.08697 0.27517 0.08373 0.29114 0.08327 " pathEditMode="relative" rAng="0" ptsTypes="aaaa">
                                      <p:cBhvr>
                                        <p:cTn id="69" dur="1000" fill="hold"/>
                                        <p:tgtEl>
                                          <p:spTgt spid="80"/>
                                        </p:tgtEl>
                                        <p:attrNameLst>
                                          <p:attrName>ppt_x</p:attrName>
                                          <p:attrName>ppt_y</p:attrName>
                                        </p:attrNameLst>
                                      </p:cBhvr>
                                      <p:rCtr x="145" y="43"/>
                                    </p:animMotion>
                                  </p:childTnLst>
                                </p:cTn>
                              </p:par>
                              <p:par>
                                <p:cTn id="70" presetID="0" presetClass="path" presetSubtype="0" accel="50000" decel="50000" fill="hold" grpId="1" nodeType="withEffect">
                                  <p:stCondLst>
                                    <p:cond delay="200"/>
                                  </p:stCondLst>
                                  <p:childTnLst>
                                    <p:animMotion origin="layout" path="M 3.61111E-6 -0.00694 C -0.00295 -0.01203 -0.00643 -0.01758 0.02882 -0.00371 C 0.06406 0.01017 0.16753 0.06222 0.21145 0.07679 C 0.25538 0.09137 0.27534 0.08188 0.29218 0.08327 " pathEditMode="relative" rAng="0" ptsTypes="aaaa">
                                      <p:cBhvr>
                                        <p:cTn id="71" dur="1000" fill="hold"/>
                                        <p:tgtEl>
                                          <p:spTgt spid="81"/>
                                        </p:tgtEl>
                                        <p:attrNameLst>
                                          <p:attrName>ppt_x</p:attrName>
                                          <p:attrName>ppt_y</p:attrName>
                                        </p:attrNameLst>
                                      </p:cBhvr>
                                      <p:rCtr x="143" y="44"/>
                                    </p:animMotion>
                                  </p:childTnLst>
                                </p:cTn>
                              </p:par>
                              <p:par>
                                <p:cTn id="72" presetID="0" presetClass="path" presetSubtype="0" accel="50000" decel="50000" fill="hold" grpId="1" nodeType="withEffect">
                                  <p:stCondLst>
                                    <p:cond delay="400"/>
                                  </p:stCondLst>
                                  <p:childTnLst>
                                    <p:animMotion origin="layout" path="M 0.00208 0.00417 C 0.01666 -0.003 0.06336 -0.02752 0.08993 -0.04071 C 0.11649 -0.05389 0.14062 -0.06523 0.16111 -0.07448 C 0.18159 -0.08373 0.19913 -0.09299 0.21284 -0.09692 C 0.22656 -0.10085 0.2368 -0.09831 0.24305 -0.09854 " pathEditMode="relative" rAng="0" ptsTypes="aaaaa">
                                      <p:cBhvr>
                                        <p:cTn id="73" dur="1000" fill="hold"/>
                                        <p:tgtEl>
                                          <p:spTgt spid="82"/>
                                        </p:tgtEl>
                                        <p:attrNameLst>
                                          <p:attrName>ppt_x</p:attrName>
                                          <p:attrName>ppt_y</p:attrName>
                                        </p:attrNameLst>
                                      </p:cBhvr>
                                      <p:rCtr x="120" y="-53"/>
                                    </p:animMotion>
                                  </p:childTnLst>
                                </p:cTn>
                              </p:par>
                              <p:par>
                                <p:cTn id="74" presetID="0" presetClass="path" presetSubtype="0" accel="50000" decel="50000" fill="hold" grpId="1" nodeType="withEffect">
                                  <p:stCondLst>
                                    <p:cond delay="400"/>
                                  </p:stCondLst>
                                  <p:childTnLst>
                                    <p:animMotion origin="layout" path="M 3.61111E-6 -4.02036E-6 C 0.00625 0.00209 0.01267 0.00417 0.02048 0.00324 C 0.0283 0.00232 0.02743 0.00255 0.04687 -0.00624 C 0.06632 -0.01503 0.10902 -0.03423 0.13663 -0.0488 C 0.16423 -0.06338 0.19461 -0.08558 0.21267 -0.09368 C 0.23073 -0.10178 0.23836 -0.09623 0.24514 -0.09692 " pathEditMode="relative" rAng="0" ptsTypes="aaaaaa">
                                      <p:cBhvr>
                                        <p:cTn id="75" dur="1000" fill="hold"/>
                                        <p:tgtEl>
                                          <p:spTgt spid="83"/>
                                        </p:tgtEl>
                                        <p:attrNameLst>
                                          <p:attrName>ppt_x</p:attrName>
                                          <p:attrName>ppt_y</p:attrName>
                                        </p:attrNameLst>
                                      </p:cBhvr>
                                      <p:rCtr x="123" y="-49"/>
                                    </p:animMotion>
                                  </p:childTnLst>
                                </p:cTn>
                              </p:par>
                              <p:par>
                                <p:cTn id="76" presetID="0" presetClass="path" presetSubtype="0" accel="50000" decel="50000" fill="hold" grpId="1" nodeType="withEffect">
                                  <p:stCondLst>
                                    <p:cond delay="600"/>
                                  </p:stCondLst>
                                  <p:childTnLst>
                                    <p:animMotion origin="layout" path="M 0.02136 -0.02082 L 0.20695 -0.28614 " pathEditMode="relative" rAng="0" ptsTypes="AA">
                                      <p:cBhvr>
                                        <p:cTn id="77" dur="1000" fill="hold"/>
                                        <p:tgtEl>
                                          <p:spTgt spid="84"/>
                                        </p:tgtEl>
                                        <p:attrNameLst>
                                          <p:attrName>ppt_x</p:attrName>
                                          <p:attrName>ppt_y</p:attrName>
                                        </p:attrNameLst>
                                      </p:cBhvr>
                                      <p:rCtr x="93" y="-133"/>
                                    </p:animMotion>
                                  </p:childTnLst>
                                </p:cTn>
                              </p:par>
                              <p:par>
                                <p:cTn id="78" presetID="0" presetClass="path" presetSubtype="0" accel="50000" decel="50000" fill="hold" grpId="1" nodeType="withEffect">
                                  <p:stCondLst>
                                    <p:cond delay="600"/>
                                  </p:stCondLst>
                                  <p:childTnLst>
                                    <p:animMotion origin="layout" path="M 0.00937 0.00278 C 0.01823 0.0037 0.02708 0.00463 0.03333 0.00116 C 0.03958 -0.00231 0.0158 0.02637 0.0467 -0.01804 C 0.0776 -0.06245 0.14826 -0.164 0.21892 -0.26532 " pathEditMode="relative" rAng="0" ptsTypes="aaaA">
                                      <p:cBhvr>
                                        <p:cTn id="79" dur="1000" fill="hold"/>
                                        <p:tgtEl>
                                          <p:spTgt spid="85"/>
                                        </p:tgtEl>
                                        <p:attrNameLst>
                                          <p:attrName>ppt_x</p:attrName>
                                          <p:attrName>ppt_y</p:attrName>
                                        </p:attrNameLst>
                                      </p:cBhvr>
                                      <p:rCtr x="105" y="-122"/>
                                    </p:animMotion>
                                  </p:childTnLst>
                                </p:cTn>
                              </p:par>
                              <p:par>
                                <p:cTn id="80" presetID="1" presetClass="entr" presetSubtype="0" fill="hold" nodeType="withEffect">
                                  <p:stCondLst>
                                    <p:cond delay="1500"/>
                                  </p:stCondLst>
                                  <p:childTnLst>
                                    <p:set>
                                      <p:cBhvr>
                                        <p:cTn id="81" dur="1" fill="hold">
                                          <p:stCondLst>
                                            <p:cond delay="0"/>
                                          </p:stCondLst>
                                        </p:cTn>
                                        <p:tgtEl>
                                          <p:spTgt spid="99"/>
                                        </p:tgtEl>
                                        <p:attrNameLst>
                                          <p:attrName>style.visibility</p:attrName>
                                        </p:attrNameLst>
                                      </p:cBhvr>
                                      <p:to>
                                        <p:strVal val="visible"/>
                                      </p:to>
                                    </p:set>
                                  </p:childTnLst>
                                </p:cTn>
                              </p:par>
                              <p:par>
                                <p:cTn id="82" presetID="42" presetClass="path" presetSubtype="0" accel="50000" decel="50000" fill="hold" grpId="2" nodeType="withEffect">
                                  <p:stCondLst>
                                    <p:cond delay="2000"/>
                                  </p:stCondLst>
                                  <p:childTnLst>
                                    <p:animMotion origin="layout" path="M 0.21059 -0.2873 L 0.21059 0.24543 " pathEditMode="relative" rAng="0" ptsTypes="AA">
                                      <p:cBhvr>
                                        <p:cTn id="83" dur="1000" fill="hold"/>
                                        <p:tgtEl>
                                          <p:spTgt spid="84"/>
                                        </p:tgtEl>
                                        <p:attrNameLst>
                                          <p:attrName>ppt_x</p:attrName>
                                          <p:attrName>ppt_y</p:attrName>
                                        </p:attrNameLst>
                                      </p:cBhvr>
                                      <p:rCtr x="0" y="266"/>
                                    </p:animMotion>
                                  </p:childTnLst>
                                </p:cTn>
                              </p:par>
                              <p:par>
                                <p:cTn id="84" presetID="8" presetClass="emph" presetSubtype="0" fill="hold" grpId="3" nodeType="withEffect">
                                  <p:stCondLst>
                                    <p:cond delay="2000"/>
                                  </p:stCondLst>
                                  <p:childTnLst>
                                    <p:animRot by="-86400000">
                                      <p:cBhvr>
                                        <p:cTn id="85" dur="1000" fill="hold"/>
                                        <p:tgtEl>
                                          <p:spTgt spid="84"/>
                                        </p:tgtEl>
                                        <p:attrNameLst>
                                          <p:attrName>r</p:attrName>
                                        </p:attrNameLst>
                                      </p:cBhvr>
                                    </p:animRot>
                                  </p:childTnLst>
                                </p:cTn>
                              </p:par>
                              <p:par>
                                <p:cTn id="86" presetID="42" presetClass="path" presetSubtype="0" accel="50000" decel="50000" fill="hold" grpId="2" nodeType="withEffect">
                                  <p:stCondLst>
                                    <p:cond delay="2000"/>
                                  </p:stCondLst>
                                  <p:childTnLst>
                                    <p:animMotion origin="layout" path="M 0.21892 -0.26532 L 0.21892 0.24543 " pathEditMode="relative" rAng="0" ptsTypes="AA">
                                      <p:cBhvr>
                                        <p:cTn id="87" dur="1000" fill="hold"/>
                                        <p:tgtEl>
                                          <p:spTgt spid="85"/>
                                        </p:tgtEl>
                                        <p:attrNameLst>
                                          <p:attrName>ppt_x</p:attrName>
                                          <p:attrName>ppt_y</p:attrName>
                                        </p:attrNameLst>
                                      </p:cBhvr>
                                      <p:rCtr x="0" y="255"/>
                                    </p:animMotion>
                                  </p:childTnLst>
                                </p:cTn>
                              </p:par>
                              <p:par>
                                <p:cTn id="88" presetID="8" presetClass="emph" presetSubtype="0" fill="hold" grpId="3" nodeType="withEffect">
                                  <p:stCondLst>
                                    <p:cond delay="2000"/>
                                  </p:stCondLst>
                                  <p:childTnLst>
                                    <p:animRot by="-86400000">
                                      <p:cBhvr>
                                        <p:cTn id="89" dur="1000" fill="hold"/>
                                        <p:tgtEl>
                                          <p:spTgt spid="85"/>
                                        </p:tgtEl>
                                        <p:attrNameLst>
                                          <p:attrName>r</p:attrName>
                                        </p:attrNameLst>
                                      </p:cBhvr>
                                    </p:animRot>
                                  </p:childTnLst>
                                </p:cTn>
                              </p:par>
                            </p:childTnLst>
                          </p:cTn>
                        </p:par>
                        <p:par>
                          <p:cTn id="90" fill="hold" nodeType="afterGroup">
                            <p:stCondLst>
                              <p:cond delay="3000"/>
                            </p:stCondLst>
                            <p:childTnLst>
                              <p:par>
                                <p:cTn id="91" presetID="63" presetClass="path" presetSubtype="0" accel="50000" decel="50000" fill="hold" grpId="2" nodeType="afterEffect">
                                  <p:stCondLst>
                                    <p:cond delay="0"/>
                                  </p:stCondLst>
                                  <p:childTnLst>
                                    <p:animMotion origin="layout" path="M 0.33541 0.26764 L 0.51041 0.26764 " pathEditMode="relative" rAng="0" ptsTypes="AA">
                                      <p:cBhvr>
                                        <p:cTn id="92" dur="1000" fill="hold"/>
                                        <p:tgtEl>
                                          <p:spTgt spid="78"/>
                                        </p:tgtEl>
                                        <p:attrNameLst>
                                          <p:attrName>ppt_x</p:attrName>
                                          <p:attrName>ppt_y</p:attrName>
                                        </p:attrNameLst>
                                      </p:cBhvr>
                                      <p:rCtr x="87" y="0"/>
                                    </p:animMotion>
                                  </p:childTnLst>
                                </p:cTn>
                              </p:par>
                              <p:par>
                                <p:cTn id="93" presetID="10" presetClass="exit" presetSubtype="0" fill="hold" grpId="3" nodeType="withEffect">
                                  <p:stCondLst>
                                    <p:cond delay="500"/>
                                  </p:stCondLst>
                                  <p:childTnLst>
                                    <p:animEffect transition="out" filter="fade">
                                      <p:cBhvr>
                                        <p:cTn id="94" dur="1000"/>
                                        <p:tgtEl>
                                          <p:spTgt spid="78"/>
                                        </p:tgtEl>
                                      </p:cBhvr>
                                    </p:animEffect>
                                    <p:set>
                                      <p:cBhvr>
                                        <p:cTn id="95" dur="1" fill="hold">
                                          <p:stCondLst>
                                            <p:cond delay="999"/>
                                          </p:stCondLst>
                                        </p:cTn>
                                        <p:tgtEl>
                                          <p:spTgt spid="78"/>
                                        </p:tgtEl>
                                        <p:attrNameLst>
                                          <p:attrName>style.visibility</p:attrName>
                                        </p:attrNameLst>
                                      </p:cBhvr>
                                      <p:to>
                                        <p:strVal val="hidden"/>
                                      </p:to>
                                    </p:set>
                                  </p:childTnLst>
                                </p:cTn>
                              </p:par>
                              <p:par>
                                <p:cTn id="96" presetID="63" presetClass="path" presetSubtype="0" accel="50000" decel="50000" fill="hold" grpId="2" nodeType="withEffect">
                                  <p:stCondLst>
                                    <p:cond delay="500"/>
                                  </p:stCondLst>
                                  <p:childTnLst>
                                    <p:animMotion origin="layout" path="M 0.33611 0.26463 L 0.53541 0.26532 " pathEditMode="relative" rAng="0" ptsTypes="AA">
                                      <p:cBhvr>
                                        <p:cTn id="97" dur="1000" fill="hold"/>
                                        <p:tgtEl>
                                          <p:spTgt spid="79"/>
                                        </p:tgtEl>
                                        <p:attrNameLst>
                                          <p:attrName>ppt_x</p:attrName>
                                          <p:attrName>ppt_y</p:attrName>
                                        </p:attrNameLst>
                                      </p:cBhvr>
                                      <p:rCtr x="100" y="0"/>
                                    </p:animMotion>
                                  </p:childTnLst>
                                </p:cTn>
                              </p:par>
                              <p:par>
                                <p:cTn id="98" presetID="10" presetClass="exit" presetSubtype="0" fill="hold" grpId="3" nodeType="withEffect">
                                  <p:stCondLst>
                                    <p:cond delay="1000"/>
                                  </p:stCondLst>
                                  <p:childTnLst>
                                    <p:animEffect transition="out" filter="fade">
                                      <p:cBhvr>
                                        <p:cTn id="99" dur="1000"/>
                                        <p:tgtEl>
                                          <p:spTgt spid="79"/>
                                        </p:tgtEl>
                                      </p:cBhvr>
                                    </p:animEffect>
                                    <p:set>
                                      <p:cBhvr>
                                        <p:cTn id="100" dur="1" fill="hold">
                                          <p:stCondLst>
                                            <p:cond delay="999"/>
                                          </p:stCondLst>
                                        </p:cTn>
                                        <p:tgtEl>
                                          <p:spTgt spid="79"/>
                                        </p:tgtEl>
                                        <p:attrNameLst>
                                          <p:attrName>style.visibility</p:attrName>
                                        </p:attrNameLst>
                                      </p:cBhvr>
                                      <p:to>
                                        <p:strVal val="hidden"/>
                                      </p:to>
                                    </p:set>
                                  </p:childTnLst>
                                </p:cTn>
                              </p:par>
                              <p:par>
                                <p:cTn id="101" presetID="1" presetClass="exit" presetSubtype="0" fill="hold" nodeType="withEffect">
                                  <p:stCondLst>
                                    <p:cond delay="1500"/>
                                  </p:stCondLst>
                                  <p:childTnLst>
                                    <p:set>
                                      <p:cBhvr>
                                        <p:cTn id="102" dur="1" fill="hold">
                                          <p:stCondLst>
                                            <p:cond delay="0"/>
                                          </p:stCondLst>
                                        </p:cTn>
                                        <p:tgtEl>
                                          <p:spTgt spid="99"/>
                                        </p:tgtEl>
                                        <p:attrNameLst>
                                          <p:attrName>style.visibility</p:attrName>
                                        </p:attrNameLst>
                                      </p:cBhvr>
                                      <p:to>
                                        <p:strVal val="hidden"/>
                                      </p:to>
                                    </p:set>
                                  </p:childTnLst>
                                </p:cTn>
                              </p:par>
                              <p:par>
                                <p:cTn id="103" presetID="63" presetClass="path" presetSubtype="0" accel="50000" decel="50000" fill="hold" grpId="2" nodeType="withEffect">
                                  <p:stCondLst>
                                    <p:cond delay="1000"/>
                                  </p:stCondLst>
                                  <p:childTnLst>
                                    <p:animMotion origin="layout" path="M 0.27864 0.08142 L 0.51041 0.08304 " pathEditMode="relative" rAng="0" ptsTypes="AA">
                                      <p:cBhvr>
                                        <p:cTn id="104" dur="1000" fill="hold"/>
                                        <p:tgtEl>
                                          <p:spTgt spid="80"/>
                                        </p:tgtEl>
                                        <p:attrNameLst>
                                          <p:attrName>ppt_x</p:attrName>
                                          <p:attrName>ppt_y</p:attrName>
                                        </p:attrNameLst>
                                      </p:cBhvr>
                                      <p:rCtr x="116" y="1"/>
                                    </p:animMotion>
                                  </p:childTnLst>
                                </p:cTn>
                              </p:par>
                              <p:par>
                                <p:cTn id="105" presetID="10" presetClass="exit" presetSubtype="0" fill="hold" grpId="3" nodeType="withEffect">
                                  <p:stCondLst>
                                    <p:cond delay="1500"/>
                                  </p:stCondLst>
                                  <p:childTnLst>
                                    <p:animEffect transition="out" filter="fade">
                                      <p:cBhvr>
                                        <p:cTn id="106" dur="1000"/>
                                        <p:tgtEl>
                                          <p:spTgt spid="80"/>
                                        </p:tgtEl>
                                      </p:cBhvr>
                                    </p:animEffect>
                                    <p:set>
                                      <p:cBhvr>
                                        <p:cTn id="107" dur="1" fill="hold">
                                          <p:stCondLst>
                                            <p:cond delay="999"/>
                                          </p:stCondLst>
                                        </p:cTn>
                                        <p:tgtEl>
                                          <p:spTgt spid="80"/>
                                        </p:tgtEl>
                                        <p:attrNameLst>
                                          <p:attrName>style.visibility</p:attrName>
                                        </p:attrNameLst>
                                      </p:cBhvr>
                                      <p:to>
                                        <p:strVal val="hidden"/>
                                      </p:to>
                                    </p:set>
                                  </p:childTnLst>
                                </p:cTn>
                              </p:par>
                              <p:par>
                                <p:cTn id="108" presetID="63" presetClass="path" presetSubtype="0" accel="50000" decel="50000" fill="hold" grpId="2" nodeType="withEffect">
                                  <p:stCondLst>
                                    <p:cond delay="1500"/>
                                  </p:stCondLst>
                                  <p:childTnLst>
                                    <p:animMotion origin="layout" path="M 0.28437 0.08304 L 0.53541 0.08258 " pathEditMode="relative" rAng="0" ptsTypes="AA">
                                      <p:cBhvr>
                                        <p:cTn id="109" dur="1000" fill="hold"/>
                                        <p:tgtEl>
                                          <p:spTgt spid="81"/>
                                        </p:tgtEl>
                                        <p:attrNameLst>
                                          <p:attrName>ppt_x</p:attrName>
                                          <p:attrName>ppt_y</p:attrName>
                                        </p:attrNameLst>
                                      </p:cBhvr>
                                      <p:rCtr x="126" y="0"/>
                                    </p:animMotion>
                                  </p:childTnLst>
                                </p:cTn>
                              </p:par>
                              <p:par>
                                <p:cTn id="110" presetID="10" presetClass="exit" presetSubtype="0" fill="hold" grpId="3" nodeType="withEffect">
                                  <p:stCondLst>
                                    <p:cond delay="1900"/>
                                  </p:stCondLst>
                                  <p:childTnLst>
                                    <p:animEffect transition="out" filter="fade">
                                      <p:cBhvr>
                                        <p:cTn id="111" dur="1000"/>
                                        <p:tgtEl>
                                          <p:spTgt spid="81"/>
                                        </p:tgtEl>
                                      </p:cBhvr>
                                    </p:animEffect>
                                    <p:set>
                                      <p:cBhvr>
                                        <p:cTn id="112" dur="1" fill="hold">
                                          <p:stCondLst>
                                            <p:cond delay="999"/>
                                          </p:stCondLst>
                                        </p:cTn>
                                        <p:tgtEl>
                                          <p:spTgt spid="81"/>
                                        </p:tgtEl>
                                        <p:attrNameLst>
                                          <p:attrName>style.visibility</p:attrName>
                                        </p:attrNameLst>
                                      </p:cBhvr>
                                      <p:to>
                                        <p:strVal val="hidden"/>
                                      </p:to>
                                    </p:set>
                                  </p:childTnLst>
                                </p:cTn>
                              </p:par>
                              <p:par>
                                <p:cTn id="113" presetID="63" presetClass="path" presetSubtype="0" accel="50000" decel="50000" fill="hold" grpId="2" nodeType="withEffect">
                                  <p:stCondLst>
                                    <p:cond delay="2000"/>
                                  </p:stCondLst>
                                  <p:childTnLst>
                                    <p:animMotion origin="layout" path="M 0.24253 -0.09877 L 0.51041 -0.09877 " pathEditMode="relative" rAng="0" ptsTypes="AA">
                                      <p:cBhvr>
                                        <p:cTn id="114" dur="1000" fill="hold"/>
                                        <p:tgtEl>
                                          <p:spTgt spid="82"/>
                                        </p:tgtEl>
                                        <p:attrNameLst>
                                          <p:attrName>ppt_x</p:attrName>
                                          <p:attrName>ppt_y</p:attrName>
                                        </p:attrNameLst>
                                      </p:cBhvr>
                                      <p:rCtr x="134" y="0"/>
                                    </p:animMotion>
                                  </p:childTnLst>
                                </p:cTn>
                              </p:par>
                              <p:par>
                                <p:cTn id="115" presetID="10" presetClass="exit" presetSubtype="0" fill="hold" grpId="3" nodeType="withEffect">
                                  <p:stCondLst>
                                    <p:cond delay="2500"/>
                                  </p:stCondLst>
                                  <p:childTnLst>
                                    <p:animEffect transition="out" filter="fade">
                                      <p:cBhvr>
                                        <p:cTn id="116" dur="1000"/>
                                        <p:tgtEl>
                                          <p:spTgt spid="82"/>
                                        </p:tgtEl>
                                      </p:cBhvr>
                                    </p:animEffect>
                                    <p:set>
                                      <p:cBhvr>
                                        <p:cTn id="117" dur="1" fill="hold">
                                          <p:stCondLst>
                                            <p:cond delay="999"/>
                                          </p:stCondLst>
                                        </p:cTn>
                                        <p:tgtEl>
                                          <p:spTgt spid="82"/>
                                        </p:tgtEl>
                                        <p:attrNameLst>
                                          <p:attrName>style.visibility</p:attrName>
                                        </p:attrNameLst>
                                      </p:cBhvr>
                                      <p:to>
                                        <p:strVal val="hidden"/>
                                      </p:to>
                                    </p:set>
                                  </p:childTnLst>
                                </p:cTn>
                              </p:par>
                              <p:par>
                                <p:cTn id="118" presetID="63" presetClass="path" presetSubtype="0" accel="50000" decel="50000" fill="hold" grpId="2" nodeType="withEffect">
                                  <p:stCondLst>
                                    <p:cond delay="2500"/>
                                  </p:stCondLst>
                                  <p:childTnLst>
                                    <p:animMotion origin="layout" path="M 0.25277 -0.09877 L 0.53541 -0.09877 " pathEditMode="relative" rAng="0" ptsTypes="AA">
                                      <p:cBhvr>
                                        <p:cTn id="119" dur="1000" fill="hold"/>
                                        <p:tgtEl>
                                          <p:spTgt spid="83"/>
                                        </p:tgtEl>
                                        <p:attrNameLst>
                                          <p:attrName>ppt_x</p:attrName>
                                          <p:attrName>ppt_y</p:attrName>
                                        </p:attrNameLst>
                                      </p:cBhvr>
                                      <p:rCtr x="141" y="0"/>
                                    </p:animMotion>
                                  </p:childTnLst>
                                </p:cTn>
                              </p:par>
                              <p:par>
                                <p:cTn id="120" presetID="10" presetClass="exit" presetSubtype="0" fill="hold" grpId="3" nodeType="withEffect">
                                  <p:stCondLst>
                                    <p:cond delay="3000"/>
                                  </p:stCondLst>
                                  <p:childTnLst>
                                    <p:animEffect transition="out" filter="fade">
                                      <p:cBhvr>
                                        <p:cTn id="121" dur="1000"/>
                                        <p:tgtEl>
                                          <p:spTgt spid="83"/>
                                        </p:tgtEl>
                                      </p:cBhvr>
                                    </p:animEffect>
                                    <p:set>
                                      <p:cBhvr>
                                        <p:cTn id="122" dur="1" fill="hold">
                                          <p:stCondLst>
                                            <p:cond delay="999"/>
                                          </p:stCondLst>
                                        </p:cTn>
                                        <p:tgtEl>
                                          <p:spTgt spid="83"/>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ox(in)">
                                      <p:cBhvr>
                                        <p:cTn id="127" dur="500"/>
                                        <p:tgtEl>
                                          <p:spTgt spid="4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103"/>
                                        </p:tgtEl>
                                        <p:attrNameLst>
                                          <p:attrName>style.visibility</p:attrName>
                                        </p:attrNameLst>
                                      </p:cBhvr>
                                      <p:to>
                                        <p:strVal val="visible"/>
                                      </p:to>
                                    </p:set>
                                    <p:animEffect transition="in" filter="blinds(horizontal)">
                                      <p:cBhvr>
                                        <p:cTn id="132" dur="500"/>
                                        <p:tgtEl>
                                          <p:spTgt spid="103"/>
                                        </p:tgtEl>
                                      </p:cBhvr>
                                    </p:animEffect>
                                  </p:childTnLst>
                                </p:cTn>
                              </p:par>
                              <p:par>
                                <p:cTn id="133" presetID="0" presetClass="path" presetSubtype="0" accel="50000" decel="50000" fill="hold" grpId="4" nodeType="withEffect">
                                  <p:stCondLst>
                                    <p:cond delay="0"/>
                                  </p:stCondLst>
                                  <p:childTnLst>
                                    <p:animMotion origin="layout" path="M 0.00659 0.00116 C 0.02951 -0.03192 0.11319 -0.15174 0.14427 -0.19778 C 0.17534 -0.24381 0.18316 -0.26 0.19357 -0.27481 C 0.20399 -0.28961 0.20052 -0.28429 0.20694 -0.28614 C 0.21336 -0.28799 0.18142 -0.28614 0.23194 -0.28614 C 0.28246 -0.28614 0.45243 -0.28614 0.51041 -0.28614 " pathEditMode="relative" rAng="0" ptsTypes="aaaaaa">
                                      <p:cBhvr>
                                        <p:cTn id="134" dur="1500" fill="hold"/>
                                        <p:tgtEl>
                                          <p:spTgt spid="84"/>
                                        </p:tgtEl>
                                        <p:attrNameLst>
                                          <p:attrName>ppt_x</p:attrName>
                                          <p:attrName>ppt_y</p:attrName>
                                        </p:attrNameLst>
                                      </p:cBhvr>
                                      <p:rCtr x="252" y="-146"/>
                                    </p:animMotion>
                                  </p:childTnLst>
                                </p:cTn>
                              </p:par>
                              <p:par>
                                <p:cTn id="135" presetID="10" presetClass="exit" presetSubtype="0" fill="hold" grpId="5" nodeType="withEffect">
                                  <p:stCondLst>
                                    <p:cond delay="1000"/>
                                  </p:stCondLst>
                                  <p:childTnLst>
                                    <p:animEffect transition="out" filter="fade">
                                      <p:cBhvr>
                                        <p:cTn id="136" dur="1000"/>
                                        <p:tgtEl>
                                          <p:spTgt spid="84"/>
                                        </p:tgtEl>
                                      </p:cBhvr>
                                    </p:animEffect>
                                    <p:set>
                                      <p:cBhvr>
                                        <p:cTn id="137" dur="1" fill="hold">
                                          <p:stCondLst>
                                            <p:cond delay="999"/>
                                          </p:stCondLst>
                                        </p:cTn>
                                        <p:tgtEl>
                                          <p:spTgt spid="84"/>
                                        </p:tgtEl>
                                        <p:attrNameLst>
                                          <p:attrName>style.visibility</p:attrName>
                                        </p:attrNameLst>
                                      </p:cBhvr>
                                      <p:to>
                                        <p:strVal val="hidden"/>
                                      </p:to>
                                    </p:set>
                                  </p:childTnLst>
                                </p:cTn>
                              </p:par>
                              <p:par>
                                <p:cTn id="138" presetID="0" presetClass="path" presetSubtype="0" accel="50000" decel="50000" fill="hold" grpId="4" nodeType="withEffect">
                                  <p:stCondLst>
                                    <p:cond delay="500"/>
                                  </p:stCondLst>
                                  <p:childTnLst>
                                    <p:animMotion origin="layout" path="M 3.33333E-6 0.00625 C 0.01093 0.00717 0.02048 0.00787 0.02777 0.00463 C 0.03507 0.00139 0.02534 0.01226 0.0434 -0.01295 C 0.06146 -0.03817 0.10625 -0.10432 0.13611 -0.14619 C 0.16597 -0.18806 0.19896 -0.24219 0.22291 -0.26486 C 0.24687 -0.28753 0.22795 -0.2799 0.27951 -0.28267 C 0.33107 -0.28545 0.47986 -0.28221 0.53246 -0.28221 " pathEditMode="relative" rAng="0" ptsTypes="aaaaaaa">
                                      <p:cBhvr>
                                        <p:cTn id="139" dur="1500" fill="hold"/>
                                        <p:tgtEl>
                                          <p:spTgt spid="85"/>
                                        </p:tgtEl>
                                        <p:attrNameLst>
                                          <p:attrName>ppt_x</p:attrName>
                                          <p:attrName>ppt_y</p:attrName>
                                        </p:attrNameLst>
                                      </p:cBhvr>
                                      <p:rCtr x="266" y="-144"/>
                                    </p:animMotion>
                                  </p:childTnLst>
                                </p:cTn>
                              </p:par>
                              <p:par>
                                <p:cTn id="140" presetID="10" presetClass="exit" presetSubtype="0" fill="hold" grpId="5" nodeType="withEffect">
                                  <p:stCondLst>
                                    <p:cond delay="1500"/>
                                  </p:stCondLst>
                                  <p:childTnLst>
                                    <p:animEffect transition="out" filter="fade">
                                      <p:cBhvr>
                                        <p:cTn id="141" dur="1000"/>
                                        <p:tgtEl>
                                          <p:spTgt spid="85"/>
                                        </p:tgtEl>
                                      </p:cBhvr>
                                    </p:animEffect>
                                    <p:set>
                                      <p:cBhvr>
                                        <p:cTn id="142" dur="1" fill="hold">
                                          <p:stCondLst>
                                            <p:cond delay="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8" grpId="3" animBg="1"/>
      <p:bldP spid="79" grpId="0" animBg="1"/>
      <p:bldP spid="79" grpId="1" animBg="1"/>
      <p:bldP spid="79" grpId="2" animBg="1"/>
      <p:bldP spid="79" grpId="3" animBg="1"/>
      <p:bldP spid="80" grpId="0" animBg="1"/>
      <p:bldP spid="80" grpId="1" animBg="1"/>
      <p:bldP spid="80" grpId="2" animBg="1"/>
      <p:bldP spid="80" grpId="3" animBg="1"/>
      <p:bldP spid="81" grpId="0" animBg="1"/>
      <p:bldP spid="81" grpId="1" animBg="1"/>
      <p:bldP spid="81" grpId="2" animBg="1"/>
      <p:bldP spid="81" grpId="3" animBg="1"/>
      <p:bldP spid="82" grpId="0" animBg="1"/>
      <p:bldP spid="82" grpId="1" animBg="1"/>
      <p:bldP spid="82" grpId="2" animBg="1"/>
      <p:bldP spid="82" grpId="3" animBg="1"/>
      <p:bldP spid="83" grpId="0" animBg="1"/>
      <p:bldP spid="83" grpId="1" animBg="1"/>
      <p:bldP spid="83" grpId="2" animBg="1"/>
      <p:bldP spid="83" grpId="3" animBg="1"/>
      <p:bldP spid="84" grpId="0" animBg="1"/>
      <p:bldP spid="84" grpId="1" animBg="1"/>
      <p:bldP spid="84" grpId="2" animBg="1"/>
      <p:bldP spid="84" grpId="3" animBg="1"/>
      <p:bldP spid="84" grpId="4" animBg="1"/>
      <p:bldP spid="84" grpId="5" animBg="1"/>
      <p:bldP spid="85" grpId="0" animBg="1"/>
      <p:bldP spid="85" grpId="1" animBg="1"/>
      <p:bldP spid="85" grpId="2" animBg="1"/>
      <p:bldP spid="85" grpId="3" animBg="1"/>
      <p:bldP spid="85" grpId="4" animBg="1"/>
      <p:bldP spid="85" grpId="5"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533400" y="5410200"/>
            <a:ext cx="8686800" cy="1066800"/>
          </a:xfrm>
          <a:noFill/>
        </p:spPr>
        <p:txBody>
          <a:bodyPr/>
          <a:lstStyle/>
          <a:p>
            <a:r>
              <a:rPr lang="en-US" sz="2800" dirty="0" smtClean="0"/>
              <a:t>Requests are jittered over 10ms window.</a:t>
            </a:r>
          </a:p>
          <a:p>
            <a:r>
              <a:rPr lang="en-US" sz="2800" dirty="0" smtClean="0"/>
              <a:t>Jittering switched off around 8:30 am.</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buNone/>
            </a:pPr>
            <a:endParaRPr dirty="0"/>
          </a:p>
        </p:txBody>
      </p:sp>
      <p:sp>
        <p:nvSpPr>
          <p:cNvPr id="8" name="Slide Number Placeholder 7"/>
          <p:cNvSpPr>
            <a:spLocks noGrp="1"/>
          </p:cNvSpPr>
          <p:nvPr>
            <p:ph type="sldNum" sz="quarter" idx="12"/>
          </p:nvPr>
        </p:nvSpPr>
        <p:spPr/>
        <p:txBody>
          <a:bodyPr/>
          <a:lstStyle/>
          <a:p>
            <a:fld id="{96F468FF-8BB4-3349-8005-AE9F629C616D}" type="slidenum">
              <a:rPr lang="en-US" smtClean="0"/>
              <a:pPr/>
              <a:t>11</a:t>
            </a:fld>
            <a:endParaRPr lang="en-US"/>
          </a:p>
        </p:txBody>
      </p:sp>
      <p:pic>
        <p:nvPicPr>
          <p:cNvPr id="10" name="Picture 292" descr="indexserve-jitter-labeled.pdf"/>
          <p:cNvPicPr>
            <a:picLocks noChangeAspect="1"/>
          </p:cNvPicPr>
          <p:nvPr/>
        </p:nvPicPr>
        <p:blipFill>
          <a:blip r:embed="rId4" cstate="print"/>
          <a:srcRect/>
          <a:stretch>
            <a:fillRect/>
          </a:stretch>
        </p:blipFill>
        <p:spPr bwMode="auto">
          <a:xfrm>
            <a:off x="805217" y="1371600"/>
            <a:ext cx="7424383" cy="3810000"/>
          </a:xfrm>
          <a:prstGeom prst="rect">
            <a:avLst/>
          </a:prstGeom>
          <a:noFill/>
          <a:ln w="9525">
            <a:noFill/>
            <a:miter lim="800000"/>
            <a:headEnd/>
            <a:tailEnd/>
          </a:ln>
        </p:spPr>
      </p:pic>
      <p:sp>
        <p:nvSpPr>
          <p:cNvPr id="9" name="TextBox 8"/>
          <p:cNvSpPr txBox="1"/>
          <p:nvPr/>
        </p:nvSpPr>
        <p:spPr>
          <a:xfrm rot="16200000">
            <a:off x="-1606033" y="2886045"/>
            <a:ext cx="4191000" cy="400110"/>
          </a:xfrm>
          <a:prstGeom prst="rect">
            <a:avLst/>
          </a:prstGeom>
          <a:noFill/>
        </p:spPr>
        <p:txBody>
          <a:bodyPr wrap="square" rtlCol="0">
            <a:spAutoFit/>
          </a:bodyPr>
          <a:lstStyle/>
          <a:p>
            <a:r>
              <a:rPr lang="en-US" sz="2000" b="1" dirty="0" smtClean="0"/>
              <a:t>MLA Query Completion Time (ms)</a:t>
            </a:r>
            <a:endParaRPr lang="en-US" sz="2000" b="1" dirty="0"/>
          </a:p>
        </p:txBody>
      </p:sp>
      <p:sp>
        <p:nvSpPr>
          <p:cNvPr id="17" name="Oval 16"/>
          <p:cNvSpPr/>
          <p:nvPr/>
        </p:nvSpPr>
        <p:spPr>
          <a:xfrm>
            <a:off x="5410200" y="3810000"/>
            <a:ext cx="1676400" cy="1219200"/>
          </a:xfrm>
          <a:prstGeom prst="ellipse">
            <a:avLst/>
          </a:prstGeom>
          <a:solidFill>
            <a:schemeClr val="accent3">
              <a:lumMod val="20000"/>
              <a:lumOff val="80000"/>
              <a:alpha val="0"/>
            </a:schemeClr>
          </a:solidFill>
          <a:ln w="38100">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5864"/>
            <a:ext cx="8229600" cy="1143000"/>
          </a:xfrm>
        </p:spPr>
        <p:txBody>
          <a:bodyPr/>
          <a:lstStyle/>
          <a:p>
            <a:r>
              <a:rPr lang="en-US" dirty="0" err="1" smtClean="0"/>
              <a:t>Incast</a:t>
            </a:r>
            <a:r>
              <a:rPr lang="en-US" dirty="0" smtClean="0"/>
              <a:t> in Bing</a:t>
            </a:r>
            <a:endParaRPr lang="en-US" dirty="0"/>
          </a:p>
        </p:txBody>
      </p:sp>
      <p:sp>
        <p:nvSpPr>
          <p:cNvPr id="11" name="Rounded Rectangle 10"/>
          <p:cNvSpPr/>
          <p:nvPr/>
        </p:nvSpPr>
        <p:spPr>
          <a:xfrm>
            <a:off x="609600" y="5391520"/>
            <a:ext cx="80010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3200" dirty="0" smtClean="0">
                <a:solidFill>
                  <a:prstClr val="white"/>
                </a:solidFill>
                <a:latin typeface="Calibri"/>
              </a:rPr>
              <a:t>Jittering trades of median for high percentiles</a:t>
            </a:r>
            <a:endParaRPr lang="en-US" sz="3200" i="1" dirty="0">
              <a:solidFill>
                <a:prstClr val="white"/>
              </a:solidFill>
              <a:latin typeface="Calibri"/>
            </a:endParaRPr>
          </a:p>
        </p:txBody>
      </p:sp>
    </p:spTree>
    <p:custDataLst>
      <p:tags r:id="rId1"/>
    </p:custDataLst>
    <p:extLst>
      <p:ext uri="{BB962C8B-B14F-4D97-AF65-F5344CB8AC3E}">
        <p14:creationId xmlns:p14="http://schemas.microsoft.com/office/powerpoint/2010/main" val="1033818404"/>
      </p:ext>
    </p:extLst>
  </p:cSld>
  <p:clrMapOvr>
    <a:masterClrMapping/>
  </p:clrMapOvr>
  <p:transition advTm="4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xEl>
                                              <p:pRg st="12" end="12"/>
                                            </p:txEl>
                                          </p:spTgt>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85"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5349875"/>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2" name="Picture 88" descr="server-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1557338"/>
            <a:ext cx="9159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itle 1"/>
          <p:cNvSpPr>
            <a:spLocks noGrp="1"/>
          </p:cNvSpPr>
          <p:nvPr>
            <p:ph type="title"/>
          </p:nvPr>
        </p:nvSpPr>
        <p:spPr>
          <a:xfrm>
            <a:off x="457200" y="76200"/>
            <a:ext cx="8229600" cy="1143000"/>
          </a:xfrm>
        </p:spPr>
        <p:txBody>
          <a:bodyPr/>
          <a:lstStyle/>
          <a:p>
            <a:r>
              <a:rPr lang="en-US" altLang="en-US"/>
              <a:t>Queue Buildup</a:t>
            </a:r>
          </a:p>
        </p:txBody>
      </p:sp>
      <p:pic>
        <p:nvPicPr>
          <p:cNvPr id="10" name="Content Placeholder 9" descr="switch.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flipH="1">
            <a:off x="4284663" y="3570288"/>
            <a:ext cx="1643062" cy="693737"/>
          </a:xfrm>
        </p:spPr>
      </p:pic>
      <p:sp>
        <p:nvSpPr>
          <p:cNvPr id="143365" name="Slide Number Placeholder 3"/>
          <p:cNvSpPr>
            <a:spLocks noGrp="1"/>
          </p:cNvSpPr>
          <p:nvPr>
            <p:ph type="sldNum" sz="quarter" idx="12"/>
          </p:nvPr>
        </p:nvSpPr>
        <p:spPr>
          <a:xfrm>
            <a:off x="6592888"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32563CA-BFC2-7A4A-B491-FEC4E63EA601}" type="slidenum">
              <a:rPr lang="en-US" altLang="en-US" sz="1100">
                <a:solidFill>
                  <a:schemeClr val="tx2"/>
                </a:solidFill>
                <a:latin typeface="Calibri" charset="0"/>
              </a:rPr>
              <a:pPr eaLnBrk="1" hangingPunct="1"/>
              <a:t>12</a:t>
            </a:fld>
            <a:endParaRPr lang="en-US" altLang="en-US" sz="1100">
              <a:solidFill>
                <a:schemeClr val="tx2"/>
              </a:solidFill>
              <a:latin typeface="Calibri" charset="0"/>
            </a:endParaRPr>
          </a:p>
        </p:txBody>
      </p:sp>
      <p:pic>
        <p:nvPicPr>
          <p:cNvPr id="143366" name="Picture 4" descr="serv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3381375"/>
            <a:ext cx="11493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5699125" y="3916363"/>
            <a:ext cx="16097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09850" y="2043113"/>
            <a:ext cx="1674813" cy="17668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608263" y="4038600"/>
            <a:ext cx="1676400" cy="17986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151"/>
          <p:cNvGrpSpPr>
            <a:grpSpLocks/>
          </p:cNvGrpSpPr>
          <p:nvPr/>
        </p:nvGrpSpPr>
        <p:grpSpPr bwMode="auto">
          <a:xfrm>
            <a:off x="4419600" y="36139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sz="2000">
                <a:solidFill>
                  <a:srgbClr val="333399"/>
                </a:solidFill>
                <a:latin typeface="Calibri"/>
                <a:ea typeface="ＭＳ Ｐゴシック" charset="0"/>
                <a:cs typeface="Calibri"/>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a:defRPr/>
              </a:pPr>
              <a:endParaRPr lang="en-US" sz="2000">
                <a:latin typeface="Calibri"/>
                <a:ea typeface="ＭＳ Ｐゴシック" charset="0"/>
                <a:cs typeface="Calibri"/>
              </a:endParaRPr>
            </a:p>
          </p:txBody>
        </p:sp>
      </p:grpSp>
      <p:sp>
        <p:nvSpPr>
          <p:cNvPr id="78" name="Rectangle 163"/>
          <p:cNvSpPr>
            <a:spLocks noChangeArrowheads="1"/>
          </p:cNvSpPr>
          <p:nvPr/>
        </p:nvSpPr>
        <p:spPr bwMode="auto">
          <a:xfrm>
            <a:off x="2398713" y="1785938"/>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9" name="Rectangle 163"/>
          <p:cNvSpPr>
            <a:spLocks noChangeArrowheads="1"/>
          </p:cNvSpPr>
          <p:nvPr/>
        </p:nvSpPr>
        <p:spPr bwMode="auto">
          <a:xfrm>
            <a:off x="2170113" y="1785938"/>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4" name="Rectangle 163"/>
          <p:cNvSpPr>
            <a:spLocks noChangeArrowheads="1"/>
          </p:cNvSpPr>
          <p:nvPr/>
        </p:nvSpPr>
        <p:spPr bwMode="auto">
          <a:xfrm>
            <a:off x="2398713" y="5595938"/>
            <a:ext cx="192087"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5" name="Rectangle 163"/>
          <p:cNvSpPr>
            <a:spLocks noChangeArrowheads="1"/>
          </p:cNvSpPr>
          <p:nvPr/>
        </p:nvSpPr>
        <p:spPr bwMode="auto">
          <a:xfrm>
            <a:off x="2170113" y="5595938"/>
            <a:ext cx="192087"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43375" name="TextBox 40"/>
          <p:cNvSpPr txBox="1">
            <a:spLocks noChangeArrowheads="1"/>
          </p:cNvSpPr>
          <p:nvPr/>
        </p:nvSpPr>
        <p:spPr bwMode="auto">
          <a:xfrm>
            <a:off x="1154113" y="1100138"/>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1</a:t>
            </a:r>
          </a:p>
        </p:txBody>
      </p:sp>
      <p:sp>
        <p:nvSpPr>
          <p:cNvPr id="143376" name="TextBox 44"/>
          <p:cNvSpPr txBox="1">
            <a:spLocks noChangeArrowheads="1"/>
          </p:cNvSpPr>
          <p:nvPr/>
        </p:nvSpPr>
        <p:spPr bwMode="auto">
          <a:xfrm>
            <a:off x="1219200" y="4910138"/>
            <a:ext cx="1370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2</a:t>
            </a:r>
          </a:p>
        </p:txBody>
      </p:sp>
      <p:sp>
        <p:nvSpPr>
          <p:cNvPr id="143377" name="TextBox 45"/>
          <p:cNvSpPr txBox="1">
            <a:spLocks noChangeArrowheads="1"/>
          </p:cNvSpPr>
          <p:nvPr/>
        </p:nvSpPr>
        <p:spPr bwMode="auto">
          <a:xfrm>
            <a:off x="7237413" y="2863850"/>
            <a:ext cx="1144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Receiver</a:t>
            </a:r>
          </a:p>
        </p:txBody>
      </p:sp>
      <p:sp>
        <p:nvSpPr>
          <p:cNvPr id="42" name="Rectangle 163"/>
          <p:cNvSpPr>
            <a:spLocks noChangeArrowheads="1"/>
          </p:cNvSpPr>
          <p:nvPr/>
        </p:nvSpPr>
        <p:spPr bwMode="auto">
          <a:xfrm>
            <a:off x="1939925" y="1785938"/>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48" name="Rectangle 163"/>
          <p:cNvSpPr>
            <a:spLocks noChangeArrowheads="1"/>
          </p:cNvSpPr>
          <p:nvPr/>
        </p:nvSpPr>
        <p:spPr bwMode="auto">
          <a:xfrm>
            <a:off x="1711325" y="1785938"/>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49" name="Rectangle 163"/>
          <p:cNvSpPr>
            <a:spLocks noChangeArrowheads="1"/>
          </p:cNvSpPr>
          <p:nvPr/>
        </p:nvSpPr>
        <p:spPr bwMode="auto">
          <a:xfrm>
            <a:off x="1482725" y="1785938"/>
            <a:ext cx="192088"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grpSp>
        <p:nvGrpSpPr>
          <p:cNvPr id="58" name="Group 57"/>
          <p:cNvGrpSpPr>
            <a:grpSpLocks/>
          </p:cNvGrpSpPr>
          <p:nvPr/>
        </p:nvGrpSpPr>
        <p:grpSpPr bwMode="auto">
          <a:xfrm>
            <a:off x="111125" y="1785938"/>
            <a:ext cx="1335088" cy="593725"/>
            <a:chOff x="3389376" y="1676400"/>
            <a:chExt cx="1335024" cy="594360"/>
          </a:xfrm>
        </p:grpSpPr>
        <p:sp>
          <p:nvSpPr>
            <p:cNvPr id="50" name="Rectangle 163"/>
            <p:cNvSpPr>
              <a:spLocks noChangeArrowheads="1"/>
            </p:cNvSpPr>
            <p:nvPr/>
          </p:nvSpPr>
          <p:spPr bwMode="auto">
            <a:xfrm>
              <a:off x="3389376"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1" name="Rectangle 163"/>
            <p:cNvSpPr>
              <a:spLocks noChangeArrowheads="1"/>
            </p:cNvSpPr>
            <p:nvPr/>
          </p:nvSpPr>
          <p:spPr bwMode="auto">
            <a:xfrm>
              <a:off x="3617965"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2" name="Rectangle 163"/>
            <p:cNvSpPr>
              <a:spLocks noChangeArrowheads="1"/>
            </p:cNvSpPr>
            <p:nvPr/>
          </p:nvSpPr>
          <p:spPr bwMode="auto">
            <a:xfrm>
              <a:off x="3846554"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3" name="Rectangle 163"/>
            <p:cNvSpPr>
              <a:spLocks noChangeArrowheads="1"/>
            </p:cNvSpPr>
            <p:nvPr/>
          </p:nvSpPr>
          <p:spPr bwMode="auto">
            <a:xfrm>
              <a:off x="4075143"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4" name="Rectangle 163"/>
            <p:cNvSpPr>
              <a:spLocks noChangeArrowheads="1"/>
            </p:cNvSpPr>
            <p:nvPr/>
          </p:nvSpPr>
          <p:spPr bwMode="auto">
            <a:xfrm>
              <a:off x="4303732"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7" name="Rectangle 163"/>
            <p:cNvSpPr>
              <a:spLocks noChangeArrowheads="1"/>
            </p:cNvSpPr>
            <p:nvPr/>
          </p:nvSpPr>
          <p:spPr bwMode="auto">
            <a:xfrm>
              <a:off x="4532321" y="1676400"/>
              <a:ext cx="192079"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grpSp>
      <p:sp>
        <p:nvSpPr>
          <p:cNvPr id="59" name="TextBox 58"/>
          <p:cNvSpPr txBox="1">
            <a:spLocks noChangeArrowheads="1"/>
          </p:cNvSpPr>
          <p:nvPr/>
        </p:nvSpPr>
        <p:spPr bwMode="auto">
          <a:xfrm>
            <a:off x="3657600" y="1752600"/>
            <a:ext cx="5486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a:latin typeface="Calibri" charset="0"/>
                <a:ea typeface="Arial" charset="0"/>
              </a:rPr>
              <a:t> Big flows buildup queues. </a:t>
            </a:r>
          </a:p>
          <a:p>
            <a:pPr lvl="1" eaLnBrk="1" hangingPunct="1">
              <a:buFont typeface="Wingdings" charset="2"/>
              <a:buChar char="Ø"/>
            </a:pPr>
            <a:r>
              <a:rPr lang="en-US" altLang="en-US" sz="2000" b="1">
                <a:solidFill>
                  <a:srgbClr val="FF0000"/>
                </a:solidFill>
                <a:latin typeface="Calibri" charset="0"/>
                <a:ea typeface="Arial" charset="0"/>
              </a:rPr>
              <a:t> Increased latency for short flows.</a:t>
            </a:r>
            <a:endParaRPr lang="en-US" altLang="en-US" sz="1800" b="1">
              <a:solidFill>
                <a:srgbClr val="FF0000"/>
              </a:solidFill>
              <a:latin typeface="Calibri" charset="0"/>
              <a:ea typeface="Arial" charset="0"/>
            </a:endParaRPr>
          </a:p>
        </p:txBody>
      </p:sp>
      <p:sp>
        <p:nvSpPr>
          <p:cNvPr id="60" name="TextBox 59"/>
          <p:cNvSpPr txBox="1">
            <a:spLocks noChangeArrowheads="1"/>
          </p:cNvSpPr>
          <p:nvPr/>
        </p:nvSpPr>
        <p:spPr bwMode="auto">
          <a:xfrm>
            <a:off x="3657600" y="4910138"/>
            <a:ext cx="5410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a:latin typeface="Calibri" charset="0"/>
                <a:ea typeface="Arial" charset="0"/>
              </a:rPr>
              <a:t> Measurements in Bing cluster</a:t>
            </a:r>
          </a:p>
          <a:p>
            <a:pPr lvl="1" eaLnBrk="1" hangingPunct="1">
              <a:buFont typeface="Wingdings" charset="2"/>
              <a:buChar char="Ø"/>
            </a:pPr>
            <a:r>
              <a:rPr lang="en-US" altLang="en-US" sz="2000" b="1">
                <a:solidFill>
                  <a:srgbClr val="0000CC"/>
                </a:solidFill>
                <a:latin typeface="Calibri" charset="0"/>
                <a:ea typeface="Arial" charset="0"/>
              </a:rPr>
              <a:t> For 90% packets: RTT &lt; 1ms</a:t>
            </a:r>
          </a:p>
          <a:p>
            <a:pPr lvl="1" eaLnBrk="1" hangingPunct="1">
              <a:buFont typeface="Wingdings" charset="2"/>
              <a:buChar char="Ø"/>
            </a:pPr>
            <a:r>
              <a:rPr lang="en-US" altLang="en-US" sz="2000" b="1">
                <a:solidFill>
                  <a:srgbClr val="FF0000"/>
                </a:solidFill>
                <a:latin typeface="Calibri" charset="0"/>
                <a:ea typeface="Arial" charset="0"/>
              </a:rPr>
              <a:t> For 10% packets: 1ms &lt; RTT &lt; 15ms</a:t>
            </a:r>
            <a:endParaRPr lang="en-US" altLang="en-US" sz="1800" b="1">
              <a:solidFill>
                <a:srgbClr val="FF0000"/>
              </a:solidFill>
              <a:latin typeface="Calibri" charset="0"/>
              <a:ea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36" dur="1000" fill="hold"/>
                                        <p:tgtEl>
                                          <p:spTgt spid="78"/>
                                        </p:tgtEl>
                                        <p:attrNameLst>
                                          <p:attrName>ppt_x</p:attrName>
                                          <p:attrName>ppt_y</p:attrName>
                                        </p:attrNameLst>
                                      </p:cBhvr>
                                      <p:rCtr x="164" y="140"/>
                                    </p:animMotion>
                                  </p:childTnLst>
                                </p:cTn>
                              </p:par>
                              <p:par>
                                <p:cTn id="37" presetID="0" presetClass="path" presetSubtype="0" accel="50000" decel="50000" fill="hold" grpId="1" nodeType="withEffect">
                                  <p:stCondLst>
                                    <p:cond delay="0"/>
                                  </p:stCondLst>
                                  <p:childTnLst>
                                    <p:animMotion origin="layout" path="M 0.00902 -0.00462 C 0.01458 -0.00324 0.02708 -0.01203 0.04271 0.00324 C 0.05833 0.01851 0.07777 0.05136 0.10295 0.08652 C 0.12812 0.12168 0.1684 0.1846 0.1934 0.2149 C 0.2184 0.2452 0.2283 0.25885 0.25295 0.26787 C 0.2776 0.27689 0.32274 0.26926 0.34097 0.26949 " pathEditMode="relative" rAng="0" ptsTypes="aaaaaa">
                                      <p:cBhvr>
                                        <p:cTn id="38" dur="1000" fill="hold"/>
                                        <p:tgtEl>
                                          <p:spTgt spid="79"/>
                                        </p:tgtEl>
                                        <p:attrNameLst>
                                          <p:attrName>ppt_x</p:attrName>
                                          <p:attrName>ppt_y</p:attrName>
                                        </p:attrNameLst>
                                      </p:cBhvr>
                                      <p:rCtr x="166" y="137"/>
                                    </p:animMotion>
                                  </p:childTnLst>
                                </p:cTn>
                              </p:par>
                              <p:par>
                                <p:cTn id="39" presetID="0" presetClass="path" presetSubtype="0" accel="50000" decel="50000" fill="hold" grpId="1" nodeType="withEffect">
                                  <p:stCondLst>
                                    <p:cond delay="0"/>
                                  </p:stCondLst>
                                  <p:childTnLst>
                                    <p:animMotion origin="layout" path="M 0.06528 -0.00462 C 0.08542 0.02475 0.15295 0.12723 0.18629 0.17141 C 0.21962 0.21559 0.23941 0.24428 0.26528 0.26024 C 0.29115 0.2762 0.32604 0.26625 0.34202 0.26787 " pathEditMode="relative" rAng="0" ptsTypes="aaaa">
                                      <p:cBhvr>
                                        <p:cTn id="40" dur="1000" fill="hold"/>
                                        <p:tgtEl>
                                          <p:spTgt spid="42"/>
                                        </p:tgtEl>
                                        <p:attrNameLst>
                                          <p:attrName>ppt_x</p:attrName>
                                          <p:attrName>ppt_y</p:attrName>
                                        </p:attrNameLst>
                                      </p:cBhvr>
                                      <p:rCtr x="138" y="140"/>
                                    </p:animMotion>
                                  </p:childTnLst>
                                </p:cTn>
                              </p:par>
                              <p:par>
                                <p:cTn id="41" presetID="0" presetClass="path" presetSubtype="0" accel="50000" decel="50000" fill="hold" grpId="1" nodeType="withEffect">
                                  <p:stCondLst>
                                    <p:cond delay="0"/>
                                  </p:stCondLst>
                                  <p:childTnLst>
                                    <p:animMotion origin="layout" path="M 0.00903 -0.00463 C 0.02257 -0.00347 0.06233 -0.01921 0.09028 0.00208 C 0.11823 0.02338 0.1507 0.08796 0.17657 0.12384 C 0.20243 0.15972 0.22743 0.19352 0.24584 0.21759 C 0.26424 0.24167 0.27118 0.25972 0.2875 0.26806 C 0.30382 0.27639 0.33177 0.26783 0.34341 0.26783 " pathEditMode="relative" rAng="0" ptsTypes="aaaaaa">
                                      <p:cBhvr>
                                        <p:cTn id="42" dur="1000" fill="hold"/>
                                        <p:tgtEl>
                                          <p:spTgt spid="48"/>
                                        </p:tgtEl>
                                        <p:attrNameLst>
                                          <p:attrName>ppt_x</p:attrName>
                                          <p:attrName>ppt_y</p:attrName>
                                        </p:attrNameLst>
                                      </p:cBhvr>
                                      <p:rCtr x="167" y="133"/>
                                    </p:animMotion>
                                  </p:childTnLst>
                                </p:cTn>
                              </p:par>
                              <p:par>
                                <p:cTn id="43" presetID="0" presetClass="path" presetSubtype="0" accel="50000" decel="50000" fill="hold" grpId="1" nodeType="withEffect">
                                  <p:stCondLst>
                                    <p:cond delay="0"/>
                                  </p:stCondLst>
                                  <p:childTnLst>
                                    <p:animMotion origin="layout" path="M -3.05556E-6 -1.80662E-6 C 0.01198 -0.00023 0.05157 -0.00231 0.07153 -0.00185 C 0.0915 -0.00139 0.10174 -0.01226 0.11979 0.00301 C 0.13785 0.01828 0.1592 0.05876 0.17986 0.08975 C 0.20052 0.12075 0.2224 0.15961 0.24375 0.18922 C 0.26511 0.21883 0.29063 0.25445 0.30764 0.26787 C 0.32466 0.28129 0.3382 0.26926 0.34618 0.26949 " pathEditMode="relative" rAng="0" ptsTypes="aaaaaaa">
                                      <p:cBhvr>
                                        <p:cTn id="44" dur="1000" fill="hold"/>
                                        <p:tgtEl>
                                          <p:spTgt spid="49"/>
                                        </p:tgtEl>
                                        <p:attrNameLst>
                                          <p:attrName>ppt_x</p:attrName>
                                          <p:attrName>ppt_y</p:attrName>
                                        </p:attrNameLst>
                                      </p:cBhvr>
                                      <p:rCtr x="173" y="134"/>
                                    </p:animMotion>
                                  </p:childTnLst>
                                </p:cTn>
                              </p:par>
                              <p:par>
                                <p:cTn id="45" presetID="0" presetClass="path" presetSubtype="0" accel="50000" decel="50000" fill="hold" grpId="1" nodeType="withEffect">
                                  <p:stCondLst>
                                    <p:cond delay="0"/>
                                  </p:stCondLst>
                                  <p:childTnLst>
                                    <p:animMotion origin="layout" path="M -3.05556E-6 0.01296 C 0.05608 -0.06822 0.11285 -0.15009 0.14219 -0.19264 C 0.17153 -0.23519 0.1658 -0.22803 0.17604 -0.24329 C 0.18629 -0.25855 0.19636 -0.27752 0.20417 -0.28492 C 0.21198 -0.29232 0.21945 -0.287 0.22344 -0.28769 " pathEditMode="relative" rAng="0" ptsTypes="aaaaa">
                                      <p:cBhvr>
                                        <p:cTn id="46" dur="1000" fill="hold"/>
                                        <p:tgtEl>
                                          <p:spTgt spid="84"/>
                                        </p:tgtEl>
                                        <p:attrNameLst>
                                          <p:attrName>ppt_x</p:attrName>
                                          <p:attrName>ppt_y</p:attrName>
                                        </p:attrNameLst>
                                      </p:cBhvr>
                                      <p:rCtr x="112" y="-153"/>
                                    </p:animMotion>
                                  </p:childTnLst>
                                </p:cTn>
                              </p:par>
                              <p:par>
                                <p:cTn id="47" presetID="0" presetClass="path" presetSubtype="0" accel="50000" decel="50000" fill="hold" grpId="1" nodeType="withEffect">
                                  <p:stCondLst>
                                    <p:cond delay="0"/>
                                  </p:stCondLst>
                                  <p:childTnLst>
                                    <p:animMotion origin="layout" path="M -3.05556E-6 -4.38483E-6 C 0.00539 -0.00046 0.01077 0.02174 0.03247 -0.00323 C 0.05417 -0.02821 0.10243 -0.1073 0.13004 -0.14963 C 0.15764 -0.19195 0.18195 -0.23358 0.19792 -0.25647 C 0.21389 -0.27937 0.22049 -0.28122 0.22639 -0.28769 " pathEditMode="relative" rAng="0" ptsTypes="aaaaa">
                                      <p:cBhvr>
                                        <p:cTn id="48" dur="1000" fill="hold"/>
                                        <p:tgtEl>
                                          <p:spTgt spid="85"/>
                                        </p:tgtEl>
                                        <p:attrNameLst>
                                          <p:attrName>ppt_x</p:attrName>
                                          <p:attrName>ppt_y</p:attrName>
                                        </p:attrNameLst>
                                      </p:cBhvr>
                                      <p:rCtr x="113" y="-133"/>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3" nodeType="clickEffect">
                                  <p:stCondLst>
                                    <p:cond delay="0"/>
                                  </p:stCondLst>
                                  <p:childTnLst>
                                    <p:animMotion origin="layout" path="M 0.22726 -0.28839 L 0.22726 0.18895 " pathEditMode="relative" rAng="0" ptsTypes="AA">
                                      <p:cBhvr>
                                        <p:cTn id="52" dur="1000" fill="hold"/>
                                        <p:tgtEl>
                                          <p:spTgt spid="85"/>
                                        </p:tgtEl>
                                        <p:attrNameLst>
                                          <p:attrName>ppt_x</p:attrName>
                                          <p:attrName>ppt_y</p:attrName>
                                        </p:attrNameLst>
                                      </p:cBhvr>
                                      <p:rCtr x="0" y="239"/>
                                    </p:animMotion>
                                  </p:childTnLst>
                                </p:cTn>
                              </p:par>
                              <p:par>
                                <p:cTn id="53" presetID="8" presetClass="emph" presetSubtype="0" fill="hold" grpId="2" nodeType="withEffect">
                                  <p:stCondLst>
                                    <p:cond delay="0"/>
                                  </p:stCondLst>
                                  <p:childTnLst>
                                    <p:animRot by="-86400000">
                                      <p:cBhvr>
                                        <p:cTn id="54" dur="1000" fill="hold"/>
                                        <p:tgtEl>
                                          <p:spTgt spid="85"/>
                                        </p:tgtEl>
                                        <p:attrNameLst>
                                          <p:attrName>r</p:attrName>
                                        </p:attrNameLst>
                                      </p:cBhvr>
                                    </p:animRot>
                                  </p:childTnLst>
                                </p:cTn>
                              </p:par>
                            </p:childTnLst>
                          </p:cTn>
                        </p:par>
                      </p:childTnLst>
                    </p:cTn>
                  </p:par>
                  <p:par>
                    <p:cTn id="55" fill="hold" nodeType="clickPar">
                      <p:stCondLst>
                        <p:cond delay="indefinite"/>
                      </p:stCondLst>
                      <p:childTnLst>
                        <p:par>
                          <p:cTn id="56" fill="hold" nodeType="withGroup">
                            <p:stCondLst>
                              <p:cond delay="0"/>
                            </p:stCondLst>
                            <p:childTnLst>
                              <p:par>
                                <p:cTn id="57" presetID="63" presetClass="path" presetSubtype="0" accel="50000" decel="50000" fill="hold" grpId="2" nodeType="clickEffect">
                                  <p:stCondLst>
                                    <p:cond delay="0"/>
                                  </p:stCondLst>
                                  <p:childTnLst>
                                    <p:animMotion origin="layout" path="M 0.33541 0.26764 L 0.51041 0.26764 " pathEditMode="relative" rAng="0" ptsTypes="AA">
                                      <p:cBhvr>
                                        <p:cTn id="58" dur="1000" fill="hold"/>
                                        <p:tgtEl>
                                          <p:spTgt spid="78"/>
                                        </p:tgtEl>
                                        <p:attrNameLst>
                                          <p:attrName>ppt_x</p:attrName>
                                          <p:attrName>ppt_y</p:attrName>
                                        </p:attrNameLst>
                                      </p:cBhvr>
                                      <p:rCtr x="87" y="0"/>
                                    </p:animMotion>
                                  </p:childTnLst>
                                </p:cTn>
                              </p:par>
                              <p:par>
                                <p:cTn id="59" presetID="10" presetClass="exit" presetSubtype="0" fill="hold" grpId="3" nodeType="withEffect">
                                  <p:stCondLst>
                                    <p:cond delay="500"/>
                                  </p:stCondLst>
                                  <p:childTnLst>
                                    <p:animEffect transition="out" filter="fade">
                                      <p:cBhvr>
                                        <p:cTn id="60" dur="1000"/>
                                        <p:tgtEl>
                                          <p:spTgt spid="78"/>
                                        </p:tgtEl>
                                      </p:cBhvr>
                                    </p:animEffect>
                                    <p:set>
                                      <p:cBhvr>
                                        <p:cTn id="61" dur="1" fill="hold">
                                          <p:stCondLst>
                                            <p:cond delay="999"/>
                                          </p:stCondLst>
                                        </p:cTn>
                                        <p:tgtEl>
                                          <p:spTgt spid="78"/>
                                        </p:tgtEl>
                                        <p:attrNameLst>
                                          <p:attrName>style.visibility</p:attrName>
                                        </p:attrNameLst>
                                      </p:cBhvr>
                                      <p:to>
                                        <p:strVal val="hidden"/>
                                      </p:to>
                                    </p:set>
                                  </p:childTnLst>
                                </p:cTn>
                              </p:par>
                              <p:par>
                                <p:cTn id="62" presetID="63" presetClass="path" presetSubtype="0" accel="50000" decel="50000" fill="hold" grpId="2" nodeType="withEffect">
                                  <p:stCondLst>
                                    <p:cond delay="500"/>
                                  </p:stCondLst>
                                  <p:childTnLst>
                                    <p:animMotion origin="layout" path="M 0.33611 0.26463 L 0.53541 0.26532 " pathEditMode="relative" rAng="0" ptsTypes="AA">
                                      <p:cBhvr>
                                        <p:cTn id="63" dur="1000" fill="hold"/>
                                        <p:tgtEl>
                                          <p:spTgt spid="79"/>
                                        </p:tgtEl>
                                        <p:attrNameLst>
                                          <p:attrName>ppt_x</p:attrName>
                                          <p:attrName>ppt_y</p:attrName>
                                        </p:attrNameLst>
                                      </p:cBhvr>
                                      <p:rCtr x="100" y="0"/>
                                    </p:animMotion>
                                  </p:childTnLst>
                                </p:cTn>
                              </p:par>
                              <p:par>
                                <p:cTn id="64" presetID="10" presetClass="exit" presetSubtype="0" fill="hold" grpId="3" nodeType="withEffect">
                                  <p:stCondLst>
                                    <p:cond delay="1000"/>
                                  </p:stCondLst>
                                  <p:childTnLst>
                                    <p:animEffect transition="out" filter="fade">
                                      <p:cBhvr>
                                        <p:cTn id="65" dur="1000"/>
                                        <p:tgtEl>
                                          <p:spTgt spid="79"/>
                                        </p:tgtEl>
                                      </p:cBhvr>
                                    </p:animEffect>
                                    <p:set>
                                      <p:cBhvr>
                                        <p:cTn id="66" dur="1" fill="hold">
                                          <p:stCondLst>
                                            <p:cond delay="999"/>
                                          </p:stCondLst>
                                        </p:cTn>
                                        <p:tgtEl>
                                          <p:spTgt spid="79"/>
                                        </p:tgtEl>
                                        <p:attrNameLst>
                                          <p:attrName>style.visibility</p:attrName>
                                        </p:attrNameLst>
                                      </p:cBhvr>
                                      <p:to>
                                        <p:strVal val="hidden"/>
                                      </p:to>
                                    </p:set>
                                  </p:childTnLst>
                                </p:cTn>
                              </p:par>
                              <p:par>
                                <p:cTn id="67" presetID="63" presetClass="path" presetSubtype="0" accel="50000" decel="50000" fill="hold" nodeType="withEffect">
                                  <p:stCondLst>
                                    <p:cond delay="1000"/>
                                  </p:stCondLst>
                                  <p:childTnLst>
                                    <p:animMotion origin="layout" path="M 0.33542 0.26764 L 0.56059 0.26764 " pathEditMode="relative" rAng="0" ptsTypes="AA">
                                      <p:cBhvr>
                                        <p:cTn id="68" dur="1000" fill="hold"/>
                                        <p:tgtEl>
                                          <p:spTgt spid="42"/>
                                        </p:tgtEl>
                                        <p:attrNameLst>
                                          <p:attrName>ppt_x</p:attrName>
                                          <p:attrName>ppt_y</p:attrName>
                                        </p:attrNameLst>
                                      </p:cBhvr>
                                      <p:rCtr x="112" y="0"/>
                                    </p:animMotion>
                                  </p:childTnLst>
                                </p:cTn>
                              </p:par>
                              <p:par>
                                <p:cTn id="69" presetID="10" presetClass="exit" presetSubtype="0" fill="hold" nodeType="withEffect">
                                  <p:stCondLst>
                                    <p:cond delay="1500"/>
                                  </p:stCondLst>
                                  <p:childTnLst>
                                    <p:animEffect transition="out" filter="fade">
                                      <p:cBhvr>
                                        <p:cTn id="70" dur="1000"/>
                                        <p:tgtEl>
                                          <p:spTgt spid="42"/>
                                        </p:tgtEl>
                                      </p:cBhvr>
                                    </p:animEffect>
                                    <p:set>
                                      <p:cBhvr>
                                        <p:cTn id="71" dur="1" fill="hold">
                                          <p:stCondLst>
                                            <p:cond delay="999"/>
                                          </p:stCondLst>
                                        </p:cTn>
                                        <p:tgtEl>
                                          <p:spTgt spid="42"/>
                                        </p:tgtEl>
                                        <p:attrNameLst>
                                          <p:attrName>style.visibility</p:attrName>
                                        </p:attrNameLst>
                                      </p:cBhvr>
                                      <p:to>
                                        <p:strVal val="hidden"/>
                                      </p:to>
                                    </p:set>
                                  </p:childTnLst>
                                </p:cTn>
                              </p:par>
                              <p:par>
                                <p:cTn id="72" presetID="63" presetClass="path" presetSubtype="0" accel="50000" decel="50000" fill="hold" nodeType="withEffect">
                                  <p:stCondLst>
                                    <p:cond delay="1500"/>
                                  </p:stCondLst>
                                  <p:childTnLst>
                                    <p:animMotion origin="layout" path="M 0.33611 0.26394 L 0.58559 0.26764 " pathEditMode="relative" rAng="0" ptsTypes="AA">
                                      <p:cBhvr>
                                        <p:cTn id="73" dur="1000" fill="hold"/>
                                        <p:tgtEl>
                                          <p:spTgt spid="48"/>
                                        </p:tgtEl>
                                        <p:attrNameLst>
                                          <p:attrName>ppt_x</p:attrName>
                                          <p:attrName>ppt_y</p:attrName>
                                        </p:attrNameLst>
                                      </p:cBhvr>
                                      <p:rCtr x="125" y="2"/>
                                    </p:animMotion>
                                  </p:childTnLst>
                                </p:cTn>
                              </p:par>
                              <p:par>
                                <p:cTn id="74" presetID="10" presetClass="exit" presetSubtype="0" fill="hold" nodeType="withEffect">
                                  <p:stCondLst>
                                    <p:cond delay="2000"/>
                                  </p:stCondLst>
                                  <p:childTnLst>
                                    <p:animEffect transition="out" filter="fade">
                                      <p:cBhvr>
                                        <p:cTn id="75" dur="1000"/>
                                        <p:tgtEl>
                                          <p:spTgt spid="48"/>
                                        </p:tgtEl>
                                      </p:cBhvr>
                                    </p:animEffect>
                                    <p:set>
                                      <p:cBhvr>
                                        <p:cTn id="76" dur="1" fill="hold">
                                          <p:stCondLst>
                                            <p:cond delay="999"/>
                                          </p:stCondLst>
                                        </p:cTn>
                                        <p:tgtEl>
                                          <p:spTgt spid="48"/>
                                        </p:tgtEl>
                                        <p:attrNameLst>
                                          <p:attrName>style.visibility</p:attrName>
                                        </p:attrNameLst>
                                      </p:cBhvr>
                                      <p:to>
                                        <p:strVal val="hidden"/>
                                      </p:to>
                                    </p:set>
                                  </p:childTnLst>
                                </p:cTn>
                              </p:par>
                              <p:par>
                                <p:cTn id="77" presetID="63" presetClass="path" presetSubtype="0" accel="50000" decel="50000" fill="hold" grpId="2" nodeType="withEffect">
                                  <p:stCondLst>
                                    <p:cond delay="2000"/>
                                  </p:stCondLst>
                                  <p:childTnLst>
                                    <p:animMotion origin="layout" path="M 0.33559 0.26764 L 0.61059 0.26764 " pathEditMode="relative" rAng="0" ptsTypes="AA">
                                      <p:cBhvr>
                                        <p:cTn id="78" dur="1000" fill="hold"/>
                                        <p:tgtEl>
                                          <p:spTgt spid="49"/>
                                        </p:tgtEl>
                                        <p:attrNameLst>
                                          <p:attrName>ppt_x</p:attrName>
                                          <p:attrName>ppt_y</p:attrName>
                                        </p:attrNameLst>
                                      </p:cBhvr>
                                      <p:rCtr x="138" y="0"/>
                                    </p:animMotion>
                                  </p:childTnLst>
                                </p:cTn>
                              </p:par>
                              <p:par>
                                <p:cTn id="79" presetID="10" presetClass="exit" presetSubtype="0" fill="hold" grpId="3" nodeType="withEffect">
                                  <p:stCondLst>
                                    <p:cond delay="2500"/>
                                  </p:stCondLst>
                                  <p:childTnLst>
                                    <p:animEffect transition="out" filter="fade">
                                      <p:cBhvr>
                                        <p:cTn id="80" dur="1000"/>
                                        <p:tgtEl>
                                          <p:spTgt spid="49"/>
                                        </p:tgtEl>
                                      </p:cBhvr>
                                    </p:animEffect>
                                    <p:set>
                                      <p:cBhvr>
                                        <p:cTn id="81" dur="1" fill="hold">
                                          <p:stCondLst>
                                            <p:cond delay="999"/>
                                          </p:stCondLst>
                                        </p:cTn>
                                        <p:tgtEl>
                                          <p:spTgt spid="49"/>
                                        </p:tgtEl>
                                        <p:attrNameLst>
                                          <p:attrName>style.visibility</p:attrName>
                                        </p:attrNameLst>
                                      </p:cBhvr>
                                      <p:to>
                                        <p:strVal val="hidden"/>
                                      </p:to>
                                    </p:set>
                                  </p:childTnLst>
                                </p:cTn>
                              </p:par>
                              <p:par>
                                <p:cTn id="82" presetID="63" presetClass="path" presetSubtype="0" accel="50000" decel="50000" fill="hold" grpId="2" nodeType="withEffect">
                                  <p:stCondLst>
                                    <p:cond delay="2500"/>
                                  </p:stCondLst>
                                  <p:childTnLst>
                                    <p:animMotion origin="layout" path="M 0.21875 -0.28753 L 0.51041 -0.28753 " pathEditMode="relative" rAng="0" ptsTypes="AA">
                                      <p:cBhvr>
                                        <p:cTn id="83" dur="1000" fill="hold"/>
                                        <p:tgtEl>
                                          <p:spTgt spid="84"/>
                                        </p:tgtEl>
                                        <p:attrNameLst>
                                          <p:attrName>ppt_x</p:attrName>
                                          <p:attrName>ppt_y</p:attrName>
                                        </p:attrNameLst>
                                      </p:cBhvr>
                                      <p:rCtr x="146" y="0"/>
                                    </p:animMotion>
                                  </p:childTnLst>
                                </p:cTn>
                              </p:par>
                              <p:par>
                                <p:cTn id="84" presetID="10" presetClass="exit" presetSubtype="0" fill="hold" grpId="3" nodeType="withEffect">
                                  <p:stCondLst>
                                    <p:cond delay="3000"/>
                                  </p:stCondLst>
                                  <p:childTnLst>
                                    <p:animEffect transition="out" filter="fade">
                                      <p:cBhvr>
                                        <p:cTn id="85" dur="1000"/>
                                        <p:tgtEl>
                                          <p:spTgt spid="84"/>
                                        </p:tgtEl>
                                      </p:cBhvr>
                                    </p:animEffect>
                                    <p:set>
                                      <p:cBhvr>
                                        <p:cTn id="86" dur="1" fill="hold">
                                          <p:stCondLst>
                                            <p:cond delay="999"/>
                                          </p:stCondLst>
                                        </p:cTn>
                                        <p:tgtEl>
                                          <p:spTgt spid="8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8" grpId="2" animBg="1"/>
      <p:bldP spid="78" grpId="3" animBg="1"/>
      <p:bldP spid="79" grpId="0" animBg="1"/>
      <p:bldP spid="79" grpId="1" animBg="1"/>
      <p:bldP spid="79" grpId="2" animBg="1"/>
      <p:bldP spid="79" grpId="3" animBg="1"/>
      <p:bldP spid="84" grpId="0" animBg="1"/>
      <p:bldP spid="84" grpId="1" animBg="1"/>
      <p:bldP spid="84" grpId="2" animBg="1"/>
      <p:bldP spid="84" grpId="3" animBg="1"/>
      <p:bldP spid="85" grpId="0" animBg="1"/>
      <p:bldP spid="85" grpId="1" animBg="1"/>
      <p:bldP spid="85" grpId="2" animBg="1"/>
      <p:bldP spid="85" grpId="3" animBg="1"/>
      <p:bldP spid="42" grpId="0" animBg="1"/>
      <p:bldP spid="42" grpId="1" animBg="1"/>
      <p:bldP spid="48" grpId="0" animBg="1"/>
      <p:bldP spid="48" grpId="1" animBg="1"/>
      <p:bldP spid="49" grpId="0" animBg="1"/>
      <p:bldP spid="49" grpId="1" animBg="1"/>
      <p:bldP spid="49" grpId="2" animBg="1"/>
      <p:bldP spid="49" grpId="3" animBg="1"/>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0" y="0"/>
            <a:ext cx="9144000" cy="914400"/>
          </a:xfrm>
        </p:spPr>
        <p:txBody>
          <a:bodyPr/>
          <a:lstStyle/>
          <a:p>
            <a:r>
              <a:rPr lang="en-US" altLang="en-US"/>
              <a:t>Data Center Transport Requirements</a:t>
            </a:r>
          </a:p>
        </p:txBody>
      </p:sp>
      <p:sp>
        <p:nvSpPr>
          <p:cNvPr id="144386"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0CBAC60-6D61-E140-BAC2-19AA371B4A02}" type="slidenum">
              <a:rPr lang="en-US" altLang="en-US" sz="1200">
                <a:solidFill>
                  <a:schemeClr val="tx2"/>
                </a:solidFill>
                <a:latin typeface="Arial Narrow" charset="0"/>
              </a:rPr>
              <a:pPr eaLnBrk="1" hangingPunct="1"/>
              <a:t>13</a:t>
            </a:fld>
            <a:endParaRPr lang="en-US" altLang="en-US" sz="1200">
              <a:solidFill>
                <a:schemeClr val="tx2"/>
              </a:solidFill>
              <a:latin typeface="Arial Narrow" charset="0"/>
            </a:endParaRPr>
          </a:p>
        </p:txBody>
      </p:sp>
      <p:sp>
        <p:nvSpPr>
          <p:cNvPr id="4" name="Rectangle 262"/>
          <p:cNvSpPr>
            <a:spLocks noGrp="1" noChangeArrowheads="1"/>
          </p:cNvSpPr>
          <p:nvPr/>
        </p:nvSpPr>
        <p:spPr bwMode="auto">
          <a:xfrm>
            <a:off x="381000" y="1447800"/>
            <a:ext cx="8839200" cy="3505200"/>
          </a:xfrm>
          <a:prstGeom prst="rect">
            <a:avLst/>
          </a:prstGeom>
          <a:noFill/>
          <a:ln w="9525">
            <a:noFill/>
            <a:miter lim="800000"/>
            <a:headEnd/>
            <a:tailEnd/>
          </a:ln>
        </p:spPr>
        <p:txBody>
          <a:bodyPr/>
          <a:lstStyle/>
          <a:p>
            <a:pPr marL="342900" indent="-342900" eaLnBrk="0" hangingPunct="0">
              <a:spcBef>
                <a:spcPct val="20000"/>
              </a:spcBef>
              <a:buFont typeface="+mj-lt"/>
              <a:buAutoNum type="arabicPeriod"/>
              <a:defRPr/>
            </a:pPr>
            <a:r>
              <a:rPr lang="en-US" sz="2800" b="1" kern="0" dirty="0">
                <a:solidFill>
                  <a:srgbClr val="0000CC"/>
                </a:solidFill>
                <a:ea typeface="ＭＳ Ｐゴシック" charset="0"/>
                <a:cs typeface="Times New Roman"/>
              </a:rPr>
              <a:t> High Burst Tolerance</a:t>
            </a:r>
          </a:p>
          <a:p>
            <a:pPr marL="742950" lvl="1" indent="-285750" eaLnBrk="0" hangingPunct="0">
              <a:spcBef>
                <a:spcPct val="25000"/>
              </a:spcBef>
              <a:buClr>
                <a:srgbClr val="000000"/>
              </a:buClr>
              <a:buFontTx/>
              <a:buChar char="–"/>
              <a:defRPr/>
            </a:pPr>
            <a:r>
              <a:rPr lang="en-US" kern="0" dirty="0" err="1">
                <a:solidFill>
                  <a:srgbClr val="000000"/>
                </a:solidFill>
                <a:ea typeface="ＭＳ Ｐゴシック" charset="0"/>
                <a:cs typeface="Times New Roman"/>
              </a:rPr>
              <a:t>Incast</a:t>
            </a:r>
            <a:r>
              <a:rPr lang="en-US" kern="0" dirty="0">
                <a:solidFill>
                  <a:srgbClr val="000000"/>
                </a:solidFill>
                <a:ea typeface="ＭＳ Ｐゴシック" charset="0"/>
                <a:cs typeface="Times New Roman"/>
              </a:rPr>
              <a:t> due to Partition/Aggregate is common.</a:t>
            </a:r>
          </a:p>
          <a:p>
            <a:pPr marL="742950" lvl="1" indent="-285750" eaLnBrk="0" hangingPunct="0">
              <a:spcBef>
                <a:spcPct val="25000"/>
              </a:spcBef>
              <a:buClr>
                <a:srgbClr val="000000"/>
              </a:buClr>
              <a:defRPr/>
            </a:pPr>
            <a:endParaRPr lang="en-US" sz="1400" kern="0" dirty="0">
              <a:solidFill>
                <a:srgbClr val="000000"/>
              </a:solidFill>
              <a:ea typeface="ＭＳ Ｐゴシック" charset="0"/>
              <a:cs typeface="Times New Roman"/>
            </a:endParaRPr>
          </a:p>
          <a:p>
            <a:pPr marL="342900" indent="-342900" eaLnBrk="0" hangingPunct="0">
              <a:spcBef>
                <a:spcPct val="20000"/>
              </a:spcBef>
              <a:buFont typeface="+mj-lt"/>
              <a:buAutoNum type="arabicPeriod"/>
              <a:defRPr/>
            </a:pPr>
            <a:r>
              <a:rPr lang="en-US" sz="2800" b="1" kern="0" dirty="0">
                <a:solidFill>
                  <a:srgbClr val="0000CC"/>
                </a:solidFill>
                <a:ea typeface="ＭＳ Ｐゴシック" charset="0"/>
                <a:cs typeface="Times New Roman"/>
              </a:rPr>
              <a:t> Low Latency</a:t>
            </a:r>
          </a:p>
          <a:p>
            <a:pPr marL="742950" lvl="1" indent="-285750" eaLnBrk="0" hangingPunct="0">
              <a:spcBef>
                <a:spcPct val="25000"/>
              </a:spcBef>
              <a:buClr>
                <a:srgbClr val="000000"/>
              </a:buClr>
              <a:buFontTx/>
              <a:buChar char="–"/>
              <a:defRPr/>
            </a:pPr>
            <a:r>
              <a:rPr lang="en-US" kern="0" dirty="0">
                <a:solidFill>
                  <a:srgbClr val="000000"/>
                </a:solidFill>
                <a:ea typeface="ＭＳ Ｐゴシック" charset="0"/>
                <a:cs typeface="Times New Roman"/>
              </a:rPr>
              <a:t>Short flows, queries</a:t>
            </a:r>
          </a:p>
          <a:p>
            <a:pPr marL="342900" indent="-342900" eaLnBrk="0" hangingPunct="0">
              <a:spcBef>
                <a:spcPct val="20000"/>
              </a:spcBef>
              <a:defRPr/>
            </a:pPr>
            <a:endParaRPr lang="en-US" sz="1400" b="1" kern="0" dirty="0">
              <a:solidFill>
                <a:srgbClr val="3366CC"/>
              </a:solidFill>
              <a:ea typeface="ＭＳ Ｐゴシック" charset="0"/>
              <a:cs typeface="Times New Roman"/>
            </a:endParaRPr>
          </a:p>
          <a:p>
            <a:pPr marL="342900" indent="-342900" eaLnBrk="0" hangingPunct="0">
              <a:spcBef>
                <a:spcPct val="20000"/>
              </a:spcBef>
              <a:defRPr/>
            </a:pPr>
            <a:r>
              <a:rPr lang="en-US" sz="2800" b="1" kern="0" dirty="0">
                <a:solidFill>
                  <a:srgbClr val="0000CC"/>
                </a:solidFill>
                <a:ea typeface="ＭＳ Ｐゴシック" charset="0"/>
                <a:cs typeface="Times New Roman"/>
              </a:rPr>
              <a:t>3. </a:t>
            </a:r>
            <a:r>
              <a:rPr lang="en-US" sz="2800" b="1" kern="0" dirty="0">
                <a:solidFill>
                  <a:srgbClr val="0000CC"/>
                </a:solidFill>
                <a:ea typeface="+mn-ea"/>
                <a:cs typeface="Times New Roman"/>
              </a:rPr>
              <a:t>High </a:t>
            </a:r>
            <a:r>
              <a:rPr lang="en-US" sz="2800" b="1" kern="0" dirty="0">
                <a:solidFill>
                  <a:srgbClr val="0000CC"/>
                </a:solidFill>
                <a:ea typeface="ＭＳ Ｐゴシック" charset="0"/>
                <a:cs typeface="Times New Roman"/>
              </a:rPr>
              <a:t>T</a:t>
            </a:r>
            <a:r>
              <a:rPr lang="en-US" sz="2800" b="1" kern="0" dirty="0">
                <a:solidFill>
                  <a:srgbClr val="0000CC"/>
                </a:solidFill>
                <a:ea typeface="+mn-ea"/>
                <a:cs typeface="Times New Roman"/>
              </a:rPr>
              <a:t>hroughput </a:t>
            </a:r>
          </a:p>
          <a:p>
            <a:pPr marL="742950" lvl="1" indent="-285750" eaLnBrk="0" hangingPunct="0">
              <a:spcBef>
                <a:spcPct val="25000"/>
              </a:spcBef>
              <a:buClr>
                <a:srgbClr val="000000"/>
              </a:buClr>
              <a:buFontTx/>
              <a:buChar char="–"/>
              <a:defRPr/>
            </a:pPr>
            <a:r>
              <a:rPr lang="en-US" kern="0" dirty="0">
                <a:solidFill>
                  <a:srgbClr val="000000"/>
                </a:solidFill>
                <a:ea typeface="ＭＳ Ｐゴシック" charset="0"/>
                <a:cs typeface="Times New Roman"/>
              </a:rPr>
              <a:t>Continuous data updates, large file transfers</a:t>
            </a:r>
          </a:p>
          <a:p>
            <a:pPr marL="742950" lvl="1" indent="-285750" eaLnBrk="0" hangingPunct="0">
              <a:spcBef>
                <a:spcPct val="25000"/>
              </a:spcBef>
              <a:buClr>
                <a:srgbClr val="000000"/>
              </a:buClr>
              <a:defRPr/>
            </a:pPr>
            <a:endParaRPr lang="en-US" kern="0" dirty="0">
              <a:solidFill>
                <a:srgbClr val="000000"/>
              </a:solidFill>
              <a:ea typeface="ＭＳ Ｐゴシック" charset="0"/>
              <a:cs typeface="Times New Roman"/>
            </a:endParaRPr>
          </a:p>
          <a:p>
            <a:pPr marL="342900" indent="-342900" eaLnBrk="0" hangingPunct="0">
              <a:spcBef>
                <a:spcPct val="20000"/>
              </a:spcBef>
              <a:buClr>
                <a:srgbClr val="000000"/>
              </a:buClr>
              <a:defRPr/>
            </a:pPr>
            <a:endParaRPr lang="en-US" u="sng" kern="0" dirty="0">
              <a:solidFill>
                <a:srgbClr val="FF0000"/>
              </a:solidFill>
              <a:ea typeface="ＭＳ Ｐゴシック" charset="0"/>
              <a:cs typeface="Times New Roman"/>
            </a:endParaRPr>
          </a:p>
        </p:txBody>
      </p:sp>
      <p:sp useBgFill="1">
        <p:nvSpPr>
          <p:cNvPr id="11" name="Rounded Rectangle 10"/>
          <p:cNvSpPr/>
          <p:nvPr/>
        </p:nvSpPr>
        <p:spPr>
          <a:xfrm>
            <a:off x="914400" y="5257800"/>
            <a:ext cx="7620000" cy="9144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plastic"/>
        </p:spPr>
        <p:txBody>
          <a:bodyPr anchor="ctr"/>
          <a:lstStyle/>
          <a:p>
            <a:pPr marL="342900" indent="-342900" algn="ctr" eaLnBrk="0" hangingPunct="0">
              <a:spcBef>
                <a:spcPct val="20000"/>
              </a:spcBef>
              <a:defRPr/>
            </a:pPr>
            <a:r>
              <a:rPr lang="en-US" sz="2800" b="1" dirty="0">
                <a:solidFill>
                  <a:srgbClr val="FF0000"/>
                </a:solidFill>
                <a:cs typeface="Arial"/>
              </a:rPr>
              <a:t>The challenge is to achieve these three together.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rot="5400000" flipH="1" flipV="1">
            <a:off x="2019300" y="3924300"/>
            <a:ext cx="48006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45410" name="Title 3"/>
          <p:cNvSpPr>
            <a:spLocks noGrp="1"/>
          </p:cNvSpPr>
          <p:nvPr>
            <p:ph type="title"/>
          </p:nvPr>
        </p:nvSpPr>
        <p:spPr>
          <a:xfrm>
            <a:off x="457200" y="228600"/>
            <a:ext cx="8229600" cy="1143000"/>
          </a:xfrm>
        </p:spPr>
        <p:txBody>
          <a:bodyPr/>
          <a:lstStyle/>
          <a:p>
            <a:r>
              <a:rPr lang="en-US" altLang="en-US"/>
              <a:t>Tension Between Requirements</a:t>
            </a:r>
          </a:p>
        </p:txBody>
      </p:sp>
      <p:sp>
        <p:nvSpPr>
          <p:cNvPr id="145411"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28D07A8-9A70-F44C-96D8-83F99FE1CEE2}" type="slidenum">
              <a:rPr lang="en-US" altLang="en-US" sz="1200">
                <a:solidFill>
                  <a:schemeClr val="tx2"/>
                </a:solidFill>
                <a:latin typeface="Arial Narrow" charset="0"/>
              </a:rPr>
              <a:pPr eaLnBrk="1" hangingPunct="1"/>
              <a:t>14</a:t>
            </a:fld>
            <a:endParaRPr lang="en-US" altLang="en-US" sz="1200">
              <a:solidFill>
                <a:schemeClr val="tx2"/>
              </a:solidFill>
              <a:latin typeface="Arial Narrow" charset="0"/>
            </a:endParaRPr>
          </a:p>
        </p:txBody>
      </p:sp>
      <p:sp>
        <p:nvSpPr>
          <p:cNvPr id="7" name="TextBox 6"/>
          <p:cNvSpPr txBox="1"/>
          <p:nvPr/>
        </p:nvSpPr>
        <p:spPr>
          <a:xfrm>
            <a:off x="228600" y="2068513"/>
            <a:ext cx="3352800" cy="400050"/>
          </a:xfrm>
          <a:prstGeom prst="rect">
            <a:avLst/>
          </a:prstGeom>
          <a:noFill/>
        </p:spPr>
        <p:txBody>
          <a:bodyPr>
            <a:spAutoFit/>
          </a:bodyPr>
          <a:lstStyle/>
          <a:p>
            <a:pPr marL="342900" indent="-342900" eaLnBrk="0" hangingPunct="0">
              <a:spcBef>
                <a:spcPct val="20000"/>
              </a:spcBef>
              <a:defRPr/>
            </a:pPr>
            <a:r>
              <a:rPr lang="en-US" sz="2000" b="1" kern="0" dirty="0">
                <a:latin typeface="Calibri"/>
                <a:ea typeface="ＭＳ Ｐゴシック" charset="0"/>
                <a:cs typeface="Calibri"/>
              </a:rPr>
              <a:t>High Burst Tolerance</a:t>
            </a:r>
          </a:p>
        </p:txBody>
      </p:sp>
      <p:sp>
        <p:nvSpPr>
          <p:cNvPr id="9" name="TextBox 8"/>
          <p:cNvSpPr txBox="1"/>
          <p:nvPr/>
        </p:nvSpPr>
        <p:spPr>
          <a:xfrm>
            <a:off x="228600" y="1676400"/>
            <a:ext cx="3302000" cy="400050"/>
          </a:xfrm>
          <a:prstGeom prst="rect">
            <a:avLst/>
          </a:prstGeom>
          <a:noFill/>
        </p:spPr>
        <p:txBody>
          <a:bodyPr>
            <a:spAutoFit/>
          </a:bodyPr>
          <a:lstStyle/>
          <a:p>
            <a:pPr marL="342900" indent="-342900" eaLnBrk="0" hangingPunct="0">
              <a:spcBef>
                <a:spcPct val="20000"/>
              </a:spcBef>
              <a:defRPr/>
            </a:pPr>
            <a:r>
              <a:rPr lang="en-US" sz="2000" b="1" kern="0" dirty="0">
                <a:latin typeface="Calibri"/>
                <a:ea typeface="ＭＳ Ｐゴシック" charset="0"/>
                <a:cs typeface="Calibri"/>
              </a:rPr>
              <a:t>High Throughput</a:t>
            </a:r>
          </a:p>
        </p:txBody>
      </p:sp>
      <p:sp>
        <p:nvSpPr>
          <p:cNvPr id="12" name="TextBox 11"/>
          <p:cNvSpPr txBox="1"/>
          <p:nvPr/>
        </p:nvSpPr>
        <p:spPr>
          <a:xfrm>
            <a:off x="5791200" y="2057400"/>
            <a:ext cx="2209800" cy="400050"/>
          </a:xfrm>
          <a:prstGeom prst="rect">
            <a:avLst/>
          </a:prstGeom>
          <a:noFill/>
        </p:spPr>
        <p:txBody>
          <a:bodyPr>
            <a:spAutoFit/>
          </a:bodyPr>
          <a:lstStyle/>
          <a:p>
            <a:pPr marL="342900" indent="-342900" eaLnBrk="0" hangingPunct="0">
              <a:spcBef>
                <a:spcPct val="20000"/>
              </a:spcBef>
              <a:defRPr/>
            </a:pPr>
            <a:r>
              <a:rPr lang="en-US" sz="2000" b="1" kern="0" dirty="0">
                <a:latin typeface="Calibri"/>
                <a:ea typeface="ＭＳ Ｐゴシック" charset="0"/>
                <a:cs typeface="Calibri"/>
              </a:rPr>
              <a:t>Low Latency</a:t>
            </a:r>
          </a:p>
        </p:txBody>
      </p:sp>
      <p:sp>
        <p:nvSpPr>
          <p:cNvPr id="20" name="TextBox 19"/>
          <p:cNvSpPr txBox="1">
            <a:spLocks noChangeArrowheads="1"/>
          </p:cNvSpPr>
          <p:nvPr/>
        </p:nvSpPr>
        <p:spPr bwMode="auto">
          <a:xfrm>
            <a:off x="533400" y="3200400"/>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Deep Buffers:</a:t>
            </a:r>
          </a:p>
          <a:p>
            <a:pPr eaLnBrk="1" hangingPunct="1">
              <a:buFont typeface="Wingdings" charset="2"/>
              <a:buChar char="Ø"/>
            </a:pPr>
            <a:r>
              <a:rPr lang="en-US" altLang="en-US" sz="2000">
                <a:solidFill>
                  <a:srgbClr val="FF0000"/>
                </a:solidFill>
                <a:latin typeface="Calibri" charset="0"/>
              </a:rPr>
              <a:t> Queuing Delays</a:t>
            </a:r>
          </a:p>
          <a:p>
            <a:pPr eaLnBrk="1" hangingPunct="1"/>
            <a:r>
              <a:rPr lang="en-US" altLang="en-US" sz="2000">
                <a:solidFill>
                  <a:srgbClr val="FF0000"/>
                </a:solidFill>
                <a:latin typeface="Calibri" charset="0"/>
              </a:rPr>
              <a:t>     Increase Latency</a:t>
            </a:r>
          </a:p>
        </p:txBody>
      </p:sp>
      <p:sp>
        <p:nvSpPr>
          <p:cNvPr id="21" name="TextBox 20"/>
          <p:cNvSpPr txBox="1">
            <a:spLocks noChangeArrowheads="1"/>
          </p:cNvSpPr>
          <p:nvPr/>
        </p:nvSpPr>
        <p:spPr bwMode="auto">
          <a:xfrm>
            <a:off x="5715000" y="32004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Shallow Buffers:</a:t>
            </a:r>
          </a:p>
          <a:p>
            <a:pPr eaLnBrk="1" hangingPunct="1">
              <a:buFont typeface="Wingdings" charset="2"/>
              <a:buChar char="Ø"/>
            </a:pPr>
            <a:r>
              <a:rPr lang="en-US" altLang="en-US" sz="2000">
                <a:solidFill>
                  <a:srgbClr val="FF0000"/>
                </a:solidFill>
                <a:latin typeface="Calibri" charset="0"/>
              </a:rPr>
              <a:t> Bad for Bursts &amp; </a:t>
            </a:r>
          </a:p>
          <a:p>
            <a:pPr eaLnBrk="1" hangingPunct="1"/>
            <a:r>
              <a:rPr lang="en-US" altLang="en-US" sz="2000">
                <a:solidFill>
                  <a:srgbClr val="FF0000"/>
                </a:solidFill>
                <a:latin typeface="Calibri" charset="0"/>
              </a:rPr>
              <a:t>     Throughput   </a:t>
            </a:r>
          </a:p>
        </p:txBody>
      </p:sp>
      <p:sp>
        <p:nvSpPr>
          <p:cNvPr id="22" name="TextBox 21"/>
          <p:cNvSpPr txBox="1">
            <a:spLocks noChangeArrowheads="1"/>
          </p:cNvSpPr>
          <p:nvPr/>
        </p:nvSpPr>
        <p:spPr bwMode="auto">
          <a:xfrm>
            <a:off x="533400" y="4808538"/>
            <a:ext cx="3581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Reduced RTO</a:t>
            </a:r>
            <a:r>
              <a:rPr lang="en-US" altLang="en-US" sz="2000" b="1" baseline="-25000">
                <a:solidFill>
                  <a:srgbClr val="0000CC"/>
                </a:solidFill>
                <a:latin typeface="Calibri" charset="0"/>
              </a:rPr>
              <a:t>min </a:t>
            </a:r>
            <a:r>
              <a:rPr lang="en-US" altLang="en-US" sz="2000" b="1">
                <a:solidFill>
                  <a:srgbClr val="0000CC"/>
                </a:solidFill>
                <a:latin typeface="Calibri" charset="0"/>
              </a:rPr>
              <a:t>(SIGCOMM ‘09)</a:t>
            </a:r>
          </a:p>
          <a:p>
            <a:pPr eaLnBrk="1" hangingPunct="1">
              <a:buFont typeface="Wingdings" charset="2"/>
              <a:buChar char="Ø"/>
            </a:pPr>
            <a:r>
              <a:rPr lang="en-US" altLang="en-US" sz="2000">
                <a:solidFill>
                  <a:srgbClr val="FF0000"/>
                </a:solidFill>
                <a:latin typeface="Calibri" charset="0"/>
              </a:rPr>
              <a:t> Doesn’t Help Latency</a:t>
            </a:r>
          </a:p>
        </p:txBody>
      </p:sp>
      <p:sp>
        <p:nvSpPr>
          <p:cNvPr id="23" name="TextBox 22"/>
          <p:cNvSpPr txBox="1">
            <a:spLocks noChangeArrowheads="1"/>
          </p:cNvSpPr>
          <p:nvPr/>
        </p:nvSpPr>
        <p:spPr bwMode="auto">
          <a:xfrm>
            <a:off x="5715000" y="4800600"/>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latin typeface="Calibri" charset="0"/>
              </a:rPr>
              <a:t>AQM – RED:</a:t>
            </a:r>
          </a:p>
          <a:p>
            <a:pPr eaLnBrk="1" hangingPunct="1">
              <a:buFont typeface="Wingdings" charset="2"/>
              <a:buChar char="Ø"/>
            </a:pPr>
            <a:r>
              <a:rPr lang="en-US" altLang="en-US" sz="2000">
                <a:solidFill>
                  <a:srgbClr val="FF0000"/>
                </a:solidFill>
                <a:latin typeface="Calibri" charset="0"/>
              </a:rPr>
              <a:t> Avg Queue Not Fast</a:t>
            </a:r>
          </a:p>
          <a:p>
            <a:pPr eaLnBrk="1" hangingPunct="1"/>
            <a:r>
              <a:rPr lang="en-US" altLang="en-US" sz="2000">
                <a:solidFill>
                  <a:srgbClr val="FF0000"/>
                </a:solidFill>
                <a:latin typeface="Calibri" charset="0"/>
              </a:rPr>
              <a:t>     Enough for Incast</a:t>
            </a:r>
          </a:p>
        </p:txBody>
      </p:sp>
      <p:pic>
        <p:nvPicPr>
          <p:cNvPr id="1454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40000" flipH="1">
            <a:off x="3979863" y="1219200"/>
            <a:ext cx="800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rot="10800000">
            <a:off x="2286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791200" y="2590800"/>
            <a:ext cx="27432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useBgFill="1">
        <p:nvSpPr>
          <p:cNvPr id="32" name="Rounded Rectangle 31"/>
          <p:cNvSpPr/>
          <p:nvPr/>
        </p:nvSpPr>
        <p:spPr>
          <a:xfrm>
            <a:off x="1295400" y="3725703"/>
            <a:ext cx="6629400" cy="919401"/>
          </a:xfrm>
          <a:prstGeom prst="roundRect">
            <a:avLst/>
          </a:prstGeom>
          <a:ln>
            <a:noFill/>
          </a:ln>
          <a:effectLst>
            <a:innerShdw blurRad="2159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b="1" dirty="0">
                <a:solidFill>
                  <a:srgbClr val="FF0000"/>
                </a:solidFill>
                <a:latin typeface="Calibri"/>
                <a:cs typeface="Calibri"/>
              </a:rPr>
              <a:t>Objective:</a:t>
            </a:r>
          </a:p>
          <a:p>
            <a:pPr algn="ctr">
              <a:defRPr/>
            </a:pPr>
            <a:r>
              <a:rPr lang="en-US" b="1" dirty="0">
                <a:solidFill>
                  <a:srgbClr val="FF0000"/>
                </a:solidFill>
                <a:latin typeface="Calibri"/>
                <a:cs typeface="Calibri"/>
              </a:rPr>
              <a:t>Low Queue Occupancy &amp; High Throughput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2"/>
          <p:cNvGrpSpPr>
            <a:grpSpLocks/>
          </p:cNvGrpSpPr>
          <p:nvPr/>
        </p:nvGrpSpPr>
        <p:grpSpPr bwMode="auto">
          <a:xfrm>
            <a:off x="6583363" y="4419600"/>
            <a:ext cx="274637" cy="274638"/>
            <a:chOff x="6934200" y="2667000"/>
            <a:chExt cx="274320" cy="274320"/>
          </a:xfrm>
        </p:grpSpPr>
        <p:sp>
          <p:nvSpPr>
            <p:cNvPr id="84" name="Rectangle 163"/>
            <p:cNvSpPr>
              <a:spLocks noChangeArrowheads="1"/>
            </p:cNvSpPr>
            <p:nvPr/>
          </p:nvSpPr>
          <p:spPr bwMode="auto">
            <a:xfrm>
              <a:off x="6934200" y="2667000"/>
              <a:ext cx="274320" cy="27432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7" name="Oval 86"/>
            <p:cNvSpPr/>
            <p:nvPr/>
          </p:nvSpPr>
          <p:spPr>
            <a:xfrm>
              <a:off x="7005555" y="2733598"/>
              <a:ext cx="133196" cy="144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81"/>
          <p:cNvGrpSpPr>
            <a:grpSpLocks/>
          </p:cNvGrpSpPr>
          <p:nvPr/>
        </p:nvGrpSpPr>
        <p:grpSpPr bwMode="auto">
          <a:xfrm>
            <a:off x="6586538" y="3279775"/>
            <a:ext cx="274637" cy="274638"/>
            <a:chOff x="6934200" y="2667000"/>
            <a:chExt cx="274320" cy="274320"/>
          </a:xfrm>
        </p:grpSpPr>
        <p:sp>
          <p:nvSpPr>
            <p:cNvPr id="80" name="Rectangle 163"/>
            <p:cNvSpPr>
              <a:spLocks noChangeArrowheads="1"/>
            </p:cNvSpPr>
            <p:nvPr/>
          </p:nvSpPr>
          <p:spPr bwMode="auto">
            <a:xfrm>
              <a:off x="6934200" y="2667000"/>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1" name="Oval 80"/>
            <p:cNvSpPr/>
            <p:nvPr/>
          </p:nvSpPr>
          <p:spPr>
            <a:xfrm>
              <a:off x="7005555" y="2733598"/>
              <a:ext cx="133196" cy="144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0"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9"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90" name="TextBox 89"/>
          <p:cNvSpPr txBox="1">
            <a:spLocks noChangeArrowheads="1"/>
          </p:cNvSpPr>
          <p:nvPr/>
        </p:nvSpPr>
        <p:spPr bwMode="auto">
          <a:xfrm>
            <a:off x="6553200" y="3211513"/>
            <a:ext cx="3587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146438" name="Picture 85" descr="server-gr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5502275"/>
            <a:ext cx="914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88" descr="server-gra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1709738"/>
            <a:ext cx="9159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0" name="Title 1"/>
          <p:cNvSpPr>
            <a:spLocks noGrp="1"/>
          </p:cNvSpPr>
          <p:nvPr>
            <p:ph type="title"/>
          </p:nvPr>
        </p:nvSpPr>
        <p:spPr>
          <a:xfrm>
            <a:off x="457200" y="0"/>
            <a:ext cx="8229600" cy="1143000"/>
          </a:xfrm>
        </p:spPr>
        <p:txBody>
          <a:bodyPr/>
          <a:lstStyle/>
          <a:p>
            <a:r>
              <a:rPr lang="en-US" altLang="en-US"/>
              <a:t>Review: The TCP/ECN Control Loop</a:t>
            </a:r>
          </a:p>
        </p:txBody>
      </p:sp>
      <p:sp>
        <p:nvSpPr>
          <p:cNvPr id="146441" name="Slide Number Placeholder 3"/>
          <p:cNvSpPr>
            <a:spLocks noGrp="1"/>
          </p:cNvSpPr>
          <p:nvPr>
            <p:ph type="sldNum" sz="quarter" idx="12"/>
          </p:nvPr>
        </p:nvSpPr>
        <p:spPr>
          <a:xfrm>
            <a:off x="6592888"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EBC6D0B-E8D4-4949-925C-7281E90F521D}" type="slidenum">
              <a:rPr lang="en-US" altLang="en-US" sz="1200">
                <a:solidFill>
                  <a:schemeClr val="tx2"/>
                </a:solidFill>
                <a:latin typeface="Arial Narrow" charset="0"/>
              </a:rPr>
              <a:pPr eaLnBrk="1" hangingPunct="1"/>
              <a:t>15</a:t>
            </a:fld>
            <a:endParaRPr lang="en-US" altLang="en-US" sz="1200">
              <a:solidFill>
                <a:schemeClr val="tx2"/>
              </a:solidFill>
              <a:latin typeface="Arial Narrow" charset="0"/>
            </a:endParaRPr>
          </a:p>
        </p:txBody>
      </p:sp>
      <p:cxnSp>
        <p:nvCxnSpPr>
          <p:cNvPr id="12" name="Straight Connector 11"/>
          <p:cNvCxnSpPr/>
          <p:nvPr/>
        </p:nvCxnSpPr>
        <p:spPr>
          <a:xfrm flipV="1">
            <a:off x="5318125" y="4068763"/>
            <a:ext cx="160972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28850" y="2195513"/>
            <a:ext cx="1674813" cy="17668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227263" y="4191000"/>
            <a:ext cx="1676400" cy="17986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51"/>
          <p:cNvGrpSpPr>
            <a:grpSpLocks/>
          </p:cNvGrpSpPr>
          <p:nvPr/>
        </p:nvGrpSpPr>
        <p:grpSpPr bwMode="auto">
          <a:xfrm>
            <a:off x="4038600" y="37663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a:solidFill>
                  <a:srgbClr val="333399"/>
                </a:solidFill>
                <a:ea typeface="ＭＳ Ｐゴシック" charset="0"/>
                <a:cs typeface="ＭＳ Ｐゴシック" charset="0"/>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pPr>
                <a:defRPr/>
              </a:pPr>
              <a:endParaRPr lang="en-US">
                <a:ea typeface="ＭＳ Ｐゴシック" charset="0"/>
                <a:cs typeface="ＭＳ Ｐゴシック" charset="0"/>
              </a:endParaRPr>
            </a:p>
          </p:txBody>
        </p:sp>
      </p:grpSp>
      <p:sp>
        <p:nvSpPr>
          <p:cNvPr id="78"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46447" name="TextBox 40"/>
          <p:cNvSpPr txBox="1">
            <a:spLocks noChangeArrowheads="1"/>
          </p:cNvSpPr>
          <p:nvPr/>
        </p:nvSpPr>
        <p:spPr bwMode="auto">
          <a:xfrm>
            <a:off x="1141413" y="125253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1</a:t>
            </a:r>
          </a:p>
        </p:txBody>
      </p:sp>
      <p:sp>
        <p:nvSpPr>
          <p:cNvPr id="146448" name="TextBox 44"/>
          <p:cNvSpPr txBox="1">
            <a:spLocks noChangeArrowheads="1"/>
          </p:cNvSpPr>
          <p:nvPr/>
        </p:nvSpPr>
        <p:spPr bwMode="auto">
          <a:xfrm>
            <a:off x="1141413" y="5062538"/>
            <a:ext cx="1066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Sender 2</a:t>
            </a:r>
          </a:p>
        </p:txBody>
      </p:sp>
      <p:sp>
        <p:nvSpPr>
          <p:cNvPr id="146449" name="TextBox 45"/>
          <p:cNvSpPr txBox="1">
            <a:spLocks noChangeArrowheads="1"/>
          </p:cNvSpPr>
          <p:nvPr/>
        </p:nvSpPr>
        <p:spPr bwMode="auto">
          <a:xfrm>
            <a:off x="6856413" y="3048000"/>
            <a:ext cx="1525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Receiver</a:t>
            </a:r>
          </a:p>
        </p:txBody>
      </p:sp>
      <p:sp>
        <p:nvSpPr>
          <p:cNvPr id="33"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2" name="Rectangle 163"/>
          <p:cNvSpPr>
            <a:spLocks noChangeArrowheads="1"/>
          </p:cNvSpPr>
          <p:nvPr/>
        </p:nvSpPr>
        <p:spPr bwMode="auto">
          <a:xfrm>
            <a:off x="2017713" y="5749925"/>
            <a:ext cx="192087" cy="593725"/>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5"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6"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7"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8"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9"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0"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1"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2"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3"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4"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5"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6"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7" name="Rectangle 163"/>
          <p:cNvSpPr>
            <a:spLocks noChangeArrowheads="1"/>
          </p:cNvSpPr>
          <p:nvPr/>
        </p:nvSpPr>
        <p:spPr bwMode="auto">
          <a:xfrm>
            <a:off x="2014538"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4"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5"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6"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7"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8"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19"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0"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1"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2"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3"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4"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25" name="Rectangle 163"/>
          <p:cNvSpPr>
            <a:spLocks noChangeArrowheads="1"/>
          </p:cNvSpPr>
          <p:nvPr/>
        </p:nvSpPr>
        <p:spPr bwMode="auto">
          <a:xfrm>
            <a:off x="6586538" y="3279775"/>
            <a:ext cx="274637" cy="274638"/>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58" name="Rectangle 163"/>
          <p:cNvSpPr>
            <a:spLocks noChangeArrowheads="1"/>
          </p:cNvSpPr>
          <p:nvPr/>
        </p:nvSpPr>
        <p:spPr bwMode="auto">
          <a:xfrm>
            <a:off x="2017713"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64" name="Rectangle 163"/>
          <p:cNvSpPr>
            <a:spLocks noChangeArrowheads="1"/>
          </p:cNvSpPr>
          <p:nvPr/>
        </p:nvSpPr>
        <p:spPr bwMode="auto">
          <a:xfrm>
            <a:off x="2017713"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79" name="Rectangle 163"/>
          <p:cNvSpPr>
            <a:spLocks noChangeArrowheads="1"/>
          </p:cNvSpPr>
          <p:nvPr/>
        </p:nvSpPr>
        <p:spPr bwMode="auto">
          <a:xfrm>
            <a:off x="2017713" y="1917700"/>
            <a:ext cx="192087" cy="593725"/>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85" name="Rectangle 163"/>
          <p:cNvSpPr>
            <a:spLocks noChangeArrowheads="1"/>
          </p:cNvSpPr>
          <p:nvPr/>
        </p:nvSpPr>
        <p:spPr bwMode="auto">
          <a:xfrm>
            <a:off x="2017713" y="5748338"/>
            <a:ext cx="192087" cy="595312"/>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pic>
        <p:nvPicPr>
          <p:cNvPr id="146481" name="Picture 4" descr="serv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1650" y="3533775"/>
            <a:ext cx="11493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val 92"/>
          <p:cNvSpPr/>
          <p:nvPr/>
        </p:nvSpPr>
        <p:spPr>
          <a:xfrm>
            <a:off x="4514850" y="3962400"/>
            <a:ext cx="133350"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4308475" y="3962400"/>
            <a:ext cx="133350"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08"/>
          <p:cNvGrpSpPr>
            <a:grpSpLocks/>
          </p:cNvGrpSpPr>
          <p:nvPr/>
        </p:nvGrpSpPr>
        <p:grpSpPr bwMode="auto">
          <a:xfrm>
            <a:off x="3581400" y="2819400"/>
            <a:ext cx="2133600" cy="1144588"/>
            <a:chOff x="3962400" y="2667000"/>
            <a:chExt cx="2133600" cy="1143794"/>
          </a:xfrm>
        </p:grpSpPr>
        <p:cxnSp>
          <p:nvCxnSpPr>
            <p:cNvPr id="97" name="Straight Arrow Connector 96"/>
            <p:cNvCxnSpPr/>
            <p:nvPr/>
          </p:nvCxnSpPr>
          <p:spPr>
            <a:xfrm rot="16200000" flipH="1">
              <a:off x="4501632" y="3357838"/>
              <a:ext cx="791612" cy="111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4403207" y="3370539"/>
              <a:ext cx="796372" cy="841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6491" name="TextBox 107"/>
            <p:cNvSpPr txBox="1">
              <a:spLocks noChangeArrowheads="1"/>
            </p:cNvSpPr>
            <p:nvPr/>
          </p:nvSpPr>
          <p:spPr bwMode="auto">
            <a:xfrm>
              <a:off x="3962400" y="2667000"/>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rPr>
                <a:t>ECN Mark (1 bit)</a:t>
              </a:r>
              <a:endParaRPr lang="en-US" altLang="en-US" b="1">
                <a:solidFill>
                  <a:srgbClr val="FF0000"/>
                </a:solidFill>
              </a:endParaRPr>
            </a:p>
          </p:txBody>
        </p:sp>
      </p:grpSp>
      <p:sp>
        <p:nvSpPr>
          <p:cNvPr id="63" name="Rectangle 163"/>
          <p:cNvSpPr>
            <a:spLocks noChangeArrowheads="1"/>
          </p:cNvSpPr>
          <p:nvPr/>
        </p:nvSpPr>
        <p:spPr bwMode="auto">
          <a:xfrm>
            <a:off x="6583363" y="4419600"/>
            <a:ext cx="274637" cy="274638"/>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Arial" pitchFamily="-109" charset="0"/>
              <a:ea typeface="+mn-ea"/>
              <a:cs typeface="ＭＳ Ｐゴシック" charset="0"/>
            </a:endParaRPr>
          </a:p>
        </p:txBody>
      </p:sp>
      <p:sp>
        <p:nvSpPr>
          <p:cNvPr id="135" name="TextBox 134"/>
          <p:cNvSpPr txBox="1">
            <a:spLocks noChangeArrowheads="1"/>
          </p:cNvSpPr>
          <p:nvPr/>
        </p:nvSpPr>
        <p:spPr bwMode="auto">
          <a:xfrm>
            <a:off x="6586538" y="3279775"/>
            <a:ext cx="29368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1" name="TextBox 90"/>
          <p:cNvSpPr txBox="1">
            <a:spLocks noChangeArrowheads="1"/>
          </p:cNvSpPr>
          <p:nvPr/>
        </p:nvSpPr>
        <p:spPr bwMode="auto">
          <a:xfrm>
            <a:off x="6553200" y="4343400"/>
            <a:ext cx="3587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TextBox 81"/>
          <p:cNvSpPr txBox="1">
            <a:spLocks noChangeArrowheads="1"/>
          </p:cNvSpPr>
          <p:nvPr/>
        </p:nvSpPr>
        <p:spPr bwMode="auto">
          <a:xfrm>
            <a:off x="2895600" y="1457325"/>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t>ECN = Explicit Congestion Notification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1268 -0.0037 C 0.0342 0.02662 0.10747 0.1338 0.14167 0.17778 C 0.17587 0.22199 0.15556 0.24653 0.21771 0.26135 C 0.27986 0.27616 0.45295 0.26528 0.51476 0.26621 " pathEditMode="relative" rAng="0" ptsTypes="aaaa">
                                      <p:cBhvr>
                                        <p:cTn id="6" dur="2000" fill="hold"/>
                                        <p:tgtEl>
                                          <p:spTgt spid="78"/>
                                        </p:tgtEl>
                                        <p:attrNameLst>
                                          <p:attrName>ppt_x</p:attrName>
                                          <p:attrName>ppt_y</p:attrName>
                                        </p:attrNameLst>
                                      </p:cBhvr>
                                      <p:rCtr x="251" y="140"/>
                                    </p:animMotion>
                                  </p:childTnLst>
                                </p:cTn>
                              </p:par>
                              <p:par>
                                <p:cTn id="7" presetID="0" presetClass="path" presetSubtype="0" accel="50000" decel="50000" fill="hold" grpId="0" nodeType="withEffect">
                                  <p:stCondLst>
                                    <p:cond delay="300"/>
                                  </p:stCondLst>
                                  <p:childTnLst>
                                    <p:animMotion origin="layout" path="M 0.01268 -0.0037 C 0.0342 0.02662 0.10747 0.1338 0.14167 0.17778 C 0.17587 0.22199 0.15556 0.24653 0.21771 0.26135 C 0.27986 0.27616 0.45295 0.26528 0.51476 0.26621 " pathEditMode="relative" rAng="0" ptsTypes="aaaa">
                                      <p:cBhvr>
                                        <p:cTn id="8" dur="2000" fill="hold"/>
                                        <p:tgtEl>
                                          <p:spTgt spid="65"/>
                                        </p:tgtEl>
                                        <p:attrNameLst>
                                          <p:attrName>ppt_x</p:attrName>
                                          <p:attrName>ppt_y</p:attrName>
                                        </p:attrNameLst>
                                      </p:cBhvr>
                                      <p:rCtr x="251" y="140"/>
                                    </p:animMotion>
                                  </p:childTnLst>
                                </p:cTn>
                              </p:par>
                              <p:par>
                                <p:cTn id="9" presetID="0" presetClass="path" presetSubtype="0" accel="50000" decel="50000" fill="hold" grpId="0" nodeType="withEffect">
                                  <p:stCondLst>
                                    <p:cond delay="600"/>
                                  </p:stCondLst>
                                  <p:childTnLst>
                                    <p:animMotion origin="layout" path="M 0.01268 -0.0037 C 0.0342 0.02662 0.10747 0.1338 0.14167 0.17778 C 0.17587 0.22199 0.15556 0.24653 0.21771 0.26135 C 0.27986 0.27616 0.45295 0.26528 0.51476 0.26621 " pathEditMode="relative" rAng="0" ptsTypes="aaaa">
                                      <p:cBhvr>
                                        <p:cTn id="10" dur="2000" fill="hold"/>
                                        <p:tgtEl>
                                          <p:spTgt spid="66"/>
                                        </p:tgtEl>
                                        <p:attrNameLst>
                                          <p:attrName>ppt_x</p:attrName>
                                          <p:attrName>ppt_y</p:attrName>
                                        </p:attrNameLst>
                                      </p:cBhvr>
                                      <p:rCtr x="251" y="140"/>
                                    </p:animMotion>
                                  </p:childTnLst>
                                </p:cTn>
                              </p:par>
                              <p:par>
                                <p:cTn id="11" presetID="0" presetClass="path" presetSubtype="0" accel="50000" decel="50000" fill="hold" grpId="0" nodeType="withEffect">
                                  <p:stCondLst>
                                    <p:cond delay="900"/>
                                  </p:stCondLst>
                                  <p:childTnLst>
                                    <p:animMotion origin="layout" path="M 0.01268 -0.0037 C 0.0342 0.02662 0.10747 0.1338 0.14167 0.17778 C 0.17587 0.22199 0.15556 0.24653 0.21771 0.26135 C 0.27986 0.27616 0.45295 0.26528 0.51476 0.26621 " pathEditMode="relative" rAng="0" ptsTypes="aaaa">
                                      <p:cBhvr>
                                        <p:cTn id="12" dur="2000" fill="hold"/>
                                        <p:tgtEl>
                                          <p:spTgt spid="67"/>
                                        </p:tgtEl>
                                        <p:attrNameLst>
                                          <p:attrName>ppt_x</p:attrName>
                                          <p:attrName>ppt_y</p:attrName>
                                        </p:attrNameLst>
                                      </p:cBhvr>
                                      <p:rCtr x="251" y="140"/>
                                    </p:animMotion>
                                  </p:childTnLst>
                                </p:cTn>
                              </p:par>
                              <p:par>
                                <p:cTn id="13" presetID="0" presetClass="path" presetSubtype="0" accel="50000" decel="50000" fill="hold" grpId="0" nodeType="withEffect">
                                  <p:stCondLst>
                                    <p:cond delay="1200"/>
                                  </p:stCondLst>
                                  <p:childTnLst>
                                    <p:animMotion origin="layout" path="M 0.01268 -0.0037 C 0.0342 0.02662 0.10747 0.1338 0.14167 0.17778 C 0.17587 0.22199 0.15556 0.24653 0.21771 0.26135 C 0.27986 0.27616 0.45295 0.26528 0.51476 0.26621 " pathEditMode="relative" rAng="0" ptsTypes="aaaa">
                                      <p:cBhvr>
                                        <p:cTn id="14" dur="2000" fill="hold"/>
                                        <p:tgtEl>
                                          <p:spTgt spid="68"/>
                                        </p:tgtEl>
                                        <p:attrNameLst>
                                          <p:attrName>ppt_x</p:attrName>
                                          <p:attrName>ppt_y</p:attrName>
                                        </p:attrNameLst>
                                      </p:cBhvr>
                                      <p:rCtr x="251" y="140"/>
                                    </p:animMotion>
                                  </p:childTnLst>
                                </p:cTn>
                              </p:par>
                              <p:par>
                                <p:cTn id="15" presetID="0" presetClass="path" presetSubtype="0" accel="50000" decel="50000" fill="hold" grpId="0" nodeType="withEffect">
                                  <p:stCondLst>
                                    <p:cond delay="1500"/>
                                  </p:stCondLst>
                                  <p:childTnLst>
                                    <p:animMotion origin="layout" path="M 0.01268 -0.0037 C 0.0342 0.02662 0.10747 0.1338 0.14167 0.17778 C 0.17587 0.22199 0.15556 0.24653 0.21771 0.26135 C 0.27986 0.27616 0.45295 0.26528 0.51476 0.26621 " pathEditMode="relative" rAng="0" ptsTypes="aaaa">
                                      <p:cBhvr>
                                        <p:cTn id="16" dur="2000" fill="hold"/>
                                        <p:tgtEl>
                                          <p:spTgt spid="69"/>
                                        </p:tgtEl>
                                        <p:attrNameLst>
                                          <p:attrName>ppt_x</p:attrName>
                                          <p:attrName>ppt_y</p:attrName>
                                        </p:attrNameLst>
                                      </p:cBhvr>
                                      <p:rCtr x="251" y="140"/>
                                    </p:animMotion>
                                  </p:childTnLst>
                                </p:cTn>
                              </p:par>
                              <p:par>
                                <p:cTn id="17" presetID="0" presetClass="path" presetSubtype="0" accel="50000" decel="50000" fill="hold" grpId="0" nodeType="withEffect">
                                  <p:stCondLst>
                                    <p:cond delay="1800"/>
                                  </p:stCondLst>
                                  <p:childTnLst>
                                    <p:animMotion origin="layout" path="M 0.01268 -0.0037 C 0.0342 0.02662 0.10747 0.1338 0.14167 0.17778 C 0.17587 0.22199 0.15556 0.24653 0.21771 0.26135 C 0.27986 0.27616 0.45295 0.26528 0.51476 0.26621 " pathEditMode="relative" rAng="0" ptsTypes="aaaa">
                                      <p:cBhvr>
                                        <p:cTn id="18" dur="2000" fill="hold"/>
                                        <p:tgtEl>
                                          <p:spTgt spid="70"/>
                                        </p:tgtEl>
                                        <p:attrNameLst>
                                          <p:attrName>ppt_x</p:attrName>
                                          <p:attrName>ppt_y</p:attrName>
                                        </p:attrNameLst>
                                      </p:cBhvr>
                                      <p:rCtr x="251" y="140"/>
                                    </p:animMotion>
                                  </p:childTnLst>
                                </p:cTn>
                              </p:par>
                              <p:par>
                                <p:cTn id="19" presetID="0" presetClass="path" presetSubtype="0" accel="50000" decel="50000" fill="hold" grpId="0" nodeType="withEffect">
                                  <p:stCondLst>
                                    <p:cond delay="2100"/>
                                  </p:stCondLst>
                                  <p:childTnLst>
                                    <p:animMotion origin="layout" path="M 0.01268 -0.0037 C 0.0342 0.02662 0.10747 0.1338 0.14167 0.17778 C 0.17587 0.22199 0.15556 0.24653 0.21771 0.26135 C 0.27986 0.27616 0.45295 0.26528 0.51476 0.26621 " pathEditMode="relative" rAng="0" ptsTypes="aaaa">
                                      <p:cBhvr>
                                        <p:cTn id="20" dur="2000" fill="hold"/>
                                        <p:tgtEl>
                                          <p:spTgt spid="71"/>
                                        </p:tgtEl>
                                        <p:attrNameLst>
                                          <p:attrName>ppt_x</p:attrName>
                                          <p:attrName>ppt_y</p:attrName>
                                        </p:attrNameLst>
                                      </p:cBhvr>
                                      <p:rCtr x="251" y="140"/>
                                    </p:animMotion>
                                  </p:childTnLst>
                                </p:cTn>
                              </p:par>
                              <p:par>
                                <p:cTn id="21" presetID="0" presetClass="path" presetSubtype="0" accel="50000" decel="50000" fill="hold" grpId="0" nodeType="withEffect">
                                  <p:stCondLst>
                                    <p:cond delay="2400"/>
                                  </p:stCondLst>
                                  <p:childTnLst>
                                    <p:animMotion origin="layout" path="M 0.01268 -0.0037 C 0.0342 0.02662 0.10747 0.1338 0.14167 0.17778 C 0.17587 0.22199 0.15556 0.24653 0.21771 0.26135 C 0.27986 0.27616 0.45295 0.26528 0.51476 0.26621 " pathEditMode="relative" rAng="0" ptsTypes="aaaa">
                                      <p:cBhvr>
                                        <p:cTn id="22" dur="2000" fill="hold"/>
                                        <p:tgtEl>
                                          <p:spTgt spid="72"/>
                                        </p:tgtEl>
                                        <p:attrNameLst>
                                          <p:attrName>ppt_x</p:attrName>
                                          <p:attrName>ppt_y</p:attrName>
                                        </p:attrNameLst>
                                      </p:cBhvr>
                                      <p:rCtr x="251" y="140"/>
                                    </p:animMotion>
                                  </p:childTnLst>
                                </p:cTn>
                              </p:par>
                              <p:par>
                                <p:cTn id="23" presetID="0" presetClass="path" presetSubtype="0" accel="50000" decel="50000" fill="hold" grpId="0" nodeType="withEffect">
                                  <p:stCondLst>
                                    <p:cond delay="2700"/>
                                  </p:stCondLst>
                                  <p:childTnLst>
                                    <p:animMotion origin="layout" path="M 0.01268 -0.0037 C 0.0342 0.02662 0.10747 0.1338 0.14167 0.17778 C 0.17587 0.22199 0.15556 0.24653 0.21771 0.26135 C 0.27986 0.27616 0.45295 0.26528 0.51476 0.26621 " pathEditMode="relative" rAng="0" ptsTypes="aaaa">
                                      <p:cBhvr>
                                        <p:cTn id="24" dur="2000" fill="hold"/>
                                        <p:tgtEl>
                                          <p:spTgt spid="73"/>
                                        </p:tgtEl>
                                        <p:attrNameLst>
                                          <p:attrName>ppt_x</p:attrName>
                                          <p:attrName>ppt_y</p:attrName>
                                        </p:attrNameLst>
                                      </p:cBhvr>
                                      <p:rCtr x="251" y="140"/>
                                    </p:animMotion>
                                  </p:childTnLst>
                                </p:cTn>
                              </p:par>
                              <p:par>
                                <p:cTn id="25" presetID="0" presetClass="path" presetSubtype="0" accel="50000" decel="50000" fill="hold" grpId="0" nodeType="withEffect">
                                  <p:stCondLst>
                                    <p:cond delay="3000"/>
                                  </p:stCondLst>
                                  <p:childTnLst>
                                    <p:animMotion origin="layout" path="M 0.01268 -0.0037 C 0.0342 0.02662 0.10747 0.1338 0.14167 0.17778 C 0.17587 0.22199 0.15556 0.24653 0.21771 0.26135 C 0.27986 0.27616 0.45295 0.26528 0.51476 0.26621 " pathEditMode="relative" rAng="0" ptsTypes="aaaa">
                                      <p:cBhvr>
                                        <p:cTn id="26" dur="2000" fill="hold"/>
                                        <p:tgtEl>
                                          <p:spTgt spid="74"/>
                                        </p:tgtEl>
                                        <p:attrNameLst>
                                          <p:attrName>ppt_x</p:attrName>
                                          <p:attrName>ppt_y</p:attrName>
                                        </p:attrNameLst>
                                      </p:cBhvr>
                                      <p:rCtr x="251" y="140"/>
                                    </p:animMotion>
                                  </p:childTnLst>
                                </p:cTn>
                              </p:par>
                              <p:par>
                                <p:cTn id="27" presetID="0" presetClass="path" presetSubtype="0" accel="50000" decel="50000" fill="hold" grpId="0" nodeType="withEffect">
                                  <p:stCondLst>
                                    <p:cond delay="3300"/>
                                  </p:stCondLst>
                                  <p:childTnLst>
                                    <p:animMotion origin="layout" path="M 0.01268 -0.0037 C 0.0342 0.02662 0.10747 0.1338 0.14167 0.17778 C 0.17587 0.22199 0.15556 0.24653 0.21771 0.26135 C 0.27986 0.27616 0.45295 0.26528 0.51476 0.26621 " pathEditMode="relative" rAng="0" ptsTypes="aaaa">
                                      <p:cBhvr>
                                        <p:cTn id="28" dur="2000" fill="hold"/>
                                        <p:tgtEl>
                                          <p:spTgt spid="75"/>
                                        </p:tgtEl>
                                        <p:attrNameLst>
                                          <p:attrName>ppt_x</p:attrName>
                                          <p:attrName>ppt_y</p:attrName>
                                        </p:attrNameLst>
                                      </p:cBhvr>
                                      <p:rCtr x="251" y="140"/>
                                    </p:animMotion>
                                  </p:childTnLst>
                                </p:cTn>
                              </p:par>
                              <p:par>
                                <p:cTn id="29" presetID="0" presetClass="path" presetSubtype="0" accel="50000" decel="50000" fill="hold" grpId="0" nodeType="withEffect">
                                  <p:stCondLst>
                                    <p:cond delay="3600"/>
                                  </p:stCondLst>
                                  <p:childTnLst>
                                    <p:animMotion origin="layout" path="M 0.01268 -0.0037 C 0.0342 0.02662 0.10747 0.1338 0.14167 0.17778 C 0.17587 0.22199 0.15556 0.24653 0.21771 0.26135 C 0.27986 0.27616 0.45295 0.26528 0.51476 0.26621 " pathEditMode="relative" rAng="0" ptsTypes="aaaa">
                                      <p:cBhvr>
                                        <p:cTn id="30" dur="2000" fill="hold"/>
                                        <p:tgtEl>
                                          <p:spTgt spid="76"/>
                                        </p:tgtEl>
                                        <p:attrNameLst>
                                          <p:attrName>ppt_x</p:attrName>
                                          <p:attrName>ppt_y</p:attrName>
                                        </p:attrNameLst>
                                      </p:cBhvr>
                                      <p:rCtr x="251" y="140"/>
                                    </p:animMotion>
                                  </p:childTnLst>
                                </p:cTn>
                              </p:par>
                              <p:par>
                                <p:cTn id="31" presetID="0" presetClass="path" presetSubtype="0" accel="50000" decel="50000" fill="hold" grpId="0" nodeType="withEffect">
                                  <p:stCondLst>
                                    <p:cond delay="3900"/>
                                  </p:stCondLst>
                                  <p:childTnLst>
                                    <p:animMotion origin="layout" path="M 0.01268 -0.0037 C 0.0342 0.02662 0.10747 0.1338 0.14167 0.17778 C 0.17587 0.22199 0.15556 0.24653 0.21771 0.26135 C 0.27986 0.27616 0.45295 0.26528 0.51476 0.26621 " pathEditMode="relative" rAng="0" ptsTypes="aaaa">
                                      <p:cBhvr>
                                        <p:cTn id="32" dur="2000" fill="hold"/>
                                        <p:tgtEl>
                                          <p:spTgt spid="77"/>
                                        </p:tgtEl>
                                        <p:attrNameLst>
                                          <p:attrName>ppt_x</p:attrName>
                                          <p:attrName>ppt_y</p:attrName>
                                        </p:attrNameLst>
                                      </p:cBhvr>
                                      <p:rCtr x="251" y="140"/>
                                    </p:animMotion>
                                  </p:childTnLst>
                                </p:cTn>
                              </p:par>
                              <p:par>
                                <p:cTn id="33" presetID="10" presetClass="exit" presetSubtype="0" fill="hold" grpId="0" nodeType="withEffect">
                                  <p:stCondLst>
                                    <p:cond delay="2000"/>
                                  </p:stCondLst>
                                  <p:childTnLst>
                                    <p:animEffect transition="out" filter="fade">
                                      <p:cBhvr>
                                        <p:cTn id="34" dur="300"/>
                                        <p:tgtEl>
                                          <p:spTgt spid="135"/>
                                        </p:tgtEl>
                                      </p:cBhvr>
                                    </p:animEffect>
                                    <p:set>
                                      <p:cBhvr>
                                        <p:cTn id="35" dur="1" fill="hold">
                                          <p:stCondLst>
                                            <p:cond delay="299"/>
                                          </p:stCondLst>
                                        </p:cTn>
                                        <p:tgtEl>
                                          <p:spTgt spid="135"/>
                                        </p:tgtEl>
                                        <p:attrNameLst>
                                          <p:attrName>style.visibility</p:attrName>
                                        </p:attrNameLst>
                                      </p:cBhvr>
                                      <p:to>
                                        <p:strVal val="hidden"/>
                                      </p:to>
                                    </p:set>
                                  </p:childTnLst>
                                </p:cTn>
                              </p:par>
                              <p:par>
                                <p:cTn id="36" presetID="10" presetClass="exit" presetSubtype="0" fill="hold" nodeType="withEffect">
                                  <p:stCondLst>
                                    <p:cond delay="2000"/>
                                  </p:stCondLst>
                                  <p:childTnLst>
                                    <p:animEffect transition="out" filter="fade">
                                      <p:cBhvr>
                                        <p:cTn id="37" dur="300"/>
                                        <p:tgtEl>
                                          <p:spTgt spid="78"/>
                                        </p:tgtEl>
                                      </p:cBhvr>
                                    </p:animEffect>
                                    <p:set>
                                      <p:cBhvr>
                                        <p:cTn id="38" dur="1" fill="hold">
                                          <p:stCondLst>
                                            <p:cond delay="299"/>
                                          </p:stCondLst>
                                        </p:cTn>
                                        <p:tgtEl>
                                          <p:spTgt spid="78"/>
                                        </p:tgtEl>
                                        <p:attrNameLst>
                                          <p:attrName>style.visibility</p:attrName>
                                        </p:attrNameLst>
                                      </p:cBhvr>
                                      <p:to>
                                        <p:strVal val="hidden"/>
                                      </p:to>
                                    </p:set>
                                  </p:childTnLst>
                                </p:cTn>
                              </p:par>
                              <p:par>
                                <p:cTn id="39" presetID="10" presetClass="exit" presetSubtype="0" fill="hold" nodeType="withEffect">
                                  <p:stCondLst>
                                    <p:cond delay="2300"/>
                                  </p:stCondLst>
                                  <p:childTnLst>
                                    <p:animEffect transition="out" filter="fade">
                                      <p:cBhvr>
                                        <p:cTn id="40" dur="300"/>
                                        <p:tgtEl>
                                          <p:spTgt spid="65"/>
                                        </p:tgtEl>
                                      </p:cBhvr>
                                    </p:animEffect>
                                    <p:set>
                                      <p:cBhvr>
                                        <p:cTn id="41" dur="1" fill="hold">
                                          <p:stCondLst>
                                            <p:cond delay="299"/>
                                          </p:stCondLst>
                                        </p:cTn>
                                        <p:tgtEl>
                                          <p:spTgt spid="65"/>
                                        </p:tgtEl>
                                        <p:attrNameLst>
                                          <p:attrName>style.visibility</p:attrName>
                                        </p:attrNameLst>
                                      </p:cBhvr>
                                      <p:to>
                                        <p:strVal val="hidden"/>
                                      </p:to>
                                    </p:set>
                                  </p:childTnLst>
                                </p:cTn>
                              </p:par>
                              <p:par>
                                <p:cTn id="42" presetID="10" presetClass="exit" presetSubtype="0" fill="hold" nodeType="withEffect">
                                  <p:stCondLst>
                                    <p:cond delay="2600"/>
                                  </p:stCondLst>
                                  <p:childTnLst>
                                    <p:animEffect transition="out" filter="fade">
                                      <p:cBhvr>
                                        <p:cTn id="43" dur="300"/>
                                        <p:tgtEl>
                                          <p:spTgt spid="66"/>
                                        </p:tgtEl>
                                      </p:cBhvr>
                                    </p:animEffect>
                                    <p:set>
                                      <p:cBhvr>
                                        <p:cTn id="44" dur="1" fill="hold">
                                          <p:stCondLst>
                                            <p:cond delay="299"/>
                                          </p:stCondLst>
                                        </p:cTn>
                                        <p:tgtEl>
                                          <p:spTgt spid="66"/>
                                        </p:tgtEl>
                                        <p:attrNameLst>
                                          <p:attrName>style.visibility</p:attrName>
                                        </p:attrNameLst>
                                      </p:cBhvr>
                                      <p:to>
                                        <p:strVal val="hidden"/>
                                      </p:to>
                                    </p:set>
                                  </p:childTnLst>
                                </p:cTn>
                              </p:par>
                              <p:par>
                                <p:cTn id="45" presetID="10" presetClass="exit" presetSubtype="0" fill="hold" nodeType="withEffect">
                                  <p:stCondLst>
                                    <p:cond delay="2900"/>
                                  </p:stCondLst>
                                  <p:childTnLst>
                                    <p:animEffect transition="out" filter="fade">
                                      <p:cBhvr>
                                        <p:cTn id="46" dur="300"/>
                                        <p:tgtEl>
                                          <p:spTgt spid="67"/>
                                        </p:tgtEl>
                                      </p:cBhvr>
                                    </p:animEffect>
                                    <p:set>
                                      <p:cBhvr>
                                        <p:cTn id="47" dur="1" fill="hold">
                                          <p:stCondLst>
                                            <p:cond delay="299"/>
                                          </p:stCondLst>
                                        </p:cTn>
                                        <p:tgtEl>
                                          <p:spTgt spid="67"/>
                                        </p:tgtEl>
                                        <p:attrNameLst>
                                          <p:attrName>style.visibility</p:attrName>
                                        </p:attrNameLst>
                                      </p:cBhvr>
                                      <p:to>
                                        <p:strVal val="hidden"/>
                                      </p:to>
                                    </p:set>
                                  </p:childTnLst>
                                </p:cTn>
                              </p:par>
                              <p:par>
                                <p:cTn id="48" presetID="10" presetClass="exit" presetSubtype="0" fill="hold" nodeType="withEffect">
                                  <p:stCondLst>
                                    <p:cond delay="3200"/>
                                  </p:stCondLst>
                                  <p:childTnLst>
                                    <p:animEffect transition="out" filter="fade">
                                      <p:cBhvr>
                                        <p:cTn id="49" dur="300"/>
                                        <p:tgtEl>
                                          <p:spTgt spid="68"/>
                                        </p:tgtEl>
                                      </p:cBhvr>
                                    </p:animEffect>
                                    <p:set>
                                      <p:cBhvr>
                                        <p:cTn id="50" dur="1" fill="hold">
                                          <p:stCondLst>
                                            <p:cond delay="299"/>
                                          </p:stCondLst>
                                        </p:cTn>
                                        <p:tgtEl>
                                          <p:spTgt spid="68"/>
                                        </p:tgtEl>
                                        <p:attrNameLst>
                                          <p:attrName>style.visibility</p:attrName>
                                        </p:attrNameLst>
                                      </p:cBhvr>
                                      <p:to>
                                        <p:strVal val="hidden"/>
                                      </p:to>
                                    </p:set>
                                  </p:childTnLst>
                                </p:cTn>
                              </p:par>
                              <p:par>
                                <p:cTn id="51" presetID="10" presetClass="exit" presetSubtype="0" fill="hold" nodeType="withEffect">
                                  <p:stCondLst>
                                    <p:cond delay="3500"/>
                                  </p:stCondLst>
                                  <p:childTnLst>
                                    <p:animEffect transition="out" filter="fade">
                                      <p:cBhvr>
                                        <p:cTn id="52" dur="300"/>
                                        <p:tgtEl>
                                          <p:spTgt spid="69"/>
                                        </p:tgtEl>
                                      </p:cBhvr>
                                    </p:animEffect>
                                    <p:set>
                                      <p:cBhvr>
                                        <p:cTn id="53" dur="1" fill="hold">
                                          <p:stCondLst>
                                            <p:cond delay="299"/>
                                          </p:stCondLst>
                                        </p:cTn>
                                        <p:tgtEl>
                                          <p:spTgt spid="69"/>
                                        </p:tgtEl>
                                        <p:attrNameLst>
                                          <p:attrName>style.visibility</p:attrName>
                                        </p:attrNameLst>
                                      </p:cBhvr>
                                      <p:to>
                                        <p:strVal val="hidden"/>
                                      </p:to>
                                    </p:set>
                                  </p:childTnLst>
                                </p:cTn>
                              </p:par>
                              <p:par>
                                <p:cTn id="54" presetID="10" presetClass="exit" presetSubtype="0" fill="hold" nodeType="withEffect">
                                  <p:stCondLst>
                                    <p:cond delay="3800"/>
                                  </p:stCondLst>
                                  <p:childTnLst>
                                    <p:animEffect transition="out" filter="fade">
                                      <p:cBhvr>
                                        <p:cTn id="55" dur="300"/>
                                        <p:tgtEl>
                                          <p:spTgt spid="70"/>
                                        </p:tgtEl>
                                      </p:cBhvr>
                                    </p:animEffect>
                                    <p:set>
                                      <p:cBhvr>
                                        <p:cTn id="56" dur="1" fill="hold">
                                          <p:stCondLst>
                                            <p:cond delay="299"/>
                                          </p:stCondLst>
                                        </p:cTn>
                                        <p:tgtEl>
                                          <p:spTgt spid="70"/>
                                        </p:tgtEl>
                                        <p:attrNameLst>
                                          <p:attrName>style.visibility</p:attrName>
                                        </p:attrNameLst>
                                      </p:cBhvr>
                                      <p:to>
                                        <p:strVal val="hidden"/>
                                      </p:to>
                                    </p:set>
                                  </p:childTnLst>
                                </p:cTn>
                              </p:par>
                              <p:par>
                                <p:cTn id="57" presetID="10" presetClass="exit" presetSubtype="0" fill="hold" nodeType="withEffect">
                                  <p:stCondLst>
                                    <p:cond delay="4100"/>
                                  </p:stCondLst>
                                  <p:childTnLst>
                                    <p:animEffect transition="out" filter="fade">
                                      <p:cBhvr>
                                        <p:cTn id="58" dur="300"/>
                                        <p:tgtEl>
                                          <p:spTgt spid="71"/>
                                        </p:tgtEl>
                                      </p:cBhvr>
                                    </p:animEffect>
                                    <p:set>
                                      <p:cBhvr>
                                        <p:cTn id="59" dur="1" fill="hold">
                                          <p:stCondLst>
                                            <p:cond delay="299"/>
                                          </p:stCondLst>
                                        </p:cTn>
                                        <p:tgtEl>
                                          <p:spTgt spid="71"/>
                                        </p:tgtEl>
                                        <p:attrNameLst>
                                          <p:attrName>style.visibility</p:attrName>
                                        </p:attrNameLst>
                                      </p:cBhvr>
                                      <p:to>
                                        <p:strVal val="hidden"/>
                                      </p:to>
                                    </p:set>
                                  </p:childTnLst>
                                </p:cTn>
                              </p:par>
                              <p:par>
                                <p:cTn id="60" presetID="10" presetClass="exit" presetSubtype="0" fill="hold" nodeType="withEffect">
                                  <p:stCondLst>
                                    <p:cond delay="4400"/>
                                  </p:stCondLst>
                                  <p:childTnLst>
                                    <p:animEffect transition="out" filter="fade">
                                      <p:cBhvr>
                                        <p:cTn id="61" dur="300"/>
                                        <p:tgtEl>
                                          <p:spTgt spid="72"/>
                                        </p:tgtEl>
                                      </p:cBhvr>
                                    </p:animEffect>
                                    <p:set>
                                      <p:cBhvr>
                                        <p:cTn id="62" dur="1" fill="hold">
                                          <p:stCondLst>
                                            <p:cond delay="299"/>
                                          </p:stCondLst>
                                        </p:cTn>
                                        <p:tgtEl>
                                          <p:spTgt spid="72"/>
                                        </p:tgtEl>
                                        <p:attrNameLst>
                                          <p:attrName>style.visibility</p:attrName>
                                        </p:attrNameLst>
                                      </p:cBhvr>
                                      <p:to>
                                        <p:strVal val="hidden"/>
                                      </p:to>
                                    </p:set>
                                  </p:childTnLst>
                                </p:cTn>
                              </p:par>
                              <p:par>
                                <p:cTn id="63" presetID="10" presetClass="exit" presetSubtype="0" fill="hold" nodeType="withEffect">
                                  <p:stCondLst>
                                    <p:cond delay="4700"/>
                                  </p:stCondLst>
                                  <p:childTnLst>
                                    <p:animEffect transition="out" filter="fade">
                                      <p:cBhvr>
                                        <p:cTn id="64" dur="300"/>
                                        <p:tgtEl>
                                          <p:spTgt spid="73"/>
                                        </p:tgtEl>
                                      </p:cBhvr>
                                    </p:animEffect>
                                    <p:set>
                                      <p:cBhvr>
                                        <p:cTn id="65" dur="1" fill="hold">
                                          <p:stCondLst>
                                            <p:cond delay="299"/>
                                          </p:stCondLst>
                                        </p:cTn>
                                        <p:tgtEl>
                                          <p:spTgt spid="73"/>
                                        </p:tgtEl>
                                        <p:attrNameLst>
                                          <p:attrName>style.visibility</p:attrName>
                                        </p:attrNameLst>
                                      </p:cBhvr>
                                      <p:to>
                                        <p:strVal val="hidden"/>
                                      </p:to>
                                    </p:set>
                                  </p:childTnLst>
                                </p:cTn>
                              </p:par>
                              <p:par>
                                <p:cTn id="66" presetID="10" presetClass="exit" presetSubtype="0" fill="hold" nodeType="withEffect">
                                  <p:stCondLst>
                                    <p:cond delay="5000"/>
                                  </p:stCondLst>
                                  <p:childTnLst>
                                    <p:animEffect transition="out" filter="fade">
                                      <p:cBhvr>
                                        <p:cTn id="67" dur="300"/>
                                        <p:tgtEl>
                                          <p:spTgt spid="74"/>
                                        </p:tgtEl>
                                      </p:cBhvr>
                                    </p:animEffect>
                                    <p:set>
                                      <p:cBhvr>
                                        <p:cTn id="68" dur="1" fill="hold">
                                          <p:stCondLst>
                                            <p:cond delay="299"/>
                                          </p:stCondLst>
                                        </p:cTn>
                                        <p:tgtEl>
                                          <p:spTgt spid="74"/>
                                        </p:tgtEl>
                                        <p:attrNameLst>
                                          <p:attrName>style.visibility</p:attrName>
                                        </p:attrNameLst>
                                      </p:cBhvr>
                                      <p:to>
                                        <p:strVal val="hidden"/>
                                      </p:to>
                                    </p:set>
                                  </p:childTnLst>
                                </p:cTn>
                              </p:par>
                              <p:par>
                                <p:cTn id="69" presetID="10" presetClass="exit" presetSubtype="0" fill="hold" nodeType="withEffect">
                                  <p:stCondLst>
                                    <p:cond delay="5300"/>
                                  </p:stCondLst>
                                  <p:childTnLst>
                                    <p:animEffect transition="out" filter="fade">
                                      <p:cBhvr>
                                        <p:cTn id="70" dur="300"/>
                                        <p:tgtEl>
                                          <p:spTgt spid="75"/>
                                        </p:tgtEl>
                                      </p:cBhvr>
                                    </p:animEffect>
                                    <p:set>
                                      <p:cBhvr>
                                        <p:cTn id="71" dur="1" fill="hold">
                                          <p:stCondLst>
                                            <p:cond delay="299"/>
                                          </p:stCondLst>
                                        </p:cTn>
                                        <p:tgtEl>
                                          <p:spTgt spid="75"/>
                                        </p:tgtEl>
                                        <p:attrNameLst>
                                          <p:attrName>style.visibility</p:attrName>
                                        </p:attrNameLst>
                                      </p:cBhvr>
                                      <p:to>
                                        <p:strVal val="hidden"/>
                                      </p:to>
                                    </p:set>
                                  </p:childTnLst>
                                </p:cTn>
                              </p:par>
                              <p:par>
                                <p:cTn id="72" presetID="10" presetClass="exit" presetSubtype="0" fill="hold" nodeType="withEffect">
                                  <p:stCondLst>
                                    <p:cond delay="5600"/>
                                  </p:stCondLst>
                                  <p:childTnLst>
                                    <p:animEffect transition="out" filter="fade">
                                      <p:cBhvr>
                                        <p:cTn id="73" dur="300"/>
                                        <p:tgtEl>
                                          <p:spTgt spid="76"/>
                                        </p:tgtEl>
                                      </p:cBhvr>
                                    </p:animEffect>
                                    <p:set>
                                      <p:cBhvr>
                                        <p:cTn id="74" dur="1" fill="hold">
                                          <p:stCondLst>
                                            <p:cond delay="299"/>
                                          </p:stCondLst>
                                        </p:cTn>
                                        <p:tgtEl>
                                          <p:spTgt spid="76"/>
                                        </p:tgtEl>
                                        <p:attrNameLst>
                                          <p:attrName>style.visibility</p:attrName>
                                        </p:attrNameLst>
                                      </p:cBhvr>
                                      <p:to>
                                        <p:strVal val="hidden"/>
                                      </p:to>
                                    </p:set>
                                  </p:childTnLst>
                                </p:cTn>
                              </p:par>
                              <p:par>
                                <p:cTn id="75" presetID="10" presetClass="exit" presetSubtype="0" fill="hold" nodeType="withEffect">
                                  <p:stCondLst>
                                    <p:cond delay="5900"/>
                                  </p:stCondLst>
                                  <p:childTnLst>
                                    <p:animEffect transition="out" filter="fade">
                                      <p:cBhvr>
                                        <p:cTn id="76" dur="300"/>
                                        <p:tgtEl>
                                          <p:spTgt spid="77"/>
                                        </p:tgtEl>
                                      </p:cBhvr>
                                    </p:animEffect>
                                    <p:set>
                                      <p:cBhvr>
                                        <p:cTn id="77" dur="1" fill="hold">
                                          <p:stCondLst>
                                            <p:cond delay="299"/>
                                          </p:stCondLst>
                                        </p:cTn>
                                        <p:tgtEl>
                                          <p:spTgt spid="77"/>
                                        </p:tgtEl>
                                        <p:attrNameLst>
                                          <p:attrName>style.visibility</p:attrName>
                                        </p:attrNameLst>
                                      </p:cBhvr>
                                      <p:to>
                                        <p:strVal val="hidden"/>
                                      </p:to>
                                    </p:set>
                                  </p:childTnLst>
                                </p:cTn>
                              </p:par>
                              <p:par>
                                <p:cTn id="78" presetID="0" presetClass="path" presetSubtype="0" accel="50000" decel="50000" fill="hold" grpId="0" nodeType="withEffect">
                                  <p:stCondLst>
                                    <p:cond delay="23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79" dur="2000" fill="hold"/>
                                        <p:tgtEl>
                                          <p:spTgt spid="33"/>
                                        </p:tgtEl>
                                        <p:attrNameLst>
                                          <p:attrName>ppt_x</p:attrName>
                                          <p:attrName>ppt_y</p:attrName>
                                        </p:attrNameLst>
                                      </p:cBhvr>
                                      <p:rCtr x="-235" y="-103"/>
                                    </p:animMotion>
                                  </p:childTnLst>
                                </p:cTn>
                              </p:par>
                              <p:par>
                                <p:cTn id="80" presetID="0" presetClass="path" presetSubtype="0" accel="50000" decel="50000" fill="hold" grpId="0" nodeType="withEffect">
                                  <p:stCondLst>
                                    <p:cond delay="26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1" dur="2000" fill="hold"/>
                                        <p:tgtEl>
                                          <p:spTgt spid="114"/>
                                        </p:tgtEl>
                                        <p:attrNameLst>
                                          <p:attrName>ppt_x</p:attrName>
                                          <p:attrName>ppt_y</p:attrName>
                                        </p:attrNameLst>
                                      </p:cBhvr>
                                      <p:rCtr x="-235" y="-103"/>
                                    </p:animMotion>
                                  </p:childTnLst>
                                </p:cTn>
                              </p:par>
                              <p:par>
                                <p:cTn id="82" presetID="0" presetClass="path" presetSubtype="0" accel="50000" decel="50000" fill="hold" grpId="0" nodeType="withEffect">
                                  <p:stCondLst>
                                    <p:cond delay="29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3" dur="2000" fill="hold"/>
                                        <p:tgtEl>
                                          <p:spTgt spid="115"/>
                                        </p:tgtEl>
                                        <p:attrNameLst>
                                          <p:attrName>ppt_x</p:attrName>
                                          <p:attrName>ppt_y</p:attrName>
                                        </p:attrNameLst>
                                      </p:cBhvr>
                                      <p:rCtr x="-235" y="-103"/>
                                    </p:animMotion>
                                  </p:childTnLst>
                                </p:cTn>
                              </p:par>
                              <p:par>
                                <p:cTn id="84" presetID="0" presetClass="path" presetSubtype="0" accel="50000" decel="50000" fill="hold" grpId="0" nodeType="withEffect">
                                  <p:stCondLst>
                                    <p:cond delay="32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5" dur="2000" fill="hold"/>
                                        <p:tgtEl>
                                          <p:spTgt spid="116"/>
                                        </p:tgtEl>
                                        <p:attrNameLst>
                                          <p:attrName>ppt_x</p:attrName>
                                          <p:attrName>ppt_y</p:attrName>
                                        </p:attrNameLst>
                                      </p:cBhvr>
                                      <p:rCtr x="-235" y="-103"/>
                                    </p:animMotion>
                                  </p:childTnLst>
                                </p:cTn>
                              </p:par>
                              <p:par>
                                <p:cTn id="86" presetID="0" presetClass="path" presetSubtype="0" accel="50000" decel="50000" fill="hold" grpId="0" nodeType="withEffect">
                                  <p:stCondLst>
                                    <p:cond delay="35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7" dur="2000" fill="hold"/>
                                        <p:tgtEl>
                                          <p:spTgt spid="117"/>
                                        </p:tgtEl>
                                        <p:attrNameLst>
                                          <p:attrName>ppt_x</p:attrName>
                                          <p:attrName>ppt_y</p:attrName>
                                        </p:attrNameLst>
                                      </p:cBhvr>
                                      <p:rCtr x="-235" y="-103"/>
                                    </p:animMotion>
                                  </p:childTnLst>
                                </p:cTn>
                              </p:par>
                              <p:par>
                                <p:cTn id="88" presetID="0" presetClass="path" presetSubtype="0" accel="50000" decel="50000" fill="hold" grpId="0" nodeType="withEffect">
                                  <p:stCondLst>
                                    <p:cond delay="38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89" dur="2000" fill="hold"/>
                                        <p:tgtEl>
                                          <p:spTgt spid="118"/>
                                        </p:tgtEl>
                                        <p:attrNameLst>
                                          <p:attrName>ppt_x</p:attrName>
                                          <p:attrName>ppt_y</p:attrName>
                                        </p:attrNameLst>
                                      </p:cBhvr>
                                      <p:rCtr x="-235" y="-103"/>
                                    </p:animMotion>
                                  </p:childTnLst>
                                </p:cTn>
                              </p:par>
                              <p:par>
                                <p:cTn id="90" presetID="0" presetClass="path" presetSubtype="0" accel="50000" decel="50000" fill="hold" grpId="0" nodeType="withEffect">
                                  <p:stCondLst>
                                    <p:cond delay="41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1" dur="2000" fill="hold"/>
                                        <p:tgtEl>
                                          <p:spTgt spid="119"/>
                                        </p:tgtEl>
                                        <p:attrNameLst>
                                          <p:attrName>ppt_x</p:attrName>
                                          <p:attrName>ppt_y</p:attrName>
                                        </p:attrNameLst>
                                      </p:cBhvr>
                                      <p:rCtr x="-235" y="-103"/>
                                    </p:animMotion>
                                  </p:childTnLst>
                                </p:cTn>
                              </p:par>
                              <p:par>
                                <p:cTn id="92" presetID="0" presetClass="path" presetSubtype="0" accel="50000" decel="50000" fill="hold" grpId="0" nodeType="withEffect">
                                  <p:stCondLst>
                                    <p:cond delay="44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3" dur="2000" fill="hold"/>
                                        <p:tgtEl>
                                          <p:spTgt spid="120"/>
                                        </p:tgtEl>
                                        <p:attrNameLst>
                                          <p:attrName>ppt_x</p:attrName>
                                          <p:attrName>ppt_y</p:attrName>
                                        </p:attrNameLst>
                                      </p:cBhvr>
                                      <p:rCtr x="-235" y="-103"/>
                                    </p:animMotion>
                                  </p:childTnLst>
                                </p:cTn>
                              </p:par>
                              <p:par>
                                <p:cTn id="94" presetID="0" presetClass="path" presetSubtype="0" accel="50000" decel="50000" fill="hold" grpId="0" nodeType="withEffect">
                                  <p:stCondLst>
                                    <p:cond delay="4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5" dur="2000" fill="hold"/>
                                        <p:tgtEl>
                                          <p:spTgt spid="121"/>
                                        </p:tgtEl>
                                        <p:attrNameLst>
                                          <p:attrName>ppt_x</p:attrName>
                                          <p:attrName>ppt_y</p:attrName>
                                        </p:attrNameLst>
                                      </p:cBhvr>
                                      <p:rCtr x="-235" y="-103"/>
                                    </p:animMotion>
                                  </p:childTnLst>
                                </p:cTn>
                              </p:par>
                              <p:par>
                                <p:cTn id="96" presetID="0" presetClass="path" presetSubtype="0" accel="50000" decel="50000" fill="hold" grpId="0" nodeType="withEffect">
                                  <p:stCondLst>
                                    <p:cond delay="50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7" dur="2000" fill="hold"/>
                                        <p:tgtEl>
                                          <p:spTgt spid="122"/>
                                        </p:tgtEl>
                                        <p:attrNameLst>
                                          <p:attrName>ppt_x</p:attrName>
                                          <p:attrName>ppt_y</p:attrName>
                                        </p:attrNameLst>
                                      </p:cBhvr>
                                      <p:rCtr x="-235" y="-103"/>
                                    </p:animMotion>
                                  </p:childTnLst>
                                </p:cTn>
                              </p:par>
                              <p:par>
                                <p:cTn id="98" presetID="0" presetClass="path" presetSubtype="0" accel="50000" decel="50000" fill="hold" grpId="0" nodeType="withEffect">
                                  <p:stCondLst>
                                    <p:cond delay="54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99" dur="2000" fill="hold"/>
                                        <p:tgtEl>
                                          <p:spTgt spid="123"/>
                                        </p:tgtEl>
                                        <p:attrNameLst>
                                          <p:attrName>ppt_x</p:attrName>
                                          <p:attrName>ppt_y</p:attrName>
                                        </p:attrNameLst>
                                      </p:cBhvr>
                                      <p:rCtr x="-235" y="-103"/>
                                    </p:animMotion>
                                  </p:childTnLst>
                                </p:cTn>
                              </p:par>
                              <p:par>
                                <p:cTn id="100" presetID="0" presetClass="path" presetSubtype="0" accel="50000" decel="50000" fill="hold" grpId="0" nodeType="withEffect">
                                  <p:stCondLst>
                                    <p:cond delay="5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01" dur="2000" fill="hold"/>
                                        <p:tgtEl>
                                          <p:spTgt spid="124"/>
                                        </p:tgtEl>
                                        <p:attrNameLst>
                                          <p:attrName>ppt_x</p:attrName>
                                          <p:attrName>ppt_y</p:attrName>
                                        </p:attrNameLst>
                                      </p:cBhvr>
                                      <p:rCtr x="-235" y="-103"/>
                                    </p:animMotion>
                                  </p:childTnLst>
                                </p:cTn>
                              </p:par>
                              <p:par>
                                <p:cTn id="102" presetID="0" presetClass="path" presetSubtype="0" accel="50000" decel="50000" fill="hold" grpId="0" nodeType="withEffect">
                                  <p:stCondLst>
                                    <p:cond delay="60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03" dur="2000" fill="hold"/>
                                        <p:tgtEl>
                                          <p:spTgt spid="125"/>
                                        </p:tgtEl>
                                        <p:attrNameLst>
                                          <p:attrName>ppt_x</p:attrName>
                                          <p:attrName>ppt_y</p:attrName>
                                        </p:attrNameLst>
                                      </p:cBhvr>
                                      <p:rCtr x="-235" y="-103"/>
                                    </p:animMotion>
                                  </p:childTnLst>
                                </p:cTn>
                              </p:par>
                              <p:par>
                                <p:cTn id="104" presetID="10" presetClass="exit" presetSubtype="0" fill="hold" grpId="1" nodeType="withEffect">
                                  <p:stCondLst>
                                    <p:cond delay="4300"/>
                                  </p:stCondLst>
                                  <p:childTnLst>
                                    <p:animEffect transition="out" filter="fade">
                                      <p:cBhvr>
                                        <p:cTn id="105" dur="300"/>
                                        <p:tgtEl>
                                          <p:spTgt spid="33"/>
                                        </p:tgtEl>
                                      </p:cBhvr>
                                    </p:animEffect>
                                    <p:set>
                                      <p:cBhvr>
                                        <p:cTn id="106" dur="1" fill="hold">
                                          <p:stCondLst>
                                            <p:cond delay="299"/>
                                          </p:stCondLst>
                                        </p:cTn>
                                        <p:tgtEl>
                                          <p:spTgt spid="33"/>
                                        </p:tgtEl>
                                        <p:attrNameLst>
                                          <p:attrName>style.visibility</p:attrName>
                                        </p:attrNameLst>
                                      </p:cBhvr>
                                      <p:to>
                                        <p:strVal val="hidden"/>
                                      </p:to>
                                    </p:set>
                                  </p:childTnLst>
                                </p:cTn>
                              </p:par>
                              <p:par>
                                <p:cTn id="107" presetID="10" presetClass="exit" presetSubtype="0" fill="hold" grpId="1" nodeType="withEffect">
                                  <p:stCondLst>
                                    <p:cond delay="4600"/>
                                  </p:stCondLst>
                                  <p:childTnLst>
                                    <p:animEffect transition="out" filter="fade">
                                      <p:cBhvr>
                                        <p:cTn id="108" dur="300"/>
                                        <p:tgtEl>
                                          <p:spTgt spid="114"/>
                                        </p:tgtEl>
                                      </p:cBhvr>
                                    </p:animEffect>
                                    <p:set>
                                      <p:cBhvr>
                                        <p:cTn id="109" dur="1" fill="hold">
                                          <p:stCondLst>
                                            <p:cond delay="299"/>
                                          </p:stCondLst>
                                        </p:cTn>
                                        <p:tgtEl>
                                          <p:spTgt spid="114"/>
                                        </p:tgtEl>
                                        <p:attrNameLst>
                                          <p:attrName>style.visibility</p:attrName>
                                        </p:attrNameLst>
                                      </p:cBhvr>
                                      <p:to>
                                        <p:strVal val="hidden"/>
                                      </p:to>
                                    </p:set>
                                  </p:childTnLst>
                                </p:cTn>
                              </p:par>
                              <p:par>
                                <p:cTn id="110" presetID="10" presetClass="exit" presetSubtype="0" fill="hold" grpId="1" nodeType="withEffect">
                                  <p:stCondLst>
                                    <p:cond delay="4900"/>
                                  </p:stCondLst>
                                  <p:childTnLst>
                                    <p:animEffect transition="out" filter="fade">
                                      <p:cBhvr>
                                        <p:cTn id="111" dur="300"/>
                                        <p:tgtEl>
                                          <p:spTgt spid="115"/>
                                        </p:tgtEl>
                                      </p:cBhvr>
                                    </p:animEffect>
                                    <p:set>
                                      <p:cBhvr>
                                        <p:cTn id="112" dur="1" fill="hold">
                                          <p:stCondLst>
                                            <p:cond delay="299"/>
                                          </p:stCondLst>
                                        </p:cTn>
                                        <p:tgtEl>
                                          <p:spTgt spid="115"/>
                                        </p:tgtEl>
                                        <p:attrNameLst>
                                          <p:attrName>style.visibility</p:attrName>
                                        </p:attrNameLst>
                                      </p:cBhvr>
                                      <p:to>
                                        <p:strVal val="hidden"/>
                                      </p:to>
                                    </p:set>
                                  </p:childTnLst>
                                </p:cTn>
                              </p:par>
                              <p:par>
                                <p:cTn id="113" presetID="10" presetClass="exit" presetSubtype="0" fill="hold" grpId="1" nodeType="withEffect">
                                  <p:stCondLst>
                                    <p:cond delay="5200"/>
                                  </p:stCondLst>
                                  <p:childTnLst>
                                    <p:animEffect transition="out" filter="fade">
                                      <p:cBhvr>
                                        <p:cTn id="114" dur="300"/>
                                        <p:tgtEl>
                                          <p:spTgt spid="116"/>
                                        </p:tgtEl>
                                      </p:cBhvr>
                                    </p:animEffect>
                                    <p:set>
                                      <p:cBhvr>
                                        <p:cTn id="115" dur="1" fill="hold">
                                          <p:stCondLst>
                                            <p:cond delay="299"/>
                                          </p:stCondLst>
                                        </p:cTn>
                                        <p:tgtEl>
                                          <p:spTgt spid="116"/>
                                        </p:tgtEl>
                                        <p:attrNameLst>
                                          <p:attrName>style.visibility</p:attrName>
                                        </p:attrNameLst>
                                      </p:cBhvr>
                                      <p:to>
                                        <p:strVal val="hidden"/>
                                      </p:to>
                                    </p:set>
                                  </p:childTnLst>
                                </p:cTn>
                              </p:par>
                              <p:par>
                                <p:cTn id="116" presetID="10" presetClass="exit" presetSubtype="0" fill="hold" grpId="1" nodeType="withEffect">
                                  <p:stCondLst>
                                    <p:cond delay="5500"/>
                                  </p:stCondLst>
                                  <p:childTnLst>
                                    <p:animEffect transition="out" filter="fade">
                                      <p:cBhvr>
                                        <p:cTn id="117" dur="300"/>
                                        <p:tgtEl>
                                          <p:spTgt spid="117"/>
                                        </p:tgtEl>
                                      </p:cBhvr>
                                    </p:animEffect>
                                    <p:set>
                                      <p:cBhvr>
                                        <p:cTn id="118" dur="1" fill="hold">
                                          <p:stCondLst>
                                            <p:cond delay="299"/>
                                          </p:stCondLst>
                                        </p:cTn>
                                        <p:tgtEl>
                                          <p:spTgt spid="117"/>
                                        </p:tgtEl>
                                        <p:attrNameLst>
                                          <p:attrName>style.visibility</p:attrName>
                                        </p:attrNameLst>
                                      </p:cBhvr>
                                      <p:to>
                                        <p:strVal val="hidden"/>
                                      </p:to>
                                    </p:set>
                                  </p:childTnLst>
                                </p:cTn>
                              </p:par>
                              <p:par>
                                <p:cTn id="119" presetID="10" presetClass="exit" presetSubtype="0" fill="hold" grpId="1" nodeType="withEffect">
                                  <p:stCondLst>
                                    <p:cond delay="5800"/>
                                  </p:stCondLst>
                                  <p:childTnLst>
                                    <p:animEffect transition="out" filter="fade">
                                      <p:cBhvr>
                                        <p:cTn id="120" dur="300"/>
                                        <p:tgtEl>
                                          <p:spTgt spid="118"/>
                                        </p:tgtEl>
                                      </p:cBhvr>
                                    </p:animEffect>
                                    <p:set>
                                      <p:cBhvr>
                                        <p:cTn id="121" dur="1" fill="hold">
                                          <p:stCondLst>
                                            <p:cond delay="299"/>
                                          </p:stCondLst>
                                        </p:cTn>
                                        <p:tgtEl>
                                          <p:spTgt spid="118"/>
                                        </p:tgtEl>
                                        <p:attrNameLst>
                                          <p:attrName>style.visibility</p:attrName>
                                        </p:attrNameLst>
                                      </p:cBhvr>
                                      <p:to>
                                        <p:strVal val="hidden"/>
                                      </p:to>
                                    </p:set>
                                  </p:childTnLst>
                                </p:cTn>
                              </p:par>
                              <p:par>
                                <p:cTn id="122" presetID="10" presetClass="exit" presetSubtype="0" fill="hold" grpId="1" nodeType="withEffect">
                                  <p:stCondLst>
                                    <p:cond delay="6100"/>
                                  </p:stCondLst>
                                  <p:childTnLst>
                                    <p:animEffect transition="out" filter="fade">
                                      <p:cBhvr>
                                        <p:cTn id="123" dur="300"/>
                                        <p:tgtEl>
                                          <p:spTgt spid="119"/>
                                        </p:tgtEl>
                                      </p:cBhvr>
                                    </p:animEffect>
                                    <p:set>
                                      <p:cBhvr>
                                        <p:cTn id="124" dur="1" fill="hold">
                                          <p:stCondLst>
                                            <p:cond delay="299"/>
                                          </p:stCondLst>
                                        </p:cTn>
                                        <p:tgtEl>
                                          <p:spTgt spid="119"/>
                                        </p:tgtEl>
                                        <p:attrNameLst>
                                          <p:attrName>style.visibility</p:attrName>
                                        </p:attrNameLst>
                                      </p:cBhvr>
                                      <p:to>
                                        <p:strVal val="hidden"/>
                                      </p:to>
                                    </p:set>
                                  </p:childTnLst>
                                </p:cTn>
                              </p:par>
                              <p:par>
                                <p:cTn id="125" presetID="10" presetClass="exit" presetSubtype="0" fill="hold" grpId="1" nodeType="withEffect">
                                  <p:stCondLst>
                                    <p:cond delay="6400"/>
                                  </p:stCondLst>
                                  <p:childTnLst>
                                    <p:animEffect transition="out" filter="fade">
                                      <p:cBhvr>
                                        <p:cTn id="126" dur="300"/>
                                        <p:tgtEl>
                                          <p:spTgt spid="120"/>
                                        </p:tgtEl>
                                      </p:cBhvr>
                                    </p:animEffect>
                                    <p:set>
                                      <p:cBhvr>
                                        <p:cTn id="127" dur="1" fill="hold">
                                          <p:stCondLst>
                                            <p:cond delay="299"/>
                                          </p:stCondLst>
                                        </p:cTn>
                                        <p:tgtEl>
                                          <p:spTgt spid="120"/>
                                        </p:tgtEl>
                                        <p:attrNameLst>
                                          <p:attrName>style.visibility</p:attrName>
                                        </p:attrNameLst>
                                      </p:cBhvr>
                                      <p:to>
                                        <p:strVal val="hidden"/>
                                      </p:to>
                                    </p:set>
                                  </p:childTnLst>
                                </p:cTn>
                              </p:par>
                              <p:par>
                                <p:cTn id="128" presetID="10" presetClass="exit" presetSubtype="0" fill="hold" grpId="1" nodeType="withEffect">
                                  <p:stCondLst>
                                    <p:cond delay="6700"/>
                                  </p:stCondLst>
                                  <p:childTnLst>
                                    <p:animEffect transition="out" filter="fade">
                                      <p:cBhvr>
                                        <p:cTn id="129" dur="300"/>
                                        <p:tgtEl>
                                          <p:spTgt spid="121"/>
                                        </p:tgtEl>
                                      </p:cBhvr>
                                    </p:animEffect>
                                    <p:set>
                                      <p:cBhvr>
                                        <p:cTn id="130" dur="1" fill="hold">
                                          <p:stCondLst>
                                            <p:cond delay="299"/>
                                          </p:stCondLst>
                                        </p:cTn>
                                        <p:tgtEl>
                                          <p:spTgt spid="121"/>
                                        </p:tgtEl>
                                        <p:attrNameLst>
                                          <p:attrName>style.visibility</p:attrName>
                                        </p:attrNameLst>
                                      </p:cBhvr>
                                      <p:to>
                                        <p:strVal val="hidden"/>
                                      </p:to>
                                    </p:set>
                                  </p:childTnLst>
                                </p:cTn>
                              </p:par>
                              <p:par>
                                <p:cTn id="131" presetID="10" presetClass="exit" presetSubtype="0" fill="hold" grpId="1" nodeType="withEffect">
                                  <p:stCondLst>
                                    <p:cond delay="7000"/>
                                  </p:stCondLst>
                                  <p:childTnLst>
                                    <p:animEffect transition="out" filter="fade">
                                      <p:cBhvr>
                                        <p:cTn id="132" dur="300"/>
                                        <p:tgtEl>
                                          <p:spTgt spid="122"/>
                                        </p:tgtEl>
                                      </p:cBhvr>
                                    </p:animEffect>
                                    <p:set>
                                      <p:cBhvr>
                                        <p:cTn id="133" dur="1" fill="hold">
                                          <p:stCondLst>
                                            <p:cond delay="299"/>
                                          </p:stCondLst>
                                        </p:cTn>
                                        <p:tgtEl>
                                          <p:spTgt spid="122"/>
                                        </p:tgtEl>
                                        <p:attrNameLst>
                                          <p:attrName>style.visibility</p:attrName>
                                        </p:attrNameLst>
                                      </p:cBhvr>
                                      <p:to>
                                        <p:strVal val="hidden"/>
                                      </p:to>
                                    </p:set>
                                  </p:childTnLst>
                                </p:cTn>
                              </p:par>
                              <p:par>
                                <p:cTn id="134" presetID="10" presetClass="exit" presetSubtype="0" fill="hold" grpId="1" nodeType="withEffect">
                                  <p:stCondLst>
                                    <p:cond delay="7300"/>
                                  </p:stCondLst>
                                  <p:childTnLst>
                                    <p:animEffect transition="out" filter="fade">
                                      <p:cBhvr>
                                        <p:cTn id="135" dur="300"/>
                                        <p:tgtEl>
                                          <p:spTgt spid="123"/>
                                        </p:tgtEl>
                                      </p:cBhvr>
                                    </p:animEffect>
                                    <p:set>
                                      <p:cBhvr>
                                        <p:cTn id="136" dur="1" fill="hold">
                                          <p:stCondLst>
                                            <p:cond delay="299"/>
                                          </p:stCondLst>
                                        </p:cTn>
                                        <p:tgtEl>
                                          <p:spTgt spid="123"/>
                                        </p:tgtEl>
                                        <p:attrNameLst>
                                          <p:attrName>style.visibility</p:attrName>
                                        </p:attrNameLst>
                                      </p:cBhvr>
                                      <p:to>
                                        <p:strVal val="hidden"/>
                                      </p:to>
                                    </p:set>
                                  </p:childTnLst>
                                </p:cTn>
                              </p:par>
                              <p:par>
                                <p:cTn id="137" presetID="10" presetClass="exit" presetSubtype="0" fill="hold" nodeType="withEffect">
                                  <p:stCondLst>
                                    <p:cond delay="7600"/>
                                  </p:stCondLst>
                                  <p:childTnLst>
                                    <p:animEffect transition="out" filter="fade">
                                      <p:cBhvr>
                                        <p:cTn id="138" dur="300"/>
                                        <p:tgtEl>
                                          <p:spTgt spid="124"/>
                                        </p:tgtEl>
                                      </p:cBhvr>
                                    </p:animEffect>
                                    <p:set>
                                      <p:cBhvr>
                                        <p:cTn id="139" dur="1" fill="hold">
                                          <p:stCondLst>
                                            <p:cond delay="299"/>
                                          </p:stCondLst>
                                        </p:cTn>
                                        <p:tgtEl>
                                          <p:spTgt spid="124"/>
                                        </p:tgtEl>
                                        <p:attrNameLst>
                                          <p:attrName>style.visibility</p:attrName>
                                        </p:attrNameLst>
                                      </p:cBhvr>
                                      <p:to>
                                        <p:strVal val="hidden"/>
                                      </p:to>
                                    </p:set>
                                  </p:childTnLst>
                                </p:cTn>
                              </p:par>
                              <p:par>
                                <p:cTn id="140" presetID="10" presetClass="exit" presetSubtype="0" fill="hold" nodeType="withEffect">
                                  <p:stCondLst>
                                    <p:cond delay="7900"/>
                                  </p:stCondLst>
                                  <p:childTnLst>
                                    <p:animEffect transition="out" filter="fade">
                                      <p:cBhvr>
                                        <p:cTn id="141" dur="300"/>
                                        <p:tgtEl>
                                          <p:spTgt spid="125"/>
                                        </p:tgtEl>
                                      </p:cBhvr>
                                    </p:animEffect>
                                    <p:set>
                                      <p:cBhvr>
                                        <p:cTn id="142" dur="1" fill="hold">
                                          <p:stCondLst>
                                            <p:cond delay="299"/>
                                          </p:stCondLst>
                                        </p:cTn>
                                        <p:tgtEl>
                                          <p:spTgt spid="125"/>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150" dur="1000" fill="hold"/>
                                        <p:tgtEl>
                                          <p:spTgt spid="58"/>
                                        </p:tgtEl>
                                        <p:attrNameLst>
                                          <p:attrName>ppt_x</p:attrName>
                                          <p:attrName>ppt_y</p:attrName>
                                        </p:attrNameLst>
                                      </p:cBhvr>
                                      <p:rCtr x="164" y="140"/>
                                    </p:animMotion>
                                  </p:childTnLst>
                                </p:cTn>
                              </p:par>
                              <p:par>
                                <p:cTn id="151" presetID="0" presetClass="path" presetSubtype="0" accel="50000" decel="50000" fill="hold" grpId="0" nodeType="withEffect">
                                  <p:stCondLst>
                                    <p:cond delay="500"/>
                                  </p:stCondLst>
                                  <p:childTnLst>
                                    <p:animMotion origin="layout" path="M 0.01268 -0.0037 C 0.0342 0.02662 0.10747 0.1338 0.14167 0.17778 C 0.17587 0.222 0.18854 0.2463 0.21771 0.26135 C 0.24688 0.27639 0.29584 0.26667 0.31632 0.26806 " pathEditMode="relative" rAng="0" ptsTypes="aaaa">
                                      <p:cBhvr>
                                        <p:cTn id="152" dur="1000" fill="hold"/>
                                        <p:tgtEl>
                                          <p:spTgt spid="64"/>
                                        </p:tgtEl>
                                        <p:attrNameLst>
                                          <p:attrName>ppt_x</p:attrName>
                                          <p:attrName>ppt_y</p:attrName>
                                        </p:attrNameLst>
                                      </p:cBhvr>
                                      <p:rCtr x="152" y="140"/>
                                    </p:animMotion>
                                  </p:childTnLst>
                                </p:cTn>
                              </p:par>
                              <p:par>
                                <p:cTn id="153" presetID="0" presetClass="path" presetSubtype="0" accel="50000" decel="50000" fill="hold" grpId="0" nodeType="withEffect">
                                  <p:stCondLst>
                                    <p:cond delay="1000"/>
                                  </p:stCondLst>
                                  <p:childTnLst>
                                    <p:animMotion origin="layout" path="M 0.01198 -0.0007 C 0.03837 -0.04051 0.06476 -0.08032 0.09063 -0.11806 C 0.1165 -0.15579 0.14914 -0.20185 0.16771 -0.22778 C 0.18629 -0.2537 0.1908 -0.26296 0.20174 -0.27315 C 0.21268 -0.28333 0.21858 -0.28634 0.23386 -0.28889 C 0.24914 -0.29144 0.28143 -0.28912 0.29393 -0.28912 " pathEditMode="relative" rAng="0" ptsTypes="aaaaaa">
                                      <p:cBhvr>
                                        <p:cTn id="154" dur="1000" fill="hold"/>
                                        <p:tgtEl>
                                          <p:spTgt spid="62"/>
                                        </p:tgtEl>
                                        <p:attrNameLst>
                                          <p:attrName>ppt_x</p:attrName>
                                          <p:attrName>ppt_y</p:attrName>
                                        </p:attrNameLst>
                                      </p:cBhvr>
                                      <p:rCtr x="141" y="-145"/>
                                    </p:animMotion>
                                  </p:childTnLst>
                                </p:cTn>
                              </p:par>
                              <p:par>
                                <p:cTn id="155" presetID="0" presetClass="path" presetSubtype="0" accel="50000" decel="50000" fill="hold" grpId="0" nodeType="withEffect">
                                  <p:stCondLst>
                                    <p:cond delay="1500"/>
                                  </p:stCondLst>
                                  <p:childTnLst>
                                    <p:animMotion origin="layout" path="M 0.01268 -0.0037 C 0.0342 0.02662 0.10747 0.1338 0.14167 0.17778 C 0.17587 0.222 0.19601 0.2463 0.21771 0.26135 C 0.23941 0.27639 0.26042 0.26667 0.27153 0.26806 " pathEditMode="relative" rAng="0" ptsTypes="aaaa">
                                      <p:cBhvr>
                                        <p:cTn id="156" dur="1000" fill="hold"/>
                                        <p:tgtEl>
                                          <p:spTgt spid="79"/>
                                        </p:tgtEl>
                                        <p:attrNameLst>
                                          <p:attrName>ppt_x</p:attrName>
                                          <p:attrName>ppt_y</p:attrName>
                                        </p:attrNameLst>
                                      </p:cBhvr>
                                      <p:rCtr x="129" y="140"/>
                                    </p:animMotion>
                                  </p:childTnLst>
                                </p:cTn>
                              </p:par>
                              <p:par>
                                <p:cTn id="157" presetID="0" presetClass="path" presetSubtype="0" accel="50000" decel="50000" fill="hold" grpId="0" nodeType="withEffect">
                                  <p:stCondLst>
                                    <p:cond delay="2000"/>
                                  </p:stCondLst>
                                  <p:childTnLst>
                                    <p:animMotion origin="layout" path="M 0.01198 -0.00069 C 0.03837 -0.0405 0.06476 -0.08032 0.09063 -0.11805 C 0.1165 -0.15578 0.14914 -0.20185 0.16771 -0.22777 C 0.18629 -0.2537 0.1908 -0.26296 0.20174 -0.27314 C 0.21268 -0.28333 0.22604 -0.28657 0.23386 -0.28888 C 0.24167 -0.2912 0.24549 -0.28796 0.24844 -0.28773 " pathEditMode="relative" rAng="0" ptsTypes="aaaaaa">
                                      <p:cBhvr>
                                        <p:cTn id="158" dur="1000" fill="hold"/>
                                        <p:tgtEl>
                                          <p:spTgt spid="85"/>
                                        </p:tgtEl>
                                        <p:attrNameLst>
                                          <p:attrName>ppt_x</p:attrName>
                                          <p:attrName>ppt_y</p:attrName>
                                        </p:attrNameLst>
                                      </p:cBhvr>
                                      <p:rCtr x="118" y="-145"/>
                                    </p:animMotion>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9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8"/>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0" presetClass="exit" presetSubtype="0" fill="hold" nodeType="clickEffect">
                                  <p:stCondLst>
                                    <p:cond delay="0"/>
                                  </p:stCondLst>
                                  <p:childTnLst>
                                    <p:animEffect transition="out" filter="fade">
                                      <p:cBhvr>
                                        <p:cTn id="170" dur="500"/>
                                        <p:tgtEl>
                                          <p:spTgt spid="8"/>
                                        </p:tgtEl>
                                      </p:cBhvr>
                                    </p:animEffect>
                                    <p:set>
                                      <p:cBhvr>
                                        <p:cTn id="171" dur="1" fill="hold">
                                          <p:stCondLst>
                                            <p:cond delay="499"/>
                                          </p:stCondLst>
                                        </p:cTn>
                                        <p:tgtEl>
                                          <p:spTgt spid="8"/>
                                        </p:tgtEl>
                                        <p:attrNameLst>
                                          <p:attrName>style.visibility</p:attrName>
                                        </p:attrNameLst>
                                      </p:cBhvr>
                                      <p:to>
                                        <p:strVal val="hidden"/>
                                      </p:to>
                                    </p:set>
                                  </p:childTnLst>
                                </p:cTn>
                              </p:par>
                              <p:par>
                                <p:cTn id="172" presetID="63" presetClass="path" presetSubtype="0" accel="50000" decel="50000" fill="hold" grpId="1" nodeType="withEffect">
                                  <p:stCondLst>
                                    <p:cond delay="0"/>
                                  </p:stCondLst>
                                  <p:childTnLst>
                                    <p:animMotion origin="layout" path="M 0.33541 0.26764 L 0.51041 0.26764 " pathEditMode="relative" rAng="0" ptsTypes="AA">
                                      <p:cBhvr>
                                        <p:cTn id="173" dur="2000" fill="hold"/>
                                        <p:tgtEl>
                                          <p:spTgt spid="58"/>
                                        </p:tgtEl>
                                        <p:attrNameLst>
                                          <p:attrName>ppt_x</p:attrName>
                                          <p:attrName>ppt_y</p:attrName>
                                        </p:attrNameLst>
                                      </p:cBhvr>
                                      <p:rCtr x="87" y="0"/>
                                    </p:animMotion>
                                  </p:childTnLst>
                                </p:cTn>
                              </p:par>
                              <p:par>
                                <p:cTn id="174" presetID="10" presetClass="exit" presetSubtype="0" fill="hold" grpId="2" nodeType="withEffect">
                                  <p:stCondLst>
                                    <p:cond delay="1800"/>
                                  </p:stCondLst>
                                  <p:childTnLst>
                                    <p:animEffect transition="out" filter="fade">
                                      <p:cBhvr>
                                        <p:cTn id="175" dur="500"/>
                                        <p:tgtEl>
                                          <p:spTgt spid="58"/>
                                        </p:tgtEl>
                                      </p:cBhvr>
                                    </p:animEffect>
                                    <p:set>
                                      <p:cBhvr>
                                        <p:cTn id="176" dur="1" fill="hold">
                                          <p:stCondLst>
                                            <p:cond delay="499"/>
                                          </p:stCondLst>
                                        </p:cTn>
                                        <p:tgtEl>
                                          <p:spTgt spid="58"/>
                                        </p:tgtEl>
                                        <p:attrNameLst>
                                          <p:attrName>style.visibility</p:attrName>
                                        </p:attrNameLst>
                                      </p:cBhvr>
                                      <p:to>
                                        <p:strVal val="hidden"/>
                                      </p:to>
                                    </p:set>
                                  </p:childTnLst>
                                </p:cTn>
                              </p:par>
                              <p:par>
                                <p:cTn id="177" presetID="10" presetClass="exit" presetSubtype="0" fill="hold" grpId="0" nodeType="withEffect">
                                  <p:stCondLst>
                                    <p:cond delay="1800"/>
                                  </p:stCondLst>
                                  <p:childTnLst>
                                    <p:animEffect transition="out" filter="fade">
                                      <p:cBhvr>
                                        <p:cTn id="178" dur="500"/>
                                        <p:tgtEl>
                                          <p:spTgt spid="90"/>
                                        </p:tgtEl>
                                      </p:cBhvr>
                                    </p:animEffect>
                                    <p:set>
                                      <p:cBhvr>
                                        <p:cTn id="179" dur="1" fill="hold">
                                          <p:stCondLst>
                                            <p:cond delay="499"/>
                                          </p:stCondLst>
                                        </p:cTn>
                                        <p:tgtEl>
                                          <p:spTgt spid="90"/>
                                        </p:tgtEl>
                                        <p:attrNameLst>
                                          <p:attrName>style.visibility</p:attrName>
                                        </p:attrNameLst>
                                      </p:cBhvr>
                                      <p:to>
                                        <p:strVal val="hidden"/>
                                      </p:to>
                                    </p:set>
                                  </p:childTnLst>
                                </p:cTn>
                              </p:par>
                              <p:par>
                                <p:cTn id="180" presetID="0" presetClass="path" presetSubtype="0" accel="50000" decel="50000" fill="hold" grpId="0" nodeType="withEffect">
                                  <p:stCondLst>
                                    <p:cond delay="23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81" dur="2000" fill="hold"/>
                                        <p:tgtEl>
                                          <p:spTgt spid="59"/>
                                        </p:tgtEl>
                                        <p:attrNameLst>
                                          <p:attrName>ppt_x</p:attrName>
                                          <p:attrName>ppt_y</p:attrName>
                                        </p:attrNameLst>
                                      </p:cBhvr>
                                      <p:rCtr x="-235" y="-103"/>
                                    </p:animMotion>
                                  </p:childTnLst>
                                </p:cTn>
                              </p:par>
                              <p:par>
                                <p:cTn id="182" presetID="10" presetClass="exit" presetSubtype="0" fill="hold" nodeType="withEffect">
                                  <p:stCondLst>
                                    <p:cond delay="4100"/>
                                  </p:stCondLst>
                                  <p:childTnLst>
                                    <p:animEffect transition="out" filter="fade">
                                      <p:cBhvr>
                                        <p:cTn id="183" dur="500"/>
                                        <p:tgtEl>
                                          <p:spTgt spid="59"/>
                                        </p:tgtEl>
                                      </p:cBhvr>
                                    </p:animEffect>
                                    <p:set>
                                      <p:cBhvr>
                                        <p:cTn id="184" dur="1" fill="hold">
                                          <p:stCondLst>
                                            <p:cond delay="499"/>
                                          </p:stCondLst>
                                        </p:cTn>
                                        <p:tgtEl>
                                          <p:spTgt spid="59"/>
                                        </p:tgtEl>
                                        <p:attrNameLst>
                                          <p:attrName>style.visibility</p:attrName>
                                        </p:attrNameLst>
                                      </p:cBhvr>
                                      <p:to>
                                        <p:strVal val="hidden"/>
                                      </p:to>
                                    </p:set>
                                  </p:childTnLst>
                                </p:cTn>
                              </p:par>
                              <p:par>
                                <p:cTn id="185" presetID="63" presetClass="path" presetSubtype="0" accel="50000" decel="50000" fill="hold" grpId="1" nodeType="withEffect">
                                  <p:stCondLst>
                                    <p:cond delay="500"/>
                                  </p:stCondLst>
                                  <p:childTnLst>
                                    <p:animMotion origin="layout" path="M 0.3158 0.26598 L 0.51424 0.26505 " pathEditMode="relative" rAng="0" ptsTypes="AA">
                                      <p:cBhvr>
                                        <p:cTn id="186" dur="2000" fill="hold"/>
                                        <p:tgtEl>
                                          <p:spTgt spid="64"/>
                                        </p:tgtEl>
                                        <p:attrNameLst>
                                          <p:attrName>ppt_x</p:attrName>
                                          <p:attrName>ppt_y</p:attrName>
                                        </p:attrNameLst>
                                      </p:cBhvr>
                                      <p:rCtr x="99" y="0"/>
                                    </p:animMotion>
                                  </p:childTnLst>
                                </p:cTn>
                              </p:par>
                              <p:par>
                                <p:cTn id="187" presetID="10" presetClass="exit" presetSubtype="0" fill="hold" grpId="2" nodeType="withEffect">
                                  <p:stCondLst>
                                    <p:cond delay="2200"/>
                                  </p:stCondLst>
                                  <p:childTnLst>
                                    <p:animEffect transition="out" filter="fade">
                                      <p:cBhvr>
                                        <p:cTn id="188" dur="500"/>
                                        <p:tgtEl>
                                          <p:spTgt spid="64"/>
                                        </p:tgtEl>
                                      </p:cBhvr>
                                    </p:animEffect>
                                    <p:set>
                                      <p:cBhvr>
                                        <p:cTn id="189" dur="1" fill="hold">
                                          <p:stCondLst>
                                            <p:cond delay="499"/>
                                          </p:stCondLst>
                                        </p:cTn>
                                        <p:tgtEl>
                                          <p:spTgt spid="64"/>
                                        </p:tgtEl>
                                        <p:attrNameLst>
                                          <p:attrName>style.visibility</p:attrName>
                                        </p:attrNameLst>
                                      </p:cBhvr>
                                      <p:to>
                                        <p:strVal val="hidden"/>
                                      </p:to>
                                    </p:set>
                                  </p:childTnLst>
                                </p:cTn>
                              </p:par>
                              <p:par>
                                <p:cTn id="190" presetID="0" presetClass="path" presetSubtype="0" accel="50000" decel="50000" fill="hold" grpId="0" nodeType="withEffect">
                                  <p:stCondLst>
                                    <p:cond delay="2700"/>
                                  </p:stCondLst>
                                  <p:childTnLst>
                                    <p:animMotion origin="layout" path="M 0.00035 -0.00069 C -0.03871 -0.00092 -0.17847 0.00301 -0.2342 -0.00347 C -0.28993 -0.00994 -0.30277 -0.01665 -0.3342 -0.03978 C -0.36562 -0.0629 -0.4 -0.11401 -0.42257 -0.14246 C -0.44513 -0.1709 -0.45659 -0.19103 -0.46927 -0.20999 " pathEditMode="relative" rAng="0" ptsTypes="aaaaa">
                                      <p:cBhvr>
                                        <p:cTn id="191" dur="2000" fill="hold"/>
                                        <p:tgtEl>
                                          <p:spTgt spid="60"/>
                                        </p:tgtEl>
                                        <p:attrNameLst>
                                          <p:attrName>ppt_x</p:attrName>
                                          <p:attrName>ppt_y</p:attrName>
                                        </p:attrNameLst>
                                      </p:cBhvr>
                                      <p:rCtr x="-235" y="-103"/>
                                    </p:animMotion>
                                  </p:childTnLst>
                                </p:cTn>
                              </p:par>
                              <p:par>
                                <p:cTn id="192" presetID="10" presetClass="exit" presetSubtype="0" fill="hold" nodeType="withEffect">
                                  <p:stCondLst>
                                    <p:cond delay="4500"/>
                                  </p:stCondLst>
                                  <p:childTnLst>
                                    <p:animEffect transition="out" filter="fade">
                                      <p:cBhvr>
                                        <p:cTn id="193" dur="500"/>
                                        <p:tgtEl>
                                          <p:spTgt spid="60"/>
                                        </p:tgtEl>
                                      </p:cBhvr>
                                    </p:animEffect>
                                    <p:set>
                                      <p:cBhvr>
                                        <p:cTn id="194" dur="1" fill="hold">
                                          <p:stCondLst>
                                            <p:cond delay="499"/>
                                          </p:stCondLst>
                                        </p:cTn>
                                        <p:tgtEl>
                                          <p:spTgt spid="60"/>
                                        </p:tgtEl>
                                        <p:attrNameLst>
                                          <p:attrName>style.visibility</p:attrName>
                                        </p:attrNameLst>
                                      </p:cBhvr>
                                      <p:to>
                                        <p:strVal val="hidden"/>
                                      </p:to>
                                    </p:set>
                                  </p:childTnLst>
                                </p:cTn>
                              </p:par>
                              <p:par>
                                <p:cTn id="195" presetID="63" presetClass="path" presetSubtype="0" accel="50000" decel="50000" fill="hold" grpId="1" nodeType="withEffect">
                                  <p:stCondLst>
                                    <p:cond delay="1000"/>
                                  </p:stCondLst>
                                  <p:childTnLst>
                                    <p:animMotion origin="layout" path="M 0.29393 -0.29259 L 0.51268 -0.29259 " pathEditMode="relative" rAng="0" ptsTypes="AA">
                                      <p:cBhvr>
                                        <p:cTn id="196" dur="2000" fill="hold"/>
                                        <p:tgtEl>
                                          <p:spTgt spid="62"/>
                                        </p:tgtEl>
                                        <p:attrNameLst>
                                          <p:attrName>ppt_x</p:attrName>
                                          <p:attrName>ppt_y</p:attrName>
                                        </p:attrNameLst>
                                      </p:cBhvr>
                                      <p:rCtr x="109" y="0"/>
                                    </p:animMotion>
                                  </p:childTnLst>
                                </p:cTn>
                              </p:par>
                              <p:par>
                                <p:cTn id="197" presetID="10" presetClass="exit" presetSubtype="0" fill="hold" grpId="2" nodeType="withEffect">
                                  <p:stCondLst>
                                    <p:cond delay="2800"/>
                                  </p:stCondLst>
                                  <p:childTnLst>
                                    <p:animEffect transition="out" filter="fade">
                                      <p:cBhvr>
                                        <p:cTn id="198" dur="500"/>
                                        <p:tgtEl>
                                          <p:spTgt spid="62"/>
                                        </p:tgtEl>
                                      </p:cBhvr>
                                    </p:animEffect>
                                    <p:set>
                                      <p:cBhvr>
                                        <p:cTn id="199" dur="1" fill="hold">
                                          <p:stCondLst>
                                            <p:cond delay="499"/>
                                          </p:stCondLst>
                                        </p:cTn>
                                        <p:tgtEl>
                                          <p:spTgt spid="62"/>
                                        </p:tgtEl>
                                        <p:attrNameLst>
                                          <p:attrName>style.visibility</p:attrName>
                                        </p:attrNameLst>
                                      </p:cBhvr>
                                      <p:to>
                                        <p:strVal val="hidden"/>
                                      </p:to>
                                    </p:set>
                                  </p:childTnLst>
                                </p:cTn>
                              </p:par>
                              <p:par>
                                <p:cTn id="200" presetID="10" presetClass="exit" presetSubtype="0" fill="hold" grpId="0" nodeType="withEffect">
                                  <p:stCondLst>
                                    <p:cond delay="2800"/>
                                  </p:stCondLst>
                                  <p:childTnLst>
                                    <p:animEffect transition="out" filter="fade">
                                      <p:cBhvr>
                                        <p:cTn id="201" dur="500"/>
                                        <p:tgtEl>
                                          <p:spTgt spid="91"/>
                                        </p:tgtEl>
                                      </p:cBhvr>
                                    </p:animEffect>
                                    <p:set>
                                      <p:cBhvr>
                                        <p:cTn id="202" dur="1" fill="hold">
                                          <p:stCondLst>
                                            <p:cond delay="499"/>
                                          </p:stCondLst>
                                        </p:cTn>
                                        <p:tgtEl>
                                          <p:spTgt spid="91"/>
                                        </p:tgtEl>
                                        <p:attrNameLst>
                                          <p:attrName>style.visibility</p:attrName>
                                        </p:attrNameLst>
                                      </p:cBhvr>
                                      <p:to>
                                        <p:strVal val="hidden"/>
                                      </p:to>
                                    </p:set>
                                  </p:childTnLst>
                                </p:cTn>
                              </p:par>
                              <p:par>
                                <p:cTn id="203" presetID="0" presetClass="path" presetSubtype="0" accel="50000" decel="50000" fill="hold" grpId="0" nodeType="withEffect">
                                  <p:stCondLst>
                                    <p:cond delay="3300"/>
                                  </p:stCondLst>
                                  <p:childTnLst>
                                    <p:animMotion origin="layout" path="M 0.00035 -0.0007 C -0.03871 0.00023 -0.17638 -0.00625 -0.23454 0.00463 C -0.2927 0.01551 -0.31562 0.03819 -0.34826 0.06458 C -0.3809 0.09097 -0.40972 0.13426 -0.43073 0.16296 C -0.45173 0.19166 -0.46545 0.22106 -0.47448 0.23634 " pathEditMode="relative" rAng="0" ptsTypes="aaaaa">
                                      <p:cBhvr>
                                        <p:cTn id="204" dur="2000" fill="hold"/>
                                        <p:tgtEl>
                                          <p:spTgt spid="63"/>
                                        </p:tgtEl>
                                        <p:attrNameLst>
                                          <p:attrName>ppt_x</p:attrName>
                                          <p:attrName>ppt_y</p:attrName>
                                        </p:attrNameLst>
                                      </p:cBhvr>
                                      <p:rCtr x="-237" y="116"/>
                                    </p:animMotion>
                                  </p:childTnLst>
                                </p:cTn>
                              </p:par>
                              <p:par>
                                <p:cTn id="205" presetID="10" presetClass="exit" presetSubtype="0" fill="hold" nodeType="withEffect">
                                  <p:stCondLst>
                                    <p:cond delay="5100"/>
                                  </p:stCondLst>
                                  <p:childTnLst>
                                    <p:animEffect transition="out" filter="fade">
                                      <p:cBhvr>
                                        <p:cTn id="206" dur="500"/>
                                        <p:tgtEl>
                                          <p:spTgt spid="63"/>
                                        </p:tgtEl>
                                      </p:cBhvr>
                                    </p:animEffect>
                                    <p:set>
                                      <p:cBhvr>
                                        <p:cTn id="207" dur="1" fill="hold">
                                          <p:stCondLst>
                                            <p:cond delay="499"/>
                                          </p:stCondLst>
                                        </p:cTn>
                                        <p:tgtEl>
                                          <p:spTgt spid="63"/>
                                        </p:tgtEl>
                                        <p:attrNameLst>
                                          <p:attrName>style.visibility</p:attrName>
                                        </p:attrNameLst>
                                      </p:cBhvr>
                                      <p:to>
                                        <p:strVal val="hidden"/>
                                      </p:to>
                                    </p:set>
                                  </p:childTnLst>
                                </p:cTn>
                              </p:par>
                              <p:par>
                                <p:cTn id="208" presetID="63" presetClass="path" presetSubtype="0" accel="50000" decel="50000" fill="hold" grpId="1" nodeType="withEffect">
                                  <p:stCondLst>
                                    <p:cond delay="1500"/>
                                  </p:stCondLst>
                                  <p:childTnLst>
                                    <p:animMotion origin="layout" path="M 0.27101 0.26737 L 0.51424 0.26598 " pathEditMode="relative" rAng="0" ptsTypes="AA">
                                      <p:cBhvr>
                                        <p:cTn id="209" dur="2000" fill="hold"/>
                                        <p:tgtEl>
                                          <p:spTgt spid="79"/>
                                        </p:tgtEl>
                                        <p:attrNameLst>
                                          <p:attrName>ppt_x</p:attrName>
                                          <p:attrName>ppt_y</p:attrName>
                                        </p:attrNameLst>
                                      </p:cBhvr>
                                      <p:rCtr x="122" y="-1"/>
                                    </p:animMotion>
                                  </p:childTnLst>
                                </p:cTn>
                              </p:par>
                              <p:par>
                                <p:cTn id="210" presetID="63" presetClass="path" presetSubtype="0" accel="50000" decel="50000" fill="hold" grpId="1" nodeType="withEffect">
                                  <p:stCondLst>
                                    <p:cond delay="1500"/>
                                  </p:stCondLst>
                                  <p:childTnLst>
                                    <p:animMotion origin="layout" path="M 0.00104 0.00139 L 0.24479 0.0007 " pathEditMode="relative" rAng="0" ptsTypes="AA">
                                      <p:cBhvr>
                                        <p:cTn id="211" dur="2000" fill="hold"/>
                                        <p:tgtEl>
                                          <p:spTgt spid="93"/>
                                        </p:tgtEl>
                                        <p:attrNameLst>
                                          <p:attrName>ppt_x</p:attrName>
                                          <p:attrName>ppt_y</p:attrName>
                                        </p:attrNameLst>
                                      </p:cBhvr>
                                      <p:rCtr x="122" y="0"/>
                                    </p:animMotion>
                                  </p:childTnLst>
                                </p:cTn>
                              </p:par>
                              <p:par>
                                <p:cTn id="212" presetID="10" presetClass="exit" presetSubtype="0" fill="hold" grpId="2" nodeType="withEffect">
                                  <p:stCondLst>
                                    <p:cond delay="3300"/>
                                  </p:stCondLst>
                                  <p:childTnLst>
                                    <p:animEffect transition="out" filter="fade">
                                      <p:cBhvr>
                                        <p:cTn id="213" dur="500"/>
                                        <p:tgtEl>
                                          <p:spTgt spid="79"/>
                                        </p:tgtEl>
                                      </p:cBhvr>
                                    </p:animEffect>
                                    <p:set>
                                      <p:cBhvr>
                                        <p:cTn id="214" dur="1" fill="hold">
                                          <p:stCondLst>
                                            <p:cond delay="499"/>
                                          </p:stCondLst>
                                        </p:cTn>
                                        <p:tgtEl>
                                          <p:spTgt spid="79"/>
                                        </p:tgtEl>
                                        <p:attrNameLst>
                                          <p:attrName>style.visibility</p:attrName>
                                        </p:attrNameLst>
                                      </p:cBhvr>
                                      <p:to>
                                        <p:strVal val="hidden"/>
                                      </p:to>
                                    </p:set>
                                  </p:childTnLst>
                                </p:cTn>
                              </p:par>
                              <p:par>
                                <p:cTn id="215" presetID="10" presetClass="exit" presetSubtype="0" fill="hold" grpId="2" nodeType="withEffect">
                                  <p:stCondLst>
                                    <p:cond delay="3300"/>
                                  </p:stCondLst>
                                  <p:childTnLst>
                                    <p:animEffect transition="out" filter="fade">
                                      <p:cBhvr>
                                        <p:cTn id="216" dur="500"/>
                                        <p:tgtEl>
                                          <p:spTgt spid="93"/>
                                        </p:tgtEl>
                                      </p:cBhvr>
                                    </p:animEffect>
                                    <p:set>
                                      <p:cBhvr>
                                        <p:cTn id="217" dur="1" fill="hold">
                                          <p:stCondLst>
                                            <p:cond delay="499"/>
                                          </p:stCondLst>
                                        </p:cTn>
                                        <p:tgtEl>
                                          <p:spTgt spid="93"/>
                                        </p:tgtEl>
                                        <p:attrNameLst>
                                          <p:attrName>style.visibility</p:attrName>
                                        </p:attrNameLst>
                                      </p:cBhvr>
                                      <p:to>
                                        <p:strVal val="hidden"/>
                                      </p:to>
                                    </p:set>
                                  </p:childTnLst>
                                </p:cTn>
                              </p:par>
                              <p:par>
                                <p:cTn id="218" presetID="0" presetClass="path" presetSubtype="0" accel="50000" decel="50000" fill="hold" nodeType="withEffect">
                                  <p:stCondLst>
                                    <p:cond delay="3800"/>
                                  </p:stCondLst>
                                  <p:childTnLst>
                                    <p:animMotion origin="layout" path="M -0.00191 0.00277 C -0.09705 0.00416 -0.19218 0.00578 -0.2493 -0.00232 C -0.30642 -0.01041 -0.30781 -0.0111 -0.34427 -0.04556 C -0.38073 -0.08002 -0.42448 -0.14454 -0.46805 -0.20907 " pathEditMode="relative" rAng="0" ptsTypes="aaaA">
                                      <p:cBhvr>
                                        <p:cTn id="219" dur="2000" fill="hold"/>
                                        <p:tgtEl>
                                          <p:spTgt spid="6"/>
                                        </p:tgtEl>
                                        <p:attrNameLst>
                                          <p:attrName>ppt_x</p:attrName>
                                          <p:attrName>ppt_y</p:attrName>
                                        </p:attrNameLst>
                                      </p:cBhvr>
                                      <p:rCtr x="-233" y="-105"/>
                                    </p:animMotion>
                                  </p:childTnLst>
                                </p:cTn>
                              </p:par>
                              <p:par>
                                <p:cTn id="220" presetID="10" presetClass="exit" presetSubtype="0" fill="hold" nodeType="withEffect">
                                  <p:stCondLst>
                                    <p:cond delay="5600"/>
                                  </p:stCondLst>
                                  <p:childTnLst>
                                    <p:animEffect transition="out" filter="fade">
                                      <p:cBhvr>
                                        <p:cTn id="221" dur="500"/>
                                        <p:tgtEl>
                                          <p:spTgt spid="6"/>
                                        </p:tgtEl>
                                      </p:cBhvr>
                                    </p:animEffect>
                                    <p:set>
                                      <p:cBhvr>
                                        <p:cTn id="222" dur="1" fill="hold">
                                          <p:stCondLst>
                                            <p:cond delay="499"/>
                                          </p:stCondLst>
                                        </p:cTn>
                                        <p:tgtEl>
                                          <p:spTgt spid="6"/>
                                        </p:tgtEl>
                                        <p:attrNameLst>
                                          <p:attrName>style.visibility</p:attrName>
                                        </p:attrNameLst>
                                      </p:cBhvr>
                                      <p:to>
                                        <p:strVal val="hidden"/>
                                      </p:to>
                                    </p:set>
                                  </p:childTnLst>
                                </p:cTn>
                              </p:par>
                              <p:par>
                                <p:cTn id="223" presetID="63" presetClass="path" presetSubtype="0" accel="50000" decel="50000" fill="hold" grpId="1" nodeType="withEffect">
                                  <p:stCondLst>
                                    <p:cond delay="2000"/>
                                  </p:stCondLst>
                                  <p:childTnLst>
                                    <p:animMotion origin="layout" path="M 0.24219 -0.28935 L 0.51268 -0.29236 " pathEditMode="relative" rAng="0" ptsTypes="AA">
                                      <p:cBhvr>
                                        <p:cTn id="224" dur="2000" fill="hold"/>
                                        <p:tgtEl>
                                          <p:spTgt spid="85"/>
                                        </p:tgtEl>
                                        <p:attrNameLst>
                                          <p:attrName>ppt_x</p:attrName>
                                          <p:attrName>ppt_y</p:attrName>
                                        </p:attrNameLst>
                                      </p:cBhvr>
                                      <p:rCtr x="135" y="-2"/>
                                    </p:animMotion>
                                  </p:childTnLst>
                                </p:cTn>
                              </p:par>
                              <p:par>
                                <p:cTn id="225" presetID="63" presetClass="path" presetSubtype="0" accel="50000" decel="50000" fill="hold" grpId="1" nodeType="withEffect">
                                  <p:stCondLst>
                                    <p:cond delay="2000"/>
                                  </p:stCondLst>
                                  <p:childTnLst>
                                    <p:animMotion origin="layout" path="M -0.00556 0.0007 L 0.26684 0.00139 " pathEditMode="relative" rAng="0" ptsTypes="AA">
                                      <p:cBhvr>
                                        <p:cTn id="226" dur="2000" fill="hold"/>
                                        <p:tgtEl>
                                          <p:spTgt spid="95"/>
                                        </p:tgtEl>
                                        <p:attrNameLst>
                                          <p:attrName>ppt_x</p:attrName>
                                          <p:attrName>ppt_y</p:attrName>
                                        </p:attrNameLst>
                                      </p:cBhvr>
                                      <p:rCtr x="136" y="0"/>
                                    </p:animMotion>
                                  </p:childTnLst>
                                </p:cTn>
                              </p:par>
                              <p:par>
                                <p:cTn id="227" presetID="10" presetClass="exit" presetSubtype="0" fill="hold" grpId="2" nodeType="withEffect">
                                  <p:stCondLst>
                                    <p:cond delay="3500"/>
                                  </p:stCondLst>
                                  <p:childTnLst>
                                    <p:animEffect transition="out" filter="fade">
                                      <p:cBhvr>
                                        <p:cTn id="228" dur="800"/>
                                        <p:tgtEl>
                                          <p:spTgt spid="85"/>
                                        </p:tgtEl>
                                      </p:cBhvr>
                                    </p:animEffect>
                                    <p:set>
                                      <p:cBhvr>
                                        <p:cTn id="229" dur="1" fill="hold">
                                          <p:stCondLst>
                                            <p:cond delay="799"/>
                                          </p:stCondLst>
                                        </p:cTn>
                                        <p:tgtEl>
                                          <p:spTgt spid="85"/>
                                        </p:tgtEl>
                                        <p:attrNameLst>
                                          <p:attrName>style.visibility</p:attrName>
                                        </p:attrNameLst>
                                      </p:cBhvr>
                                      <p:to>
                                        <p:strVal val="hidden"/>
                                      </p:to>
                                    </p:set>
                                  </p:childTnLst>
                                </p:cTn>
                              </p:par>
                              <p:par>
                                <p:cTn id="230" presetID="10" presetClass="exit" presetSubtype="0" fill="hold" grpId="2" nodeType="withEffect">
                                  <p:stCondLst>
                                    <p:cond delay="3500"/>
                                  </p:stCondLst>
                                  <p:childTnLst>
                                    <p:animEffect transition="out" filter="fade">
                                      <p:cBhvr>
                                        <p:cTn id="231" dur="800"/>
                                        <p:tgtEl>
                                          <p:spTgt spid="95"/>
                                        </p:tgtEl>
                                      </p:cBhvr>
                                    </p:animEffect>
                                    <p:set>
                                      <p:cBhvr>
                                        <p:cTn id="232" dur="1" fill="hold">
                                          <p:stCondLst>
                                            <p:cond delay="799"/>
                                          </p:stCondLst>
                                        </p:cTn>
                                        <p:tgtEl>
                                          <p:spTgt spid="95"/>
                                        </p:tgtEl>
                                        <p:attrNameLst>
                                          <p:attrName>style.visibility</p:attrName>
                                        </p:attrNameLst>
                                      </p:cBhvr>
                                      <p:to>
                                        <p:strVal val="hidden"/>
                                      </p:to>
                                    </p:set>
                                  </p:childTnLst>
                                </p:cTn>
                              </p:par>
                              <p:par>
                                <p:cTn id="233" presetID="0" presetClass="path" presetSubtype="0" accel="50000" decel="50000" fill="hold" nodeType="withEffect">
                                  <p:stCondLst>
                                    <p:cond delay="4300"/>
                                  </p:stCondLst>
                                  <p:childTnLst>
                                    <p:animMotion origin="layout" path="M -2.5E-6 3.7037E-7 C -0.03698 0.00023 -0.16146 -0.01157 -0.22153 0.00116 C -0.28159 0.01389 -0.31788 0.0375 -0.36024 0.07616 C -0.4026 0.11481 -0.45139 0.20023 -0.47534 0.23287 " pathEditMode="relative" rAng="0" ptsTypes="aaaa">
                                      <p:cBhvr>
                                        <p:cTn id="234" dur="2000" fill="hold"/>
                                        <p:tgtEl>
                                          <p:spTgt spid="3"/>
                                        </p:tgtEl>
                                        <p:attrNameLst>
                                          <p:attrName>ppt_x</p:attrName>
                                          <p:attrName>ppt_y</p:attrName>
                                        </p:attrNameLst>
                                      </p:cBhvr>
                                      <p:rCtr x="-238" y="111"/>
                                    </p:animMotion>
                                  </p:childTnLst>
                                </p:cTn>
                              </p:par>
                              <p:par>
                                <p:cTn id="235" presetID="10" presetClass="exit" presetSubtype="0" fill="hold" nodeType="withEffect">
                                  <p:stCondLst>
                                    <p:cond delay="6100"/>
                                  </p:stCondLst>
                                  <p:childTnLst>
                                    <p:animEffect transition="out" filter="fade">
                                      <p:cBhvr>
                                        <p:cTn id="236" dur="500"/>
                                        <p:tgtEl>
                                          <p:spTgt spid="3"/>
                                        </p:tgtEl>
                                      </p:cBhvr>
                                    </p:animEffect>
                                    <p:set>
                                      <p:cBhvr>
                                        <p:cTn id="2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90" grpId="0" animBg="1"/>
      <p:bldP spid="78" grpId="0" animBg="1"/>
      <p:bldP spid="33" grpId="0" animBg="1"/>
      <p:bldP spid="33" grpId="1" animBg="1"/>
      <p:bldP spid="62" grpId="0" animBg="1"/>
      <p:bldP spid="62" grpId="1" animBg="1"/>
      <p:bldP spid="62" grpId="2"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5" grpId="0" animBg="1"/>
      <p:bldP spid="58" grpId="0" animBg="1"/>
      <p:bldP spid="58" grpId="1" animBg="1"/>
      <p:bldP spid="58" grpId="2" animBg="1"/>
      <p:bldP spid="64" grpId="0" animBg="1"/>
      <p:bldP spid="64" grpId="1" animBg="1"/>
      <p:bldP spid="64" grpId="2" animBg="1"/>
      <p:bldP spid="79" grpId="0" animBg="1"/>
      <p:bldP spid="79" grpId="1" animBg="1"/>
      <p:bldP spid="79" grpId="2" animBg="1"/>
      <p:bldP spid="85" grpId="0" animBg="1"/>
      <p:bldP spid="85" grpId="1" animBg="1"/>
      <p:bldP spid="85" grpId="2" animBg="1"/>
      <p:bldP spid="93" grpId="0" animBg="1"/>
      <p:bldP spid="93" grpId="1" animBg="1"/>
      <p:bldP spid="93" grpId="2" animBg="1"/>
      <p:bldP spid="95" grpId="0" animBg="1"/>
      <p:bldP spid="95" grpId="1" animBg="1"/>
      <p:bldP spid="95" grpId="2" animBg="1"/>
      <p:bldP spid="63" grpId="0" animBg="1"/>
      <p:bldP spid="135" grpId="0" animBg="1"/>
      <p:bldP spid="91" grpId="0" animBg="1"/>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3"/>
          <p:cNvSpPr>
            <a:spLocks noGrp="1"/>
          </p:cNvSpPr>
          <p:nvPr>
            <p:ph type="title"/>
          </p:nvPr>
        </p:nvSpPr>
        <p:spPr>
          <a:xfrm>
            <a:off x="457200" y="152400"/>
            <a:ext cx="8229600" cy="1143000"/>
          </a:xfrm>
        </p:spPr>
        <p:txBody>
          <a:bodyPr/>
          <a:lstStyle/>
          <a:p>
            <a:r>
              <a:rPr lang="en-US" altLang="en-US"/>
              <a:t>Two Key Ideas</a:t>
            </a:r>
          </a:p>
        </p:txBody>
      </p:sp>
      <p:sp>
        <p:nvSpPr>
          <p:cNvPr id="5" name="Content Placeholder 4"/>
          <p:cNvSpPr>
            <a:spLocks noGrp="1"/>
          </p:cNvSpPr>
          <p:nvPr>
            <p:ph idx="1"/>
          </p:nvPr>
        </p:nvSpPr>
        <p:spPr>
          <a:xfrm>
            <a:off x="152400" y="1066800"/>
            <a:ext cx="8991600" cy="3505200"/>
          </a:xfrm>
        </p:spPr>
        <p:txBody>
          <a:bodyPr>
            <a:noAutofit/>
          </a:bodyPr>
          <a:lstStyle/>
          <a:p>
            <a:pPr>
              <a:buFontTx/>
              <a:buNone/>
            </a:pPr>
            <a:endParaRPr lang="en-US" altLang="en-US" sz="2000"/>
          </a:p>
          <a:p>
            <a:pPr>
              <a:buFontTx/>
              <a:buAutoNum type="arabicPeriod"/>
            </a:pPr>
            <a:r>
              <a:rPr lang="en-US" altLang="en-US" sz="2400"/>
              <a:t>React in proportion to the </a:t>
            </a:r>
            <a:r>
              <a:rPr lang="en-US" altLang="en-US" sz="2400" b="1">
                <a:solidFill>
                  <a:srgbClr val="FF0000"/>
                </a:solidFill>
              </a:rPr>
              <a:t>extent</a:t>
            </a:r>
            <a:r>
              <a:rPr lang="en-US" altLang="en-US" sz="2400"/>
              <a:t> of congestion, not its </a:t>
            </a:r>
            <a:r>
              <a:rPr lang="en-US" altLang="en-US" sz="2400" b="1">
                <a:solidFill>
                  <a:srgbClr val="FF0000"/>
                </a:solidFill>
              </a:rPr>
              <a:t>presence</a:t>
            </a:r>
            <a:r>
              <a:rPr lang="en-US" altLang="en-US" sz="2400"/>
              <a:t>.</a:t>
            </a:r>
          </a:p>
          <a:p>
            <a:pPr marL="800100" lvl="1" indent="-342900">
              <a:buFont typeface="Wingdings" charset="2"/>
              <a:buChar char="ü"/>
            </a:pPr>
            <a:r>
              <a:rPr lang="en-US" altLang="en-US" sz="2000"/>
              <a:t>Reduces </a:t>
            </a:r>
            <a:r>
              <a:rPr lang="en-US" altLang="en-US" sz="2000" b="1">
                <a:solidFill>
                  <a:srgbClr val="FF0000"/>
                </a:solidFill>
              </a:rPr>
              <a:t>variance</a:t>
            </a:r>
            <a:r>
              <a:rPr lang="en-US" altLang="en-US" sz="2000">
                <a:solidFill>
                  <a:srgbClr val="0000CC"/>
                </a:solidFill>
              </a:rPr>
              <a:t> </a:t>
            </a:r>
            <a:r>
              <a:rPr lang="en-US" altLang="en-US" sz="2000"/>
              <a:t>in sending rates, lowering queuing requirements.</a:t>
            </a:r>
          </a:p>
          <a:p>
            <a:pPr marL="800100" lvl="1" indent="-342900">
              <a:buFontTx/>
              <a:buNone/>
            </a:pPr>
            <a:endParaRPr lang="en-US" altLang="en-US" sz="2000">
              <a:solidFill>
                <a:srgbClr val="0000CC"/>
              </a:solidFill>
            </a:endParaRPr>
          </a:p>
          <a:p>
            <a:pPr marL="800100" lvl="1" indent="-342900"/>
            <a:endParaRPr lang="en-US" altLang="en-US" sz="2000">
              <a:solidFill>
                <a:srgbClr val="0000CC"/>
              </a:solidFill>
            </a:endParaRPr>
          </a:p>
          <a:p>
            <a:pPr marL="800100" lvl="1" indent="-342900"/>
            <a:endParaRPr lang="en-US" altLang="en-US" sz="2000">
              <a:solidFill>
                <a:srgbClr val="0000CC"/>
              </a:solidFill>
            </a:endParaRPr>
          </a:p>
          <a:p>
            <a:pPr marL="800100" lvl="1" indent="-342900">
              <a:buFontTx/>
              <a:buNone/>
            </a:pPr>
            <a:endParaRPr lang="en-US" altLang="en-US" sz="2000">
              <a:solidFill>
                <a:srgbClr val="0000CC"/>
              </a:solidFill>
            </a:endParaRPr>
          </a:p>
          <a:p>
            <a:pPr>
              <a:buFontTx/>
              <a:buNone/>
            </a:pPr>
            <a:endParaRPr lang="en-US" altLang="en-US" sz="2400"/>
          </a:p>
          <a:p>
            <a:endParaRPr lang="en-US" altLang="en-US" sz="2400"/>
          </a:p>
          <a:p>
            <a:pPr>
              <a:buFontTx/>
              <a:buNone/>
            </a:pPr>
            <a:endParaRPr lang="en-US" altLang="en-US" sz="2400"/>
          </a:p>
          <a:p>
            <a:pPr>
              <a:buFontTx/>
              <a:buAutoNum type="arabicPeriod" startAt="2"/>
            </a:pPr>
            <a:r>
              <a:rPr lang="en-US" altLang="en-US" sz="2400"/>
              <a:t>Mark based on </a:t>
            </a:r>
            <a:r>
              <a:rPr lang="en-US" altLang="en-US" sz="2400" b="1">
                <a:solidFill>
                  <a:srgbClr val="FF0000"/>
                </a:solidFill>
              </a:rPr>
              <a:t>instantaneous</a:t>
            </a:r>
            <a:r>
              <a:rPr lang="en-US" altLang="en-US" sz="2400"/>
              <a:t> queue length.</a:t>
            </a:r>
          </a:p>
          <a:p>
            <a:pPr marL="800100" lvl="1" indent="-342900">
              <a:buFont typeface="Wingdings" charset="2"/>
              <a:buChar char="ü"/>
            </a:pPr>
            <a:r>
              <a:rPr lang="en-US" altLang="en-US" sz="2000"/>
              <a:t>Fast feedback to better deal with bursts.</a:t>
            </a:r>
          </a:p>
          <a:p>
            <a:pPr>
              <a:buFontTx/>
              <a:buNone/>
            </a:pPr>
            <a:endParaRPr lang="en-US" altLang="en-US" sz="2400"/>
          </a:p>
          <a:p>
            <a:pPr>
              <a:buFontTx/>
              <a:buNone/>
            </a:pPr>
            <a:endParaRPr lang="en-US" altLang="en-US" sz="2000"/>
          </a:p>
        </p:txBody>
      </p:sp>
      <p:sp>
        <p:nvSpPr>
          <p:cNvPr id="151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18</a:t>
            </a:r>
          </a:p>
        </p:txBody>
      </p:sp>
      <p:graphicFrame>
        <p:nvGraphicFramePr>
          <p:cNvPr id="7" name="Table 6"/>
          <p:cNvGraphicFramePr>
            <a:graphicFrameLocks noGrp="1"/>
          </p:cNvGraphicFramePr>
          <p:nvPr/>
        </p:nvGraphicFramePr>
        <p:xfrm>
          <a:off x="609600" y="2720975"/>
          <a:ext cx="7932738" cy="1698728"/>
        </p:xfrm>
        <a:graphic>
          <a:graphicData uri="http://schemas.openxmlformats.org/drawingml/2006/table">
            <a:tbl>
              <a:tblPr/>
              <a:tblGrid>
                <a:gridCol w="2419409"/>
                <a:gridCol w="2690367"/>
                <a:gridCol w="2822962"/>
              </a:tblGrid>
              <a:tr h="4153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ECN Marks</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TCP </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DCTCP</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1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1 0 1 1 1 1 0 1 1 1</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50%</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40%</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r h="641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0 0 0 0 0 0 0 0 0 1</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a:t>
                      </a:r>
                      <a:r>
                        <a:rPr kumimoji="0" lang="en-US" sz="2000" b="1" i="0" u="none" strike="noStrike" cap="none" normalizeH="0" baseline="0" dirty="0" smtClean="0">
                          <a:ln>
                            <a:noFill/>
                          </a:ln>
                          <a:solidFill>
                            <a:schemeClr val="tx1"/>
                          </a:solidFill>
                          <a:effectLst/>
                          <a:latin typeface="+mn-lt"/>
                          <a:ea typeface="Arial" charset="0"/>
                          <a:cs typeface="Arial" charset="0"/>
                        </a:rPr>
                        <a:t>by</a:t>
                      </a:r>
                      <a:r>
                        <a:rPr kumimoji="0" lang="en-US" sz="2000" b="1" i="0" u="none" strike="noStrike" cap="none" normalizeH="0" baseline="0" dirty="0" smtClean="0">
                          <a:ln>
                            <a:noFill/>
                          </a:ln>
                          <a:solidFill>
                            <a:srgbClr val="FF0000"/>
                          </a:solidFill>
                          <a:effectLst/>
                          <a:latin typeface="+mn-lt"/>
                          <a:ea typeface="Arial" charset="0"/>
                          <a:cs typeface="Arial" charset="0"/>
                        </a:rPr>
                        <a:t> 50%</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a:t>
                      </a:r>
                    </a:p>
                  </a:txBody>
                  <a:tcPr marL="110690" marR="110690" marT="55327" marB="553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76200"/>
            <a:ext cx="8229600" cy="1143000"/>
          </a:xfrm>
        </p:spPr>
        <p:txBody>
          <a:bodyPr/>
          <a:lstStyle/>
          <a:p>
            <a:pPr eaLnBrk="1" hangingPunct="1"/>
            <a:r>
              <a:rPr lang="en-US" altLang="en-US"/>
              <a:t>Data Center TCP Algorithm</a:t>
            </a:r>
          </a:p>
        </p:txBody>
      </p:sp>
      <p:sp>
        <p:nvSpPr>
          <p:cNvPr id="81922" name="Content Placeholder 2"/>
          <p:cNvSpPr>
            <a:spLocks noGrp="1"/>
          </p:cNvSpPr>
          <p:nvPr>
            <p:ph idx="1"/>
          </p:nvPr>
        </p:nvSpPr>
        <p:spPr>
          <a:xfrm>
            <a:off x="228600" y="1219200"/>
            <a:ext cx="6324600" cy="1600200"/>
          </a:xfrm>
        </p:spPr>
        <p:txBody>
          <a:bodyPr/>
          <a:lstStyle/>
          <a:p>
            <a:pPr eaLnBrk="1" hangingPunct="1">
              <a:buFontTx/>
              <a:buNone/>
            </a:pPr>
            <a:r>
              <a:rPr lang="en-US" altLang="en-US" b="1">
                <a:solidFill>
                  <a:srgbClr val="0000CC"/>
                </a:solidFill>
                <a:latin typeface="Calibri" charset="0"/>
              </a:rPr>
              <a:t>Switch side:</a:t>
            </a:r>
          </a:p>
          <a:p>
            <a:pPr lvl="1" eaLnBrk="1" hangingPunct="1"/>
            <a:r>
              <a:rPr lang="en-US" altLang="en-US" sz="2400">
                <a:latin typeface="Calibri" charset="0"/>
              </a:rPr>
              <a:t> Mark packets when </a:t>
            </a:r>
            <a:r>
              <a:rPr lang="en-US" altLang="en-US" b="1">
                <a:solidFill>
                  <a:srgbClr val="FF0000"/>
                </a:solidFill>
                <a:latin typeface="Calibri" charset="0"/>
              </a:rPr>
              <a:t>Q</a:t>
            </a:r>
            <a:r>
              <a:rPr lang="en-US" altLang="en-US" sz="2400" b="1">
                <a:solidFill>
                  <a:srgbClr val="FF0000"/>
                </a:solidFill>
                <a:latin typeface="Calibri" charset="0"/>
              </a:rPr>
              <a:t>ueue Length &gt; K.</a:t>
            </a:r>
          </a:p>
        </p:txBody>
      </p:sp>
      <p:sp>
        <p:nvSpPr>
          <p:cNvPr id="81923"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19</a:t>
            </a:r>
          </a:p>
        </p:txBody>
      </p:sp>
      <p:sp>
        <p:nvSpPr>
          <p:cNvPr id="31757" name="Rectangle 18"/>
          <p:cNvSpPr>
            <a:spLocks noChangeArrowheads="1"/>
          </p:cNvSpPr>
          <p:nvPr/>
        </p:nvSpPr>
        <p:spPr bwMode="auto">
          <a:xfrm>
            <a:off x="228600" y="2590800"/>
            <a:ext cx="8382000" cy="5151438"/>
          </a:xfrm>
          <a:prstGeom prst="rect">
            <a:avLst/>
          </a:prstGeom>
          <a:noFill/>
          <a:ln w="9525">
            <a:noFill/>
            <a:miter lim="800000"/>
            <a:headEnd/>
            <a:tailEnd/>
          </a:ln>
        </p:spPr>
        <p:txBody>
          <a:bodyPr>
            <a:spAutoFit/>
          </a:bodyPr>
          <a:lstStyle>
            <a:lvl1pPr marL="342900" indent="-342900" eaLnBrk="0" hangingPunct="0">
              <a:defRPr sz="2400">
                <a:solidFill>
                  <a:schemeClr val="tx1"/>
                </a:solidFill>
                <a:latin typeface="Times New Roman" charset="0"/>
                <a:ea typeface="ＭＳ Ｐゴシック" charset="-128"/>
              </a:defRPr>
            </a:lvl1pPr>
            <a:lvl2pPr marL="342900" indent="-34290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lvl="1">
              <a:spcBef>
                <a:spcPct val="20000"/>
              </a:spcBef>
            </a:pPr>
            <a:r>
              <a:rPr lang="en-US" altLang="en-US" sz="2800" b="1">
                <a:solidFill>
                  <a:srgbClr val="0000CC"/>
                </a:solidFill>
                <a:latin typeface="Calibri" charset="0"/>
              </a:rPr>
              <a:t>Sender side:</a:t>
            </a:r>
            <a:endParaRPr lang="en-US" altLang="en-US" sz="3200" b="1">
              <a:solidFill>
                <a:srgbClr val="0000CC"/>
              </a:solidFill>
              <a:latin typeface="Calibri" charset="0"/>
            </a:endParaRPr>
          </a:p>
          <a:p>
            <a:pPr lvl="1">
              <a:spcBef>
                <a:spcPct val="20000"/>
              </a:spcBef>
              <a:buFont typeface="Arial" charset="0"/>
              <a:buChar char="–"/>
            </a:pPr>
            <a:r>
              <a:rPr lang="en-US" altLang="en-US">
                <a:solidFill>
                  <a:srgbClr val="000000"/>
                </a:solidFill>
                <a:latin typeface="Calibri" charset="0"/>
              </a:rPr>
              <a:t>Maintain running average of </a:t>
            </a:r>
            <a:r>
              <a:rPr lang="en-US" altLang="en-US" b="1" i="1">
                <a:solidFill>
                  <a:srgbClr val="FF0000"/>
                </a:solidFill>
                <a:latin typeface="Calibri" charset="0"/>
              </a:rPr>
              <a:t>fraction</a:t>
            </a:r>
            <a:r>
              <a:rPr lang="en-US" altLang="en-US" i="1">
                <a:solidFill>
                  <a:srgbClr val="000000"/>
                </a:solidFill>
                <a:latin typeface="Calibri" charset="0"/>
              </a:rPr>
              <a:t> </a:t>
            </a:r>
            <a:r>
              <a:rPr lang="en-US" altLang="en-US">
                <a:solidFill>
                  <a:srgbClr val="000000"/>
                </a:solidFill>
                <a:latin typeface="Calibri" charset="0"/>
              </a:rPr>
              <a:t>of packets </a:t>
            </a:r>
            <a:r>
              <a:rPr lang="en-US" altLang="en-US">
                <a:latin typeface="Calibri" charset="0"/>
              </a:rPr>
              <a:t>marked </a:t>
            </a:r>
            <a:r>
              <a:rPr lang="en-US" altLang="en-US" b="1">
                <a:latin typeface="Calibri" charset="0"/>
              </a:rPr>
              <a:t>(</a:t>
            </a:r>
            <a:r>
              <a:rPr lang="el-GR" altLang="en-US" b="1" i="1">
                <a:latin typeface="Calibri" charset="0"/>
              </a:rPr>
              <a:t>α</a:t>
            </a:r>
            <a:r>
              <a:rPr lang="en-US" altLang="en-US" b="1">
                <a:latin typeface="Calibri" charset="0"/>
              </a:rPr>
              <a:t>)</a:t>
            </a:r>
            <a:r>
              <a:rPr lang="en-US" altLang="en-US">
                <a:solidFill>
                  <a:srgbClr val="0000CC"/>
                </a:solidFill>
                <a:latin typeface="Calibri" charset="0"/>
              </a:rPr>
              <a:t>.</a:t>
            </a:r>
          </a:p>
          <a:p>
            <a:pPr lvl="1"/>
            <a:endParaRPr lang="en-US" altLang="en-US" sz="800" b="1">
              <a:solidFill>
                <a:srgbClr val="FF0000"/>
              </a:solidFill>
              <a:latin typeface="Calibri" charset="0"/>
            </a:endParaRPr>
          </a:p>
          <a:p>
            <a:pPr lvl="1" algn="ctr"/>
            <a:r>
              <a:rPr lang="en-US" altLang="en-US" b="1">
                <a:latin typeface="Calibri" charset="0"/>
              </a:rPr>
              <a:t>In each RTT:</a:t>
            </a:r>
          </a:p>
          <a:p>
            <a:pPr lvl="1">
              <a:spcBef>
                <a:spcPct val="20000"/>
              </a:spcBef>
            </a:pPr>
            <a:endParaRPr lang="en-US" altLang="en-US" sz="2000">
              <a:solidFill>
                <a:srgbClr val="000000"/>
              </a:solidFill>
              <a:latin typeface="Calibri" charset="0"/>
            </a:endParaRPr>
          </a:p>
          <a:p>
            <a:pPr lvl="1">
              <a:spcBef>
                <a:spcPct val="20000"/>
              </a:spcBef>
            </a:pPr>
            <a:endParaRPr lang="en-US" altLang="en-US" sz="1200">
              <a:solidFill>
                <a:srgbClr val="000000"/>
              </a:solidFill>
              <a:latin typeface="Calibri" charset="0"/>
            </a:endParaRPr>
          </a:p>
          <a:p>
            <a:pPr lvl="1">
              <a:spcBef>
                <a:spcPct val="20000"/>
              </a:spcBef>
            </a:pPr>
            <a:endParaRPr lang="en-US" altLang="en-US" sz="12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lvl="1">
              <a:spcBef>
                <a:spcPct val="20000"/>
              </a:spcBef>
              <a:buFont typeface="Arial" charset="0"/>
              <a:buChar char="–"/>
            </a:pPr>
            <a:endParaRPr lang="en-US" altLang="en-US" sz="800">
              <a:solidFill>
                <a:srgbClr val="000000"/>
              </a:solidFill>
              <a:latin typeface="Calibri" charset="0"/>
            </a:endParaRPr>
          </a:p>
          <a:p>
            <a:pPr>
              <a:spcBef>
                <a:spcPct val="20000"/>
              </a:spcBef>
              <a:buFont typeface="Wingdings" charset="2"/>
              <a:buChar char="Ø"/>
            </a:pPr>
            <a:r>
              <a:rPr lang="en-US" altLang="en-US" b="1">
                <a:solidFill>
                  <a:srgbClr val="FF0000"/>
                </a:solidFill>
                <a:latin typeface="Calibri" charset="0"/>
              </a:rPr>
              <a:t>Adaptive window decreases:</a:t>
            </a:r>
          </a:p>
          <a:p>
            <a:pPr lvl="1">
              <a:spcBef>
                <a:spcPct val="20000"/>
              </a:spcBef>
              <a:buFont typeface="Arial" charset="0"/>
              <a:buChar char="–"/>
            </a:pPr>
            <a:r>
              <a:rPr lang="en-US" altLang="en-US">
                <a:solidFill>
                  <a:srgbClr val="000000"/>
                </a:solidFill>
                <a:latin typeface="Calibri" charset="0"/>
              </a:rPr>
              <a:t>Note: decrease factor between 1 and 2.</a:t>
            </a:r>
          </a:p>
          <a:p>
            <a:pPr lvl="1">
              <a:spcBef>
                <a:spcPct val="20000"/>
              </a:spcBef>
            </a:pPr>
            <a:endParaRPr lang="en-US" altLang="en-US" sz="2800">
              <a:solidFill>
                <a:srgbClr val="000000"/>
              </a:solidFill>
              <a:latin typeface="Calibri" charset="0"/>
            </a:endParaRPr>
          </a:p>
          <a:p>
            <a:pPr lvl="1">
              <a:spcBef>
                <a:spcPct val="20000"/>
              </a:spcBef>
            </a:pPr>
            <a:endParaRPr lang="en-US" altLang="en-US" sz="2000">
              <a:solidFill>
                <a:srgbClr val="000000"/>
              </a:solidFill>
              <a:latin typeface="Calibri" charset="0"/>
            </a:endParaRPr>
          </a:p>
          <a:p>
            <a:pPr lvl="1">
              <a:spcBef>
                <a:spcPct val="20000"/>
              </a:spcBef>
            </a:pPr>
            <a:endParaRPr lang="en-US" altLang="en-US" sz="2800">
              <a:solidFill>
                <a:srgbClr val="000000"/>
              </a:solidFill>
              <a:latin typeface="Calibri" charset="0"/>
            </a:endParaRPr>
          </a:p>
        </p:txBody>
      </p:sp>
      <p:sp>
        <p:nvSpPr>
          <p:cNvPr id="81925" name="TextBox 7"/>
          <p:cNvSpPr txBox="1">
            <a:spLocks noChangeArrowheads="1"/>
          </p:cNvSpPr>
          <p:nvPr/>
        </p:nvSpPr>
        <p:spPr bwMode="auto">
          <a:xfrm>
            <a:off x="6248400" y="11430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B</a:t>
            </a:r>
          </a:p>
        </p:txBody>
      </p:sp>
      <p:sp>
        <p:nvSpPr>
          <p:cNvPr id="81926" name="TextBox 15"/>
          <p:cNvSpPr txBox="1">
            <a:spLocks noChangeArrowheads="1"/>
          </p:cNvSpPr>
          <p:nvPr/>
        </p:nvSpPr>
        <p:spPr bwMode="auto">
          <a:xfrm>
            <a:off x="7615238" y="1147763"/>
            <a:ext cx="36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K</a:t>
            </a:r>
          </a:p>
        </p:txBody>
      </p:sp>
      <p:sp>
        <p:nvSpPr>
          <p:cNvPr id="81927" name="TextBox 16"/>
          <p:cNvSpPr txBox="1">
            <a:spLocks noChangeArrowheads="1"/>
          </p:cNvSpPr>
          <p:nvPr/>
        </p:nvSpPr>
        <p:spPr bwMode="auto">
          <a:xfrm>
            <a:off x="6786563" y="1276350"/>
            <a:ext cx="1474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Mark</a:t>
            </a:r>
            <a:endParaRPr lang="en-US" altLang="en-US" sz="2800" b="1">
              <a:solidFill>
                <a:srgbClr val="FF0000"/>
              </a:solidFill>
              <a:latin typeface="Calibri" charset="0"/>
            </a:endParaRPr>
          </a:p>
        </p:txBody>
      </p:sp>
      <p:sp>
        <p:nvSpPr>
          <p:cNvPr id="81928" name="TextBox 14"/>
          <p:cNvSpPr txBox="1">
            <a:spLocks noChangeArrowheads="1"/>
          </p:cNvSpPr>
          <p:nvPr/>
        </p:nvSpPr>
        <p:spPr bwMode="auto">
          <a:xfrm>
            <a:off x="7972425" y="1196975"/>
            <a:ext cx="178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Don’t </a:t>
            </a:r>
          </a:p>
          <a:p>
            <a:pPr eaLnBrk="1" hangingPunct="1"/>
            <a:r>
              <a:rPr lang="en-US" altLang="en-US" sz="2000" b="1">
                <a:solidFill>
                  <a:srgbClr val="FF0000"/>
                </a:solidFill>
                <a:latin typeface="Calibri" charset="0"/>
              </a:rPr>
              <a:t>Mark</a:t>
            </a:r>
          </a:p>
        </p:txBody>
      </p:sp>
      <p:grpSp>
        <p:nvGrpSpPr>
          <p:cNvPr id="17" name="Group 151"/>
          <p:cNvGrpSpPr>
            <a:grpSpLocks/>
          </p:cNvGrpSpPr>
          <p:nvPr/>
        </p:nvGrpSpPr>
        <p:grpSpPr bwMode="auto">
          <a:xfrm>
            <a:off x="6324601" y="1985665"/>
            <a:ext cx="2209800" cy="609600"/>
            <a:chOff x="4032" y="480"/>
            <a:chExt cx="768" cy="576"/>
          </a:xfrm>
          <a:gradFill>
            <a:gsLst>
              <a:gs pos="0">
                <a:schemeClr val="bg1"/>
              </a:gs>
              <a:gs pos="100000">
                <a:schemeClr val="hlink"/>
              </a:gs>
            </a:gsLst>
            <a:lin ang="0" scaled="1"/>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pPr>
                <a:defRPr/>
              </a:pPr>
              <a:endParaRPr lang="en-US">
                <a:solidFill>
                  <a:srgbClr val="333399"/>
                </a:solidFill>
                <a:latin typeface="Calibri"/>
                <a:ea typeface="ＭＳ Ｐゴシック" charset="0"/>
                <a:cs typeface="Calibri"/>
              </a:endParaRPr>
            </a:p>
          </p:txBody>
        </p:sp>
        <p:sp>
          <p:nvSpPr>
            <p:cNvPr id="19"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pPr>
                <a:defRPr/>
              </a:pPr>
              <a:endParaRPr lang="en-US">
                <a:latin typeface="Calibri"/>
                <a:ea typeface="ＭＳ Ｐゴシック" charset="0"/>
                <a:cs typeface="Calibri"/>
              </a:endParaRPr>
            </a:p>
          </p:txBody>
        </p:sp>
      </p:grpSp>
      <p:cxnSp>
        <p:nvCxnSpPr>
          <p:cNvPr id="5" name="Straight Connector 4"/>
          <p:cNvCxnSpPr/>
          <p:nvPr/>
        </p:nvCxnSpPr>
        <p:spPr>
          <a:xfrm rot="5400000">
            <a:off x="7108825" y="2284413"/>
            <a:ext cx="13843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931" name="Rectangle 5"/>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2" name="Rectangle 6"/>
          <p:cNvSpPr>
            <a:spLocks noChangeArrowheads="1"/>
          </p:cNvSpPr>
          <p:nvPr/>
        </p:nvSpPr>
        <p:spPr bwMode="auto">
          <a:xfrm>
            <a:off x="0" y="153035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3" name="Rectangle 8"/>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4" name="Rectangle 9"/>
          <p:cNvSpPr>
            <a:spLocks noChangeArrowheads="1"/>
          </p:cNvSpPr>
          <p:nvPr/>
        </p:nvSpPr>
        <p:spPr bwMode="auto">
          <a:xfrm>
            <a:off x="0" y="1120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5" name="Rectangle 11"/>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6" name="Rectangle 12"/>
          <p:cNvSpPr>
            <a:spLocks noChangeArrowheads="1"/>
          </p:cNvSpPr>
          <p:nvPr/>
        </p:nvSpPr>
        <p:spPr bwMode="auto">
          <a:xfrm>
            <a:off x="0" y="1720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7" name="Rectangle 14"/>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38" name="Rectangle 15"/>
          <p:cNvSpPr>
            <a:spLocks noChangeArrowheads="1"/>
          </p:cNvSpPr>
          <p:nvPr/>
        </p:nvSpPr>
        <p:spPr bwMode="auto">
          <a:xfrm>
            <a:off x="0" y="1120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39" name="Rectangle 17"/>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sp>
        <p:nvSpPr>
          <p:cNvPr id="81940" name="Rectangle 18"/>
          <p:cNvSpPr>
            <a:spLocks noChangeArrowheads="1"/>
          </p:cNvSpPr>
          <p:nvPr/>
        </p:nvSpPr>
        <p:spPr bwMode="auto">
          <a:xfrm>
            <a:off x="0" y="1530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41" name="Rectangle 5"/>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pic>
        <p:nvPicPr>
          <p:cNvPr id="8194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8088" y="4356100"/>
            <a:ext cx="32877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3" name="Rectangle 6"/>
          <p:cNvSpPr>
            <a:spLocks noChangeArrowheads="1"/>
          </p:cNvSpPr>
          <p:nvPr/>
        </p:nvSpPr>
        <p:spPr bwMode="auto">
          <a:xfrm>
            <a:off x="0" y="1120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44" name="Rectangle 8"/>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pic>
        <p:nvPicPr>
          <p:cNvPr id="8194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206875"/>
            <a:ext cx="3336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6" name="Rectangle 9"/>
          <p:cNvSpPr>
            <a:spLocks noChangeArrowheads="1"/>
          </p:cNvSpPr>
          <p:nvPr/>
        </p:nvSpPr>
        <p:spPr bwMode="auto">
          <a:xfrm>
            <a:off x="0" y="1720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
        <p:nvSpPr>
          <p:cNvPr id="81947" name="Rectangle 11"/>
          <p:cNvSpPr>
            <a:spLocks noChangeArrowheads="1"/>
          </p:cNvSpPr>
          <p:nvPr/>
        </p:nvSpPr>
        <p:spPr bwMode="auto">
          <a:xfrm>
            <a:off x="0" y="-15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latin typeface="Calibri" charset="0"/>
            </a:endParaRPr>
          </a:p>
        </p:txBody>
      </p:sp>
      <p:pic>
        <p:nvPicPr>
          <p:cNvPr id="81948"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8675" y="5268913"/>
            <a:ext cx="34496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9" name="Rectangle 12"/>
          <p:cNvSpPr>
            <a:spLocks noChangeArrowheads="1"/>
          </p:cNvSpPr>
          <p:nvPr/>
        </p:nvSpPr>
        <p:spPr bwMode="auto">
          <a:xfrm>
            <a:off x="0" y="1530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latin typeface="Calibri" charset="0"/>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3"/>
          <p:cNvSpPr>
            <a:spLocks noGrp="1"/>
          </p:cNvSpPr>
          <p:nvPr>
            <p:ph type="title"/>
          </p:nvPr>
        </p:nvSpPr>
        <p:spPr>
          <a:xfrm>
            <a:off x="457200" y="76200"/>
            <a:ext cx="8229600" cy="1143000"/>
          </a:xfrm>
        </p:spPr>
        <p:txBody>
          <a:bodyPr/>
          <a:lstStyle/>
          <a:p>
            <a:r>
              <a:rPr lang="en-US" altLang="en-US"/>
              <a:t>DCTCP in Action</a:t>
            </a:r>
          </a:p>
        </p:txBody>
      </p:sp>
      <p:sp>
        <p:nvSpPr>
          <p:cNvPr id="1525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20</a:t>
            </a:r>
          </a:p>
        </p:txBody>
      </p:sp>
      <p:sp>
        <p:nvSpPr>
          <p:cNvPr id="152579" name="TextBox 7"/>
          <p:cNvSpPr txBox="1">
            <a:spLocks noChangeArrowheads="1"/>
          </p:cNvSpPr>
          <p:nvPr/>
        </p:nvSpPr>
        <p:spPr bwMode="auto">
          <a:xfrm>
            <a:off x="4038600" y="4321175"/>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CC"/>
                </a:solidFill>
              </a:rPr>
              <a:t>Setup: Win 7, Broadcom 1Gbps Switch</a:t>
            </a:r>
          </a:p>
          <a:p>
            <a:pPr eaLnBrk="1" hangingPunct="1"/>
            <a:r>
              <a:rPr lang="en-US" altLang="en-US" sz="2000" b="1">
                <a:solidFill>
                  <a:srgbClr val="0000CC"/>
                </a:solidFill>
              </a:rPr>
              <a:t>Scenario: 2 long-lived flows, K = 30KB</a:t>
            </a:r>
          </a:p>
        </p:txBody>
      </p:sp>
      <p:grpSp>
        <p:nvGrpSpPr>
          <p:cNvPr id="152580" name="Group 10"/>
          <p:cNvGrpSpPr>
            <a:grpSpLocks/>
          </p:cNvGrpSpPr>
          <p:nvPr/>
        </p:nvGrpSpPr>
        <p:grpSpPr bwMode="auto">
          <a:xfrm>
            <a:off x="533400" y="1066800"/>
            <a:ext cx="7727950" cy="5410200"/>
            <a:chOff x="533400" y="1219200"/>
            <a:chExt cx="7728023" cy="5410200"/>
          </a:xfrm>
        </p:grpSpPr>
        <p:pic>
          <p:nvPicPr>
            <p:cNvPr id="152581" name="Picture 370" descr="dctcp-vs-tcp.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72802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Box 9"/>
            <p:cNvSpPr txBox="1">
              <a:spLocks noChangeArrowheads="1"/>
            </p:cNvSpPr>
            <p:nvPr/>
          </p:nvSpPr>
          <p:spPr bwMode="auto">
            <a:xfrm rot="-5400000">
              <a:off x="-147312" y="2062488"/>
              <a:ext cx="2057403"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solidFill>
                    <a:srgbClr val="000000"/>
                  </a:solidFill>
                  <a:latin typeface="Calibri" charset="0"/>
                </a:rPr>
                <a:t>(Kbytes)</a:t>
              </a:r>
            </a:p>
          </p:txBody>
        </p:sp>
      </p:gr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3"/>
          <p:cNvSpPr>
            <a:spLocks noGrp="1"/>
          </p:cNvSpPr>
          <p:nvPr>
            <p:ph type="title"/>
          </p:nvPr>
        </p:nvSpPr>
        <p:spPr>
          <a:xfrm>
            <a:off x="457200" y="76200"/>
            <a:ext cx="8229600" cy="1143000"/>
          </a:xfrm>
        </p:spPr>
        <p:txBody>
          <a:bodyPr/>
          <a:lstStyle/>
          <a:p>
            <a:r>
              <a:rPr lang="en-US" altLang="en-US"/>
              <a:t>Why it Works</a:t>
            </a:r>
          </a:p>
        </p:txBody>
      </p:sp>
      <p:sp>
        <p:nvSpPr>
          <p:cNvPr id="6" name="Rectangle 85"/>
          <p:cNvSpPr>
            <a:spLocks noGrp="1" noChangeArrowheads="1"/>
          </p:cNvSpPr>
          <p:nvPr>
            <p:ph idx="1"/>
          </p:nvPr>
        </p:nvSpPr>
        <p:spPr>
          <a:xfrm>
            <a:off x="228600" y="1493838"/>
            <a:ext cx="8534400" cy="5135562"/>
          </a:xfrm>
          <a:ln>
            <a:miter lim="800000"/>
            <a:headEnd/>
            <a:tailEnd/>
          </a:ln>
        </p:spPr>
        <p:txBody>
          <a:bodyPr>
            <a:normAutofit/>
          </a:bodyPr>
          <a:lstStyle/>
          <a:p>
            <a:pPr>
              <a:buFontTx/>
              <a:buAutoNum type="arabicPeriod"/>
            </a:pPr>
            <a:r>
              <a:rPr lang="en-US" altLang="en-US" sz="3000" b="1">
                <a:solidFill>
                  <a:srgbClr val="0000CC"/>
                </a:solidFill>
              </a:rPr>
              <a:t>High Burst Tolerance</a:t>
            </a:r>
            <a:endParaRPr lang="en-US" altLang="en-US" sz="2600"/>
          </a:p>
          <a:p>
            <a:pPr marL="800100" lvl="1" indent="-342900">
              <a:buFont typeface="Wingdings" charset="2"/>
              <a:buChar char="ü"/>
            </a:pPr>
            <a:r>
              <a:rPr lang="en-US" altLang="en-US" sz="2600" b="1">
                <a:solidFill>
                  <a:srgbClr val="FF0000"/>
                </a:solidFill>
              </a:rPr>
              <a:t>Large buffer headroom →</a:t>
            </a:r>
            <a:r>
              <a:rPr lang="en-US" altLang="en-US" sz="2600"/>
              <a:t> bursts fit.</a:t>
            </a:r>
          </a:p>
          <a:p>
            <a:pPr marL="800100" lvl="1" indent="-342900">
              <a:buFont typeface="Wingdings" charset="2"/>
              <a:buChar char="ü"/>
            </a:pPr>
            <a:r>
              <a:rPr lang="en-US" altLang="en-US" sz="2200" b="1">
                <a:solidFill>
                  <a:srgbClr val="FF0000"/>
                </a:solidFill>
              </a:rPr>
              <a:t>Aggressive marking</a:t>
            </a:r>
            <a:r>
              <a:rPr lang="en-US" altLang="en-US" sz="2200" b="1"/>
              <a:t> </a:t>
            </a:r>
            <a:r>
              <a:rPr lang="en-US" altLang="en-US" sz="2600" b="1">
                <a:solidFill>
                  <a:srgbClr val="FF0000"/>
                </a:solidFill>
              </a:rPr>
              <a:t>→</a:t>
            </a:r>
            <a:r>
              <a:rPr lang="en-US" altLang="en-US" sz="2600"/>
              <a:t> sources react before packets are dropped.</a:t>
            </a:r>
            <a:endParaRPr lang="en-US" altLang="en-US" sz="2200" b="1">
              <a:solidFill>
                <a:srgbClr val="FF0000"/>
              </a:solidFill>
            </a:endParaRPr>
          </a:p>
          <a:p>
            <a:pPr marL="800100" lvl="1" indent="-342900">
              <a:spcBef>
                <a:spcPct val="25000"/>
              </a:spcBef>
              <a:buFontTx/>
              <a:buNone/>
            </a:pPr>
            <a:endParaRPr lang="en-US" altLang="en-US" sz="2600"/>
          </a:p>
          <a:p>
            <a:pPr>
              <a:buFontTx/>
              <a:buAutoNum type="arabicPeriod"/>
            </a:pPr>
            <a:r>
              <a:rPr lang="en-US" altLang="en-US" sz="2600" b="1">
                <a:solidFill>
                  <a:srgbClr val="0000CC"/>
                </a:solidFill>
              </a:rPr>
              <a:t> Low </a:t>
            </a:r>
            <a:r>
              <a:rPr lang="en-US" altLang="en-US" sz="3000" b="1">
                <a:solidFill>
                  <a:srgbClr val="0000CC"/>
                </a:solidFill>
              </a:rPr>
              <a:t>L</a:t>
            </a:r>
            <a:r>
              <a:rPr lang="en-US" altLang="en-US" sz="2600" b="1">
                <a:solidFill>
                  <a:srgbClr val="0000CC"/>
                </a:solidFill>
              </a:rPr>
              <a:t>atency</a:t>
            </a:r>
          </a:p>
          <a:p>
            <a:pPr marL="800100" lvl="1" indent="-342900">
              <a:buFont typeface="Wingdings" charset="2"/>
              <a:buChar char="ü"/>
            </a:pPr>
            <a:r>
              <a:rPr lang="en-US" altLang="en-US" sz="2600" b="1">
                <a:solidFill>
                  <a:srgbClr val="FF0000"/>
                </a:solidFill>
              </a:rPr>
              <a:t>Small buffer occupancies →</a:t>
            </a:r>
            <a:r>
              <a:rPr lang="en-US" altLang="en-US" sz="2600"/>
              <a:t> low queuing delay.</a:t>
            </a:r>
            <a:endParaRPr lang="en-US" altLang="en-US" sz="2200"/>
          </a:p>
          <a:p>
            <a:pPr>
              <a:spcBef>
                <a:spcPct val="25000"/>
              </a:spcBef>
              <a:buFontTx/>
              <a:buNone/>
            </a:pPr>
            <a:endParaRPr lang="en-US" altLang="en-US" sz="1900"/>
          </a:p>
          <a:p>
            <a:pPr>
              <a:buFontTx/>
              <a:buNone/>
            </a:pPr>
            <a:r>
              <a:rPr lang="en-US" altLang="en-US" sz="2600" b="1">
                <a:solidFill>
                  <a:srgbClr val="0000CC"/>
                </a:solidFill>
              </a:rPr>
              <a:t>3. High Throughput </a:t>
            </a:r>
          </a:p>
          <a:p>
            <a:pPr marL="800100" lvl="1" indent="-342900">
              <a:buFont typeface="Wingdings" charset="2"/>
              <a:buChar char="ü"/>
            </a:pPr>
            <a:r>
              <a:rPr lang="en-US" altLang="en-US" sz="2600" b="1">
                <a:solidFill>
                  <a:srgbClr val="FF0000"/>
                </a:solidFill>
              </a:rPr>
              <a:t>ECN averaging →</a:t>
            </a:r>
            <a:r>
              <a:rPr lang="en-US" altLang="en-US" sz="2600"/>
              <a:t> smooth rate adjustments, low variance.</a:t>
            </a:r>
          </a:p>
          <a:p>
            <a:pPr marL="800100" lvl="1" indent="-342900">
              <a:spcBef>
                <a:spcPct val="25000"/>
              </a:spcBef>
              <a:buFontTx/>
              <a:buNone/>
            </a:pPr>
            <a:endParaRPr lang="en-US" altLang="en-US" sz="2200"/>
          </a:p>
        </p:txBody>
      </p:sp>
      <p:sp>
        <p:nvSpPr>
          <p:cNvPr id="1536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21</a:t>
            </a:r>
          </a:p>
        </p:txBody>
      </p:sp>
    </p:spTree>
    <p:custDataLst>
      <p:tags r:id="rId1"/>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Midterm </a:t>
            </a:r>
            <a:r>
              <a:rPr lang="mr-IN" dirty="0" smtClean="0"/>
              <a:t>–</a:t>
            </a:r>
            <a:r>
              <a:rPr lang="en-US" dirty="0" smtClean="0"/>
              <a:t> next Wednesday 3/7</a:t>
            </a:r>
          </a:p>
          <a:p>
            <a:r>
              <a:rPr lang="en-US" dirty="0" smtClean="0"/>
              <a:t>Project meeting slots </a:t>
            </a:r>
            <a:r>
              <a:rPr lang="mr-IN" dirty="0" smtClean="0"/>
              <a:t>–</a:t>
            </a:r>
            <a:r>
              <a:rPr lang="en-US" dirty="0" smtClean="0"/>
              <a:t> will be posted on Piazza by Wednesday</a:t>
            </a:r>
          </a:p>
          <a:p>
            <a:pPr lvl="1"/>
            <a:r>
              <a:rPr lang="en-US" dirty="0" smtClean="0"/>
              <a:t>Slots mostly during lecture time on Friday</a:t>
            </a:r>
          </a:p>
          <a:p>
            <a:endParaRPr lang="en-US" dirty="0"/>
          </a:p>
        </p:txBody>
      </p:sp>
      <p:sp>
        <p:nvSpPr>
          <p:cNvPr id="4" name="Slide Number Placeholder 3"/>
          <p:cNvSpPr>
            <a:spLocks noGrp="1"/>
          </p:cNvSpPr>
          <p:nvPr>
            <p:ph type="sldNum" sz="quarter" idx="12"/>
          </p:nvPr>
        </p:nvSpPr>
        <p:spPr/>
        <p:txBody>
          <a:bodyPr/>
          <a:lstStyle/>
          <a:p>
            <a:fld id="{FFC44466-CD59-DF45-B29B-4258455BB136}" type="slidenum">
              <a:rPr lang="en-US" altLang="en-US" smtClean="0"/>
              <a:pPr/>
              <a:t>2</a:t>
            </a:fld>
            <a:endParaRPr lang="en-US" altLang="en-US"/>
          </a:p>
        </p:txBody>
      </p:sp>
    </p:spTree>
    <p:extLst>
      <p:ext uri="{BB962C8B-B14F-4D97-AF65-F5344CB8AC3E}">
        <p14:creationId xmlns:p14="http://schemas.microsoft.com/office/powerpoint/2010/main" val="12716538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tLang="en-US"/>
              <a:t>Conclusions</a:t>
            </a:r>
          </a:p>
        </p:txBody>
      </p:sp>
      <p:sp>
        <p:nvSpPr>
          <p:cNvPr id="3" name="Content Placeholder 2"/>
          <p:cNvSpPr>
            <a:spLocks noGrp="1"/>
          </p:cNvSpPr>
          <p:nvPr>
            <p:ph idx="1"/>
          </p:nvPr>
        </p:nvSpPr>
        <p:spPr>
          <a:xfrm>
            <a:off x="457200" y="1371600"/>
            <a:ext cx="8229600" cy="5029200"/>
          </a:xfrm>
        </p:spPr>
        <p:txBody>
          <a:bodyPr/>
          <a:lstStyle/>
          <a:p>
            <a:pPr>
              <a:buFont typeface="Arial" pitchFamily="-110" charset="0"/>
              <a:buChar char="•"/>
              <a:defRPr/>
            </a:pPr>
            <a:endParaRPr lang="en-US" sz="1100" dirty="0" smtClean="0">
              <a:ea typeface="+mn-ea"/>
              <a:cs typeface="+mn-cs"/>
            </a:endParaRPr>
          </a:p>
          <a:p>
            <a:pPr>
              <a:buFont typeface="Arial" pitchFamily="-110" charset="0"/>
              <a:buChar char="•"/>
              <a:defRPr/>
            </a:pPr>
            <a:r>
              <a:rPr lang="en-US" sz="2800" dirty="0" smtClean="0">
                <a:ea typeface="+mn-ea"/>
                <a:cs typeface="+mn-cs"/>
              </a:rPr>
              <a:t>DCTCP satisfies all our requirements for Data Center packet transport.</a:t>
            </a:r>
          </a:p>
          <a:p>
            <a:pPr marL="800100" lvl="1" indent="-342900">
              <a:buFont typeface="Wingdings" pitchFamily="2" charset="2"/>
              <a:buChar char="ü"/>
              <a:defRPr/>
            </a:pPr>
            <a:r>
              <a:rPr lang="en-US" sz="2400" b="1" dirty="0" smtClean="0">
                <a:solidFill>
                  <a:srgbClr val="0000CC"/>
                </a:solidFill>
              </a:rPr>
              <a:t>Handles bursts well</a:t>
            </a:r>
          </a:p>
          <a:p>
            <a:pPr marL="800100" lvl="1" indent="-342900">
              <a:buFont typeface="Wingdings" pitchFamily="2" charset="2"/>
              <a:buChar char="ü"/>
              <a:defRPr/>
            </a:pPr>
            <a:r>
              <a:rPr lang="en-US" sz="2400" b="1" dirty="0" smtClean="0">
                <a:solidFill>
                  <a:srgbClr val="0000CC"/>
                </a:solidFill>
              </a:rPr>
              <a:t>Keeps queuing delays low</a:t>
            </a:r>
          </a:p>
          <a:p>
            <a:pPr marL="800100" lvl="1" indent="-342900">
              <a:buFont typeface="Wingdings" pitchFamily="2" charset="2"/>
              <a:buChar char="ü"/>
              <a:defRPr/>
            </a:pPr>
            <a:r>
              <a:rPr lang="en-US" sz="2400" b="1" dirty="0" smtClean="0">
                <a:solidFill>
                  <a:srgbClr val="0000CC"/>
                </a:solidFill>
              </a:rPr>
              <a:t>Achieves high throughput</a:t>
            </a:r>
          </a:p>
          <a:p>
            <a:pPr>
              <a:buFont typeface="Arial" pitchFamily="-110" charset="0"/>
              <a:buNone/>
              <a:defRPr/>
            </a:pPr>
            <a:endParaRPr lang="en-US" sz="1800" dirty="0" smtClean="0">
              <a:ea typeface="+mn-ea"/>
              <a:cs typeface="+mn-cs"/>
            </a:endParaRPr>
          </a:p>
          <a:p>
            <a:pPr>
              <a:buFont typeface="Arial" pitchFamily="-110" charset="0"/>
              <a:buChar char="•"/>
              <a:defRPr/>
            </a:pPr>
            <a:r>
              <a:rPr lang="en-US" sz="2800" dirty="0" smtClean="0">
                <a:ea typeface="+mn-ea"/>
                <a:cs typeface="+mn-cs"/>
              </a:rPr>
              <a:t>Features:</a:t>
            </a:r>
          </a:p>
          <a:p>
            <a:pPr marL="800100" lvl="1" indent="-342900">
              <a:buFont typeface="Wingdings" pitchFamily="2" charset="2"/>
              <a:buChar char="ü"/>
              <a:defRPr/>
            </a:pPr>
            <a:r>
              <a:rPr lang="en-US" sz="2400" b="1" dirty="0" smtClean="0">
                <a:solidFill>
                  <a:srgbClr val="0000CC"/>
                </a:solidFill>
              </a:rPr>
              <a:t>Very simple change to TCP and a single switch parameter.</a:t>
            </a:r>
          </a:p>
          <a:p>
            <a:pPr marL="800100" lvl="1" indent="-342900">
              <a:buFont typeface="Wingdings" pitchFamily="2" charset="2"/>
              <a:buChar char="ü"/>
              <a:defRPr/>
            </a:pPr>
            <a:r>
              <a:rPr lang="en-US" sz="2400" b="1" dirty="0" smtClean="0">
                <a:solidFill>
                  <a:srgbClr val="FF0000"/>
                </a:solidFill>
              </a:rPr>
              <a:t>Based on mechanisms already available in Silicon.</a:t>
            </a:r>
          </a:p>
          <a:p>
            <a:pPr marL="800100" lvl="1" indent="-342900">
              <a:buFontTx/>
              <a:buNone/>
              <a:defRPr/>
            </a:pPr>
            <a:endParaRPr lang="en-US" sz="2400" dirty="0" smtClean="0"/>
          </a:p>
          <a:p>
            <a:pPr marL="800100" lvl="1" indent="-342900">
              <a:buFontTx/>
              <a:buNone/>
              <a:defRPr/>
            </a:pPr>
            <a:endParaRPr lang="en-US" sz="2400" dirty="0" smtClean="0"/>
          </a:p>
          <a:p>
            <a:pPr marL="800100" lvl="1" indent="-342900">
              <a:buFontTx/>
              <a:buNone/>
              <a:defRPr/>
            </a:pPr>
            <a:endParaRPr lang="en-US" sz="2400" dirty="0" smtClean="0"/>
          </a:p>
          <a:p>
            <a:pPr marL="400050">
              <a:buFont typeface="Arial" pitchFamily="-110" charset="0"/>
              <a:buNone/>
              <a:defRPr/>
            </a:pPr>
            <a:endParaRPr lang="en-US" sz="2400" dirty="0" smtClean="0">
              <a:ea typeface="+mn-ea"/>
              <a:cs typeface="+mn-cs"/>
            </a:endParaRPr>
          </a:p>
        </p:txBody>
      </p:sp>
      <p:sp>
        <p:nvSpPr>
          <p:cNvPr id="158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27</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DCTCP</a:t>
            </a:r>
            <a:endParaRPr lang="en-US" dirty="0" smtClean="0">
              <a:latin typeface="Arial" charset="0"/>
              <a:ea typeface="ＭＳ Ｐゴシック" charset="0"/>
              <a:cs typeface="ＭＳ Ｐゴシック" charset="0"/>
            </a:endParaRP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err="1" smtClean="0">
                <a:latin typeface="Arial" charset="0"/>
                <a:ea typeface="ＭＳ Ｐゴシック" charset="0"/>
                <a:cs typeface="ＭＳ Ｐゴシック" charset="0"/>
              </a:rPr>
              <a:t>Pfabric</a:t>
            </a:r>
            <a:endParaRPr lang="en-US" dirty="0" smtClean="0">
              <a:latin typeface="Arial" charset="0"/>
              <a:ea typeface="ＭＳ Ｐゴシック" charset="0"/>
              <a:cs typeface="ＭＳ Ｐゴシック" charset="0"/>
            </a:endParaRP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RDMA</a:t>
            </a:r>
            <a:endParaRPr lang="en-US" dirty="0" smtClean="0">
              <a:latin typeface="Arial" charset="0"/>
              <a:ea typeface="ＭＳ Ｐゴシック" charset="0"/>
              <a:cs typeface="ＭＳ Ｐゴシック" charset="0"/>
            </a:endParaRP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21</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34667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914400" y="2133600"/>
            <a:ext cx="4193123" cy="3572220"/>
            <a:chOff x="2553762" y="2124177"/>
            <a:chExt cx="4193123" cy="3572220"/>
          </a:xfrm>
        </p:grpSpPr>
        <p:sp>
          <p:nvSpPr>
            <p:cNvPr id="6" name="Rectangle 5"/>
            <p:cNvSpPr/>
            <p:nvPr/>
          </p:nvSpPr>
          <p:spPr>
            <a:xfrm>
              <a:off x="25537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7" name="Straight Connector 6"/>
            <p:cNvCxnSpPr>
              <a:stCxn id="6" idx="0"/>
            </p:cNvCxnSpPr>
            <p:nvPr/>
          </p:nvCxnSpPr>
          <p:spPr>
            <a:xfrm flipV="1">
              <a:off x="2745324" y="4419600"/>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2416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241685" y="263651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241685" y="263651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39274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613285" y="263651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613285" y="263651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5" idx="0"/>
            </p:cNvCxnSpPr>
            <p:nvPr/>
          </p:nvCxnSpPr>
          <p:spPr>
            <a:xfrm flipH="1" flipV="1">
              <a:off x="3927485" y="2636520"/>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765685" y="2636520"/>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5" idx="0"/>
            </p:cNvCxnSpPr>
            <p:nvPr/>
          </p:nvCxnSpPr>
          <p:spPr>
            <a:xfrm flipH="1" flipV="1">
              <a:off x="5603885" y="2636520"/>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0109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8" name="Rectangle 17"/>
            <p:cNvSpPr/>
            <p:nvPr/>
          </p:nvSpPr>
          <p:spPr>
            <a:xfrm>
              <a:off x="3468162"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9" name="Straight Connector 18"/>
            <p:cNvCxnSpPr>
              <a:stCxn id="17" idx="0"/>
            </p:cNvCxnSpPr>
            <p:nvPr/>
          </p:nvCxnSpPr>
          <p:spPr>
            <a:xfrm flipH="1" flipV="1">
              <a:off x="3197750" y="4419600"/>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8" idx="0"/>
            </p:cNvCxnSpPr>
            <p:nvPr/>
          </p:nvCxnSpPr>
          <p:spPr>
            <a:xfrm flipH="1" flipV="1">
              <a:off x="3197750" y="4419600"/>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003685"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cxnSp>
          <p:nvCxnSpPr>
            <p:cNvPr id="22" name="Straight Connector 21"/>
            <p:cNvCxnSpPr>
              <a:stCxn id="21" idx="0"/>
            </p:cNvCxnSpPr>
            <p:nvPr/>
          </p:nvCxnSpPr>
          <p:spPr>
            <a:xfrm flipV="1">
              <a:off x="4195247" y="4419600"/>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4608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4" name="Rectangle 23"/>
            <p:cNvSpPr/>
            <p:nvPr/>
          </p:nvSpPr>
          <p:spPr>
            <a:xfrm>
              <a:off x="49180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cxnSp>
          <p:nvCxnSpPr>
            <p:cNvPr id="25" name="Straight Connector 24"/>
            <p:cNvCxnSpPr>
              <a:stCxn id="23" idx="0"/>
            </p:cNvCxnSpPr>
            <p:nvPr/>
          </p:nvCxnSpPr>
          <p:spPr>
            <a:xfrm flipH="1" flipV="1">
              <a:off x="4645550" y="4419600"/>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4" idx="0"/>
            </p:cNvCxnSpPr>
            <p:nvPr/>
          </p:nvCxnSpPr>
          <p:spPr>
            <a:xfrm flipH="1" flipV="1">
              <a:off x="4645550" y="4419600"/>
              <a:ext cx="464097"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3622685" y="2124177"/>
              <a:ext cx="545969" cy="678181"/>
              <a:chOff x="1027560" y="1988818"/>
              <a:chExt cx="545969" cy="678181"/>
            </a:xfrm>
          </p:grpSpPr>
          <p:sp>
            <p:nvSpPr>
              <p:cNvPr id="28" name="Cube 2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 name="Group 31"/>
            <p:cNvGrpSpPr/>
            <p:nvPr/>
          </p:nvGrpSpPr>
          <p:grpSpPr>
            <a:xfrm>
              <a:off x="2747082" y="4333601"/>
              <a:ext cx="978209" cy="243008"/>
              <a:chOff x="5220661" y="3675707"/>
              <a:chExt cx="978209" cy="243008"/>
            </a:xfrm>
          </p:grpSpPr>
          <p:sp>
            <p:nvSpPr>
              <p:cNvPr id="33" name="Rectangle 3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4" name="Group 53"/>
            <p:cNvGrpSpPr/>
            <p:nvPr/>
          </p:nvGrpSpPr>
          <p:grpSpPr>
            <a:xfrm>
              <a:off x="4168476" y="4333601"/>
              <a:ext cx="978209" cy="243008"/>
              <a:chOff x="5220661" y="3675707"/>
              <a:chExt cx="978209" cy="243008"/>
            </a:xfrm>
          </p:grpSpPr>
          <p:sp>
            <p:nvSpPr>
              <p:cNvPr id="55" name="Rectangle 5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6" name="Group 75"/>
            <p:cNvGrpSpPr/>
            <p:nvPr/>
          </p:nvGrpSpPr>
          <p:grpSpPr>
            <a:xfrm>
              <a:off x="4486020" y="2128098"/>
              <a:ext cx="545969" cy="678181"/>
              <a:chOff x="1027560" y="1988818"/>
              <a:chExt cx="545969" cy="678181"/>
            </a:xfrm>
          </p:grpSpPr>
          <p:sp>
            <p:nvSpPr>
              <p:cNvPr id="77" name="Cube 7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1" name="Group 80"/>
            <p:cNvGrpSpPr/>
            <p:nvPr/>
          </p:nvGrpSpPr>
          <p:grpSpPr>
            <a:xfrm>
              <a:off x="5362716" y="2141219"/>
              <a:ext cx="545969" cy="678181"/>
              <a:chOff x="1027560" y="1988818"/>
              <a:chExt cx="545969" cy="678181"/>
            </a:xfrm>
          </p:grpSpPr>
          <p:sp>
            <p:nvSpPr>
              <p:cNvPr id="82" name="Cube 8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86" name="Rectangle 85"/>
            <p:cNvSpPr/>
            <p:nvPr/>
          </p:nvSpPr>
          <p:spPr>
            <a:xfrm>
              <a:off x="54493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87" name="Straight Connector 86"/>
            <p:cNvCxnSpPr>
              <a:stCxn id="86" idx="0"/>
            </p:cNvCxnSpPr>
            <p:nvPr/>
          </p:nvCxnSpPr>
          <p:spPr>
            <a:xfrm flipV="1">
              <a:off x="5640924" y="4419599"/>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59065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89" name="Rectangle 88"/>
            <p:cNvSpPr/>
            <p:nvPr/>
          </p:nvSpPr>
          <p:spPr>
            <a:xfrm>
              <a:off x="6363762" y="5333999"/>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90" name="Straight Connector 89"/>
            <p:cNvCxnSpPr>
              <a:stCxn id="88" idx="0"/>
            </p:cNvCxnSpPr>
            <p:nvPr/>
          </p:nvCxnSpPr>
          <p:spPr>
            <a:xfrm flipH="1" flipV="1">
              <a:off x="6093350" y="4419599"/>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9" idx="0"/>
            </p:cNvCxnSpPr>
            <p:nvPr/>
          </p:nvCxnSpPr>
          <p:spPr>
            <a:xfrm flipH="1" flipV="1">
              <a:off x="6093350" y="4419599"/>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5579365" y="4342092"/>
              <a:ext cx="978209" cy="243008"/>
              <a:chOff x="5220661" y="3675707"/>
              <a:chExt cx="978209" cy="243008"/>
            </a:xfrm>
          </p:grpSpPr>
          <p:sp>
            <p:nvSpPr>
              <p:cNvPr id="93" name="Rectangle 9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16" name="Title 1"/>
          <p:cNvSpPr>
            <a:spLocks noGrp="1"/>
          </p:cNvSpPr>
          <p:nvPr>
            <p:ph type="title"/>
          </p:nvPr>
        </p:nvSpPr>
        <p:spPr>
          <a:xfrm>
            <a:off x="0" y="274638"/>
            <a:ext cx="9144000" cy="1143000"/>
          </a:xfrm>
        </p:spPr>
        <p:txBody>
          <a:bodyPr>
            <a:normAutofit/>
          </a:bodyPr>
          <a:lstStyle/>
          <a:p>
            <a:r>
              <a:rPr lang="en-US" dirty="0" smtClean="0"/>
              <a:t>DC Fabric: Just a Giant Switch</a:t>
            </a:r>
            <a:endParaRPr lang="en-US" dirty="0"/>
          </a:p>
        </p:txBody>
      </p:sp>
      <p:sp>
        <p:nvSpPr>
          <p:cNvPr id="3" name="Slide Number Placeholder 2"/>
          <p:cNvSpPr>
            <a:spLocks noGrp="1"/>
          </p:cNvSpPr>
          <p:nvPr>
            <p:ph type="sldNum" sz="quarter" idx="12"/>
          </p:nvPr>
        </p:nvSpPr>
        <p:spPr/>
        <p:txBody>
          <a:bodyPr/>
          <a:lstStyle/>
          <a:p>
            <a:fld id="{3AC99A5B-5B03-425B-9284-2F10A88898BE}" type="slidenum">
              <a:rPr lang="en-US" smtClean="0"/>
              <a:t>22</a:t>
            </a:fld>
            <a:endParaRPr lang="en-US"/>
          </a:p>
        </p:txBody>
      </p:sp>
    </p:spTree>
    <p:custDataLst>
      <p:tags r:id="rId1"/>
    </p:custDataLst>
    <p:extLst>
      <p:ext uri="{BB962C8B-B14F-4D97-AF65-F5344CB8AC3E}">
        <p14:creationId xmlns:p14="http://schemas.microsoft.com/office/powerpoint/2010/main" val="734949094"/>
      </p:ext>
    </p:extLst>
  </p:cSld>
  <p:clrMapOvr>
    <a:masterClrMapping/>
  </p:clrMapOvr>
  <mc:AlternateContent xmlns:mc="http://schemas.openxmlformats.org/markup-compatibility/2006" xmlns:p14="http://schemas.microsoft.com/office/powerpoint/2010/main">
    <mc:Choice Requires="p14">
      <p:transition spd="slow" p14:dur="2000" advClick="0" advTm="13154"/>
    </mc:Choice>
    <mc:Fallback xmlns="">
      <p:transition xmlns:p14="http://schemas.microsoft.com/office/powerpoint/2010/main" spd="slow" advClick="0" advTm="13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750" fill="hold"/>
                                        <p:tgtEl>
                                          <p:spTgt spid="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 name="Group 353"/>
          <p:cNvGrpSpPr/>
          <p:nvPr/>
        </p:nvGrpSpPr>
        <p:grpSpPr>
          <a:xfrm>
            <a:off x="4636321" y="1826677"/>
            <a:ext cx="3059879" cy="4193123"/>
            <a:chOff x="4636321" y="1826677"/>
            <a:chExt cx="3059879" cy="4193123"/>
          </a:xfrm>
        </p:grpSpPr>
        <p:sp>
          <p:nvSpPr>
            <p:cNvPr id="116" name="Rectangle 115"/>
            <p:cNvSpPr/>
            <p:nvPr/>
          </p:nvSpPr>
          <p:spPr>
            <a:xfrm rot="16200000" flipH="1">
              <a:off x="7323440" y="18370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17" name="Straight Connector 116"/>
            <p:cNvCxnSpPr>
              <a:stCxn id="116" idx="0"/>
            </p:cNvCxnSpPr>
            <p:nvPr/>
          </p:nvCxnSpPr>
          <p:spPr>
            <a:xfrm rot="16200000" flipH="1" flipV="1">
              <a:off x="6650390" y="1787252"/>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rot="16200000" flipH="1" flipV="1">
              <a:off x="5223062" y="192785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rot="16200000" flipH="1" flipV="1">
              <a:off x="4803962" y="234695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rot="16200000" flipV="1">
              <a:off x="5223062" y="261365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rot="16200000" flipH="1" flipV="1">
              <a:off x="5489762" y="303275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rot="16200000" flipH="1" flipV="1">
              <a:off x="5070662" y="345185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61" idx="0"/>
            </p:cNvCxnSpPr>
            <p:nvPr/>
          </p:nvCxnSpPr>
          <p:spPr>
            <a:xfrm rot="16200000" flipV="1">
              <a:off x="4461278" y="3375444"/>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rot="16200000" flipV="1">
              <a:off x="4879816" y="3795107"/>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61" idx="0"/>
            </p:cNvCxnSpPr>
            <p:nvPr/>
          </p:nvCxnSpPr>
          <p:spPr>
            <a:xfrm rot="16200000" flipV="1">
              <a:off x="5299478" y="4213644"/>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rot="16200000" flipH="1">
              <a:off x="7323440" y="22942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28" name="Rectangle 127"/>
            <p:cNvSpPr/>
            <p:nvPr/>
          </p:nvSpPr>
          <p:spPr>
            <a:xfrm rot="16200000" flipH="1">
              <a:off x="7323440" y="27514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29" name="Straight Connector 128"/>
            <p:cNvCxnSpPr>
              <a:stCxn id="127" idx="0"/>
            </p:cNvCxnSpPr>
            <p:nvPr/>
          </p:nvCxnSpPr>
          <p:spPr>
            <a:xfrm rot="16200000" flipV="1">
              <a:off x="6874216" y="2015852"/>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28" idx="0"/>
            </p:cNvCxnSpPr>
            <p:nvPr/>
          </p:nvCxnSpPr>
          <p:spPr>
            <a:xfrm rot="16200000" flipV="1">
              <a:off x="6645616" y="2244452"/>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rot="16200000" flipH="1">
              <a:off x="7323440" y="3286963"/>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cxnSp>
          <p:nvCxnSpPr>
            <p:cNvPr id="132" name="Straight Connector 131"/>
            <p:cNvCxnSpPr>
              <a:stCxn id="131" idx="0"/>
            </p:cNvCxnSpPr>
            <p:nvPr/>
          </p:nvCxnSpPr>
          <p:spPr>
            <a:xfrm rot="16200000" flipH="1" flipV="1">
              <a:off x="6651451" y="3236113"/>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33" name="Rectangle 132"/>
            <p:cNvSpPr/>
            <p:nvPr/>
          </p:nvSpPr>
          <p:spPr>
            <a:xfrm rot="16200000" flipH="1">
              <a:off x="7323440" y="37441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34" name="Rectangle 133"/>
            <p:cNvSpPr/>
            <p:nvPr/>
          </p:nvSpPr>
          <p:spPr>
            <a:xfrm rot="16200000" flipH="1">
              <a:off x="7323440" y="42013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cxnSp>
          <p:nvCxnSpPr>
            <p:cNvPr id="135" name="Straight Connector 134"/>
            <p:cNvCxnSpPr>
              <a:stCxn id="133" idx="0"/>
            </p:cNvCxnSpPr>
            <p:nvPr/>
          </p:nvCxnSpPr>
          <p:spPr>
            <a:xfrm rot="16200000" flipV="1">
              <a:off x="6873154" y="3464713"/>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34" idx="0"/>
            </p:cNvCxnSpPr>
            <p:nvPr/>
          </p:nvCxnSpPr>
          <p:spPr>
            <a:xfrm rot="16200000" flipV="1">
              <a:off x="6644554" y="3693313"/>
              <a:ext cx="464097"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rot="16200000" flipH="1">
              <a:off x="5965803" y="3808991"/>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4778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34778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57008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57008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36623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6623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375451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375451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84666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384666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9388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9388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403109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403109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4123302"/>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4123302"/>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42173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42173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43095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3" y="4309591"/>
              <a:ext cx="92211" cy="72579"/>
            </a:xfrm>
            <a:prstGeom prst="rect">
              <a:avLst/>
            </a:prstGeom>
            <a:noFill/>
            <a:extLst>
              <a:ext uri="{909E8E84-426E-40dd-AFC4-6F175D3DCCD1}">
                <a14:hiddenFill xmlns:a14="http://schemas.microsoft.com/office/drawing/2010/main" xmlns="">
                  <a:solidFill>
                    <a:srgbClr val="FFFFFF"/>
                  </a:solidFill>
                </a14:hiddenFill>
              </a:ext>
            </a:extLst>
          </p:spPr>
        </p:pic>
        <p:sp>
          <p:nvSpPr>
            <p:cNvPr id="142" name="Rectangle 141"/>
            <p:cNvSpPr/>
            <p:nvPr/>
          </p:nvSpPr>
          <p:spPr>
            <a:xfrm rot="16200000" flipH="1">
              <a:off x="7323439" y="47326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43" name="Straight Connector 142"/>
            <p:cNvCxnSpPr>
              <a:stCxn id="142" idx="0"/>
            </p:cNvCxnSpPr>
            <p:nvPr/>
          </p:nvCxnSpPr>
          <p:spPr>
            <a:xfrm rot="16200000" flipH="1" flipV="1">
              <a:off x="6650389" y="4682852"/>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rot="16200000" flipH="1">
              <a:off x="7323439" y="51898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45" name="Rectangle 144"/>
            <p:cNvSpPr/>
            <p:nvPr/>
          </p:nvSpPr>
          <p:spPr>
            <a:xfrm rot="16200000" flipH="1">
              <a:off x="7323439" y="56470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46" name="Straight Connector 145"/>
            <p:cNvCxnSpPr>
              <a:stCxn id="144" idx="0"/>
            </p:cNvCxnSpPr>
            <p:nvPr/>
          </p:nvCxnSpPr>
          <p:spPr>
            <a:xfrm rot="16200000" flipV="1">
              <a:off x="6874215" y="4911452"/>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45" idx="0"/>
            </p:cNvCxnSpPr>
            <p:nvPr/>
          </p:nvCxnSpPr>
          <p:spPr>
            <a:xfrm rot="16200000" flipV="1">
              <a:off x="6645615" y="5140052"/>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rot="16200000" flipH="1">
              <a:off x="5974294" y="5219880"/>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488876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7" y="488876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49809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49809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07318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07318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1654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1654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525755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7" y="525755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53497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3497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441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441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5341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5341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1" y="56282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6282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1" y="57204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4" y="5720480"/>
              <a:ext cx="92211" cy="7257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0" name="Straight Arrow Connector 119"/>
            <p:cNvCxnSpPr/>
            <p:nvPr/>
          </p:nvCxnSpPr>
          <p:spPr>
            <a:xfrm rot="16200000" flipH="1" flipV="1">
              <a:off x="4384862" y="276605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rot="16200000" flipH="1">
              <a:off x="5965803" y="238759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05648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205648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14869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14869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24090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24090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33311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33311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42527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242527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5174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5174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60969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60969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70190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70190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27959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7959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288819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3" y="2888197"/>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53" name="Group 352"/>
          <p:cNvGrpSpPr/>
          <p:nvPr/>
        </p:nvGrpSpPr>
        <p:grpSpPr>
          <a:xfrm>
            <a:off x="1246983" y="1826677"/>
            <a:ext cx="3059877" cy="4193123"/>
            <a:chOff x="1399382" y="1978991"/>
            <a:chExt cx="3059877" cy="4193123"/>
          </a:xfrm>
        </p:grpSpPr>
        <p:grpSp>
          <p:nvGrpSpPr>
            <p:cNvPr id="256" name="Group 255"/>
            <p:cNvGrpSpPr/>
            <p:nvPr/>
          </p:nvGrpSpPr>
          <p:grpSpPr>
            <a:xfrm>
              <a:off x="2599978" y="2666914"/>
              <a:ext cx="1859281" cy="2871458"/>
              <a:chOff x="2447578" y="2514514"/>
              <a:chExt cx="1859281" cy="2871458"/>
            </a:xfrm>
          </p:grpSpPr>
          <p:cxnSp>
            <p:nvCxnSpPr>
              <p:cNvPr id="257" name="Straight Arrow Connector 256"/>
              <p:cNvCxnSpPr/>
              <p:nvPr/>
            </p:nvCxnSpPr>
            <p:spPr>
              <a:xfrm rot="5400000" flipV="1">
                <a:off x="3034319" y="19277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58" name="Straight Arrow Connector 257"/>
              <p:cNvCxnSpPr/>
              <p:nvPr/>
            </p:nvCxnSpPr>
            <p:spPr>
              <a:xfrm rot="5400000" flipV="1">
                <a:off x="2615219" y="2346873"/>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59" name="Straight Arrow Connector 258"/>
              <p:cNvCxnSpPr/>
              <p:nvPr/>
            </p:nvCxnSpPr>
            <p:spPr>
              <a:xfrm rot="5400000" flipV="1">
                <a:off x="2196119" y="2765973"/>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0" name="Straight Arrow Connector 259"/>
              <p:cNvCxnSpPr/>
              <p:nvPr/>
            </p:nvCxnSpPr>
            <p:spPr>
              <a:xfrm rot="5400000" flipH="1" flipV="1">
                <a:off x="3034319" y="26135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rot="5400000" flipV="1">
                <a:off x="3301019" y="3032673"/>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p:nvPr/>
            </p:nvCxnSpPr>
            <p:spPr>
              <a:xfrm rot="5400000" flipV="1">
                <a:off x="2881919" y="3451773"/>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stCxn id="302" idx="0"/>
              </p:cNvCxnSpPr>
              <p:nvPr/>
            </p:nvCxnSpPr>
            <p:spPr>
              <a:xfrm rot="5400000" flipH="1" flipV="1">
                <a:off x="2296245" y="3375358"/>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rot="5400000" flipH="1" flipV="1">
                <a:off x="2730927" y="3795021"/>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a:stCxn id="302" idx="0"/>
              </p:cNvCxnSpPr>
              <p:nvPr/>
            </p:nvCxnSpPr>
            <p:spPr>
              <a:xfrm rot="5400000" flipH="1" flipV="1">
                <a:off x="3134445" y="4213558"/>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grpSp>
        <p:grpSp>
          <p:nvGrpSpPr>
            <p:cNvPr id="266" name="Group 265"/>
            <p:cNvGrpSpPr/>
            <p:nvPr/>
          </p:nvGrpSpPr>
          <p:grpSpPr>
            <a:xfrm>
              <a:off x="1399382" y="1978991"/>
              <a:ext cx="362398" cy="4193123"/>
              <a:chOff x="1246982" y="1826591"/>
              <a:chExt cx="362398" cy="4193123"/>
            </a:xfrm>
          </p:grpSpPr>
          <p:sp>
            <p:nvSpPr>
              <p:cNvPr id="267" name="Rectangle 266"/>
              <p:cNvSpPr/>
              <p:nvPr/>
            </p:nvSpPr>
            <p:spPr>
              <a:xfrm rot="5400000">
                <a:off x="1236619" y="18369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68" name="Rectangle 267"/>
              <p:cNvSpPr/>
              <p:nvPr/>
            </p:nvSpPr>
            <p:spPr>
              <a:xfrm rot="5400000">
                <a:off x="1236619" y="22941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69" name="Rectangle 268"/>
              <p:cNvSpPr/>
              <p:nvPr/>
            </p:nvSpPr>
            <p:spPr>
              <a:xfrm rot="5400000">
                <a:off x="1236619" y="2751354"/>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0" name="Rectangle 269"/>
              <p:cNvSpPr/>
              <p:nvPr/>
            </p:nvSpPr>
            <p:spPr>
              <a:xfrm rot="5400000">
                <a:off x="1236619" y="3286877"/>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sp>
            <p:nvSpPr>
              <p:cNvPr id="271" name="Rectangle 270"/>
              <p:cNvSpPr/>
              <p:nvPr/>
            </p:nvSpPr>
            <p:spPr>
              <a:xfrm rot="5400000">
                <a:off x="1236619" y="3744077"/>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2" name="Rectangle 271"/>
              <p:cNvSpPr/>
              <p:nvPr/>
            </p:nvSpPr>
            <p:spPr>
              <a:xfrm rot="5400000">
                <a:off x="1236619" y="4201277"/>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sp>
            <p:nvSpPr>
              <p:cNvPr id="273" name="Rectangle 272"/>
              <p:cNvSpPr/>
              <p:nvPr/>
            </p:nvSpPr>
            <p:spPr>
              <a:xfrm rot="5400000">
                <a:off x="1236620" y="47325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4" name="Rectangle 273"/>
              <p:cNvSpPr/>
              <p:nvPr/>
            </p:nvSpPr>
            <p:spPr>
              <a:xfrm rot="5400000">
                <a:off x="1236620" y="51897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5" name="Rectangle 274"/>
              <p:cNvSpPr/>
              <p:nvPr/>
            </p:nvSpPr>
            <p:spPr>
              <a:xfrm rot="5400000">
                <a:off x="1236620" y="5646954"/>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grpSp>
        <p:grpSp>
          <p:nvGrpSpPr>
            <p:cNvPr id="276" name="Group 275"/>
            <p:cNvGrpSpPr/>
            <p:nvPr/>
          </p:nvGrpSpPr>
          <p:grpSpPr>
            <a:xfrm>
              <a:off x="1761779" y="2170553"/>
              <a:ext cx="914401" cy="3810000"/>
              <a:chOff x="1609379" y="2018153"/>
              <a:chExt cx="914401" cy="3810000"/>
            </a:xfrm>
          </p:grpSpPr>
          <p:cxnSp>
            <p:nvCxnSpPr>
              <p:cNvPr id="277" name="Straight Connector 276"/>
              <p:cNvCxnSpPr>
                <a:stCxn id="267" idx="0"/>
              </p:cNvCxnSpPr>
              <p:nvPr/>
            </p:nvCxnSpPr>
            <p:spPr>
              <a:xfrm rot="5400000" flipV="1">
                <a:off x="1840366" y="17871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a:stCxn id="268" idx="0"/>
              </p:cNvCxnSpPr>
              <p:nvPr/>
            </p:nvCxnSpPr>
            <p:spPr>
              <a:xfrm rot="5400000" flipH="1" flipV="1">
                <a:off x="2064192" y="20157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a:stCxn id="269" idx="0"/>
              </p:cNvCxnSpPr>
              <p:nvPr/>
            </p:nvCxnSpPr>
            <p:spPr>
              <a:xfrm rot="5400000" flipH="1" flipV="1">
                <a:off x="1835592" y="2244366"/>
                <a:ext cx="4619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a:stCxn id="270" idx="0"/>
              </p:cNvCxnSpPr>
              <p:nvPr/>
            </p:nvCxnSpPr>
            <p:spPr>
              <a:xfrm rot="5400000" flipV="1">
                <a:off x="1841427" y="3236027"/>
                <a:ext cx="450303"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a:stCxn id="271" idx="0"/>
              </p:cNvCxnSpPr>
              <p:nvPr/>
            </p:nvCxnSpPr>
            <p:spPr>
              <a:xfrm rot="5400000" flipH="1" flipV="1">
                <a:off x="2063130" y="3464627"/>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a:stCxn id="272" idx="0"/>
              </p:cNvCxnSpPr>
              <p:nvPr/>
            </p:nvCxnSpPr>
            <p:spPr>
              <a:xfrm rot="5400000" flipH="1" flipV="1">
                <a:off x="1834530" y="3693227"/>
                <a:ext cx="4640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a:stCxn id="273" idx="0"/>
              </p:cNvCxnSpPr>
              <p:nvPr/>
            </p:nvCxnSpPr>
            <p:spPr>
              <a:xfrm rot="5400000" flipV="1">
                <a:off x="1840367" y="46827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a:stCxn id="274" idx="0"/>
              </p:cNvCxnSpPr>
              <p:nvPr/>
            </p:nvCxnSpPr>
            <p:spPr>
              <a:xfrm rot="5400000" flipH="1" flipV="1">
                <a:off x="2064193" y="49113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a:stCxn id="275" idx="0"/>
              </p:cNvCxnSpPr>
              <p:nvPr/>
            </p:nvCxnSpPr>
            <p:spPr>
              <a:xfrm rot="5400000" flipH="1" flipV="1">
                <a:off x="1835593" y="5139966"/>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6" name="Group 285"/>
            <p:cNvGrpSpPr/>
            <p:nvPr/>
          </p:nvGrpSpPr>
          <p:grpSpPr>
            <a:xfrm>
              <a:off x="2510679" y="2172310"/>
              <a:ext cx="251499" cy="3810492"/>
              <a:chOff x="2358279" y="2019910"/>
              <a:chExt cx="251499" cy="3810492"/>
            </a:xfrm>
          </p:grpSpPr>
          <p:grpSp>
            <p:nvGrpSpPr>
              <p:cNvPr id="287" name="Group 286"/>
              <p:cNvGrpSpPr/>
              <p:nvPr/>
            </p:nvGrpSpPr>
            <p:grpSpPr>
              <a:xfrm rot="5400000">
                <a:off x="1999169" y="2387511"/>
                <a:ext cx="978209" cy="243008"/>
                <a:chOff x="5220661" y="3675707"/>
                <a:chExt cx="978209" cy="243008"/>
              </a:xfrm>
            </p:grpSpPr>
            <p:sp>
              <p:nvSpPr>
                <p:cNvPr id="332" name="Rectangle 33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8" name="Group 287"/>
              <p:cNvGrpSpPr/>
              <p:nvPr/>
            </p:nvGrpSpPr>
            <p:grpSpPr>
              <a:xfrm rot="5400000">
                <a:off x="1999169" y="3808905"/>
                <a:ext cx="978209" cy="243008"/>
                <a:chOff x="5220661" y="3675707"/>
                <a:chExt cx="978209" cy="243008"/>
              </a:xfrm>
            </p:grpSpPr>
            <p:sp>
              <p:nvSpPr>
                <p:cNvPr id="311" name="Rectangle 31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9" name="Group 288"/>
              <p:cNvGrpSpPr/>
              <p:nvPr/>
            </p:nvGrpSpPr>
            <p:grpSpPr>
              <a:xfrm rot="5400000">
                <a:off x="1990678" y="5219794"/>
                <a:ext cx="978209" cy="243008"/>
                <a:chOff x="5220661" y="3675707"/>
                <a:chExt cx="978209" cy="243008"/>
              </a:xfrm>
            </p:grpSpPr>
            <p:sp>
              <p:nvSpPr>
                <p:cNvPr id="290" name="Rectangle 28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grpSp>
      <p:grpSp>
        <p:nvGrpSpPr>
          <p:cNvPr id="255" name="Group 254"/>
          <p:cNvGrpSpPr/>
          <p:nvPr/>
        </p:nvGrpSpPr>
        <p:grpSpPr>
          <a:xfrm>
            <a:off x="2447578" y="2514514"/>
            <a:ext cx="1859281" cy="2871458"/>
            <a:chOff x="2447578" y="2514514"/>
            <a:chExt cx="1859281" cy="2871458"/>
          </a:xfrm>
        </p:grpSpPr>
        <p:cxnSp>
          <p:nvCxnSpPr>
            <p:cNvPr id="9" name="Straight Arrow Connector 8"/>
            <p:cNvCxnSpPr/>
            <p:nvPr/>
          </p:nvCxnSpPr>
          <p:spPr>
            <a:xfrm rot="5400000" flipV="1">
              <a:off x="3034319" y="19277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V="1">
              <a:off x="2615219" y="2346873"/>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V="1">
              <a:off x="2196119" y="2765973"/>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3034319" y="26135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V="1">
              <a:off x="3301019" y="3032673"/>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V="1">
              <a:off x="2881919" y="3451773"/>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2" idx="0"/>
            </p:cNvCxnSpPr>
            <p:nvPr/>
          </p:nvCxnSpPr>
          <p:spPr>
            <a:xfrm rot="5400000" flipH="1" flipV="1">
              <a:off x="2296245" y="3375358"/>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2730927" y="3795021"/>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2" idx="0"/>
            </p:cNvCxnSpPr>
            <p:nvPr/>
          </p:nvCxnSpPr>
          <p:spPr>
            <a:xfrm rot="5400000" flipH="1" flipV="1">
              <a:off x="3134445" y="4213558"/>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grpSp>
      <p:grpSp>
        <p:nvGrpSpPr>
          <p:cNvPr id="252" name="Group 251"/>
          <p:cNvGrpSpPr/>
          <p:nvPr/>
        </p:nvGrpSpPr>
        <p:grpSpPr>
          <a:xfrm>
            <a:off x="1237802" y="1826591"/>
            <a:ext cx="362398" cy="4193123"/>
            <a:chOff x="1246982" y="1826591"/>
            <a:chExt cx="362398" cy="4193123"/>
          </a:xfrm>
        </p:grpSpPr>
        <p:sp>
          <p:nvSpPr>
            <p:cNvPr id="7" name="Rectangle 6"/>
            <p:cNvSpPr/>
            <p:nvPr/>
          </p:nvSpPr>
          <p:spPr>
            <a:xfrm rot="5400000">
              <a:off x="1236619" y="18369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8" name="Rectangle 17"/>
            <p:cNvSpPr/>
            <p:nvPr/>
          </p:nvSpPr>
          <p:spPr>
            <a:xfrm rot="5400000">
              <a:off x="1236619" y="22941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9" name="Rectangle 18"/>
            <p:cNvSpPr/>
            <p:nvPr/>
          </p:nvSpPr>
          <p:spPr>
            <a:xfrm rot="5400000">
              <a:off x="1236619" y="2751354"/>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2" name="Rectangle 21"/>
            <p:cNvSpPr/>
            <p:nvPr/>
          </p:nvSpPr>
          <p:spPr>
            <a:xfrm rot="5400000">
              <a:off x="1236619" y="3286877"/>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sp>
          <p:nvSpPr>
            <p:cNvPr id="24" name="Rectangle 23"/>
            <p:cNvSpPr/>
            <p:nvPr/>
          </p:nvSpPr>
          <p:spPr>
            <a:xfrm rot="5400000">
              <a:off x="1236619" y="3744077"/>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5" name="Rectangle 24"/>
            <p:cNvSpPr/>
            <p:nvPr/>
          </p:nvSpPr>
          <p:spPr>
            <a:xfrm rot="5400000">
              <a:off x="1236619" y="4201277"/>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sp>
          <p:nvSpPr>
            <p:cNvPr id="33" name="Rectangle 32"/>
            <p:cNvSpPr/>
            <p:nvPr/>
          </p:nvSpPr>
          <p:spPr>
            <a:xfrm rot="5400000">
              <a:off x="1236620" y="47325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5" name="Rectangle 34"/>
            <p:cNvSpPr/>
            <p:nvPr/>
          </p:nvSpPr>
          <p:spPr>
            <a:xfrm rot="5400000">
              <a:off x="1236620" y="5189754"/>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6" name="Rectangle 35"/>
            <p:cNvSpPr/>
            <p:nvPr/>
          </p:nvSpPr>
          <p:spPr>
            <a:xfrm rot="5400000">
              <a:off x="1236620" y="5646954"/>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grpSp>
      <p:grpSp>
        <p:nvGrpSpPr>
          <p:cNvPr id="254" name="Group 253"/>
          <p:cNvGrpSpPr/>
          <p:nvPr/>
        </p:nvGrpSpPr>
        <p:grpSpPr>
          <a:xfrm>
            <a:off x="1600199" y="2018153"/>
            <a:ext cx="914401" cy="3810000"/>
            <a:chOff x="1600199" y="2018153"/>
            <a:chExt cx="914401" cy="3810000"/>
          </a:xfrm>
        </p:grpSpPr>
        <p:cxnSp>
          <p:nvCxnSpPr>
            <p:cNvPr id="8" name="Straight Connector 7"/>
            <p:cNvCxnSpPr>
              <a:stCxn id="7" idx="0"/>
            </p:cNvCxnSpPr>
            <p:nvPr/>
          </p:nvCxnSpPr>
          <p:spPr>
            <a:xfrm rot="5400000" flipV="1">
              <a:off x="1831186" y="17871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8" idx="0"/>
            </p:cNvCxnSpPr>
            <p:nvPr/>
          </p:nvCxnSpPr>
          <p:spPr>
            <a:xfrm rot="5400000" flipH="1" flipV="1">
              <a:off x="2055012" y="20157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9" idx="0"/>
            </p:cNvCxnSpPr>
            <p:nvPr/>
          </p:nvCxnSpPr>
          <p:spPr>
            <a:xfrm rot="5400000" flipH="1" flipV="1">
              <a:off x="1826412" y="2244366"/>
              <a:ext cx="4619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2" idx="0"/>
            </p:cNvCxnSpPr>
            <p:nvPr/>
          </p:nvCxnSpPr>
          <p:spPr>
            <a:xfrm rot="5400000" flipV="1">
              <a:off x="1832247" y="3236027"/>
              <a:ext cx="450303"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4" idx="0"/>
            </p:cNvCxnSpPr>
            <p:nvPr/>
          </p:nvCxnSpPr>
          <p:spPr>
            <a:xfrm rot="5400000" flipH="1" flipV="1">
              <a:off x="2053950" y="3464627"/>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5" idx="0"/>
            </p:cNvCxnSpPr>
            <p:nvPr/>
          </p:nvCxnSpPr>
          <p:spPr>
            <a:xfrm rot="5400000" flipH="1" flipV="1">
              <a:off x="1825350" y="3693227"/>
              <a:ext cx="4640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33" idx="0"/>
            </p:cNvCxnSpPr>
            <p:nvPr/>
          </p:nvCxnSpPr>
          <p:spPr>
            <a:xfrm rot="5400000" flipV="1">
              <a:off x="1831187" y="46827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5" idx="0"/>
            </p:cNvCxnSpPr>
            <p:nvPr/>
          </p:nvCxnSpPr>
          <p:spPr>
            <a:xfrm rot="5400000" flipH="1" flipV="1">
              <a:off x="2055013" y="49113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6" idx="0"/>
            </p:cNvCxnSpPr>
            <p:nvPr/>
          </p:nvCxnSpPr>
          <p:spPr>
            <a:xfrm rot="5400000" flipH="1" flipV="1">
              <a:off x="1826413" y="5139966"/>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53" name="Group 252"/>
          <p:cNvGrpSpPr/>
          <p:nvPr/>
        </p:nvGrpSpPr>
        <p:grpSpPr>
          <a:xfrm>
            <a:off x="2358279" y="2019910"/>
            <a:ext cx="251499" cy="3810492"/>
            <a:chOff x="2358279" y="2019910"/>
            <a:chExt cx="251499" cy="3810492"/>
          </a:xfrm>
        </p:grpSpPr>
        <p:grpSp>
          <p:nvGrpSpPr>
            <p:cNvPr id="29" name="Group 28"/>
            <p:cNvGrpSpPr/>
            <p:nvPr/>
          </p:nvGrpSpPr>
          <p:grpSpPr>
            <a:xfrm rot="5400000">
              <a:off x="1999169" y="2387511"/>
              <a:ext cx="978209" cy="243008"/>
              <a:chOff x="5220661" y="3675707"/>
              <a:chExt cx="978209" cy="243008"/>
            </a:xfrm>
          </p:grpSpPr>
          <p:sp>
            <p:nvSpPr>
              <p:cNvPr id="90" name="Rectangle 8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0" name="Group 29"/>
            <p:cNvGrpSpPr/>
            <p:nvPr/>
          </p:nvGrpSpPr>
          <p:grpSpPr>
            <a:xfrm rot="5400000">
              <a:off x="1999169" y="3808905"/>
              <a:ext cx="978209" cy="243008"/>
              <a:chOff x="5220661" y="3675707"/>
              <a:chExt cx="978209" cy="243008"/>
            </a:xfrm>
          </p:grpSpPr>
          <p:sp>
            <p:nvSpPr>
              <p:cNvPr id="69" name="Rectangle 6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9" name="Group 38"/>
            <p:cNvGrpSpPr/>
            <p:nvPr/>
          </p:nvGrpSpPr>
          <p:grpSpPr>
            <a:xfrm rot="5400000">
              <a:off x="1990678" y="5219794"/>
              <a:ext cx="978209" cy="243008"/>
              <a:chOff x="5220661" y="3675707"/>
              <a:chExt cx="978209" cy="243008"/>
            </a:xfrm>
          </p:grpSpPr>
          <p:sp>
            <p:nvSpPr>
              <p:cNvPr id="40" name="Rectangle 3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28" name="Group 27"/>
          <p:cNvGrpSpPr/>
          <p:nvPr/>
        </p:nvGrpSpPr>
        <p:grpSpPr>
          <a:xfrm rot="5400000">
            <a:off x="4207127" y="2829408"/>
            <a:ext cx="545969" cy="678181"/>
            <a:chOff x="1027560" y="1988818"/>
            <a:chExt cx="545969" cy="678181"/>
          </a:xfrm>
        </p:grpSpPr>
        <p:sp>
          <p:nvSpPr>
            <p:cNvPr id="111" name="Cube 11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 name="Group 30"/>
          <p:cNvGrpSpPr/>
          <p:nvPr/>
        </p:nvGrpSpPr>
        <p:grpSpPr>
          <a:xfrm rot="5400000">
            <a:off x="4203206" y="3692743"/>
            <a:ext cx="545969" cy="678181"/>
            <a:chOff x="1027560" y="1988818"/>
            <a:chExt cx="545969" cy="678181"/>
          </a:xfrm>
        </p:grpSpPr>
        <p:sp>
          <p:nvSpPr>
            <p:cNvPr id="65" name="Cube 64"/>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 name="Group 31"/>
          <p:cNvGrpSpPr/>
          <p:nvPr/>
        </p:nvGrpSpPr>
        <p:grpSpPr>
          <a:xfrm rot="5400000">
            <a:off x="4190085" y="4569439"/>
            <a:ext cx="545969" cy="678181"/>
            <a:chOff x="1027560" y="1988818"/>
            <a:chExt cx="545969" cy="678181"/>
          </a:xfrm>
        </p:grpSpPr>
        <p:sp>
          <p:nvSpPr>
            <p:cNvPr id="61" name="Cube 6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56" name="Group 355"/>
          <p:cNvGrpSpPr/>
          <p:nvPr/>
        </p:nvGrpSpPr>
        <p:grpSpPr>
          <a:xfrm>
            <a:off x="304800" y="5725180"/>
            <a:ext cx="8382000" cy="523220"/>
            <a:chOff x="228600" y="1828800"/>
            <a:chExt cx="8382000" cy="523220"/>
          </a:xfrm>
        </p:grpSpPr>
        <p:sp>
          <p:nvSpPr>
            <p:cNvPr id="357" name="TextBox 356"/>
            <p:cNvSpPr txBox="1"/>
            <p:nvPr/>
          </p:nvSpPr>
          <p:spPr>
            <a:xfrm>
              <a:off x="228600" y="1828800"/>
              <a:ext cx="762000" cy="523220"/>
            </a:xfrm>
            <a:prstGeom prst="rect">
              <a:avLst/>
            </a:prstGeom>
            <a:noFill/>
          </p:spPr>
          <p:txBody>
            <a:bodyPr wrap="square" rtlCol="0">
              <a:spAutoFit/>
            </a:bodyPr>
            <a:lstStyle/>
            <a:p>
              <a:r>
                <a:rPr lang="en-US" sz="2800" b="1" dirty="0" smtClean="0">
                  <a:solidFill>
                    <a:schemeClr val="bg1">
                      <a:lumMod val="50000"/>
                    </a:schemeClr>
                  </a:solidFill>
                  <a:latin typeface="Verdana" pitchFamily="34" charset="0"/>
                  <a:ea typeface="Verdana" pitchFamily="34" charset="0"/>
                  <a:cs typeface="Verdana" pitchFamily="34" charset="0"/>
                </a:rPr>
                <a:t>TX</a:t>
              </a:r>
              <a:endParaRPr lang="en-US" sz="2800" b="1" dirty="0">
                <a:solidFill>
                  <a:schemeClr val="bg1">
                    <a:lumMod val="50000"/>
                  </a:schemeClr>
                </a:solidFill>
                <a:latin typeface="Verdana" pitchFamily="34" charset="0"/>
                <a:ea typeface="Verdana" pitchFamily="34" charset="0"/>
                <a:cs typeface="Verdana" pitchFamily="34" charset="0"/>
              </a:endParaRPr>
            </a:p>
          </p:txBody>
        </p:sp>
        <p:sp>
          <p:nvSpPr>
            <p:cNvPr id="358" name="TextBox 357"/>
            <p:cNvSpPr txBox="1"/>
            <p:nvPr/>
          </p:nvSpPr>
          <p:spPr>
            <a:xfrm>
              <a:off x="7848600" y="1828800"/>
              <a:ext cx="762000" cy="523220"/>
            </a:xfrm>
            <a:prstGeom prst="rect">
              <a:avLst/>
            </a:prstGeom>
            <a:noFill/>
          </p:spPr>
          <p:txBody>
            <a:bodyPr wrap="square" rtlCol="0">
              <a:spAutoFit/>
            </a:bodyPr>
            <a:lstStyle/>
            <a:p>
              <a:r>
                <a:rPr lang="en-US" sz="2800" b="1" dirty="0">
                  <a:solidFill>
                    <a:schemeClr val="bg1">
                      <a:lumMod val="50000"/>
                    </a:schemeClr>
                  </a:solidFill>
                  <a:latin typeface="Verdana" pitchFamily="34" charset="0"/>
                  <a:ea typeface="Verdana" pitchFamily="34" charset="0"/>
                  <a:cs typeface="Verdana" pitchFamily="34" charset="0"/>
                </a:rPr>
                <a:t>R</a:t>
              </a:r>
              <a:r>
                <a:rPr lang="en-US" sz="2800" b="1" dirty="0" smtClean="0">
                  <a:solidFill>
                    <a:schemeClr val="bg1">
                      <a:lumMod val="50000"/>
                    </a:schemeClr>
                  </a:solidFill>
                  <a:latin typeface="Verdana" pitchFamily="34" charset="0"/>
                  <a:ea typeface="Verdana" pitchFamily="34" charset="0"/>
                  <a:cs typeface="Verdana" pitchFamily="34" charset="0"/>
                </a:rPr>
                <a:t>X</a:t>
              </a:r>
              <a:endParaRPr lang="en-US" sz="2800" b="1" dirty="0">
                <a:solidFill>
                  <a:schemeClr val="bg1">
                    <a:lumMod val="50000"/>
                  </a:schemeClr>
                </a:solidFill>
                <a:latin typeface="Verdana" pitchFamily="34" charset="0"/>
                <a:ea typeface="Verdana" pitchFamily="34" charset="0"/>
                <a:cs typeface="Verdana" pitchFamily="34" charset="0"/>
              </a:endParaRPr>
            </a:p>
          </p:txBody>
        </p:sp>
      </p:grpSp>
      <p:sp>
        <p:nvSpPr>
          <p:cNvPr id="355" name="Title 1"/>
          <p:cNvSpPr>
            <a:spLocks noGrp="1"/>
          </p:cNvSpPr>
          <p:nvPr>
            <p:ph type="title"/>
          </p:nvPr>
        </p:nvSpPr>
        <p:spPr>
          <a:xfrm>
            <a:off x="0" y="274638"/>
            <a:ext cx="9144000" cy="1143000"/>
          </a:xfrm>
        </p:spPr>
        <p:txBody>
          <a:bodyPr>
            <a:normAutofit/>
          </a:bodyPr>
          <a:lstStyle/>
          <a:p>
            <a:r>
              <a:rPr lang="en-US" dirty="0" smtClean="0"/>
              <a:t>DC Fabric: Just a Giant Switch</a:t>
            </a:r>
            <a:endParaRPr lang="en-US" dirty="0"/>
          </a:p>
        </p:txBody>
      </p:sp>
      <p:sp>
        <p:nvSpPr>
          <p:cNvPr id="3" name="Slide Number Placeholder 2"/>
          <p:cNvSpPr>
            <a:spLocks noGrp="1"/>
          </p:cNvSpPr>
          <p:nvPr>
            <p:ph type="sldNum" sz="quarter" idx="12"/>
          </p:nvPr>
        </p:nvSpPr>
        <p:spPr/>
        <p:txBody>
          <a:bodyPr/>
          <a:lstStyle/>
          <a:p>
            <a:fld id="{3AC99A5B-5B03-425B-9284-2F10A88898BE}" type="slidenum">
              <a:rPr lang="en-US" smtClean="0"/>
              <a:t>23</a:t>
            </a:fld>
            <a:endParaRPr lang="en-US"/>
          </a:p>
        </p:txBody>
      </p:sp>
    </p:spTree>
    <p:custDataLst>
      <p:tags r:id="rId1"/>
    </p:custDataLst>
    <p:extLst>
      <p:ext uri="{BB962C8B-B14F-4D97-AF65-F5344CB8AC3E}">
        <p14:creationId xmlns:p14="http://schemas.microsoft.com/office/powerpoint/2010/main" val="2110968961"/>
      </p:ext>
    </p:extLst>
  </p:cSld>
  <p:clrMapOvr>
    <a:masterClrMapping/>
  </p:clrMapOvr>
  <mc:AlternateContent xmlns:mc="http://schemas.openxmlformats.org/markup-compatibility/2006" xmlns:p14="http://schemas.microsoft.com/office/powerpoint/2010/main">
    <mc:Choice Requires="p14">
      <p:transition spd="slow" p14:dur="2000" advTm="3532"/>
    </mc:Choice>
    <mc:Fallback xmlns="">
      <p:transition xmlns:p14="http://schemas.microsoft.com/office/powerpoint/2010/main" spd="slow" advTm="3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77556E-17 -7.40741E-7 L 0.66875 0.00579 " pathEditMode="relative" rAng="0" ptsTypes="AA">
                                      <p:cBhvr>
                                        <p:cTn id="8" dur="500" fill="hold"/>
                                        <p:tgtEl>
                                          <p:spTgt spid="252"/>
                                        </p:tgtEl>
                                        <p:attrNameLst>
                                          <p:attrName>ppt_x</p:attrName>
                                          <p:attrName>ppt_y</p:attrName>
                                        </p:attrNameLst>
                                      </p:cBhvr>
                                      <p:rCtr x="33437" y="278"/>
                                    </p:animMotion>
                                  </p:childTnLst>
                                </p:cTn>
                              </p:par>
                              <p:par>
                                <p:cTn id="9" presetID="42" presetClass="path" presetSubtype="0" accel="50000" decel="50000" fill="hold" nodeType="withEffect">
                                  <p:stCondLst>
                                    <p:cond delay="0"/>
                                  </p:stCondLst>
                                  <p:childTnLst>
                                    <p:animMotion origin="layout" path="M -1.38889E-6 4.87856E-6 L 0.43663 0.00555 " pathEditMode="relative" rAng="0" ptsTypes="AA">
                                      <p:cBhvr>
                                        <p:cTn id="10" dur="500" fill="hold"/>
                                        <p:tgtEl>
                                          <p:spTgt spid="253"/>
                                        </p:tgtEl>
                                        <p:attrNameLst>
                                          <p:attrName>ppt_x</p:attrName>
                                          <p:attrName>ppt_y</p:attrName>
                                        </p:attrNameLst>
                                      </p:cBhvr>
                                      <p:rCtr x="21823" y="278"/>
                                    </p:animMotion>
                                  </p:childTnLst>
                                </p:cTn>
                              </p:par>
                              <p:par>
                                <p:cTn id="11" presetID="42" presetClass="path" presetSubtype="0" accel="50000" decel="50000" fill="hold" nodeType="withEffect">
                                  <p:stCondLst>
                                    <p:cond delay="0"/>
                                  </p:stCondLst>
                                  <p:childTnLst>
                                    <p:animMotion origin="layout" path="M -1.66667E-6 -3.8006E-6 L 0.51563 0.00579 " pathEditMode="relative" rAng="0" ptsTypes="AA">
                                      <p:cBhvr>
                                        <p:cTn id="12" dur="500" fill="hold"/>
                                        <p:tgtEl>
                                          <p:spTgt spid="254"/>
                                        </p:tgtEl>
                                        <p:attrNameLst>
                                          <p:attrName>ppt_x</p:attrName>
                                          <p:attrName>ppt_y</p:attrName>
                                        </p:attrNameLst>
                                      </p:cBhvr>
                                      <p:rCtr x="25781" y="278"/>
                                    </p:animMotion>
                                  </p:childTnLst>
                                </p:cTn>
                              </p:par>
                              <p:par>
                                <p:cTn id="13" presetID="42" presetClass="path" presetSubtype="0" accel="50000" decel="50000" fill="hold" nodeType="withEffect">
                                  <p:stCondLst>
                                    <p:cond delay="0"/>
                                  </p:stCondLst>
                                  <p:childTnLst>
                                    <p:animMotion origin="layout" path="M -8.33333E-7 3.74508E-6 L 0.23906 0.00185 " pathEditMode="relative" rAng="0" ptsTypes="AA">
                                      <p:cBhvr>
                                        <p:cTn id="14" dur="500" fill="hold"/>
                                        <p:tgtEl>
                                          <p:spTgt spid="255"/>
                                        </p:tgtEl>
                                        <p:attrNameLst>
                                          <p:attrName>ppt_x</p:attrName>
                                          <p:attrName>ppt_y</p:attrName>
                                        </p:attrNameLst>
                                      </p:cBhvr>
                                      <p:rCtr x="11944" y="93"/>
                                    </p:animMotion>
                                  </p:childTnLst>
                                </p:cTn>
                              </p:par>
                              <p:par>
                                <p:cTn id="15" presetID="10" presetClass="exit" presetSubtype="0" fill="hold" nodeType="withEffect">
                                  <p:stCondLst>
                                    <p:cond delay="0"/>
                                  </p:stCondLst>
                                  <p:childTnLst>
                                    <p:animEffect transition="out" filter="fade">
                                      <p:cBhvr>
                                        <p:cTn id="16" dur="300"/>
                                        <p:tgtEl>
                                          <p:spTgt spid="252"/>
                                        </p:tgtEl>
                                      </p:cBhvr>
                                    </p:animEffect>
                                    <p:set>
                                      <p:cBhvr>
                                        <p:cTn id="17" dur="1" fill="hold">
                                          <p:stCondLst>
                                            <p:cond delay="299"/>
                                          </p:stCondLst>
                                        </p:cTn>
                                        <p:tgtEl>
                                          <p:spTgt spid="25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300"/>
                                        <p:tgtEl>
                                          <p:spTgt spid="253"/>
                                        </p:tgtEl>
                                      </p:cBhvr>
                                    </p:animEffect>
                                    <p:set>
                                      <p:cBhvr>
                                        <p:cTn id="20" dur="1" fill="hold">
                                          <p:stCondLst>
                                            <p:cond delay="299"/>
                                          </p:stCondLst>
                                        </p:cTn>
                                        <p:tgtEl>
                                          <p:spTgt spid="25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300"/>
                                        <p:tgtEl>
                                          <p:spTgt spid="254"/>
                                        </p:tgtEl>
                                      </p:cBhvr>
                                    </p:animEffect>
                                    <p:set>
                                      <p:cBhvr>
                                        <p:cTn id="23" dur="1" fill="hold">
                                          <p:stCondLst>
                                            <p:cond delay="299"/>
                                          </p:stCondLst>
                                        </p:cTn>
                                        <p:tgtEl>
                                          <p:spTgt spid="25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300"/>
                                        <p:tgtEl>
                                          <p:spTgt spid="255"/>
                                        </p:tgtEl>
                                      </p:cBhvr>
                                    </p:animEffect>
                                    <p:set>
                                      <p:cBhvr>
                                        <p:cTn id="26" dur="1" fill="hold">
                                          <p:stCondLst>
                                            <p:cond delay="299"/>
                                          </p:stCondLst>
                                        </p:cTn>
                                        <p:tgtEl>
                                          <p:spTgt spid="255"/>
                                        </p:tgtEl>
                                        <p:attrNameLst>
                                          <p:attrName>style.visibility</p:attrName>
                                        </p:attrNameLst>
                                      </p:cBhvr>
                                      <p:to>
                                        <p:strVal val="hidden"/>
                                      </p:to>
                                    </p:set>
                                  </p:childTnLst>
                                </p:cTn>
                              </p:par>
                              <p:par>
                                <p:cTn id="27" presetID="10" presetClass="entr" presetSubtype="0" fill="hold" nodeType="withEffect">
                                  <p:stCondLst>
                                    <p:cond delay="300"/>
                                  </p:stCondLst>
                                  <p:childTnLst>
                                    <p:set>
                                      <p:cBhvr>
                                        <p:cTn id="28" dur="1" fill="hold">
                                          <p:stCondLst>
                                            <p:cond delay="0"/>
                                          </p:stCondLst>
                                        </p:cTn>
                                        <p:tgtEl>
                                          <p:spTgt spid="354"/>
                                        </p:tgtEl>
                                        <p:attrNameLst>
                                          <p:attrName>style.visibility</p:attrName>
                                        </p:attrNameLst>
                                      </p:cBhvr>
                                      <p:to>
                                        <p:strVal val="visible"/>
                                      </p:to>
                                    </p:set>
                                    <p:animEffect transition="in" filter="fade">
                                      <p:cBhvr>
                                        <p:cTn id="29" dur="200"/>
                                        <p:tgtEl>
                                          <p:spTgt spid="35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56"/>
                                        </p:tgtEl>
                                        <p:attrNameLst>
                                          <p:attrName>style.visibility</p:attrName>
                                        </p:attrNameLst>
                                      </p:cBhvr>
                                      <p:to>
                                        <p:strVal val="visible"/>
                                      </p:to>
                                    </p:set>
                                    <p:animEffect transition="in" filter="fade">
                                      <p:cBhvr>
                                        <p:cTn id="33" dur="25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itle 1"/>
          <p:cNvSpPr>
            <a:spLocks noGrp="1"/>
          </p:cNvSpPr>
          <p:nvPr>
            <p:ph type="title"/>
          </p:nvPr>
        </p:nvSpPr>
        <p:spPr>
          <a:xfrm>
            <a:off x="0" y="274638"/>
            <a:ext cx="9144000" cy="1143000"/>
          </a:xfrm>
        </p:spPr>
        <p:txBody>
          <a:bodyPr>
            <a:normAutofit/>
          </a:bodyPr>
          <a:lstStyle/>
          <a:p>
            <a:r>
              <a:rPr lang="en-US" dirty="0" smtClean="0"/>
              <a:t>DC Fabric: Just a Giant Switch</a:t>
            </a:r>
            <a:endParaRPr lang="en-US" dirty="0"/>
          </a:p>
        </p:txBody>
      </p:sp>
      <p:sp>
        <p:nvSpPr>
          <p:cNvPr id="359" name="Rectangle 358"/>
          <p:cNvSpPr/>
          <p:nvPr/>
        </p:nvSpPr>
        <p:spPr>
          <a:xfrm rot="16200000" flipH="1">
            <a:off x="7323440" y="18370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60" name="Straight Connector 359"/>
          <p:cNvCxnSpPr>
            <a:stCxn id="359" idx="0"/>
          </p:cNvCxnSpPr>
          <p:nvPr/>
        </p:nvCxnSpPr>
        <p:spPr>
          <a:xfrm rot="16200000" flipH="1" flipV="1">
            <a:off x="6650390" y="1787252"/>
            <a:ext cx="452426" cy="9144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61" name="Rectangle 360"/>
          <p:cNvSpPr/>
          <p:nvPr/>
        </p:nvSpPr>
        <p:spPr>
          <a:xfrm rot="16200000" flipH="1">
            <a:off x="7323440" y="22942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62" name="Rectangle 361"/>
          <p:cNvSpPr/>
          <p:nvPr/>
        </p:nvSpPr>
        <p:spPr>
          <a:xfrm rot="16200000" flipH="1">
            <a:off x="7323440" y="27514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63" name="Straight Connector 362"/>
          <p:cNvCxnSpPr>
            <a:stCxn id="361" idx="0"/>
          </p:cNvCxnSpPr>
          <p:nvPr/>
        </p:nvCxnSpPr>
        <p:spPr>
          <a:xfrm rot="16200000" flipV="1">
            <a:off x="6874216" y="2015852"/>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4" name="Straight Connector 363"/>
          <p:cNvCxnSpPr>
            <a:stCxn id="362" idx="0"/>
          </p:cNvCxnSpPr>
          <p:nvPr/>
        </p:nvCxnSpPr>
        <p:spPr>
          <a:xfrm rot="16200000" flipV="1">
            <a:off x="6645616" y="2244452"/>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65" name="Rectangle 364"/>
          <p:cNvSpPr/>
          <p:nvPr/>
        </p:nvSpPr>
        <p:spPr>
          <a:xfrm rot="16200000" flipH="1">
            <a:off x="7323440" y="3286963"/>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cxnSp>
        <p:nvCxnSpPr>
          <p:cNvPr id="366" name="Straight Connector 365"/>
          <p:cNvCxnSpPr>
            <a:stCxn id="365" idx="0"/>
          </p:cNvCxnSpPr>
          <p:nvPr/>
        </p:nvCxnSpPr>
        <p:spPr>
          <a:xfrm rot="16200000" flipH="1" flipV="1">
            <a:off x="6651451" y="3236113"/>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67" name="Rectangle 366"/>
          <p:cNvSpPr/>
          <p:nvPr/>
        </p:nvSpPr>
        <p:spPr>
          <a:xfrm rot="16200000" flipH="1">
            <a:off x="7323440" y="37441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68" name="Rectangle 367"/>
          <p:cNvSpPr/>
          <p:nvPr/>
        </p:nvSpPr>
        <p:spPr>
          <a:xfrm rot="16200000" flipH="1">
            <a:off x="7323440" y="42013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cxnSp>
        <p:nvCxnSpPr>
          <p:cNvPr id="369" name="Straight Connector 368"/>
          <p:cNvCxnSpPr>
            <a:stCxn id="367" idx="0"/>
          </p:cNvCxnSpPr>
          <p:nvPr/>
        </p:nvCxnSpPr>
        <p:spPr>
          <a:xfrm rot="16200000" flipV="1">
            <a:off x="6873154" y="3464713"/>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0" name="Straight Connector 369"/>
          <p:cNvCxnSpPr>
            <a:stCxn id="368" idx="0"/>
          </p:cNvCxnSpPr>
          <p:nvPr/>
        </p:nvCxnSpPr>
        <p:spPr>
          <a:xfrm rot="16200000" flipV="1">
            <a:off x="6644554" y="3693313"/>
            <a:ext cx="464097"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71" name="Rectangle 370"/>
          <p:cNvSpPr/>
          <p:nvPr/>
        </p:nvSpPr>
        <p:spPr>
          <a:xfrm rot="16200000" flipH="1">
            <a:off x="7323439" y="47326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72" name="Straight Connector 371"/>
          <p:cNvCxnSpPr>
            <a:stCxn id="371" idx="0"/>
          </p:cNvCxnSpPr>
          <p:nvPr/>
        </p:nvCxnSpPr>
        <p:spPr>
          <a:xfrm rot="16200000" flipH="1" flipV="1">
            <a:off x="6650389" y="4682852"/>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73" name="Rectangle 372"/>
          <p:cNvSpPr/>
          <p:nvPr/>
        </p:nvSpPr>
        <p:spPr>
          <a:xfrm rot="16200000" flipH="1">
            <a:off x="7323439" y="51898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74" name="Rectangle 373"/>
          <p:cNvSpPr/>
          <p:nvPr/>
        </p:nvSpPr>
        <p:spPr>
          <a:xfrm rot="16200000" flipH="1">
            <a:off x="7323439" y="56470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75" name="Straight Connector 374"/>
          <p:cNvCxnSpPr>
            <a:stCxn id="373" idx="0"/>
          </p:cNvCxnSpPr>
          <p:nvPr/>
        </p:nvCxnSpPr>
        <p:spPr>
          <a:xfrm rot="16200000" flipV="1">
            <a:off x="6874215" y="4911452"/>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6" name="Straight Connector 375"/>
          <p:cNvCxnSpPr>
            <a:stCxn id="374" idx="0"/>
          </p:cNvCxnSpPr>
          <p:nvPr/>
        </p:nvCxnSpPr>
        <p:spPr>
          <a:xfrm rot="16200000" flipV="1">
            <a:off x="6645615" y="5140052"/>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77" name="Rectangle 376"/>
          <p:cNvSpPr/>
          <p:nvPr/>
        </p:nvSpPr>
        <p:spPr>
          <a:xfrm rot="5400000">
            <a:off x="1236620" y="18370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78" name="Rectangle 377"/>
          <p:cNvSpPr/>
          <p:nvPr/>
        </p:nvSpPr>
        <p:spPr>
          <a:xfrm rot="5400000">
            <a:off x="1236620" y="22942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79" name="Rectangle 378"/>
          <p:cNvSpPr/>
          <p:nvPr/>
        </p:nvSpPr>
        <p:spPr>
          <a:xfrm rot="5400000">
            <a:off x="1236620" y="27514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80" name="Rectangle 379"/>
          <p:cNvSpPr/>
          <p:nvPr/>
        </p:nvSpPr>
        <p:spPr>
          <a:xfrm rot="5400000">
            <a:off x="1236620" y="3286963"/>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sp>
        <p:nvSpPr>
          <p:cNvPr id="381" name="Rectangle 380"/>
          <p:cNvSpPr/>
          <p:nvPr/>
        </p:nvSpPr>
        <p:spPr>
          <a:xfrm rot="5400000">
            <a:off x="1236620" y="37441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82" name="Rectangle 381"/>
          <p:cNvSpPr/>
          <p:nvPr/>
        </p:nvSpPr>
        <p:spPr>
          <a:xfrm rot="5400000">
            <a:off x="1236620" y="42013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sp>
        <p:nvSpPr>
          <p:cNvPr id="383" name="Rectangle 382"/>
          <p:cNvSpPr/>
          <p:nvPr/>
        </p:nvSpPr>
        <p:spPr>
          <a:xfrm rot="5400000">
            <a:off x="1236621" y="47326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84" name="Rectangle 383"/>
          <p:cNvSpPr/>
          <p:nvPr/>
        </p:nvSpPr>
        <p:spPr>
          <a:xfrm rot="5400000">
            <a:off x="1236621" y="51898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85" name="Rectangle 384"/>
          <p:cNvSpPr/>
          <p:nvPr/>
        </p:nvSpPr>
        <p:spPr>
          <a:xfrm rot="5400000">
            <a:off x="1236621" y="56470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grpSp>
        <p:nvGrpSpPr>
          <p:cNvPr id="386" name="Group 385"/>
          <p:cNvGrpSpPr/>
          <p:nvPr/>
        </p:nvGrpSpPr>
        <p:grpSpPr>
          <a:xfrm>
            <a:off x="1609380" y="2018239"/>
            <a:ext cx="914401" cy="3810000"/>
            <a:chOff x="1609379" y="2018153"/>
            <a:chExt cx="914401" cy="3810000"/>
          </a:xfrm>
        </p:grpSpPr>
        <p:cxnSp>
          <p:nvCxnSpPr>
            <p:cNvPr id="387" name="Straight Connector 386"/>
            <p:cNvCxnSpPr>
              <a:stCxn id="377" idx="0"/>
            </p:cNvCxnSpPr>
            <p:nvPr/>
          </p:nvCxnSpPr>
          <p:spPr>
            <a:xfrm rot="5400000" flipV="1">
              <a:off x="1840366" y="17871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8" name="Straight Connector 387"/>
            <p:cNvCxnSpPr>
              <a:stCxn id="378" idx="0"/>
            </p:cNvCxnSpPr>
            <p:nvPr/>
          </p:nvCxnSpPr>
          <p:spPr>
            <a:xfrm rot="5400000" flipH="1" flipV="1">
              <a:off x="2064192" y="20157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9" name="Straight Connector 388"/>
            <p:cNvCxnSpPr>
              <a:stCxn id="379" idx="0"/>
            </p:cNvCxnSpPr>
            <p:nvPr/>
          </p:nvCxnSpPr>
          <p:spPr>
            <a:xfrm rot="5400000" flipH="1" flipV="1">
              <a:off x="1835592" y="2244366"/>
              <a:ext cx="4619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0" idx="0"/>
            </p:cNvCxnSpPr>
            <p:nvPr/>
          </p:nvCxnSpPr>
          <p:spPr>
            <a:xfrm rot="5400000" flipV="1">
              <a:off x="1841427" y="3236027"/>
              <a:ext cx="450303"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1" idx="0"/>
            </p:cNvCxnSpPr>
            <p:nvPr/>
          </p:nvCxnSpPr>
          <p:spPr>
            <a:xfrm rot="5400000" flipH="1" flipV="1">
              <a:off x="2063130" y="3464627"/>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2" name="Straight Connector 391"/>
            <p:cNvCxnSpPr>
              <a:stCxn id="382" idx="0"/>
            </p:cNvCxnSpPr>
            <p:nvPr/>
          </p:nvCxnSpPr>
          <p:spPr>
            <a:xfrm rot="5400000" flipH="1" flipV="1">
              <a:off x="1834530" y="3693227"/>
              <a:ext cx="4640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3" name="Straight Connector 392"/>
            <p:cNvCxnSpPr>
              <a:stCxn id="383" idx="0"/>
            </p:cNvCxnSpPr>
            <p:nvPr/>
          </p:nvCxnSpPr>
          <p:spPr>
            <a:xfrm rot="5400000" flipV="1">
              <a:off x="1840367" y="46827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a:stCxn id="384" idx="0"/>
            </p:cNvCxnSpPr>
            <p:nvPr/>
          </p:nvCxnSpPr>
          <p:spPr>
            <a:xfrm rot="5400000" flipH="1" flipV="1">
              <a:off x="2064193" y="49113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5" name="Straight Connector 394"/>
            <p:cNvCxnSpPr>
              <a:stCxn id="385" idx="0"/>
            </p:cNvCxnSpPr>
            <p:nvPr/>
          </p:nvCxnSpPr>
          <p:spPr>
            <a:xfrm rot="5400000" flipH="1" flipV="1">
              <a:off x="1835593" y="5139966"/>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6" name="Group 395"/>
          <p:cNvGrpSpPr/>
          <p:nvPr/>
        </p:nvGrpSpPr>
        <p:grpSpPr>
          <a:xfrm>
            <a:off x="2358280" y="2019996"/>
            <a:ext cx="4218132" cy="3810492"/>
            <a:chOff x="2358280" y="2019996"/>
            <a:chExt cx="4218132" cy="3810492"/>
          </a:xfrm>
        </p:grpSpPr>
        <p:cxnSp>
          <p:nvCxnSpPr>
            <p:cNvPr id="397" name="Straight Arrow Connector 396"/>
            <p:cNvCxnSpPr/>
            <p:nvPr/>
          </p:nvCxnSpPr>
          <p:spPr>
            <a:xfrm rot="16200000" flipH="1" flipV="1">
              <a:off x="5223062" y="192785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rot="16200000" flipH="1" flipV="1">
              <a:off x="4803962" y="234695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rot="16200000" flipV="1">
              <a:off x="5223062" y="261365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rot="16200000" flipH="1" flipV="1">
              <a:off x="5489762" y="303275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01" name="Straight Arrow Connector 400"/>
            <p:cNvCxnSpPr/>
            <p:nvPr/>
          </p:nvCxnSpPr>
          <p:spPr>
            <a:xfrm rot="16200000" flipH="1" flipV="1">
              <a:off x="5070662" y="345185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a:stCxn id="438" idx="0"/>
            </p:cNvCxnSpPr>
            <p:nvPr/>
          </p:nvCxnSpPr>
          <p:spPr>
            <a:xfrm rot="16200000" flipV="1">
              <a:off x="4461278" y="3375444"/>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rot="16200000" flipV="1">
              <a:off x="4879816" y="3795107"/>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04" name="Straight Arrow Connector 403"/>
            <p:cNvCxnSpPr>
              <a:stCxn id="438" idx="0"/>
            </p:cNvCxnSpPr>
            <p:nvPr/>
          </p:nvCxnSpPr>
          <p:spPr>
            <a:xfrm rot="16200000" flipV="1">
              <a:off x="5299478" y="4213644"/>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405" name="Rectangle 404"/>
            <p:cNvSpPr/>
            <p:nvPr/>
          </p:nvSpPr>
          <p:spPr>
            <a:xfrm rot="16200000" flipH="1">
              <a:off x="5965803" y="3808991"/>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4778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34778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57008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57008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36623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6623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375451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375451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84666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384666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9388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9388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403109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403109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4123302"/>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4123302"/>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42173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42173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43095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3" y="4309591"/>
              <a:ext cx="92211" cy="72579"/>
            </a:xfrm>
            <a:prstGeom prst="rect">
              <a:avLst/>
            </a:prstGeom>
            <a:noFill/>
            <a:extLst>
              <a:ext uri="{909E8E84-426E-40dd-AFC4-6F175D3DCCD1}">
                <a14:hiddenFill xmlns:a14="http://schemas.microsoft.com/office/drawing/2010/main" xmlns="">
                  <a:solidFill>
                    <a:srgbClr val="FFFFFF"/>
                  </a:solidFill>
                </a14:hiddenFill>
              </a:ext>
            </a:extLst>
          </p:spPr>
        </p:pic>
        <p:sp>
          <p:nvSpPr>
            <p:cNvPr id="426" name="Rectangle 425"/>
            <p:cNvSpPr/>
            <p:nvPr/>
          </p:nvSpPr>
          <p:spPr>
            <a:xfrm rot="16200000" flipH="1">
              <a:off x="5957000" y="5219880"/>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488876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7" y="488876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49809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49809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07318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07318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1654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1654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525755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7" y="525755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53497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3497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441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441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5341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5341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1" y="56282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6282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1" y="57204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4" y="5720480"/>
              <a:ext cx="92211" cy="7257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47" name="Straight Arrow Connector 446"/>
            <p:cNvCxnSpPr/>
            <p:nvPr/>
          </p:nvCxnSpPr>
          <p:spPr>
            <a:xfrm rot="16200000" flipH="1" flipV="1">
              <a:off x="4384862" y="276605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448" name="Rectangle 447"/>
            <p:cNvSpPr/>
            <p:nvPr/>
          </p:nvSpPr>
          <p:spPr>
            <a:xfrm rot="16200000" flipH="1">
              <a:off x="5965803" y="238759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4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05648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205648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14869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14869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24090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24090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33311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33311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42527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242527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5174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5174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60969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60969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70190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70190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27959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7959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288819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3" y="2888197"/>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69" name="Group 468"/>
            <p:cNvGrpSpPr/>
            <p:nvPr/>
          </p:nvGrpSpPr>
          <p:grpSpPr>
            <a:xfrm>
              <a:off x="2447579" y="2514600"/>
              <a:ext cx="1859281" cy="2871458"/>
              <a:chOff x="2447578" y="2514514"/>
              <a:chExt cx="1859281" cy="2871458"/>
            </a:xfrm>
          </p:grpSpPr>
          <p:cxnSp>
            <p:nvCxnSpPr>
              <p:cNvPr id="549" name="Straight Arrow Connector 548"/>
              <p:cNvCxnSpPr/>
              <p:nvPr/>
            </p:nvCxnSpPr>
            <p:spPr>
              <a:xfrm rot="5400000" flipV="1">
                <a:off x="3034319" y="19277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0" name="Straight Arrow Connector 549"/>
              <p:cNvCxnSpPr/>
              <p:nvPr/>
            </p:nvCxnSpPr>
            <p:spPr>
              <a:xfrm rot="5400000" flipV="1">
                <a:off x="2615219" y="2346873"/>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1" name="Straight Arrow Connector 550"/>
              <p:cNvCxnSpPr/>
              <p:nvPr/>
            </p:nvCxnSpPr>
            <p:spPr>
              <a:xfrm rot="5400000" flipV="1">
                <a:off x="2196119" y="2765973"/>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2" name="Straight Arrow Connector 551"/>
              <p:cNvCxnSpPr/>
              <p:nvPr/>
            </p:nvCxnSpPr>
            <p:spPr>
              <a:xfrm rot="5400000" flipH="1" flipV="1">
                <a:off x="3034319" y="26135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3" name="Straight Arrow Connector 552"/>
              <p:cNvCxnSpPr/>
              <p:nvPr/>
            </p:nvCxnSpPr>
            <p:spPr>
              <a:xfrm rot="5400000" flipV="1">
                <a:off x="3301019" y="3032673"/>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4" name="Straight Arrow Connector 553"/>
              <p:cNvCxnSpPr/>
              <p:nvPr/>
            </p:nvCxnSpPr>
            <p:spPr>
              <a:xfrm rot="5400000" flipV="1">
                <a:off x="2881919" y="3451773"/>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5" name="Straight Arrow Connector 554"/>
              <p:cNvCxnSpPr>
                <a:stCxn id="498" idx="0"/>
              </p:cNvCxnSpPr>
              <p:nvPr/>
            </p:nvCxnSpPr>
            <p:spPr>
              <a:xfrm rot="5400000" flipH="1" flipV="1">
                <a:off x="2296245" y="3375358"/>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6" name="Straight Arrow Connector 555"/>
              <p:cNvCxnSpPr/>
              <p:nvPr/>
            </p:nvCxnSpPr>
            <p:spPr>
              <a:xfrm rot="5400000" flipH="1" flipV="1">
                <a:off x="2730927" y="3795021"/>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7" name="Straight Arrow Connector 556"/>
              <p:cNvCxnSpPr>
                <a:stCxn id="498" idx="0"/>
              </p:cNvCxnSpPr>
              <p:nvPr/>
            </p:nvCxnSpPr>
            <p:spPr>
              <a:xfrm rot="5400000" flipH="1" flipV="1">
                <a:off x="3134445" y="4213558"/>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grpSp>
        <p:grpSp>
          <p:nvGrpSpPr>
            <p:cNvPr id="470" name="Group 469"/>
            <p:cNvGrpSpPr/>
            <p:nvPr/>
          </p:nvGrpSpPr>
          <p:grpSpPr>
            <a:xfrm>
              <a:off x="2358280" y="2019996"/>
              <a:ext cx="251499" cy="3810492"/>
              <a:chOff x="2358279" y="2019910"/>
              <a:chExt cx="251499" cy="3810492"/>
            </a:xfrm>
          </p:grpSpPr>
          <p:grpSp>
            <p:nvGrpSpPr>
              <p:cNvPr id="483" name="Group 482"/>
              <p:cNvGrpSpPr/>
              <p:nvPr/>
            </p:nvGrpSpPr>
            <p:grpSpPr>
              <a:xfrm rot="5400000">
                <a:off x="1999169" y="2387511"/>
                <a:ext cx="978209" cy="243008"/>
                <a:chOff x="5220661" y="3675707"/>
                <a:chExt cx="978209" cy="243008"/>
              </a:xfrm>
            </p:grpSpPr>
            <p:sp>
              <p:nvSpPr>
                <p:cNvPr id="528" name="Rectangle 52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2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84" name="Group 483"/>
              <p:cNvGrpSpPr/>
              <p:nvPr/>
            </p:nvGrpSpPr>
            <p:grpSpPr>
              <a:xfrm rot="5400000">
                <a:off x="1994599" y="3808905"/>
                <a:ext cx="978209" cy="243008"/>
                <a:chOff x="5220661" y="3680277"/>
                <a:chExt cx="978209" cy="243008"/>
              </a:xfrm>
            </p:grpSpPr>
            <p:sp>
              <p:nvSpPr>
                <p:cNvPr id="507" name="Rectangle 506"/>
                <p:cNvSpPr/>
                <p:nvPr/>
              </p:nvSpPr>
              <p:spPr>
                <a:xfrm>
                  <a:off x="5220661" y="368027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85" name="Group 484"/>
              <p:cNvGrpSpPr/>
              <p:nvPr/>
            </p:nvGrpSpPr>
            <p:grpSpPr>
              <a:xfrm rot="5400000">
                <a:off x="1990678" y="5219794"/>
                <a:ext cx="978209" cy="243008"/>
                <a:chOff x="5220661" y="3675707"/>
                <a:chExt cx="978209" cy="243008"/>
              </a:xfrm>
            </p:grpSpPr>
            <p:sp>
              <p:nvSpPr>
                <p:cNvPr id="486" name="Rectangle 48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471" name="Cube 470"/>
            <p:cNvSpPr/>
            <p:nvPr/>
          </p:nvSpPr>
          <p:spPr>
            <a:xfrm rot="5400000" flipH="1">
              <a:off x="4207127" y="282940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208668" y="2975732"/>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3" name="Rectangle 83"/>
            <p:cNvSpPr/>
            <p:nvPr/>
          </p:nvSpPr>
          <p:spPr>
            <a:xfrm rot="5400000">
              <a:off x="4412375" y="2632705"/>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4" name="Rectangle 83"/>
            <p:cNvSpPr/>
            <p:nvPr/>
          </p:nvSpPr>
          <p:spPr>
            <a:xfrm rot="5400000">
              <a:off x="4495241" y="3101823"/>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5" name="Cube 474"/>
            <p:cNvSpPr/>
            <p:nvPr/>
          </p:nvSpPr>
          <p:spPr>
            <a:xfrm rot="5400000" flipH="1">
              <a:off x="4203206" y="3692743"/>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204747" y="3839067"/>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7" name="Rectangle 83"/>
            <p:cNvSpPr/>
            <p:nvPr/>
          </p:nvSpPr>
          <p:spPr>
            <a:xfrm rot="5400000">
              <a:off x="4408454" y="3496040"/>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8" name="Rectangle 83"/>
            <p:cNvSpPr/>
            <p:nvPr/>
          </p:nvSpPr>
          <p:spPr>
            <a:xfrm rot="5400000">
              <a:off x="4491320" y="3965158"/>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9" name="Cube 478"/>
            <p:cNvSpPr/>
            <p:nvPr/>
          </p:nvSpPr>
          <p:spPr>
            <a:xfrm rot="5400000" flipH="1">
              <a:off x="4190085" y="4569439"/>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191626" y="4715763"/>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1" name="Rectangle 83"/>
            <p:cNvSpPr/>
            <p:nvPr/>
          </p:nvSpPr>
          <p:spPr>
            <a:xfrm rot="5400000">
              <a:off x="4395333" y="4372736"/>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2" name="Rectangle 83"/>
            <p:cNvSpPr/>
            <p:nvPr/>
          </p:nvSpPr>
          <p:spPr>
            <a:xfrm rot="5400000">
              <a:off x="4478199" y="4841854"/>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58" name="Rectangle 557"/>
          <p:cNvSpPr/>
          <p:nvPr/>
        </p:nvSpPr>
        <p:spPr>
          <a:xfrm>
            <a:off x="2350129" y="1809254"/>
            <a:ext cx="4235870" cy="42693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sp>
        <p:nvSpPr>
          <p:cNvPr id="559" name="Rectangle 23"/>
          <p:cNvSpPr>
            <a:spLocks noChangeArrowheads="1"/>
          </p:cNvSpPr>
          <p:nvPr/>
        </p:nvSpPr>
        <p:spPr bwMode="auto">
          <a:xfrm>
            <a:off x="2298646" y="1801073"/>
            <a:ext cx="4419600" cy="419312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a:p>
        </p:txBody>
      </p:sp>
      <p:grpSp>
        <p:nvGrpSpPr>
          <p:cNvPr id="560" name="Group 32"/>
          <p:cNvGrpSpPr/>
          <p:nvPr/>
        </p:nvGrpSpPr>
        <p:grpSpPr>
          <a:xfrm>
            <a:off x="2624792" y="2649400"/>
            <a:ext cx="3604331" cy="2504835"/>
            <a:chOff x="1040728" y="3511051"/>
            <a:chExt cx="2777155" cy="1642242"/>
          </a:xfrm>
          <a:effectLst/>
        </p:grpSpPr>
        <p:sp>
          <p:nvSpPr>
            <p:cNvPr id="561" name="Freeform 560"/>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562" name="Freeform 561"/>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563" name="Freeform 562"/>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sp>
          <p:nvSpPr>
            <p:cNvPr id="564" name="Freeform 563"/>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400"/>
            </a:p>
          </p:txBody>
        </p:sp>
      </p:grpSp>
      <p:sp>
        <p:nvSpPr>
          <p:cNvPr id="565" name="Rectangle 564"/>
          <p:cNvSpPr/>
          <p:nvPr/>
        </p:nvSpPr>
        <p:spPr>
          <a:xfrm>
            <a:off x="1246985" y="1826675"/>
            <a:ext cx="373586" cy="871258"/>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sp>
        <p:nvSpPr>
          <p:cNvPr id="566" name="Rectangle 565"/>
          <p:cNvSpPr/>
          <p:nvPr/>
        </p:nvSpPr>
        <p:spPr>
          <a:xfrm>
            <a:off x="1246985" y="3241142"/>
            <a:ext cx="373586" cy="1376126"/>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grpSp>
        <p:nvGrpSpPr>
          <p:cNvPr id="567" name="Group 566"/>
          <p:cNvGrpSpPr/>
          <p:nvPr/>
        </p:nvGrpSpPr>
        <p:grpSpPr>
          <a:xfrm>
            <a:off x="306129" y="2323301"/>
            <a:ext cx="821958" cy="1281913"/>
            <a:chOff x="306129" y="2323301"/>
            <a:chExt cx="821958" cy="1281913"/>
          </a:xfrm>
        </p:grpSpPr>
        <p:grpSp>
          <p:nvGrpSpPr>
            <p:cNvPr id="568" name="Group 567"/>
            <p:cNvGrpSpPr/>
            <p:nvPr/>
          </p:nvGrpSpPr>
          <p:grpSpPr>
            <a:xfrm>
              <a:off x="306129" y="2323301"/>
              <a:ext cx="821958" cy="1281913"/>
              <a:chOff x="-304800" y="2106301"/>
              <a:chExt cx="1501201" cy="2341253"/>
            </a:xfrm>
          </p:grpSpPr>
          <p:sp>
            <p:nvSpPr>
              <p:cNvPr id="583"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400"/>
              </a:p>
            </p:txBody>
          </p:sp>
          <p:sp>
            <p:nvSpPr>
              <p:cNvPr id="584" name="Freeform 33"/>
              <p:cNvSpPr>
                <a:spLocks/>
              </p:cNvSpPr>
              <p:nvPr/>
            </p:nvSpPr>
            <p:spPr bwMode="auto">
              <a:xfrm>
                <a:off x="67989" y="2394379"/>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585" name="Line 34"/>
              <p:cNvSpPr>
                <a:spLocks noChangeShapeType="1"/>
              </p:cNvSpPr>
              <p:nvPr/>
            </p:nvSpPr>
            <p:spPr bwMode="auto">
              <a:xfrm>
                <a:off x="-304800" y="2118062"/>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586" name="Freeform 35"/>
              <p:cNvSpPr>
                <a:spLocks/>
              </p:cNvSpPr>
              <p:nvPr/>
            </p:nvSpPr>
            <p:spPr bwMode="auto">
              <a:xfrm>
                <a:off x="67989" y="2653909"/>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587" name="Line 32"/>
              <p:cNvSpPr>
                <a:spLocks noChangeShapeType="1"/>
              </p:cNvSpPr>
              <p:nvPr/>
            </p:nvSpPr>
            <p:spPr bwMode="auto">
              <a:xfrm>
                <a:off x="-302372" y="4434840"/>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588" name="Freeform 33"/>
              <p:cNvSpPr>
                <a:spLocks/>
              </p:cNvSpPr>
              <p:nvPr/>
            </p:nvSpPr>
            <p:spPr bwMode="auto">
              <a:xfrm>
                <a:off x="67988" y="2898228"/>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589" name="Freeform 35"/>
              <p:cNvSpPr>
                <a:spLocks/>
              </p:cNvSpPr>
              <p:nvPr/>
            </p:nvSpPr>
            <p:spPr bwMode="auto">
              <a:xfrm>
                <a:off x="67988" y="3157758"/>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590" name="Freeform 33"/>
              <p:cNvSpPr>
                <a:spLocks/>
              </p:cNvSpPr>
              <p:nvPr/>
            </p:nvSpPr>
            <p:spPr bwMode="auto">
              <a:xfrm>
                <a:off x="67988" y="3411136"/>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591" name="Freeform 35"/>
              <p:cNvSpPr>
                <a:spLocks/>
              </p:cNvSpPr>
              <p:nvPr/>
            </p:nvSpPr>
            <p:spPr bwMode="auto">
              <a:xfrm>
                <a:off x="67988" y="3670666"/>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592" name="Freeform 35"/>
              <p:cNvSpPr>
                <a:spLocks/>
              </p:cNvSpPr>
              <p:nvPr/>
            </p:nvSpPr>
            <p:spPr bwMode="auto">
              <a:xfrm>
                <a:off x="73667" y="3934647"/>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593" name="Freeform 33"/>
              <p:cNvSpPr>
                <a:spLocks/>
              </p:cNvSpPr>
              <p:nvPr/>
            </p:nvSpPr>
            <p:spPr bwMode="auto">
              <a:xfrm>
                <a:off x="73667" y="4188025"/>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grpSp>
        <p:sp>
          <p:nvSpPr>
            <p:cNvPr id="569" name="Rectangle 568"/>
            <p:cNvSpPr/>
            <p:nvPr/>
          </p:nvSpPr>
          <p:spPr>
            <a:xfrm rot="5400000">
              <a:off x="1001204" y="2363364"/>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0" name="Rectangle 569"/>
            <p:cNvSpPr/>
            <p:nvPr/>
          </p:nvSpPr>
          <p:spPr>
            <a:xfrm rot="5400000">
              <a:off x="913030" y="2363365"/>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1" name="Rectangle 570"/>
            <p:cNvSpPr/>
            <p:nvPr/>
          </p:nvSpPr>
          <p:spPr>
            <a:xfrm rot="5400000">
              <a:off x="822894" y="2363365"/>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2" name="Rectangle 571"/>
            <p:cNvSpPr/>
            <p:nvPr/>
          </p:nvSpPr>
          <p:spPr>
            <a:xfrm rot="5400000">
              <a:off x="734720" y="2363366"/>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3" name="Rectangle 572"/>
            <p:cNvSpPr/>
            <p:nvPr/>
          </p:nvSpPr>
          <p:spPr>
            <a:xfrm rot="5400000">
              <a:off x="999127" y="3063430"/>
              <a:ext cx="135976" cy="88173"/>
            </a:xfrm>
            <a:prstGeom prst="rect">
              <a:avLst/>
            </a:prstGeom>
            <a:gradFill>
              <a:gsLst>
                <a:gs pos="0">
                  <a:schemeClr val="accent3">
                    <a:lumMod val="50000"/>
                  </a:schemeClr>
                </a:gs>
                <a:gs pos="100000">
                  <a:schemeClr val="accent3"/>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4" name="Rectangle 573"/>
            <p:cNvSpPr/>
            <p:nvPr/>
          </p:nvSpPr>
          <p:spPr>
            <a:xfrm rot="5400000">
              <a:off x="907457" y="3063936"/>
              <a:ext cx="135976" cy="88173"/>
            </a:xfrm>
            <a:prstGeom prst="rect">
              <a:avLst/>
            </a:prstGeom>
            <a:gradFill>
              <a:gsLst>
                <a:gs pos="0">
                  <a:schemeClr val="accent3">
                    <a:lumMod val="50000"/>
                  </a:schemeClr>
                </a:gs>
                <a:gs pos="100000">
                  <a:schemeClr val="accent3"/>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5" name="Rectangle 574"/>
            <p:cNvSpPr/>
            <p:nvPr/>
          </p:nvSpPr>
          <p:spPr>
            <a:xfrm rot="5400000">
              <a:off x="558371" y="2363364"/>
              <a:ext cx="135976" cy="8817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6" name="Rectangle 575"/>
            <p:cNvSpPr/>
            <p:nvPr/>
          </p:nvSpPr>
          <p:spPr>
            <a:xfrm rot="5400000">
              <a:off x="646546" y="2364204"/>
              <a:ext cx="135976" cy="8817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7" name="Rectangle 576"/>
            <p:cNvSpPr/>
            <p:nvPr/>
          </p:nvSpPr>
          <p:spPr>
            <a:xfrm rot="5400000">
              <a:off x="995630"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8" name="Rectangle 577"/>
            <p:cNvSpPr/>
            <p:nvPr/>
          </p:nvSpPr>
          <p:spPr>
            <a:xfrm rot="5400000">
              <a:off x="907456"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9" name="Rectangle 578"/>
            <p:cNvSpPr/>
            <p:nvPr/>
          </p:nvSpPr>
          <p:spPr>
            <a:xfrm rot="5400000">
              <a:off x="815799"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0" name="Rectangle 579"/>
            <p:cNvSpPr/>
            <p:nvPr/>
          </p:nvSpPr>
          <p:spPr>
            <a:xfrm rot="5400000">
              <a:off x="727625"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1" name="Rectangle 580"/>
            <p:cNvSpPr/>
            <p:nvPr/>
          </p:nvSpPr>
          <p:spPr>
            <a:xfrm rot="5400000">
              <a:off x="638774"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2" name="Rectangle 581"/>
            <p:cNvSpPr/>
            <p:nvPr/>
          </p:nvSpPr>
          <p:spPr>
            <a:xfrm rot="5400000">
              <a:off x="550600"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94" name="Group 593"/>
          <p:cNvGrpSpPr/>
          <p:nvPr/>
        </p:nvGrpSpPr>
        <p:grpSpPr>
          <a:xfrm>
            <a:off x="1611517" y="2027976"/>
            <a:ext cx="5721790" cy="3355235"/>
            <a:chOff x="1611517" y="2027976"/>
            <a:chExt cx="5721790" cy="3355235"/>
          </a:xfrm>
        </p:grpSpPr>
        <p:sp>
          <p:nvSpPr>
            <p:cNvPr id="595" name="Freeform 594"/>
            <p:cNvSpPr/>
            <p:nvPr/>
          </p:nvSpPr>
          <p:spPr>
            <a:xfrm>
              <a:off x="1611517" y="2027976"/>
              <a:ext cx="5703683" cy="905347"/>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Lst>
              <a:ahLst/>
              <a:cxnLst>
                <a:cxn ang="0">
                  <a:pos x="connsiteX0" y="connsiteY0"/>
                </a:cxn>
                <a:cxn ang="0">
                  <a:pos x="connsiteX1" y="connsiteY1"/>
                </a:cxn>
                <a:cxn ang="0">
                  <a:pos x="connsiteX2" y="connsiteY2"/>
                </a:cxn>
                <a:cxn ang="0">
                  <a:pos x="connsiteX3" y="connsiteY3"/>
                </a:cxn>
              </a:cxnLst>
              <a:rect l="l" t="t" r="r" b="b"/>
              <a:pathLst>
                <a:path w="5703683" h="905347">
                  <a:moveTo>
                    <a:pt x="0" y="905347"/>
                  </a:moveTo>
                  <a:cubicBezTo>
                    <a:pt x="490396" y="682028"/>
                    <a:pt x="980792" y="458709"/>
                    <a:pt x="1638677" y="416460"/>
                  </a:cubicBezTo>
                  <a:cubicBezTo>
                    <a:pt x="2296562" y="374210"/>
                    <a:pt x="3269810" y="721260"/>
                    <a:pt x="3947311" y="651850"/>
                  </a:cubicBezTo>
                  <a:cubicBezTo>
                    <a:pt x="4624812" y="582440"/>
                    <a:pt x="5164247" y="291220"/>
                    <a:pt x="5703683" y="0"/>
                  </a:cubicBezTo>
                </a:path>
              </a:pathLst>
            </a:custGeom>
            <a:noFill/>
            <a:ln w="50800">
              <a:solidFill>
                <a:srgbClr val="0033CC"/>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reeform 595"/>
            <p:cNvSpPr/>
            <p:nvPr/>
          </p:nvSpPr>
          <p:spPr>
            <a:xfrm>
              <a:off x="1623507" y="2847551"/>
              <a:ext cx="5685576" cy="2535660"/>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 name="connsiteX0" fmla="*/ 0 w 5703683"/>
                <a:gd name="connsiteY0" fmla="*/ 905347 h 905347"/>
                <a:gd name="connsiteX1" fmla="*/ 1457608 w 5703683"/>
                <a:gd name="connsiteY1" fmla="*/ 461727 h 905347"/>
                <a:gd name="connsiteX2" fmla="*/ 3947311 w 5703683"/>
                <a:gd name="connsiteY2" fmla="*/ 651850 h 905347"/>
                <a:gd name="connsiteX3" fmla="*/ 5703683 w 5703683"/>
                <a:gd name="connsiteY3" fmla="*/ 0 h 905347"/>
                <a:gd name="connsiteX0" fmla="*/ 0 w 5703683"/>
                <a:gd name="connsiteY0" fmla="*/ 905347 h 1850177"/>
                <a:gd name="connsiteX1" fmla="*/ 1457608 w 5703683"/>
                <a:gd name="connsiteY1" fmla="*/ 461727 h 1850177"/>
                <a:gd name="connsiteX2" fmla="*/ 4119327 w 5703683"/>
                <a:gd name="connsiteY2" fmla="*/ 1846907 h 1850177"/>
                <a:gd name="connsiteX3" fmla="*/ 5703683 w 5703683"/>
                <a:gd name="connsiteY3" fmla="*/ 0 h 1850177"/>
                <a:gd name="connsiteX0" fmla="*/ 0 w 5685576"/>
                <a:gd name="connsiteY0" fmla="*/ 480764 h 2519073"/>
                <a:gd name="connsiteX1" fmla="*/ 1457608 w 5685576"/>
                <a:gd name="connsiteY1" fmla="*/ 37144 h 2519073"/>
                <a:gd name="connsiteX2" fmla="*/ 4119327 w 5685576"/>
                <a:gd name="connsiteY2" fmla="*/ 1422324 h 2519073"/>
                <a:gd name="connsiteX3" fmla="*/ 5685576 w 5685576"/>
                <a:gd name="connsiteY3" fmla="*/ 2463472 h 2519073"/>
                <a:gd name="connsiteX0" fmla="*/ 0 w 5685576"/>
                <a:gd name="connsiteY0" fmla="*/ 567479 h 3024924"/>
                <a:gd name="connsiteX1" fmla="*/ 1457608 w 5685576"/>
                <a:gd name="connsiteY1" fmla="*/ 123859 h 3024924"/>
                <a:gd name="connsiteX2" fmla="*/ 3259247 w 5685576"/>
                <a:gd name="connsiteY2" fmla="*/ 2858005 h 3024924"/>
                <a:gd name="connsiteX3" fmla="*/ 5685576 w 5685576"/>
                <a:gd name="connsiteY3" fmla="*/ 2550187 h 3024924"/>
                <a:gd name="connsiteX0" fmla="*/ 0 w 5685576"/>
                <a:gd name="connsiteY0" fmla="*/ 282401 h 2713327"/>
                <a:gd name="connsiteX1" fmla="*/ 1846907 w 5685576"/>
                <a:gd name="connsiteY1" fmla="*/ 200919 h 2713327"/>
                <a:gd name="connsiteX2" fmla="*/ 3259247 w 5685576"/>
                <a:gd name="connsiteY2" fmla="*/ 2572927 h 2713327"/>
                <a:gd name="connsiteX3" fmla="*/ 5685576 w 5685576"/>
                <a:gd name="connsiteY3" fmla="*/ 2265109 h 2713327"/>
                <a:gd name="connsiteX0" fmla="*/ 0 w 5685576"/>
                <a:gd name="connsiteY0" fmla="*/ 225344 h 2649653"/>
                <a:gd name="connsiteX1" fmla="*/ 1819746 w 5685576"/>
                <a:gd name="connsiteY1" fmla="*/ 234397 h 2649653"/>
                <a:gd name="connsiteX2" fmla="*/ 3259247 w 5685576"/>
                <a:gd name="connsiteY2" fmla="*/ 2515870 h 2649653"/>
                <a:gd name="connsiteX3" fmla="*/ 5685576 w 5685576"/>
                <a:gd name="connsiteY3" fmla="*/ 2208052 h 2649653"/>
                <a:gd name="connsiteX0" fmla="*/ 0 w 5685576"/>
                <a:gd name="connsiteY0" fmla="*/ 368203 h 2792512"/>
                <a:gd name="connsiteX1" fmla="*/ 1819746 w 5685576"/>
                <a:gd name="connsiteY1" fmla="*/ 377256 h 2792512"/>
                <a:gd name="connsiteX2" fmla="*/ 3259247 w 5685576"/>
                <a:gd name="connsiteY2" fmla="*/ 2658729 h 2792512"/>
                <a:gd name="connsiteX3" fmla="*/ 5685576 w 5685576"/>
                <a:gd name="connsiteY3" fmla="*/ 2350911 h 2792512"/>
                <a:gd name="connsiteX0" fmla="*/ 0 w 5685576"/>
                <a:gd name="connsiteY0" fmla="*/ 368203 h 2959225"/>
                <a:gd name="connsiteX1" fmla="*/ 1819746 w 5685576"/>
                <a:gd name="connsiteY1" fmla="*/ 377256 h 2959225"/>
                <a:gd name="connsiteX2" fmla="*/ 3259247 w 5685576"/>
                <a:gd name="connsiteY2" fmla="*/ 2658729 h 2959225"/>
                <a:gd name="connsiteX3" fmla="*/ 5685576 w 5685576"/>
                <a:gd name="connsiteY3" fmla="*/ 2744186 h 2959225"/>
                <a:gd name="connsiteX0" fmla="*/ 0 w 5685576"/>
                <a:gd name="connsiteY0" fmla="*/ 368203 h 2851073"/>
                <a:gd name="connsiteX1" fmla="*/ 1819746 w 5685576"/>
                <a:gd name="connsiteY1" fmla="*/ 377256 h 2851073"/>
                <a:gd name="connsiteX2" fmla="*/ 3259247 w 5685576"/>
                <a:gd name="connsiteY2" fmla="*/ 2658729 h 2851073"/>
                <a:gd name="connsiteX3" fmla="*/ 5685576 w 5685576"/>
                <a:gd name="connsiteY3" fmla="*/ 2744186 h 2851073"/>
                <a:gd name="connsiteX0" fmla="*/ 0 w 5685576"/>
                <a:gd name="connsiteY0" fmla="*/ 211946 h 2589264"/>
                <a:gd name="connsiteX1" fmla="*/ 1819746 w 5685576"/>
                <a:gd name="connsiteY1" fmla="*/ 220999 h 2589264"/>
                <a:gd name="connsiteX2" fmla="*/ 3114392 w 5685576"/>
                <a:gd name="connsiteY2" fmla="*/ 2305835 h 2589264"/>
                <a:gd name="connsiteX3" fmla="*/ 5685576 w 5685576"/>
                <a:gd name="connsiteY3" fmla="*/ 2587929 h 2589264"/>
                <a:gd name="connsiteX0" fmla="*/ 0 w 5685576"/>
                <a:gd name="connsiteY0" fmla="*/ 211946 h 2591669"/>
                <a:gd name="connsiteX1" fmla="*/ 1819746 w 5685576"/>
                <a:gd name="connsiteY1" fmla="*/ 220999 h 2591669"/>
                <a:gd name="connsiteX2" fmla="*/ 3114392 w 5685576"/>
                <a:gd name="connsiteY2" fmla="*/ 2305835 h 2591669"/>
                <a:gd name="connsiteX3" fmla="*/ 5685576 w 5685576"/>
                <a:gd name="connsiteY3" fmla="*/ 2587929 h 2591669"/>
                <a:gd name="connsiteX0" fmla="*/ 0 w 5685576"/>
                <a:gd name="connsiteY0" fmla="*/ 211946 h 2596828"/>
                <a:gd name="connsiteX1" fmla="*/ 1819746 w 5685576"/>
                <a:gd name="connsiteY1" fmla="*/ 220999 h 2596828"/>
                <a:gd name="connsiteX2" fmla="*/ 3114392 w 5685576"/>
                <a:gd name="connsiteY2" fmla="*/ 2305835 h 2596828"/>
                <a:gd name="connsiteX3" fmla="*/ 5685576 w 5685576"/>
                <a:gd name="connsiteY3" fmla="*/ 2587929 h 2596828"/>
                <a:gd name="connsiteX0" fmla="*/ 0 w 5685576"/>
                <a:gd name="connsiteY0" fmla="*/ 201983 h 2578529"/>
                <a:gd name="connsiteX1" fmla="*/ 1855960 w 5685576"/>
                <a:gd name="connsiteY1" fmla="*/ 228912 h 2578529"/>
                <a:gd name="connsiteX2" fmla="*/ 3114392 w 5685576"/>
                <a:gd name="connsiteY2" fmla="*/ 2295872 h 2578529"/>
                <a:gd name="connsiteX3" fmla="*/ 5685576 w 5685576"/>
                <a:gd name="connsiteY3" fmla="*/ 2577966 h 2578529"/>
                <a:gd name="connsiteX0" fmla="*/ 0 w 5685576"/>
                <a:gd name="connsiteY0" fmla="*/ 286934 h 2663481"/>
                <a:gd name="connsiteX1" fmla="*/ 1855960 w 5685576"/>
                <a:gd name="connsiteY1" fmla="*/ 313863 h 2663481"/>
                <a:gd name="connsiteX2" fmla="*/ 3114392 w 5685576"/>
                <a:gd name="connsiteY2" fmla="*/ 2380823 h 2663481"/>
                <a:gd name="connsiteX3" fmla="*/ 5685576 w 5685576"/>
                <a:gd name="connsiteY3" fmla="*/ 2662917 h 2663481"/>
                <a:gd name="connsiteX0" fmla="*/ 0 w 5685576"/>
                <a:gd name="connsiteY0" fmla="*/ 245625 h 2622172"/>
                <a:gd name="connsiteX1" fmla="*/ 1855960 w 5685576"/>
                <a:gd name="connsiteY1" fmla="*/ 272554 h 2622172"/>
                <a:gd name="connsiteX2" fmla="*/ 3114392 w 5685576"/>
                <a:gd name="connsiteY2" fmla="*/ 2339514 h 2622172"/>
                <a:gd name="connsiteX3" fmla="*/ 5685576 w 5685576"/>
                <a:gd name="connsiteY3" fmla="*/ 2621608 h 2622172"/>
                <a:gd name="connsiteX0" fmla="*/ 0 w 5685576"/>
                <a:gd name="connsiteY0" fmla="*/ 200214 h 2576198"/>
                <a:gd name="connsiteX1" fmla="*/ 1855960 w 5685576"/>
                <a:gd name="connsiteY1" fmla="*/ 227143 h 2576198"/>
                <a:gd name="connsiteX2" fmla="*/ 3268301 w 5685576"/>
                <a:gd name="connsiteY2" fmla="*/ 2267290 h 2576198"/>
                <a:gd name="connsiteX3" fmla="*/ 5685576 w 5685576"/>
                <a:gd name="connsiteY3" fmla="*/ 2576197 h 2576198"/>
                <a:gd name="connsiteX0" fmla="*/ 0 w 5685576"/>
                <a:gd name="connsiteY0" fmla="*/ 85675 h 2461658"/>
                <a:gd name="connsiteX1" fmla="*/ 1982709 w 5685576"/>
                <a:gd name="connsiteY1" fmla="*/ 452251 h 2461658"/>
                <a:gd name="connsiteX2" fmla="*/ 3268301 w 5685576"/>
                <a:gd name="connsiteY2" fmla="*/ 2152751 h 2461658"/>
                <a:gd name="connsiteX3" fmla="*/ 5685576 w 5685576"/>
                <a:gd name="connsiteY3" fmla="*/ 2461658 h 2461658"/>
                <a:gd name="connsiteX0" fmla="*/ 0 w 5685576"/>
                <a:gd name="connsiteY0" fmla="*/ 127357 h 2503340"/>
                <a:gd name="connsiteX1" fmla="*/ 1982709 w 5685576"/>
                <a:gd name="connsiteY1" fmla="*/ 493933 h 2503340"/>
                <a:gd name="connsiteX2" fmla="*/ 3268301 w 5685576"/>
                <a:gd name="connsiteY2" fmla="*/ 2194433 h 2503340"/>
                <a:gd name="connsiteX3" fmla="*/ 5685576 w 5685576"/>
                <a:gd name="connsiteY3" fmla="*/ 2503340 h 2503340"/>
              </a:gdLst>
              <a:ahLst/>
              <a:cxnLst>
                <a:cxn ang="0">
                  <a:pos x="connsiteX0" y="connsiteY0"/>
                </a:cxn>
                <a:cxn ang="0">
                  <a:pos x="connsiteX1" y="connsiteY1"/>
                </a:cxn>
                <a:cxn ang="0">
                  <a:pos x="connsiteX2" y="connsiteY2"/>
                </a:cxn>
                <a:cxn ang="0">
                  <a:pos x="connsiteX3" y="connsiteY3"/>
                </a:cxn>
              </a:cxnLst>
              <a:rect l="l" t="t" r="r" b="b"/>
              <a:pathLst>
                <a:path w="5685576" h="2503340">
                  <a:moveTo>
                    <a:pt x="0" y="127357"/>
                  </a:moveTo>
                  <a:cubicBezTo>
                    <a:pt x="490396" y="-95962"/>
                    <a:pt x="1419885" y="-56156"/>
                    <a:pt x="1982709" y="493933"/>
                  </a:cubicBezTo>
                  <a:cubicBezTo>
                    <a:pt x="2545533" y="1044022"/>
                    <a:pt x="2651157" y="1859532"/>
                    <a:pt x="3268301" y="2194433"/>
                  </a:cubicBezTo>
                  <a:cubicBezTo>
                    <a:pt x="3885445" y="2529334"/>
                    <a:pt x="5046551" y="2472790"/>
                    <a:pt x="5685576" y="2503340"/>
                  </a:cubicBezTo>
                </a:path>
              </a:pathLst>
            </a:custGeom>
            <a:noFill/>
            <a:ln w="50800">
              <a:solidFill>
                <a:srgbClr val="0033CC"/>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Freeform 596"/>
            <p:cNvSpPr/>
            <p:nvPr/>
          </p:nvSpPr>
          <p:spPr>
            <a:xfrm>
              <a:off x="1629624" y="2618263"/>
              <a:ext cx="5703683" cy="1763614"/>
            </a:xfrm>
            <a:custGeom>
              <a:avLst/>
              <a:gdLst>
                <a:gd name="connsiteX0" fmla="*/ 0 w 5703683"/>
                <a:gd name="connsiteY0" fmla="*/ 318010 h 1757511"/>
                <a:gd name="connsiteX1" fmla="*/ 688063 w 5703683"/>
                <a:gd name="connsiteY1" fmla="*/ 37353 h 1757511"/>
                <a:gd name="connsiteX2" fmla="*/ 1385180 w 5703683"/>
                <a:gd name="connsiteY2" fmla="*/ 46406 h 1757511"/>
                <a:gd name="connsiteX3" fmla="*/ 2806574 w 5703683"/>
                <a:gd name="connsiteY3" fmla="*/ 435705 h 1757511"/>
                <a:gd name="connsiteX4" fmla="*/ 3974471 w 5703683"/>
                <a:gd name="connsiteY4" fmla="*/ 1187143 h 1757511"/>
                <a:gd name="connsiteX5" fmla="*/ 4970352 w 5703683"/>
                <a:gd name="connsiteY5" fmla="*/ 1413480 h 1757511"/>
                <a:gd name="connsiteX6" fmla="*/ 5703683 w 5703683"/>
                <a:gd name="connsiteY6" fmla="*/ 1757511 h 1757511"/>
                <a:gd name="connsiteX0" fmla="*/ 0 w 5703683"/>
                <a:gd name="connsiteY0" fmla="*/ 318010 h 1757511"/>
                <a:gd name="connsiteX1" fmla="*/ 688063 w 5703683"/>
                <a:gd name="connsiteY1" fmla="*/ 37353 h 1757511"/>
                <a:gd name="connsiteX2" fmla="*/ 1385180 w 5703683"/>
                <a:gd name="connsiteY2" fmla="*/ 46406 h 1757511"/>
                <a:gd name="connsiteX3" fmla="*/ 2806574 w 5703683"/>
                <a:gd name="connsiteY3" fmla="*/ 435705 h 1757511"/>
                <a:gd name="connsiteX4" fmla="*/ 3938257 w 5703683"/>
                <a:gd name="connsiteY4" fmla="*/ 987967 h 1757511"/>
                <a:gd name="connsiteX5" fmla="*/ 4970352 w 5703683"/>
                <a:gd name="connsiteY5" fmla="*/ 1413480 h 1757511"/>
                <a:gd name="connsiteX6" fmla="*/ 5703683 w 5703683"/>
                <a:gd name="connsiteY6" fmla="*/ 1757511 h 1757511"/>
                <a:gd name="connsiteX0" fmla="*/ 0 w 5703683"/>
                <a:gd name="connsiteY0" fmla="*/ 318010 h 1757511"/>
                <a:gd name="connsiteX1" fmla="*/ 688063 w 5703683"/>
                <a:gd name="connsiteY1" fmla="*/ 37353 h 1757511"/>
                <a:gd name="connsiteX2" fmla="*/ 1385180 w 5703683"/>
                <a:gd name="connsiteY2" fmla="*/ 46406 h 1757511"/>
                <a:gd name="connsiteX3" fmla="*/ 2806574 w 5703683"/>
                <a:gd name="connsiteY3" fmla="*/ 435705 h 1757511"/>
                <a:gd name="connsiteX4" fmla="*/ 4970352 w 5703683"/>
                <a:gd name="connsiteY4" fmla="*/ 1413480 h 1757511"/>
                <a:gd name="connsiteX5" fmla="*/ 5703683 w 5703683"/>
                <a:gd name="connsiteY5" fmla="*/ 1757511 h 1757511"/>
                <a:gd name="connsiteX0" fmla="*/ 0 w 5703683"/>
                <a:gd name="connsiteY0" fmla="*/ 317439 h 1756940"/>
                <a:gd name="connsiteX1" fmla="*/ 688063 w 5703683"/>
                <a:gd name="connsiteY1" fmla="*/ 36782 h 1756940"/>
                <a:gd name="connsiteX2" fmla="*/ 1385180 w 5703683"/>
                <a:gd name="connsiteY2" fmla="*/ 45835 h 1756940"/>
                <a:gd name="connsiteX3" fmla="*/ 3213980 w 5703683"/>
                <a:gd name="connsiteY3" fmla="*/ 426081 h 1756940"/>
                <a:gd name="connsiteX4" fmla="*/ 4970352 w 5703683"/>
                <a:gd name="connsiteY4" fmla="*/ 1412909 h 1756940"/>
                <a:gd name="connsiteX5" fmla="*/ 5703683 w 5703683"/>
                <a:gd name="connsiteY5" fmla="*/ 1756940 h 1756940"/>
                <a:gd name="connsiteX0" fmla="*/ 0 w 5703683"/>
                <a:gd name="connsiteY0" fmla="*/ 300808 h 1740309"/>
                <a:gd name="connsiteX1" fmla="*/ 688063 w 5703683"/>
                <a:gd name="connsiteY1" fmla="*/ 20151 h 1740309"/>
                <a:gd name="connsiteX2" fmla="*/ 1883121 w 5703683"/>
                <a:gd name="connsiteY2" fmla="*/ 65418 h 1740309"/>
                <a:gd name="connsiteX3" fmla="*/ 3213980 w 5703683"/>
                <a:gd name="connsiteY3" fmla="*/ 409450 h 1740309"/>
                <a:gd name="connsiteX4" fmla="*/ 4970352 w 5703683"/>
                <a:gd name="connsiteY4" fmla="*/ 1396278 h 1740309"/>
                <a:gd name="connsiteX5" fmla="*/ 5703683 w 5703683"/>
                <a:gd name="connsiteY5" fmla="*/ 1740309 h 1740309"/>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4970352 w 5703683"/>
                <a:gd name="connsiteY4" fmla="*/ 1406181 h 1750212"/>
                <a:gd name="connsiteX5" fmla="*/ 5703683 w 5703683"/>
                <a:gd name="connsiteY5" fmla="*/ 1750212 h 1750212"/>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4970352 w 5703683"/>
                <a:gd name="connsiteY4" fmla="*/ 1406181 h 1750212"/>
                <a:gd name="connsiteX5" fmla="*/ 5703683 w 5703683"/>
                <a:gd name="connsiteY5" fmla="*/ 1750212 h 1750212"/>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4970352 w 5703683"/>
                <a:gd name="connsiteY4" fmla="*/ 1406181 h 1750212"/>
                <a:gd name="connsiteX5" fmla="*/ 5703683 w 5703683"/>
                <a:gd name="connsiteY5" fmla="*/ 1750212 h 1750212"/>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5703683 w 5703683"/>
                <a:gd name="connsiteY4" fmla="*/ 1750212 h 1750212"/>
                <a:gd name="connsiteX0" fmla="*/ 0 w 5703683"/>
                <a:gd name="connsiteY0" fmla="*/ 336666 h 1776167"/>
                <a:gd name="connsiteX1" fmla="*/ 1041148 w 5703683"/>
                <a:gd name="connsiteY1" fmla="*/ 19795 h 1776167"/>
                <a:gd name="connsiteX2" fmla="*/ 1883121 w 5703683"/>
                <a:gd name="connsiteY2" fmla="*/ 101276 h 1776167"/>
                <a:gd name="connsiteX3" fmla="*/ 3503691 w 5703683"/>
                <a:gd name="connsiteY3" fmla="*/ 653538 h 1776167"/>
                <a:gd name="connsiteX4" fmla="*/ 5703683 w 5703683"/>
                <a:gd name="connsiteY4" fmla="*/ 1776167 h 1776167"/>
                <a:gd name="connsiteX0" fmla="*/ 0 w 5703683"/>
                <a:gd name="connsiteY0" fmla="*/ 320154 h 1759655"/>
                <a:gd name="connsiteX1" fmla="*/ 1041148 w 5703683"/>
                <a:gd name="connsiteY1" fmla="*/ 3283 h 1759655"/>
                <a:gd name="connsiteX2" fmla="*/ 2372008 w 5703683"/>
                <a:gd name="connsiteY2" fmla="*/ 184352 h 1759655"/>
                <a:gd name="connsiteX3" fmla="*/ 3503691 w 5703683"/>
                <a:gd name="connsiteY3" fmla="*/ 637026 h 1759655"/>
                <a:gd name="connsiteX4" fmla="*/ 5703683 w 5703683"/>
                <a:gd name="connsiteY4" fmla="*/ 1759655 h 1759655"/>
                <a:gd name="connsiteX0" fmla="*/ 0 w 5703683"/>
                <a:gd name="connsiteY0" fmla="*/ 324113 h 1763614"/>
                <a:gd name="connsiteX1" fmla="*/ 1041148 w 5703683"/>
                <a:gd name="connsiteY1" fmla="*/ 7242 h 1763614"/>
                <a:gd name="connsiteX2" fmla="*/ 2372008 w 5703683"/>
                <a:gd name="connsiteY2" fmla="*/ 188311 h 1763614"/>
                <a:gd name="connsiteX3" fmla="*/ 4372824 w 5703683"/>
                <a:gd name="connsiteY3" fmla="*/ 1093658 h 1763614"/>
                <a:gd name="connsiteX4" fmla="*/ 5703683 w 5703683"/>
                <a:gd name="connsiteY4" fmla="*/ 1763614 h 176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683" h="1763614">
                  <a:moveTo>
                    <a:pt x="0" y="324113"/>
                  </a:moveTo>
                  <a:cubicBezTo>
                    <a:pt x="228600" y="206418"/>
                    <a:pt x="645813" y="29876"/>
                    <a:pt x="1041148" y="7242"/>
                  </a:cubicBezTo>
                  <a:cubicBezTo>
                    <a:pt x="1436483" y="-15392"/>
                    <a:pt x="1816729" y="7242"/>
                    <a:pt x="2372008" y="188311"/>
                  </a:cubicBezTo>
                  <a:cubicBezTo>
                    <a:pt x="2927287" y="369380"/>
                    <a:pt x="3817545" y="831107"/>
                    <a:pt x="4372824" y="1093658"/>
                  </a:cubicBezTo>
                  <a:cubicBezTo>
                    <a:pt x="4928103" y="1356209"/>
                    <a:pt x="5245351" y="1529733"/>
                    <a:pt x="5703683" y="1763614"/>
                  </a:cubicBezTo>
                </a:path>
              </a:pathLst>
            </a:custGeom>
            <a:noFill/>
            <a:ln w="50800">
              <a:solidFill>
                <a:srgbClr val="0033CC"/>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597"/>
          <p:cNvGrpSpPr/>
          <p:nvPr/>
        </p:nvGrpSpPr>
        <p:grpSpPr>
          <a:xfrm>
            <a:off x="295783" y="4280687"/>
            <a:ext cx="821958" cy="1281913"/>
            <a:chOff x="295783" y="4280687"/>
            <a:chExt cx="821958" cy="1281913"/>
          </a:xfrm>
        </p:grpSpPr>
        <p:grpSp>
          <p:nvGrpSpPr>
            <p:cNvPr id="599" name="Group 598"/>
            <p:cNvGrpSpPr/>
            <p:nvPr/>
          </p:nvGrpSpPr>
          <p:grpSpPr>
            <a:xfrm>
              <a:off x="295783" y="4280687"/>
              <a:ext cx="821958" cy="1281913"/>
              <a:chOff x="-304800" y="2106301"/>
              <a:chExt cx="1501201" cy="2341253"/>
            </a:xfrm>
          </p:grpSpPr>
          <p:sp>
            <p:nvSpPr>
              <p:cNvPr id="608"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400"/>
              </a:p>
            </p:txBody>
          </p:sp>
          <p:sp>
            <p:nvSpPr>
              <p:cNvPr id="609" name="Freeform 33"/>
              <p:cNvSpPr>
                <a:spLocks/>
              </p:cNvSpPr>
              <p:nvPr/>
            </p:nvSpPr>
            <p:spPr bwMode="auto">
              <a:xfrm>
                <a:off x="67989" y="2394379"/>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610" name="Line 34"/>
              <p:cNvSpPr>
                <a:spLocks noChangeShapeType="1"/>
              </p:cNvSpPr>
              <p:nvPr/>
            </p:nvSpPr>
            <p:spPr bwMode="auto">
              <a:xfrm>
                <a:off x="-304800" y="2118062"/>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611" name="Freeform 35"/>
              <p:cNvSpPr>
                <a:spLocks/>
              </p:cNvSpPr>
              <p:nvPr/>
            </p:nvSpPr>
            <p:spPr bwMode="auto">
              <a:xfrm>
                <a:off x="67989" y="2653909"/>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612" name="Line 32"/>
              <p:cNvSpPr>
                <a:spLocks noChangeShapeType="1"/>
              </p:cNvSpPr>
              <p:nvPr/>
            </p:nvSpPr>
            <p:spPr bwMode="auto">
              <a:xfrm>
                <a:off x="-302372" y="4434840"/>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613" name="Freeform 33"/>
              <p:cNvSpPr>
                <a:spLocks/>
              </p:cNvSpPr>
              <p:nvPr/>
            </p:nvSpPr>
            <p:spPr bwMode="auto">
              <a:xfrm>
                <a:off x="67988" y="2898228"/>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614" name="Freeform 35"/>
              <p:cNvSpPr>
                <a:spLocks/>
              </p:cNvSpPr>
              <p:nvPr/>
            </p:nvSpPr>
            <p:spPr bwMode="auto">
              <a:xfrm>
                <a:off x="67988" y="3157758"/>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615" name="Freeform 33"/>
              <p:cNvSpPr>
                <a:spLocks/>
              </p:cNvSpPr>
              <p:nvPr/>
            </p:nvSpPr>
            <p:spPr bwMode="auto">
              <a:xfrm>
                <a:off x="67988" y="3411136"/>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616" name="Freeform 35"/>
              <p:cNvSpPr>
                <a:spLocks/>
              </p:cNvSpPr>
              <p:nvPr/>
            </p:nvSpPr>
            <p:spPr bwMode="auto">
              <a:xfrm>
                <a:off x="67988" y="3670666"/>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617" name="Freeform 35"/>
              <p:cNvSpPr>
                <a:spLocks/>
              </p:cNvSpPr>
              <p:nvPr/>
            </p:nvSpPr>
            <p:spPr bwMode="auto">
              <a:xfrm>
                <a:off x="73667" y="3934647"/>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618" name="Freeform 33"/>
              <p:cNvSpPr>
                <a:spLocks/>
              </p:cNvSpPr>
              <p:nvPr/>
            </p:nvSpPr>
            <p:spPr bwMode="auto">
              <a:xfrm>
                <a:off x="73667" y="4188025"/>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grpSp>
        <p:sp>
          <p:nvSpPr>
            <p:cNvPr id="600" name="Rectangle 599"/>
            <p:cNvSpPr/>
            <p:nvPr/>
          </p:nvSpPr>
          <p:spPr>
            <a:xfrm rot="5400000">
              <a:off x="990858" y="4320750"/>
              <a:ext cx="135976" cy="88173"/>
            </a:xfrm>
            <a:prstGeom prst="rect">
              <a:avLst/>
            </a:prstGeom>
            <a:gradFill>
              <a:gsLst>
                <a:gs pos="0">
                  <a:schemeClr val="bg2">
                    <a:lumMod val="50000"/>
                  </a:schemeClr>
                </a:gs>
                <a:gs pos="100000">
                  <a:schemeClr val="bg2"/>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1" name="Rectangle 600"/>
            <p:cNvSpPr/>
            <p:nvPr/>
          </p:nvSpPr>
          <p:spPr>
            <a:xfrm rot="5400000">
              <a:off x="902684" y="4320751"/>
              <a:ext cx="135976" cy="88173"/>
            </a:xfrm>
            <a:prstGeom prst="rect">
              <a:avLst/>
            </a:prstGeom>
            <a:gradFill>
              <a:gsLst>
                <a:gs pos="0">
                  <a:schemeClr val="bg2">
                    <a:lumMod val="50000"/>
                  </a:schemeClr>
                </a:gs>
                <a:gs pos="100000">
                  <a:schemeClr val="bg2"/>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2" name="Rectangle 601"/>
            <p:cNvSpPr/>
            <p:nvPr/>
          </p:nvSpPr>
          <p:spPr>
            <a:xfrm rot="5400000">
              <a:off x="812548" y="4320751"/>
              <a:ext cx="135976" cy="88173"/>
            </a:xfrm>
            <a:prstGeom prst="rect">
              <a:avLst/>
            </a:prstGeom>
            <a:gradFill>
              <a:gsLst>
                <a:gs pos="0">
                  <a:schemeClr val="bg2">
                    <a:lumMod val="50000"/>
                  </a:schemeClr>
                </a:gs>
                <a:gs pos="100000">
                  <a:schemeClr val="bg2"/>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3" name="Rectangle 602"/>
            <p:cNvSpPr/>
            <p:nvPr/>
          </p:nvSpPr>
          <p:spPr>
            <a:xfrm rot="5400000">
              <a:off x="985284"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4" name="Rectangle 603"/>
            <p:cNvSpPr/>
            <p:nvPr/>
          </p:nvSpPr>
          <p:spPr>
            <a:xfrm rot="5400000">
              <a:off x="897110"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5" name="Rectangle 604"/>
            <p:cNvSpPr/>
            <p:nvPr/>
          </p:nvSpPr>
          <p:spPr>
            <a:xfrm rot="5400000">
              <a:off x="805453"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6" name="Rectangle 605"/>
            <p:cNvSpPr/>
            <p:nvPr/>
          </p:nvSpPr>
          <p:spPr>
            <a:xfrm rot="5400000">
              <a:off x="717279"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7" name="Rectangle 606"/>
            <p:cNvSpPr/>
            <p:nvPr/>
          </p:nvSpPr>
          <p:spPr>
            <a:xfrm rot="5400000">
              <a:off x="628428"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19" name="Rectangle 618"/>
          <p:cNvSpPr/>
          <p:nvPr/>
        </p:nvSpPr>
        <p:spPr>
          <a:xfrm>
            <a:off x="1237931" y="5168586"/>
            <a:ext cx="373586" cy="891219"/>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sp>
        <p:nvSpPr>
          <p:cNvPr id="620" name="Rectangle 619"/>
          <p:cNvSpPr/>
          <p:nvPr/>
        </p:nvSpPr>
        <p:spPr>
          <a:xfrm>
            <a:off x="1236422" y="4644428"/>
            <a:ext cx="373586" cy="506994"/>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grpSp>
        <p:nvGrpSpPr>
          <p:cNvPr id="621" name="Group 620"/>
          <p:cNvGrpSpPr/>
          <p:nvPr/>
        </p:nvGrpSpPr>
        <p:grpSpPr>
          <a:xfrm>
            <a:off x="1631051" y="2108020"/>
            <a:ext cx="5696980" cy="3576992"/>
            <a:chOff x="1631051" y="2108020"/>
            <a:chExt cx="5696980" cy="3576992"/>
          </a:xfrm>
        </p:grpSpPr>
        <p:sp>
          <p:nvSpPr>
            <p:cNvPr id="622" name="Freeform 621"/>
            <p:cNvSpPr/>
            <p:nvPr/>
          </p:nvSpPr>
          <p:spPr>
            <a:xfrm>
              <a:off x="1631051" y="2108020"/>
              <a:ext cx="5631256" cy="3278038"/>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 name="connsiteX0" fmla="*/ 0 w 5703683"/>
                <a:gd name="connsiteY0" fmla="*/ 905347 h 905347"/>
                <a:gd name="connsiteX1" fmla="*/ 1457608 w 5703683"/>
                <a:gd name="connsiteY1" fmla="*/ 461727 h 905347"/>
                <a:gd name="connsiteX2" fmla="*/ 3947311 w 5703683"/>
                <a:gd name="connsiteY2" fmla="*/ 651850 h 905347"/>
                <a:gd name="connsiteX3" fmla="*/ 5703683 w 5703683"/>
                <a:gd name="connsiteY3" fmla="*/ 0 h 905347"/>
                <a:gd name="connsiteX0" fmla="*/ 0 w 5703683"/>
                <a:gd name="connsiteY0" fmla="*/ 905347 h 1850177"/>
                <a:gd name="connsiteX1" fmla="*/ 1457608 w 5703683"/>
                <a:gd name="connsiteY1" fmla="*/ 461727 h 1850177"/>
                <a:gd name="connsiteX2" fmla="*/ 4119327 w 5703683"/>
                <a:gd name="connsiteY2" fmla="*/ 1846907 h 1850177"/>
                <a:gd name="connsiteX3" fmla="*/ 5703683 w 5703683"/>
                <a:gd name="connsiteY3" fmla="*/ 0 h 1850177"/>
                <a:gd name="connsiteX0" fmla="*/ 0 w 5685576"/>
                <a:gd name="connsiteY0" fmla="*/ 480764 h 2519073"/>
                <a:gd name="connsiteX1" fmla="*/ 1457608 w 5685576"/>
                <a:gd name="connsiteY1" fmla="*/ 37144 h 2519073"/>
                <a:gd name="connsiteX2" fmla="*/ 4119327 w 5685576"/>
                <a:gd name="connsiteY2" fmla="*/ 1422324 h 2519073"/>
                <a:gd name="connsiteX3" fmla="*/ 5685576 w 5685576"/>
                <a:gd name="connsiteY3" fmla="*/ 2463472 h 2519073"/>
                <a:gd name="connsiteX0" fmla="*/ 0 w 5685576"/>
                <a:gd name="connsiteY0" fmla="*/ 567479 h 3024924"/>
                <a:gd name="connsiteX1" fmla="*/ 1457608 w 5685576"/>
                <a:gd name="connsiteY1" fmla="*/ 123859 h 3024924"/>
                <a:gd name="connsiteX2" fmla="*/ 3259247 w 5685576"/>
                <a:gd name="connsiteY2" fmla="*/ 2858005 h 3024924"/>
                <a:gd name="connsiteX3" fmla="*/ 5685576 w 5685576"/>
                <a:gd name="connsiteY3" fmla="*/ 2550187 h 3024924"/>
                <a:gd name="connsiteX0" fmla="*/ 0 w 5685576"/>
                <a:gd name="connsiteY0" fmla="*/ 282401 h 2713327"/>
                <a:gd name="connsiteX1" fmla="*/ 1846907 w 5685576"/>
                <a:gd name="connsiteY1" fmla="*/ 200919 h 2713327"/>
                <a:gd name="connsiteX2" fmla="*/ 3259247 w 5685576"/>
                <a:gd name="connsiteY2" fmla="*/ 2572927 h 2713327"/>
                <a:gd name="connsiteX3" fmla="*/ 5685576 w 5685576"/>
                <a:gd name="connsiteY3" fmla="*/ 2265109 h 2713327"/>
                <a:gd name="connsiteX0" fmla="*/ 0 w 5685576"/>
                <a:gd name="connsiteY0" fmla="*/ 225344 h 2649653"/>
                <a:gd name="connsiteX1" fmla="*/ 1819746 w 5685576"/>
                <a:gd name="connsiteY1" fmla="*/ 234397 h 2649653"/>
                <a:gd name="connsiteX2" fmla="*/ 3259247 w 5685576"/>
                <a:gd name="connsiteY2" fmla="*/ 2515870 h 2649653"/>
                <a:gd name="connsiteX3" fmla="*/ 5685576 w 5685576"/>
                <a:gd name="connsiteY3" fmla="*/ 2208052 h 2649653"/>
                <a:gd name="connsiteX0" fmla="*/ 0 w 5685576"/>
                <a:gd name="connsiteY0" fmla="*/ 368203 h 2792512"/>
                <a:gd name="connsiteX1" fmla="*/ 1819746 w 5685576"/>
                <a:gd name="connsiteY1" fmla="*/ 377256 h 2792512"/>
                <a:gd name="connsiteX2" fmla="*/ 3259247 w 5685576"/>
                <a:gd name="connsiteY2" fmla="*/ 2658729 h 2792512"/>
                <a:gd name="connsiteX3" fmla="*/ 5685576 w 5685576"/>
                <a:gd name="connsiteY3" fmla="*/ 2350911 h 2792512"/>
                <a:gd name="connsiteX0" fmla="*/ 0 w 5685576"/>
                <a:gd name="connsiteY0" fmla="*/ 368203 h 2959225"/>
                <a:gd name="connsiteX1" fmla="*/ 1819746 w 5685576"/>
                <a:gd name="connsiteY1" fmla="*/ 377256 h 2959225"/>
                <a:gd name="connsiteX2" fmla="*/ 3259247 w 5685576"/>
                <a:gd name="connsiteY2" fmla="*/ 2658729 h 2959225"/>
                <a:gd name="connsiteX3" fmla="*/ 5685576 w 5685576"/>
                <a:gd name="connsiteY3" fmla="*/ 2744186 h 2959225"/>
                <a:gd name="connsiteX0" fmla="*/ 0 w 5685576"/>
                <a:gd name="connsiteY0" fmla="*/ 368203 h 2851073"/>
                <a:gd name="connsiteX1" fmla="*/ 1819746 w 5685576"/>
                <a:gd name="connsiteY1" fmla="*/ 377256 h 2851073"/>
                <a:gd name="connsiteX2" fmla="*/ 3259247 w 5685576"/>
                <a:gd name="connsiteY2" fmla="*/ 2658729 h 2851073"/>
                <a:gd name="connsiteX3" fmla="*/ 5685576 w 5685576"/>
                <a:gd name="connsiteY3" fmla="*/ 2744186 h 2851073"/>
                <a:gd name="connsiteX0" fmla="*/ 0 w 5685576"/>
                <a:gd name="connsiteY0" fmla="*/ 211946 h 2589264"/>
                <a:gd name="connsiteX1" fmla="*/ 1819746 w 5685576"/>
                <a:gd name="connsiteY1" fmla="*/ 220999 h 2589264"/>
                <a:gd name="connsiteX2" fmla="*/ 3114392 w 5685576"/>
                <a:gd name="connsiteY2" fmla="*/ 2305835 h 2589264"/>
                <a:gd name="connsiteX3" fmla="*/ 5685576 w 5685576"/>
                <a:gd name="connsiteY3" fmla="*/ 2587929 h 2589264"/>
                <a:gd name="connsiteX0" fmla="*/ 0 w 5685576"/>
                <a:gd name="connsiteY0" fmla="*/ 211946 h 2591669"/>
                <a:gd name="connsiteX1" fmla="*/ 1819746 w 5685576"/>
                <a:gd name="connsiteY1" fmla="*/ 220999 h 2591669"/>
                <a:gd name="connsiteX2" fmla="*/ 3114392 w 5685576"/>
                <a:gd name="connsiteY2" fmla="*/ 2305835 h 2591669"/>
                <a:gd name="connsiteX3" fmla="*/ 5685576 w 5685576"/>
                <a:gd name="connsiteY3" fmla="*/ 2587929 h 2591669"/>
                <a:gd name="connsiteX0" fmla="*/ 0 w 5685576"/>
                <a:gd name="connsiteY0" fmla="*/ 211946 h 2596828"/>
                <a:gd name="connsiteX1" fmla="*/ 1819746 w 5685576"/>
                <a:gd name="connsiteY1" fmla="*/ 220999 h 2596828"/>
                <a:gd name="connsiteX2" fmla="*/ 3114392 w 5685576"/>
                <a:gd name="connsiteY2" fmla="*/ 2305835 h 2596828"/>
                <a:gd name="connsiteX3" fmla="*/ 5685576 w 5685576"/>
                <a:gd name="connsiteY3" fmla="*/ 2587929 h 2596828"/>
                <a:gd name="connsiteX0" fmla="*/ 0 w 5685576"/>
                <a:gd name="connsiteY0" fmla="*/ 201983 h 2578529"/>
                <a:gd name="connsiteX1" fmla="*/ 1855960 w 5685576"/>
                <a:gd name="connsiteY1" fmla="*/ 228912 h 2578529"/>
                <a:gd name="connsiteX2" fmla="*/ 3114392 w 5685576"/>
                <a:gd name="connsiteY2" fmla="*/ 2295872 h 2578529"/>
                <a:gd name="connsiteX3" fmla="*/ 5685576 w 5685576"/>
                <a:gd name="connsiteY3" fmla="*/ 2577966 h 2578529"/>
                <a:gd name="connsiteX0" fmla="*/ 0 w 5685576"/>
                <a:gd name="connsiteY0" fmla="*/ 286934 h 2663481"/>
                <a:gd name="connsiteX1" fmla="*/ 1855960 w 5685576"/>
                <a:gd name="connsiteY1" fmla="*/ 313863 h 2663481"/>
                <a:gd name="connsiteX2" fmla="*/ 3114392 w 5685576"/>
                <a:gd name="connsiteY2" fmla="*/ 2380823 h 2663481"/>
                <a:gd name="connsiteX3" fmla="*/ 5685576 w 5685576"/>
                <a:gd name="connsiteY3" fmla="*/ 2662917 h 2663481"/>
                <a:gd name="connsiteX0" fmla="*/ 0 w 5685576"/>
                <a:gd name="connsiteY0" fmla="*/ 245625 h 2622172"/>
                <a:gd name="connsiteX1" fmla="*/ 1855960 w 5685576"/>
                <a:gd name="connsiteY1" fmla="*/ 272554 h 2622172"/>
                <a:gd name="connsiteX2" fmla="*/ 3114392 w 5685576"/>
                <a:gd name="connsiteY2" fmla="*/ 2339514 h 2622172"/>
                <a:gd name="connsiteX3" fmla="*/ 5685576 w 5685576"/>
                <a:gd name="connsiteY3" fmla="*/ 2621608 h 2622172"/>
                <a:gd name="connsiteX0" fmla="*/ 0 w 5685576"/>
                <a:gd name="connsiteY0" fmla="*/ 200214 h 2576198"/>
                <a:gd name="connsiteX1" fmla="*/ 1855960 w 5685576"/>
                <a:gd name="connsiteY1" fmla="*/ 227143 h 2576198"/>
                <a:gd name="connsiteX2" fmla="*/ 3268301 w 5685576"/>
                <a:gd name="connsiteY2" fmla="*/ 2267290 h 2576198"/>
                <a:gd name="connsiteX3" fmla="*/ 5685576 w 5685576"/>
                <a:gd name="connsiteY3" fmla="*/ 2576197 h 2576198"/>
                <a:gd name="connsiteX0" fmla="*/ 0 w 5685576"/>
                <a:gd name="connsiteY0" fmla="*/ 85675 h 2461658"/>
                <a:gd name="connsiteX1" fmla="*/ 1982709 w 5685576"/>
                <a:gd name="connsiteY1" fmla="*/ 452251 h 2461658"/>
                <a:gd name="connsiteX2" fmla="*/ 3268301 w 5685576"/>
                <a:gd name="connsiteY2" fmla="*/ 2152751 h 2461658"/>
                <a:gd name="connsiteX3" fmla="*/ 5685576 w 5685576"/>
                <a:gd name="connsiteY3" fmla="*/ 2461658 h 2461658"/>
                <a:gd name="connsiteX0" fmla="*/ 0 w 5685576"/>
                <a:gd name="connsiteY0" fmla="*/ 127357 h 2503340"/>
                <a:gd name="connsiteX1" fmla="*/ 1982709 w 5685576"/>
                <a:gd name="connsiteY1" fmla="*/ 493933 h 2503340"/>
                <a:gd name="connsiteX2" fmla="*/ 3268301 w 5685576"/>
                <a:gd name="connsiteY2" fmla="*/ 2194433 h 2503340"/>
                <a:gd name="connsiteX3" fmla="*/ 5685576 w 5685576"/>
                <a:gd name="connsiteY3" fmla="*/ 2503340 h 2503340"/>
                <a:gd name="connsiteX0" fmla="*/ 0 w 5839485"/>
                <a:gd name="connsiteY0" fmla="*/ 87023 h 2454068"/>
                <a:gd name="connsiteX1" fmla="*/ 2136618 w 5839485"/>
                <a:gd name="connsiteY1" fmla="*/ 444661 h 2454068"/>
                <a:gd name="connsiteX2" fmla="*/ 3422210 w 5839485"/>
                <a:gd name="connsiteY2" fmla="*/ 2145161 h 2454068"/>
                <a:gd name="connsiteX3" fmla="*/ 5839485 w 5839485"/>
                <a:gd name="connsiteY3" fmla="*/ 2454068 h 2454068"/>
                <a:gd name="connsiteX0" fmla="*/ 0 w 5839485"/>
                <a:gd name="connsiteY0" fmla="*/ 470153 h 2845611"/>
                <a:gd name="connsiteX1" fmla="*/ 1692998 w 5839485"/>
                <a:gd name="connsiteY1" fmla="*/ 121684 h 2845611"/>
                <a:gd name="connsiteX2" fmla="*/ 3422210 w 5839485"/>
                <a:gd name="connsiteY2" fmla="*/ 2528291 h 2845611"/>
                <a:gd name="connsiteX3" fmla="*/ 5839485 w 5839485"/>
                <a:gd name="connsiteY3" fmla="*/ 2837198 h 2845611"/>
                <a:gd name="connsiteX0" fmla="*/ 0 w 5667470"/>
                <a:gd name="connsiteY0" fmla="*/ 2280923 h 4368875"/>
                <a:gd name="connsiteX1" fmla="*/ 1692998 w 5667470"/>
                <a:gd name="connsiteY1" fmla="*/ 1932454 h 4368875"/>
                <a:gd name="connsiteX2" fmla="*/ 3422210 w 5667470"/>
                <a:gd name="connsiteY2" fmla="*/ 4339061 h 4368875"/>
                <a:gd name="connsiteX3" fmla="*/ 5667470 w 5667470"/>
                <a:gd name="connsiteY3" fmla="*/ 172 h 4368875"/>
                <a:gd name="connsiteX0" fmla="*/ 0 w 5667470"/>
                <a:gd name="connsiteY0" fmla="*/ 2281396 h 2281396"/>
                <a:gd name="connsiteX1" fmla="*/ 1692998 w 5667470"/>
                <a:gd name="connsiteY1" fmla="*/ 1932927 h 2281396"/>
                <a:gd name="connsiteX2" fmla="*/ 3168713 w 5667470"/>
                <a:gd name="connsiteY2" fmla="*/ 1354218 h 2281396"/>
                <a:gd name="connsiteX3" fmla="*/ 5667470 w 5667470"/>
                <a:gd name="connsiteY3" fmla="*/ 645 h 2281396"/>
                <a:gd name="connsiteX0" fmla="*/ 0 w 5667470"/>
                <a:gd name="connsiteY0" fmla="*/ 2281361 h 2281361"/>
                <a:gd name="connsiteX1" fmla="*/ 1611517 w 5667470"/>
                <a:gd name="connsiteY1" fmla="*/ 1539617 h 2281361"/>
                <a:gd name="connsiteX2" fmla="*/ 3168713 w 5667470"/>
                <a:gd name="connsiteY2" fmla="*/ 1354183 h 2281361"/>
                <a:gd name="connsiteX3" fmla="*/ 5667470 w 5667470"/>
                <a:gd name="connsiteY3" fmla="*/ 610 h 2281361"/>
                <a:gd name="connsiteX0" fmla="*/ 0 w 5667470"/>
                <a:gd name="connsiteY0" fmla="*/ 2281665 h 2281665"/>
                <a:gd name="connsiteX1" fmla="*/ 1611517 w 5667470"/>
                <a:gd name="connsiteY1" fmla="*/ 1539921 h 2281665"/>
                <a:gd name="connsiteX2" fmla="*/ 3956364 w 5667470"/>
                <a:gd name="connsiteY2" fmla="*/ 970151 h 2281665"/>
                <a:gd name="connsiteX3" fmla="*/ 5667470 w 5667470"/>
                <a:gd name="connsiteY3" fmla="*/ 914 h 2281665"/>
                <a:gd name="connsiteX0" fmla="*/ 0 w 5667470"/>
                <a:gd name="connsiteY0" fmla="*/ 2281297 h 2281297"/>
                <a:gd name="connsiteX1" fmla="*/ 1611517 w 5667470"/>
                <a:gd name="connsiteY1" fmla="*/ 1539553 h 2281297"/>
                <a:gd name="connsiteX2" fmla="*/ 3087231 w 5667470"/>
                <a:gd name="connsiteY2" fmla="*/ 1488191 h 2281297"/>
                <a:gd name="connsiteX3" fmla="*/ 5667470 w 5667470"/>
                <a:gd name="connsiteY3" fmla="*/ 546 h 2281297"/>
                <a:gd name="connsiteX0" fmla="*/ 0 w 5667470"/>
                <a:gd name="connsiteY0" fmla="*/ 2281309 h 2281309"/>
                <a:gd name="connsiteX1" fmla="*/ 1294646 w 5667470"/>
                <a:gd name="connsiteY1" fmla="*/ 1718326 h 2281309"/>
                <a:gd name="connsiteX2" fmla="*/ 3087231 w 5667470"/>
                <a:gd name="connsiteY2" fmla="*/ 1488203 h 2281309"/>
                <a:gd name="connsiteX3" fmla="*/ 5667470 w 5667470"/>
                <a:gd name="connsiteY3" fmla="*/ 558 h 2281309"/>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27 h 2281327"/>
                <a:gd name="connsiteX1" fmla="*/ 1466662 w 5667470"/>
                <a:gd name="connsiteY1" fmla="*/ 1682593 h 2281327"/>
                <a:gd name="connsiteX2" fmla="*/ 3259247 w 5667470"/>
                <a:gd name="connsiteY2" fmla="*/ 1443530 h 2281327"/>
                <a:gd name="connsiteX3" fmla="*/ 5667470 w 5667470"/>
                <a:gd name="connsiteY3" fmla="*/ 576 h 2281327"/>
                <a:gd name="connsiteX0" fmla="*/ 0 w 5667470"/>
                <a:gd name="connsiteY0" fmla="*/ 2308130 h 2308130"/>
                <a:gd name="connsiteX1" fmla="*/ 1466662 w 5667470"/>
                <a:gd name="connsiteY1" fmla="*/ 1709396 h 2308130"/>
                <a:gd name="connsiteX2" fmla="*/ 3259247 w 5667470"/>
                <a:gd name="connsiteY2" fmla="*/ 1470333 h 2308130"/>
                <a:gd name="connsiteX3" fmla="*/ 5667470 w 5667470"/>
                <a:gd name="connsiteY3" fmla="*/ 565 h 2308130"/>
                <a:gd name="connsiteX0" fmla="*/ 0 w 5667470"/>
                <a:gd name="connsiteY0" fmla="*/ 2307565 h 2307565"/>
                <a:gd name="connsiteX1" fmla="*/ 1466662 w 5667470"/>
                <a:gd name="connsiteY1" fmla="*/ 1708831 h 2307565"/>
                <a:gd name="connsiteX2" fmla="*/ 3259247 w 5667470"/>
                <a:gd name="connsiteY2" fmla="*/ 1469768 h 2307565"/>
                <a:gd name="connsiteX3" fmla="*/ 5667470 w 5667470"/>
                <a:gd name="connsiteY3" fmla="*/ 0 h 2307565"/>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558828"/>
                <a:gd name="connsiteY0" fmla="*/ 2227123 h 2227123"/>
                <a:gd name="connsiteX1" fmla="*/ 1466662 w 5558828"/>
                <a:gd name="connsiteY1" fmla="*/ 1628389 h 2227123"/>
                <a:gd name="connsiteX2" fmla="*/ 3259247 w 5558828"/>
                <a:gd name="connsiteY2" fmla="*/ 1389326 h 2227123"/>
                <a:gd name="connsiteX3" fmla="*/ 5558828 w 5558828"/>
                <a:gd name="connsiteY3" fmla="*/ 0 h 2227123"/>
                <a:gd name="connsiteX0" fmla="*/ 0 w 5640309"/>
                <a:gd name="connsiteY0" fmla="*/ 2271814 h 2271814"/>
                <a:gd name="connsiteX1" fmla="*/ 1466662 w 5640309"/>
                <a:gd name="connsiteY1" fmla="*/ 1673080 h 2271814"/>
                <a:gd name="connsiteX2" fmla="*/ 3259247 w 5640309"/>
                <a:gd name="connsiteY2" fmla="*/ 1434017 h 2271814"/>
                <a:gd name="connsiteX3" fmla="*/ 5640309 w 5640309"/>
                <a:gd name="connsiteY3" fmla="*/ 0 h 2271814"/>
                <a:gd name="connsiteX0" fmla="*/ 0 w 5640309"/>
                <a:gd name="connsiteY0" fmla="*/ 2271814 h 2271814"/>
                <a:gd name="connsiteX1" fmla="*/ 1466662 w 5640309"/>
                <a:gd name="connsiteY1" fmla="*/ 1673080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223034 w 5640309"/>
                <a:gd name="connsiteY2" fmla="*/ 1487645 h 2271814"/>
                <a:gd name="connsiteX3" fmla="*/ 5640309 w 5640309"/>
                <a:gd name="connsiteY3" fmla="*/ 0 h 2271814"/>
                <a:gd name="connsiteX0" fmla="*/ 0 w 5631256"/>
                <a:gd name="connsiteY0" fmla="*/ 2781284 h 2781284"/>
                <a:gd name="connsiteX1" fmla="*/ 1303700 w 5631256"/>
                <a:gd name="connsiteY1" fmla="*/ 1753522 h 2781284"/>
                <a:gd name="connsiteX2" fmla="*/ 3213981 w 5631256"/>
                <a:gd name="connsiteY2" fmla="*/ 1487645 h 2781284"/>
                <a:gd name="connsiteX3" fmla="*/ 5631256 w 5631256"/>
                <a:gd name="connsiteY3" fmla="*/ 0 h 2781284"/>
                <a:gd name="connsiteX0" fmla="*/ 0 w 5631256"/>
                <a:gd name="connsiteY0" fmla="*/ 2781284 h 3322994"/>
                <a:gd name="connsiteX1" fmla="*/ 1376128 w 5631256"/>
                <a:gd name="connsiteY1" fmla="*/ 3290870 h 3322994"/>
                <a:gd name="connsiteX2" fmla="*/ 3213981 w 5631256"/>
                <a:gd name="connsiteY2" fmla="*/ 1487645 h 3322994"/>
                <a:gd name="connsiteX3" fmla="*/ 5631256 w 5631256"/>
                <a:gd name="connsiteY3" fmla="*/ 0 h 3322994"/>
                <a:gd name="connsiteX0" fmla="*/ 0 w 5631256"/>
                <a:gd name="connsiteY0" fmla="*/ 2781284 h 3308751"/>
                <a:gd name="connsiteX1" fmla="*/ 1376128 w 5631256"/>
                <a:gd name="connsiteY1" fmla="*/ 3290870 h 3308751"/>
                <a:gd name="connsiteX2" fmla="*/ 3213981 w 5631256"/>
                <a:gd name="connsiteY2" fmla="*/ 1487645 h 3308751"/>
                <a:gd name="connsiteX3" fmla="*/ 5631256 w 5631256"/>
                <a:gd name="connsiteY3" fmla="*/ 0 h 3308751"/>
                <a:gd name="connsiteX0" fmla="*/ 0 w 5631256"/>
                <a:gd name="connsiteY0" fmla="*/ 2781284 h 3329281"/>
                <a:gd name="connsiteX1" fmla="*/ 1376128 w 5631256"/>
                <a:gd name="connsiteY1" fmla="*/ 3290870 h 3329281"/>
                <a:gd name="connsiteX2" fmla="*/ 3213981 w 5631256"/>
                <a:gd name="connsiteY2" fmla="*/ 1487645 h 3329281"/>
                <a:gd name="connsiteX3" fmla="*/ 5631256 w 5631256"/>
                <a:gd name="connsiteY3" fmla="*/ 0 h 3329281"/>
                <a:gd name="connsiteX0" fmla="*/ 0 w 5631256"/>
                <a:gd name="connsiteY0" fmla="*/ 2781284 h 3201745"/>
                <a:gd name="connsiteX1" fmla="*/ 1656785 w 5631256"/>
                <a:gd name="connsiteY1" fmla="*/ 3147861 h 3201745"/>
                <a:gd name="connsiteX2" fmla="*/ 3213981 w 5631256"/>
                <a:gd name="connsiteY2" fmla="*/ 1487645 h 3201745"/>
                <a:gd name="connsiteX3" fmla="*/ 5631256 w 5631256"/>
                <a:gd name="connsiteY3" fmla="*/ 0 h 3201745"/>
                <a:gd name="connsiteX0" fmla="*/ 0 w 5631256"/>
                <a:gd name="connsiteY0" fmla="*/ 2781284 h 3036625"/>
                <a:gd name="connsiteX1" fmla="*/ 2109459 w 5631256"/>
                <a:gd name="connsiteY1" fmla="*/ 2924409 h 3036625"/>
                <a:gd name="connsiteX2" fmla="*/ 3213981 w 5631256"/>
                <a:gd name="connsiteY2" fmla="*/ 1487645 h 3036625"/>
                <a:gd name="connsiteX3" fmla="*/ 5631256 w 5631256"/>
                <a:gd name="connsiteY3" fmla="*/ 0 h 3036625"/>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233875"/>
                <a:gd name="connsiteX1" fmla="*/ 1548144 w 5631256"/>
                <a:gd name="connsiteY1" fmla="*/ 3147861 h 3233875"/>
                <a:gd name="connsiteX2" fmla="*/ 3431264 w 5631256"/>
                <a:gd name="connsiteY2" fmla="*/ 1407203 h 3233875"/>
                <a:gd name="connsiteX3" fmla="*/ 5631256 w 5631256"/>
                <a:gd name="connsiteY3" fmla="*/ 0 h 3233875"/>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26812"/>
                <a:gd name="connsiteX1" fmla="*/ 1665839 w 5631256"/>
                <a:gd name="connsiteY1" fmla="*/ 3156800 h 3226812"/>
                <a:gd name="connsiteX2" fmla="*/ 3558012 w 5631256"/>
                <a:gd name="connsiteY2" fmla="*/ 1612778 h 3226812"/>
                <a:gd name="connsiteX3" fmla="*/ 5631256 w 5631256"/>
                <a:gd name="connsiteY3" fmla="*/ 0 h 3226812"/>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Lst>
              <a:ahLst/>
              <a:cxnLst>
                <a:cxn ang="0">
                  <a:pos x="connsiteX0" y="connsiteY0"/>
                </a:cxn>
                <a:cxn ang="0">
                  <a:pos x="connsiteX1" y="connsiteY1"/>
                </a:cxn>
                <a:cxn ang="0">
                  <a:pos x="connsiteX2" y="connsiteY2"/>
                </a:cxn>
                <a:cxn ang="0">
                  <a:pos x="connsiteX3" y="connsiteY3"/>
                </a:cxn>
              </a:cxnLst>
              <a:rect l="l" t="t" r="r" b="b"/>
              <a:pathLst>
                <a:path w="5631256" h="3236258">
                  <a:moveTo>
                    <a:pt x="0" y="2781284"/>
                  </a:moveTo>
                  <a:cubicBezTo>
                    <a:pt x="671466" y="3112125"/>
                    <a:pt x="1090944" y="3373896"/>
                    <a:pt x="1665839" y="3156800"/>
                  </a:cubicBezTo>
                  <a:cubicBezTo>
                    <a:pt x="2240734" y="2939704"/>
                    <a:pt x="2879002" y="2094221"/>
                    <a:pt x="3449370" y="1478707"/>
                  </a:cubicBezTo>
                  <a:cubicBezTo>
                    <a:pt x="4019738" y="863193"/>
                    <a:pt x="4974124" y="282282"/>
                    <a:pt x="5631256" y="0"/>
                  </a:cubicBezTo>
                </a:path>
              </a:pathLst>
            </a:custGeom>
            <a:noFill/>
            <a:ln w="50800">
              <a:solidFill>
                <a:srgbClr val="C0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Freeform 622"/>
            <p:cNvSpPr/>
            <p:nvPr/>
          </p:nvSpPr>
          <p:spPr>
            <a:xfrm>
              <a:off x="1633402" y="4929737"/>
              <a:ext cx="5694629" cy="755275"/>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 name="connsiteX0" fmla="*/ 0 w 5703683"/>
                <a:gd name="connsiteY0" fmla="*/ 905347 h 905347"/>
                <a:gd name="connsiteX1" fmla="*/ 1457608 w 5703683"/>
                <a:gd name="connsiteY1" fmla="*/ 461727 h 905347"/>
                <a:gd name="connsiteX2" fmla="*/ 3947311 w 5703683"/>
                <a:gd name="connsiteY2" fmla="*/ 651850 h 905347"/>
                <a:gd name="connsiteX3" fmla="*/ 5703683 w 5703683"/>
                <a:gd name="connsiteY3" fmla="*/ 0 h 905347"/>
                <a:gd name="connsiteX0" fmla="*/ 0 w 5703683"/>
                <a:gd name="connsiteY0" fmla="*/ 905347 h 1850177"/>
                <a:gd name="connsiteX1" fmla="*/ 1457608 w 5703683"/>
                <a:gd name="connsiteY1" fmla="*/ 461727 h 1850177"/>
                <a:gd name="connsiteX2" fmla="*/ 4119327 w 5703683"/>
                <a:gd name="connsiteY2" fmla="*/ 1846907 h 1850177"/>
                <a:gd name="connsiteX3" fmla="*/ 5703683 w 5703683"/>
                <a:gd name="connsiteY3" fmla="*/ 0 h 1850177"/>
                <a:gd name="connsiteX0" fmla="*/ 0 w 5685576"/>
                <a:gd name="connsiteY0" fmla="*/ 480764 h 2519073"/>
                <a:gd name="connsiteX1" fmla="*/ 1457608 w 5685576"/>
                <a:gd name="connsiteY1" fmla="*/ 37144 h 2519073"/>
                <a:gd name="connsiteX2" fmla="*/ 4119327 w 5685576"/>
                <a:gd name="connsiteY2" fmla="*/ 1422324 h 2519073"/>
                <a:gd name="connsiteX3" fmla="*/ 5685576 w 5685576"/>
                <a:gd name="connsiteY3" fmla="*/ 2463472 h 2519073"/>
                <a:gd name="connsiteX0" fmla="*/ 0 w 5685576"/>
                <a:gd name="connsiteY0" fmla="*/ 567479 h 3024924"/>
                <a:gd name="connsiteX1" fmla="*/ 1457608 w 5685576"/>
                <a:gd name="connsiteY1" fmla="*/ 123859 h 3024924"/>
                <a:gd name="connsiteX2" fmla="*/ 3259247 w 5685576"/>
                <a:gd name="connsiteY2" fmla="*/ 2858005 h 3024924"/>
                <a:gd name="connsiteX3" fmla="*/ 5685576 w 5685576"/>
                <a:gd name="connsiteY3" fmla="*/ 2550187 h 3024924"/>
                <a:gd name="connsiteX0" fmla="*/ 0 w 5685576"/>
                <a:gd name="connsiteY0" fmla="*/ 282401 h 2713327"/>
                <a:gd name="connsiteX1" fmla="*/ 1846907 w 5685576"/>
                <a:gd name="connsiteY1" fmla="*/ 200919 h 2713327"/>
                <a:gd name="connsiteX2" fmla="*/ 3259247 w 5685576"/>
                <a:gd name="connsiteY2" fmla="*/ 2572927 h 2713327"/>
                <a:gd name="connsiteX3" fmla="*/ 5685576 w 5685576"/>
                <a:gd name="connsiteY3" fmla="*/ 2265109 h 2713327"/>
                <a:gd name="connsiteX0" fmla="*/ 0 w 5685576"/>
                <a:gd name="connsiteY0" fmla="*/ 225344 h 2649653"/>
                <a:gd name="connsiteX1" fmla="*/ 1819746 w 5685576"/>
                <a:gd name="connsiteY1" fmla="*/ 234397 h 2649653"/>
                <a:gd name="connsiteX2" fmla="*/ 3259247 w 5685576"/>
                <a:gd name="connsiteY2" fmla="*/ 2515870 h 2649653"/>
                <a:gd name="connsiteX3" fmla="*/ 5685576 w 5685576"/>
                <a:gd name="connsiteY3" fmla="*/ 2208052 h 2649653"/>
                <a:gd name="connsiteX0" fmla="*/ 0 w 5685576"/>
                <a:gd name="connsiteY0" fmla="*/ 368203 h 2792512"/>
                <a:gd name="connsiteX1" fmla="*/ 1819746 w 5685576"/>
                <a:gd name="connsiteY1" fmla="*/ 377256 h 2792512"/>
                <a:gd name="connsiteX2" fmla="*/ 3259247 w 5685576"/>
                <a:gd name="connsiteY2" fmla="*/ 2658729 h 2792512"/>
                <a:gd name="connsiteX3" fmla="*/ 5685576 w 5685576"/>
                <a:gd name="connsiteY3" fmla="*/ 2350911 h 2792512"/>
                <a:gd name="connsiteX0" fmla="*/ 0 w 5685576"/>
                <a:gd name="connsiteY0" fmla="*/ 368203 h 2959225"/>
                <a:gd name="connsiteX1" fmla="*/ 1819746 w 5685576"/>
                <a:gd name="connsiteY1" fmla="*/ 377256 h 2959225"/>
                <a:gd name="connsiteX2" fmla="*/ 3259247 w 5685576"/>
                <a:gd name="connsiteY2" fmla="*/ 2658729 h 2959225"/>
                <a:gd name="connsiteX3" fmla="*/ 5685576 w 5685576"/>
                <a:gd name="connsiteY3" fmla="*/ 2744186 h 2959225"/>
                <a:gd name="connsiteX0" fmla="*/ 0 w 5685576"/>
                <a:gd name="connsiteY0" fmla="*/ 368203 h 2851073"/>
                <a:gd name="connsiteX1" fmla="*/ 1819746 w 5685576"/>
                <a:gd name="connsiteY1" fmla="*/ 377256 h 2851073"/>
                <a:gd name="connsiteX2" fmla="*/ 3259247 w 5685576"/>
                <a:gd name="connsiteY2" fmla="*/ 2658729 h 2851073"/>
                <a:gd name="connsiteX3" fmla="*/ 5685576 w 5685576"/>
                <a:gd name="connsiteY3" fmla="*/ 2744186 h 2851073"/>
                <a:gd name="connsiteX0" fmla="*/ 0 w 5685576"/>
                <a:gd name="connsiteY0" fmla="*/ 211946 h 2589264"/>
                <a:gd name="connsiteX1" fmla="*/ 1819746 w 5685576"/>
                <a:gd name="connsiteY1" fmla="*/ 220999 h 2589264"/>
                <a:gd name="connsiteX2" fmla="*/ 3114392 w 5685576"/>
                <a:gd name="connsiteY2" fmla="*/ 2305835 h 2589264"/>
                <a:gd name="connsiteX3" fmla="*/ 5685576 w 5685576"/>
                <a:gd name="connsiteY3" fmla="*/ 2587929 h 2589264"/>
                <a:gd name="connsiteX0" fmla="*/ 0 w 5685576"/>
                <a:gd name="connsiteY0" fmla="*/ 211946 h 2591669"/>
                <a:gd name="connsiteX1" fmla="*/ 1819746 w 5685576"/>
                <a:gd name="connsiteY1" fmla="*/ 220999 h 2591669"/>
                <a:gd name="connsiteX2" fmla="*/ 3114392 w 5685576"/>
                <a:gd name="connsiteY2" fmla="*/ 2305835 h 2591669"/>
                <a:gd name="connsiteX3" fmla="*/ 5685576 w 5685576"/>
                <a:gd name="connsiteY3" fmla="*/ 2587929 h 2591669"/>
                <a:gd name="connsiteX0" fmla="*/ 0 w 5685576"/>
                <a:gd name="connsiteY0" fmla="*/ 211946 h 2596828"/>
                <a:gd name="connsiteX1" fmla="*/ 1819746 w 5685576"/>
                <a:gd name="connsiteY1" fmla="*/ 220999 h 2596828"/>
                <a:gd name="connsiteX2" fmla="*/ 3114392 w 5685576"/>
                <a:gd name="connsiteY2" fmla="*/ 2305835 h 2596828"/>
                <a:gd name="connsiteX3" fmla="*/ 5685576 w 5685576"/>
                <a:gd name="connsiteY3" fmla="*/ 2587929 h 2596828"/>
                <a:gd name="connsiteX0" fmla="*/ 0 w 5685576"/>
                <a:gd name="connsiteY0" fmla="*/ 201983 h 2578529"/>
                <a:gd name="connsiteX1" fmla="*/ 1855960 w 5685576"/>
                <a:gd name="connsiteY1" fmla="*/ 228912 h 2578529"/>
                <a:gd name="connsiteX2" fmla="*/ 3114392 w 5685576"/>
                <a:gd name="connsiteY2" fmla="*/ 2295872 h 2578529"/>
                <a:gd name="connsiteX3" fmla="*/ 5685576 w 5685576"/>
                <a:gd name="connsiteY3" fmla="*/ 2577966 h 2578529"/>
                <a:gd name="connsiteX0" fmla="*/ 0 w 5685576"/>
                <a:gd name="connsiteY0" fmla="*/ 286934 h 2663481"/>
                <a:gd name="connsiteX1" fmla="*/ 1855960 w 5685576"/>
                <a:gd name="connsiteY1" fmla="*/ 313863 h 2663481"/>
                <a:gd name="connsiteX2" fmla="*/ 3114392 w 5685576"/>
                <a:gd name="connsiteY2" fmla="*/ 2380823 h 2663481"/>
                <a:gd name="connsiteX3" fmla="*/ 5685576 w 5685576"/>
                <a:gd name="connsiteY3" fmla="*/ 2662917 h 2663481"/>
                <a:gd name="connsiteX0" fmla="*/ 0 w 5685576"/>
                <a:gd name="connsiteY0" fmla="*/ 245625 h 2622172"/>
                <a:gd name="connsiteX1" fmla="*/ 1855960 w 5685576"/>
                <a:gd name="connsiteY1" fmla="*/ 272554 h 2622172"/>
                <a:gd name="connsiteX2" fmla="*/ 3114392 w 5685576"/>
                <a:gd name="connsiteY2" fmla="*/ 2339514 h 2622172"/>
                <a:gd name="connsiteX3" fmla="*/ 5685576 w 5685576"/>
                <a:gd name="connsiteY3" fmla="*/ 2621608 h 2622172"/>
                <a:gd name="connsiteX0" fmla="*/ 0 w 5685576"/>
                <a:gd name="connsiteY0" fmla="*/ 200214 h 2576198"/>
                <a:gd name="connsiteX1" fmla="*/ 1855960 w 5685576"/>
                <a:gd name="connsiteY1" fmla="*/ 227143 h 2576198"/>
                <a:gd name="connsiteX2" fmla="*/ 3268301 w 5685576"/>
                <a:gd name="connsiteY2" fmla="*/ 2267290 h 2576198"/>
                <a:gd name="connsiteX3" fmla="*/ 5685576 w 5685576"/>
                <a:gd name="connsiteY3" fmla="*/ 2576197 h 2576198"/>
                <a:gd name="connsiteX0" fmla="*/ 0 w 5685576"/>
                <a:gd name="connsiteY0" fmla="*/ 85675 h 2461658"/>
                <a:gd name="connsiteX1" fmla="*/ 1982709 w 5685576"/>
                <a:gd name="connsiteY1" fmla="*/ 452251 h 2461658"/>
                <a:gd name="connsiteX2" fmla="*/ 3268301 w 5685576"/>
                <a:gd name="connsiteY2" fmla="*/ 2152751 h 2461658"/>
                <a:gd name="connsiteX3" fmla="*/ 5685576 w 5685576"/>
                <a:gd name="connsiteY3" fmla="*/ 2461658 h 2461658"/>
                <a:gd name="connsiteX0" fmla="*/ 0 w 5685576"/>
                <a:gd name="connsiteY0" fmla="*/ 127357 h 2503340"/>
                <a:gd name="connsiteX1" fmla="*/ 1982709 w 5685576"/>
                <a:gd name="connsiteY1" fmla="*/ 493933 h 2503340"/>
                <a:gd name="connsiteX2" fmla="*/ 3268301 w 5685576"/>
                <a:gd name="connsiteY2" fmla="*/ 2194433 h 2503340"/>
                <a:gd name="connsiteX3" fmla="*/ 5685576 w 5685576"/>
                <a:gd name="connsiteY3" fmla="*/ 2503340 h 2503340"/>
                <a:gd name="connsiteX0" fmla="*/ 0 w 5839485"/>
                <a:gd name="connsiteY0" fmla="*/ 87023 h 2454068"/>
                <a:gd name="connsiteX1" fmla="*/ 2136618 w 5839485"/>
                <a:gd name="connsiteY1" fmla="*/ 444661 h 2454068"/>
                <a:gd name="connsiteX2" fmla="*/ 3422210 w 5839485"/>
                <a:gd name="connsiteY2" fmla="*/ 2145161 h 2454068"/>
                <a:gd name="connsiteX3" fmla="*/ 5839485 w 5839485"/>
                <a:gd name="connsiteY3" fmla="*/ 2454068 h 2454068"/>
                <a:gd name="connsiteX0" fmla="*/ 0 w 5839485"/>
                <a:gd name="connsiteY0" fmla="*/ 470153 h 2845611"/>
                <a:gd name="connsiteX1" fmla="*/ 1692998 w 5839485"/>
                <a:gd name="connsiteY1" fmla="*/ 121684 h 2845611"/>
                <a:gd name="connsiteX2" fmla="*/ 3422210 w 5839485"/>
                <a:gd name="connsiteY2" fmla="*/ 2528291 h 2845611"/>
                <a:gd name="connsiteX3" fmla="*/ 5839485 w 5839485"/>
                <a:gd name="connsiteY3" fmla="*/ 2837198 h 2845611"/>
                <a:gd name="connsiteX0" fmla="*/ 0 w 5667470"/>
                <a:gd name="connsiteY0" fmla="*/ 2280923 h 4368875"/>
                <a:gd name="connsiteX1" fmla="*/ 1692998 w 5667470"/>
                <a:gd name="connsiteY1" fmla="*/ 1932454 h 4368875"/>
                <a:gd name="connsiteX2" fmla="*/ 3422210 w 5667470"/>
                <a:gd name="connsiteY2" fmla="*/ 4339061 h 4368875"/>
                <a:gd name="connsiteX3" fmla="*/ 5667470 w 5667470"/>
                <a:gd name="connsiteY3" fmla="*/ 172 h 4368875"/>
                <a:gd name="connsiteX0" fmla="*/ 0 w 5667470"/>
                <a:gd name="connsiteY0" fmla="*/ 2281396 h 2281396"/>
                <a:gd name="connsiteX1" fmla="*/ 1692998 w 5667470"/>
                <a:gd name="connsiteY1" fmla="*/ 1932927 h 2281396"/>
                <a:gd name="connsiteX2" fmla="*/ 3168713 w 5667470"/>
                <a:gd name="connsiteY2" fmla="*/ 1354218 h 2281396"/>
                <a:gd name="connsiteX3" fmla="*/ 5667470 w 5667470"/>
                <a:gd name="connsiteY3" fmla="*/ 645 h 2281396"/>
                <a:gd name="connsiteX0" fmla="*/ 0 w 5667470"/>
                <a:gd name="connsiteY0" fmla="*/ 2281361 h 2281361"/>
                <a:gd name="connsiteX1" fmla="*/ 1611517 w 5667470"/>
                <a:gd name="connsiteY1" fmla="*/ 1539617 h 2281361"/>
                <a:gd name="connsiteX2" fmla="*/ 3168713 w 5667470"/>
                <a:gd name="connsiteY2" fmla="*/ 1354183 h 2281361"/>
                <a:gd name="connsiteX3" fmla="*/ 5667470 w 5667470"/>
                <a:gd name="connsiteY3" fmla="*/ 610 h 2281361"/>
                <a:gd name="connsiteX0" fmla="*/ 0 w 5667470"/>
                <a:gd name="connsiteY0" fmla="*/ 2281665 h 2281665"/>
                <a:gd name="connsiteX1" fmla="*/ 1611517 w 5667470"/>
                <a:gd name="connsiteY1" fmla="*/ 1539921 h 2281665"/>
                <a:gd name="connsiteX2" fmla="*/ 3956364 w 5667470"/>
                <a:gd name="connsiteY2" fmla="*/ 970151 h 2281665"/>
                <a:gd name="connsiteX3" fmla="*/ 5667470 w 5667470"/>
                <a:gd name="connsiteY3" fmla="*/ 914 h 2281665"/>
                <a:gd name="connsiteX0" fmla="*/ 0 w 5667470"/>
                <a:gd name="connsiteY0" fmla="*/ 2281297 h 2281297"/>
                <a:gd name="connsiteX1" fmla="*/ 1611517 w 5667470"/>
                <a:gd name="connsiteY1" fmla="*/ 1539553 h 2281297"/>
                <a:gd name="connsiteX2" fmla="*/ 3087231 w 5667470"/>
                <a:gd name="connsiteY2" fmla="*/ 1488191 h 2281297"/>
                <a:gd name="connsiteX3" fmla="*/ 5667470 w 5667470"/>
                <a:gd name="connsiteY3" fmla="*/ 546 h 2281297"/>
                <a:gd name="connsiteX0" fmla="*/ 0 w 5667470"/>
                <a:gd name="connsiteY0" fmla="*/ 2281309 h 2281309"/>
                <a:gd name="connsiteX1" fmla="*/ 1294646 w 5667470"/>
                <a:gd name="connsiteY1" fmla="*/ 1718326 h 2281309"/>
                <a:gd name="connsiteX2" fmla="*/ 3087231 w 5667470"/>
                <a:gd name="connsiteY2" fmla="*/ 1488203 h 2281309"/>
                <a:gd name="connsiteX3" fmla="*/ 5667470 w 5667470"/>
                <a:gd name="connsiteY3" fmla="*/ 558 h 2281309"/>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27 h 2281327"/>
                <a:gd name="connsiteX1" fmla="*/ 1466662 w 5667470"/>
                <a:gd name="connsiteY1" fmla="*/ 1682593 h 2281327"/>
                <a:gd name="connsiteX2" fmla="*/ 3259247 w 5667470"/>
                <a:gd name="connsiteY2" fmla="*/ 1443530 h 2281327"/>
                <a:gd name="connsiteX3" fmla="*/ 5667470 w 5667470"/>
                <a:gd name="connsiteY3" fmla="*/ 576 h 2281327"/>
                <a:gd name="connsiteX0" fmla="*/ 0 w 5667470"/>
                <a:gd name="connsiteY0" fmla="*/ 2308130 h 2308130"/>
                <a:gd name="connsiteX1" fmla="*/ 1466662 w 5667470"/>
                <a:gd name="connsiteY1" fmla="*/ 1709396 h 2308130"/>
                <a:gd name="connsiteX2" fmla="*/ 3259247 w 5667470"/>
                <a:gd name="connsiteY2" fmla="*/ 1470333 h 2308130"/>
                <a:gd name="connsiteX3" fmla="*/ 5667470 w 5667470"/>
                <a:gd name="connsiteY3" fmla="*/ 565 h 2308130"/>
                <a:gd name="connsiteX0" fmla="*/ 0 w 5667470"/>
                <a:gd name="connsiteY0" fmla="*/ 2307565 h 2307565"/>
                <a:gd name="connsiteX1" fmla="*/ 1466662 w 5667470"/>
                <a:gd name="connsiteY1" fmla="*/ 1708831 h 2307565"/>
                <a:gd name="connsiteX2" fmla="*/ 3259247 w 5667470"/>
                <a:gd name="connsiteY2" fmla="*/ 1469768 h 2307565"/>
                <a:gd name="connsiteX3" fmla="*/ 5667470 w 5667470"/>
                <a:gd name="connsiteY3" fmla="*/ 0 h 2307565"/>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558828"/>
                <a:gd name="connsiteY0" fmla="*/ 2227123 h 2227123"/>
                <a:gd name="connsiteX1" fmla="*/ 1466662 w 5558828"/>
                <a:gd name="connsiteY1" fmla="*/ 1628389 h 2227123"/>
                <a:gd name="connsiteX2" fmla="*/ 3259247 w 5558828"/>
                <a:gd name="connsiteY2" fmla="*/ 1389326 h 2227123"/>
                <a:gd name="connsiteX3" fmla="*/ 5558828 w 5558828"/>
                <a:gd name="connsiteY3" fmla="*/ 0 h 2227123"/>
                <a:gd name="connsiteX0" fmla="*/ 0 w 5640309"/>
                <a:gd name="connsiteY0" fmla="*/ 2271814 h 2271814"/>
                <a:gd name="connsiteX1" fmla="*/ 1466662 w 5640309"/>
                <a:gd name="connsiteY1" fmla="*/ 1673080 h 2271814"/>
                <a:gd name="connsiteX2" fmla="*/ 3259247 w 5640309"/>
                <a:gd name="connsiteY2" fmla="*/ 1434017 h 2271814"/>
                <a:gd name="connsiteX3" fmla="*/ 5640309 w 5640309"/>
                <a:gd name="connsiteY3" fmla="*/ 0 h 2271814"/>
                <a:gd name="connsiteX0" fmla="*/ 0 w 5640309"/>
                <a:gd name="connsiteY0" fmla="*/ 2271814 h 2271814"/>
                <a:gd name="connsiteX1" fmla="*/ 1466662 w 5640309"/>
                <a:gd name="connsiteY1" fmla="*/ 1673080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223034 w 5640309"/>
                <a:gd name="connsiteY2" fmla="*/ 1487645 h 2271814"/>
                <a:gd name="connsiteX3" fmla="*/ 5640309 w 5640309"/>
                <a:gd name="connsiteY3" fmla="*/ 0 h 2271814"/>
                <a:gd name="connsiteX0" fmla="*/ 0 w 5631256"/>
                <a:gd name="connsiteY0" fmla="*/ 2781284 h 2781284"/>
                <a:gd name="connsiteX1" fmla="*/ 1303700 w 5631256"/>
                <a:gd name="connsiteY1" fmla="*/ 1753522 h 2781284"/>
                <a:gd name="connsiteX2" fmla="*/ 3213981 w 5631256"/>
                <a:gd name="connsiteY2" fmla="*/ 1487645 h 2781284"/>
                <a:gd name="connsiteX3" fmla="*/ 5631256 w 5631256"/>
                <a:gd name="connsiteY3" fmla="*/ 0 h 2781284"/>
                <a:gd name="connsiteX0" fmla="*/ 0 w 5631256"/>
                <a:gd name="connsiteY0" fmla="*/ 2781284 h 3322994"/>
                <a:gd name="connsiteX1" fmla="*/ 1376128 w 5631256"/>
                <a:gd name="connsiteY1" fmla="*/ 3290870 h 3322994"/>
                <a:gd name="connsiteX2" fmla="*/ 3213981 w 5631256"/>
                <a:gd name="connsiteY2" fmla="*/ 1487645 h 3322994"/>
                <a:gd name="connsiteX3" fmla="*/ 5631256 w 5631256"/>
                <a:gd name="connsiteY3" fmla="*/ 0 h 3322994"/>
                <a:gd name="connsiteX0" fmla="*/ 0 w 5631256"/>
                <a:gd name="connsiteY0" fmla="*/ 2781284 h 3308751"/>
                <a:gd name="connsiteX1" fmla="*/ 1376128 w 5631256"/>
                <a:gd name="connsiteY1" fmla="*/ 3290870 h 3308751"/>
                <a:gd name="connsiteX2" fmla="*/ 3213981 w 5631256"/>
                <a:gd name="connsiteY2" fmla="*/ 1487645 h 3308751"/>
                <a:gd name="connsiteX3" fmla="*/ 5631256 w 5631256"/>
                <a:gd name="connsiteY3" fmla="*/ 0 h 3308751"/>
                <a:gd name="connsiteX0" fmla="*/ 0 w 5631256"/>
                <a:gd name="connsiteY0" fmla="*/ 2781284 h 3329281"/>
                <a:gd name="connsiteX1" fmla="*/ 1376128 w 5631256"/>
                <a:gd name="connsiteY1" fmla="*/ 3290870 h 3329281"/>
                <a:gd name="connsiteX2" fmla="*/ 3213981 w 5631256"/>
                <a:gd name="connsiteY2" fmla="*/ 1487645 h 3329281"/>
                <a:gd name="connsiteX3" fmla="*/ 5631256 w 5631256"/>
                <a:gd name="connsiteY3" fmla="*/ 0 h 3329281"/>
                <a:gd name="connsiteX0" fmla="*/ 0 w 5631256"/>
                <a:gd name="connsiteY0" fmla="*/ 2781284 h 3201745"/>
                <a:gd name="connsiteX1" fmla="*/ 1656785 w 5631256"/>
                <a:gd name="connsiteY1" fmla="*/ 3147861 h 3201745"/>
                <a:gd name="connsiteX2" fmla="*/ 3213981 w 5631256"/>
                <a:gd name="connsiteY2" fmla="*/ 1487645 h 3201745"/>
                <a:gd name="connsiteX3" fmla="*/ 5631256 w 5631256"/>
                <a:gd name="connsiteY3" fmla="*/ 0 h 3201745"/>
                <a:gd name="connsiteX0" fmla="*/ 0 w 5631256"/>
                <a:gd name="connsiteY0" fmla="*/ 2781284 h 3036625"/>
                <a:gd name="connsiteX1" fmla="*/ 2109459 w 5631256"/>
                <a:gd name="connsiteY1" fmla="*/ 2924409 h 3036625"/>
                <a:gd name="connsiteX2" fmla="*/ 3213981 w 5631256"/>
                <a:gd name="connsiteY2" fmla="*/ 1487645 h 3036625"/>
                <a:gd name="connsiteX3" fmla="*/ 5631256 w 5631256"/>
                <a:gd name="connsiteY3" fmla="*/ 0 h 3036625"/>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233875"/>
                <a:gd name="connsiteX1" fmla="*/ 1548144 w 5631256"/>
                <a:gd name="connsiteY1" fmla="*/ 3147861 h 3233875"/>
                <a:gd name="connsiteX2" fmla="*/ 3431264 w 5631256"/>
                <a:gd name="connsiteY2" fmla="*/ 1407203 h 3233875"/>
                <a:gd name="connsiteX3" fmla="*/ 5631256 w 5631256"/>
                <a:gd name="connsiteY3" fmla="*/ 0 h 3233875"/>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26812"/>
                <a:gd name="connsiteX1" fmla="*/ 1665839 w 5631256"/>
                <a:gd name="connsiteY1" fmla="*/ 3156800 h 3226812"/>
                <a:gd name="connsiteX2" fmla="*/ 3558012 w 5631256"/>
                <a:gd name="connsiteY2" fmla="*/ 1612778 h 3226812"/>
                <a:gd name="connsiteX3" fmla="*/ 5631256 w 5631256"/>
                <a:gd name="connsiteY3" fmla="*/ 0 h 3226812"/>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 name="connsiteX0" fmla="*/ 0 w 5658416"/>
                <a:gd name="connsiteY0" fmla="*/ 2611461 h 3205085"/>
                <a:gd name="connsiteX1" fmla="*/ 1692999 w 5658416"/>
                <a:gd name="connsiteY1" fmla="*/ 3156800 h 3205085"/>
                <a:gd name="connsiteX2" fmla="*/ 3476530 w 5658416"/>
                <a:gd name="connsiteY2" fmla="*/ 1478707 h 3205085"/>
                <a:gd name="connsiteX3" fmla="*/ 5658416 w 5658416"/>
                <a:gd name="connsiteY3" fmla="*/ 0 h 3205085"/>
                <a:gd name="connsiteX0" fmla="*/ 0 w 5694629"/>
                <a:gd name="connsiteY0" fmla="*/ 1136596 h 1730220"/>
                <a:gd name="connsiteX1" fmla="*/ 1692999 w 5694629"/>
                <a:gd name="connsiteY1" fmla="*/ 1681935 h 1730220"/>
                <a:gd name="connsiteX2" fmla="*/ 3476530 w 5694629"/>
                <a:gd name="connsiteY2" fmla="*/ 3842 h 1730220"/>
                <a:gd name="connsiteX3" fmla="*/ 5694629 w 5694629"/>
                <a:gd name="connsiteY3" fmla="*/ 1143991 h 1730220"/>
                <a:gd name="connsiteX0" fmla="*/ 0 w 5694629"/>
                <a:gd name="connsiteY0" fmla="*/ 0 h 614322"/>
                <a:gd name="connsiteX1" fmla="*/ 1692999 w 5694629"/>
                <a:gd name="connsiteY1" fmla="*/ 545339 h 614322"/>
                <a:gd name="connsiteX2" fmla="*/ 4327555 w 5694629"/>
                <a:gd name="connsiteY2" fmla="*/ 547605 h 614322"/>
                <a:gd name="connsiteX3" fmla="*/ 5694629 w 5694629"/>
                <a:gd name="connsiteY3" fmla="*/ 7395 h 614322"/>
                <a:gd name="connsiteX0" fmla="*/ 0 w 5694629"/>
                <a:gd name="connsiteY0" fmla="*/ 0 h 745649"/>
                <a:gd name="connsiteX1" fmla="*/ 1692999 w 5694629"/>
                <a:gd name="connsiteY1" fmla="*/ 545339 h 745649"/>
                <a:gd name="connsiteX2" fmla="*/ 4010684 w 5694629"/>
                <a:gd name="connsiteY2" fmla="*/ 717429 h 745649"/>
                <a:gd name="connsiteX3" fmla="*/ 5694629 w 5694629"/>
                <a:gd name="connsiteY3" fmla="*/ 7395 h 745649"/>
              </a:gdLst>
              <a:ahLst/>
              <a:cxnLst>
                <a:cxn ang="0">
                  <a:pos x="connsiteX0" y="connsiteY0"/>
                </a:cxn>
                <a:cxn ang="0">
                  <a:pos x="connsiteX1" y="connsiteY1"/>
                </a:cxn>
                <a:cxn ang="0">
                  <a:pos x="connsiteX2" y="connsiteY2"/>
                </a:cxn>
                <a:cxn ang="0">
                  <a:pos x="connsiteX3" y="connsiteY3"/>
                </a:cxn>
              </a:cxnLst>
              <a:rect l="l" t="t" r="r" b="b"/>
              <a:pathLst>
                <a:path w="5694629" h="745649">
                  <a:moveTo>
                    <a:pt x="0" y="0"/>
                  </a:moveTo>
                  <a:cubicBezTo>
                    <a:pt x="671466" y="330841"/>
                    <a:pt x="1024552" y="425768"/>
                    <a:pt x="1692999" y="545339"/>
                  </a:cubicBezTo>
                  <a:cubicBezTo>
                    <a:pt x="2361446" y="664911"/>
                    <a:pt x="3343746" y="807086"/>
                    <a:pt x="4010684" y="717429"/>
                  </a:cubicBezTo>
                  <a:cubicBezTo>
                    <a:pt x="4677622" y="627772"/>
                    <a:pt x="5037497" y="289677"/>
                    <a:pt x="5694629" y="7395"/>
                  </a:cubicBezTo>
                </a:path>
              </a:pathLst>
            </a:custGeom>
            <a:noFill/>
            <a:ln w="50800">
              <a:solidFill>
                <a:srgbClr val="C0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4" name="Group 623"/>
          <p:cNvGrpSpPr/>
          <p:nvPr/>
        </p:nvGrpSpPr>
        <p:grpSpPr>
          <a:xfrm>
            <a:off x="304800" y="5725180"/>
            <a:ext cx="8382000" cy="523220"/>
            <a:chOff x="228600" y="1828800"/>
            <a:chExt cx="8382000" cy="523220"/>
          </a:xfrm>
        </p:grpSpPr>
        <p:sp>
          <p:nvSpPr>
            <p:cNvPr id="625" name="TextBox 624"/>
            <p:cNvSpPr txBox="1"/>
            <p:nvPr/>
          </p:nvSpPr>
          <p:spPr>
            <a:xfrm>
              <a:off x="228600" y="1828800"/>
              <a:ext cx="762000" cy="523220"/>
            </a:xfrm>
            <a:prstGeom prst="rect">
              <a:avLst/>
            </a:prstGeom>
            <a:noFill/>
          </p:spPr>
          <p:txBody>
            <a:bodyPr wrap="square" rtlCol="0">
              <a:spAutoFit/>
            </a:bodyPr>
            <a:lstStyle/>
            <a:p>
              <a:r>
                <a:rPr lang="en-US" sz="2800" b="1" dirty="0" smtClean="0">
                  <a:solidFill>
                    <a:schemeClr val="bg1">
                      <a:lumMod val="50000"/>
                    </a:schemeClr>
                  </a:solidFill>
                  <a:latin typeface="Verdana" pitchFamily="34" charset="0"/>
                  <a:ea typeface="Verdana" pitchFamily="34" charset="0"/>
                  <a:cs typeface="Verdana" pitchFamily="34" charset="0"/>
                </a:rPr>
                <a:t>TX</a:t>
              </a:r>
              <a:endParaRPr lang="en-US" sz="2800" b="1" dirty="0">
                <a:solidFill>
                  <a:schemeClr val="bg1">
                    <a:lumMod val="50000"/>
                  </a:schemeClr>
                </a:solidFill>
                <a:latin typeface="Verdana" pitchFamily="34" charset="0"/>
                <a:ea typeface="Verdana" pitchFamily="34" charset="0"/>
                <a:cs typeface="Verdana" pitchFamily="34" charset="0"/>
              </a:endParaRPr>
            </a:p>
          </p:txBody>
        </p:sp>
        <p:sp>
          <p:nvSpPr>
            <p:cNvPr id="626" name="TextBox 625"/>
            <p:cNvSpPr txBox="1"/>
            <p:nvPr/>
          </p:nvSpPr>
          <p:spPr>
            <a:xfrm>
              <a:off x="7848600" y="1828800"/>
              <a:ext cx="762000" cy="523220"/>
            </a:xfrm>
            <a:prstGeom prst="rect">
              <a:avLst/>
            </a:prstGeom>
            <a:noFill/>
          </p:spPr>
          <p:txBody>
            <a:bodyPr wrap="square" rtlCol="0">
              <a:spAutoFit/>
            </a:bodyPr>
            <a:lstStyle/>
            <a:p>
              <a:r>
                <a:rPr lang="en-US" sz="2800" b="1" dirty="0">
                  <a:solidFill>
                    <a:schemeClr val="bg1">
                      <a:lumMod val="50000"/>
                    </a:schemeClr>
                  </a:solidFill>
                  <a:latin typeface="Verdana" pitchFamily="34" charset="0"/>
                  <a:ea typeface="Verdana" pitchFamily="34" charset="0"/>
                  <a:cs typeface="Verdana" pitchFamily="34" charset="0"/>
                </a:rPr>
                <a:t>R</a:t>
              </a:r>
              <a:r>
                <a:rPr lang="en-US" sz="2800" b="1" dirty="0" smtClean="0">
                  <a:solidFill>
                    <a:schemeClr val="bg1">
                      <a:lumMod val="50000"/>
                    </a:schemeClr>
                  </a:solidFill>
                  <a:latin typeface="Verdana" pitchFamily="34" charset="0"/>
                  <a:ea typeface="Verdana" pitchFamily="34" charset="0"/>
                  <a:cs typeface="Verdana" pitchFamily="34" charset="0"/>
                </a:rPr>
                <a:t>X</a:t>
              </a:r>
              <a:endParaRPr lang="en-US" sz="2800" b="1" dirty="0">
                <a:solidFill>
                  <a:schemeClr val="bg1">
                    <a:lumMod val="50000"/>
                  </a:schemeClr>
                </a:solidFill>
                <a:latin typeface="Verdana" pitchFamily="34" charset="0"/>
                <a:ea typeface="Verdana" pitchFamily="34" charset="0"/>
                <a:cs typeface="Verdana" pitchFamily="34" charset="0"/>
              </a:endParaRPr>
            </a:p>
          </p:txBody>
        </p:sp>
      </p:grpSp>
      <p:sp>
        <p:nvSpPr>
          <p:cNvPr id="3" name="Slide Number Placeholder 2"/>
          <p:cNvSpPr>
            <a:spLocks noGrp="1"/>
          </p:cNvSpPr>
          <p:nvPr>
            <p:ph type="sldNum" sz="quarter" idx="12"/>
          </p:nvPr>
        </p:nvSpPr>
        <p:spPr/>
        <p:txBody>
          <a:bodyPr/>
          <a:lstStyle/>
          <a:p>
            <a:fld id="{3AC99A5B-5B03-425B-9284-2F10A88898BE}" type="slidenum">
              <a:rPr lang="en-US" smtClean="0"/>
              <a:t>24</a:t>
            </a:fld>
            <a:endParaRPr lang="en-US"/>
          </a:p>
        </p:txBody>
      </p:sp>
    </p:spTree>
    <p:custDataLst>
      <p:tags r:id="rId1"/>
    </p:custDataLst>
    <p:extLst>
      <p:ext uri="{BB962C8B-B14F-4D97-AF65-F5344CB8AC3E}">
        <p14:creationId xmlns:p14="http://schemas.microsoft.com/office/powerpoint/2010/main" val="477995440"/>
      </p:ext>
    </p:extLst>
  </p:cSld>
  <p:clrMapOvr>
    <a:masterClrMapping/>
  </p:clrMapOvr>
  <mc:AlternateContent xmlns:mc="http://schemas.openxmlformats.org/markup-compatibility/2006" xmlns:p14="http://schemas.microsoft.com/office/powerpoint/2010/main">
    <mc:Choice Requires="p14">
      <p:transition spd="slow" p14:dur="2000" advTm="26712"/>
    </mc:Choice>
    <mc:Fallback xmlns="">
      <p:transition xmlns:p14="http://schemas.microsoft.com/office/powerpoint/2010/main" spd="slow" advTm="26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500"/>
                                        <p:tgtEl>
                                          <p:spTgt spid="5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9"/>
                                        </p:tgtEl>
                                        <p:attrNameLst>
                                          <p:attrName>style.visibility</p:attrName>
                                        </p:attrNameLst>
                                      </p:cBhvr>
                                      <p:to>
                                        <p:strVal val="visible"/>
                                      </p:to>
                                    </p:set>
                                    <p:animEffect transition="in" filter="fade">
                                      <p:cBhvr>
                                        <p:cTn id="10" dur="500"/>
                                        <p:tgtEl>
                                          <p:spTgt spid="5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7"/>
                                        </p:tgtEl>
                                        <p:attrNameLst>
                                          <p:attrName>style.visibility</p:attrName>
                                        </p:attrNameLst>
                                      </p:cBhvr>
                                      <p:to>
                                        <p:strVal val="visible"/>
                                      </p:to>
                                    </p:set>
                                    <p:animEffect transition="in" filter="fade">
                                      <p:cBhvr>
                                        <p:cTn id="15" dur="500"/>
                                        <p:tgtEl>
                                          <p:spTgt spid="56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6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6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19"/>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560"/>
                                        </p:tgtEl>
                                      </p:cBhvr>
                                    </p:animEffect>
                                    <p:set>
                                      <p:cBhvr>
                                        <p:cTn id="26" dur="1" fill="hold">
                                          <p:stCondLst>
                                            <p:cond delay="499"/>
                                          </p:stCondLst>
                                        </p:cTn>
                                        <p:tgtEl>
                                          <p:spTgt spid="560"/>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94"/>
                                        </p:tgtEl>
                                        <p:attrNameLst>
                                          <p:attrName>style.visibility</p:attrName>
                                        </p:attrNameLst>
                                      </p:cBhvr>
                                      <p:to>
                                        <p:strVal val="visible"/>
                                      </p:to>
                                    </p:set>
                                    <p:animEffect transition="in" filter="wipe(left)">
                                      <p:cBhvr>
                                        <p:cTn id="30" dur="500"/>
                                        <p:tgtEl>
                                          <p:spTgt spid="594"/>
                                        </p:tgtEl>
                                      </p:cBhvr>
                                    </p:animEffect>
                                  </p:childTnLst>
                                </p:cTn>
                              </p:par>
                            </p:childTnLst>
                          </p:cTn>
                        </p:par>
                        <p:par>
                          <p:cTn id="31" fill="hold">
                            <p:stCondLst>
                              <p:cond delay="1000"/>
                            </p:stCondLst>
                            <p:childTnLst>
                              <p:par>
                                <p:cTn id="32" presetID="1" presetClass="exit" presetSubtype="0" fill="hold" grpId="1" nodeType="afterEffect">
                                  <p:stCondLst>
                                    <p:cond delay="0"/>
                                  </p:stCondLst>
                                  <p:childTnLst>
                                    <p:set>
                                      <p:cBhvr>
                                        <p:cTn id="33" dur="1" fill="hold">
                                          <p:stCondLst>
                                            <p:cond delay="0"/>
                                          </p:stCondLst>
                                        </p:cTn>
                                        <p:tgtEl>
                                          <p:spTgt spid="620"/>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598"/>
                                        </p:tgtEl>
                                        <p:attrNameLst>
                                          <p:attrName>style.visibility</p:attrName>
                                        </p:attrNameLst>
                                      </p:cBhvr>
                                      <p:to>
                                        <p:strVal val="visible"/>
                                      </p:to>
                                    </p:set>
                                  </p:childTnLst>
                                </p:cTn>
                              </p:par>
                              <p:par>
                                <p:cTn id="36" presetID="22" presetClass="entr" presetSubtype="8" fill="hold" nodeType="withEffect">
                                  <p:stCondLst>
                                    <p:cond delay="0"/>
                                  </p:stCondLst>
                                  <p:childTnLst>
                                    <p:set>
                                      <p:cBhvr>
                                        <p:cTn id="37" dur="1" fill="hold">
                                          <p:stCondLst>
                                            <p:cond delay="0"/>
                                          </p:stCondLst>
                                        </p:cTn>
                                        <p:tgtEl>
                                          <p:spTgt spid="621"/>
                                        </p:tgtEl>
                                        <p:attrNameLst>
                                          <p:attrName>style.visibility</p:attrName>
                                        </p:attrNameLst>
                                      </p:cBhvr>
                                      <p:to>
                                        <p:strVal val="visible"/>
                                      </p:to>
                                    </p:set>
                                    <p:animEffect transition="in" filter="wipe(left)">
                                      <p:cBhvr>
                                        <p:cTn id="38" dur="500"/>
                                        <p:tgtEl>
                                          <p:spTgt spid="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0" animBg="1"/>
      <p:bldP spid="565" grpId="0" animBg="1"/>
      <p:bldP spid="566" grpId="0" animBg="1"/>
      <p:bldP spid="619" grpId="0" animBg="1"/>
      <p:bldP spid="620" grpId="0" animBg="1"/>
      <p:bldP spid="6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rot="16200000" flipH="1">
            <a:off x="7323440" y="18370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17" name="Straight Connector 116"/>
          <p:cNvCxnSpPr>
            <a:stCxn id="116" idx="0"/>
          </p:cNvCxnSpPr>
          <p:nvPr/>
        </p:nvCxnSpPr>
        <p:spPr>
          <a:xfrm rot="16200000" flipH="1" flipV="1">
            <a:off x="6650390" y="1787252"/>
            <a:ext cx="452426" cy="9144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rot="16200000" flipH="1">
            <a:off x="7323440" y="22942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28" name="Rectangle 127"/>
          <p:cNvSpPr/>
          <p:nvPr/>
        </p:nvSpPr>
        <p:spPr>
          <a:xfrm rot="16200000" flipH="1">
            <a:off x="7323440" y="27514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29" name="Straight Connector 128"/>
          <p:cNvCxnSpPr>
            <a:stCxn id="127" idx="0"/>
          </p:cNvCxnSpPr>
          <p:nvPr/>
        </p:nvCxnSpPr>
        <p:spPr>
          <a:xfrm rot="16200000" flipV="1">
            <a:off x="6874216" y="2015852"/>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28" idx="0"/>
          </p:cNvCxnSpPr>
          <p:nvPr/>
        </p:nvCxnSpPr>
        <p:spPr>
          <a:xfrm rot="16200000" flipV="1">
            <a:off x="6645616" y="2244452"/>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rot="16200000" flipH="1">
            <a:off x="7323440" y="3286963"/>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cxnSp>
        <p:nvCxnSpPr>
          <p:cNvPr id="132" name="Straight Connector 131"/>
          <p:cNvCxnSpPr>
            <a:stCxn id="131" idx="0"/>
          </p:cNvCxnSpPr>
          <p:nvPr/>
        </p:nvCxnSpPr>
        <p:spPr>
          <a:xfrm rot="16200000" flipH="1" flipV="1">
            <a:off x="6651451" y="3236113"/>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33" name="Rectangle 132"/>
          <p:cNvSpPr/>
          <p:nvPr/>
        </p:nvSpPr>
        <p:spPr>
          <a:xfrm rot="16200000" flipH="1">
            <a:off x="7323440" y="37441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34" name="Rectangle 133"/>
          <p:cNvSpPr/>
          <p:nvPr/>
        </p:nvSpPr>
        <p:spPr>
          <a:xfrm rot="16200000" flipH="1">
            <a:off x="7323440" y="42013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cxnSp>
        <p:nvCxnSpPr>
          <p:cNvPr id="135" name="Straight Connector 134"/>
          <p:cNvCxnSpPr>
            <a:stCxn id="133" idx="0"/>
          </p:cNvCxnSpPr>
          <p:nvPr/>
        </p:nvCxnSpPr>
        <p:spPr>
          <a:xfrm rot="16200000" flipV="1">
            <a:off x="6873154" y="3464713"/>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34" idx="0"/>
          </p:cNvCxnSpPr>
          <p:nvPr/>
        </p:nvCxnSpPr>
        <p:spPr>
          <a:xfrm rot="16200000" flipV="1">
            <a:off x="6644554" y="3693313"/>
            <a:ext cx="464097"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rot="16200000" flipH="1">
            <a:off x="7323439" y="47326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43" name="Straight Connector 142"/>
          <p:cNvCxnSpPr>
            <a:stCxn id="142" idx="0"/>
          </p:cNvCxnSpPr>
          <p:nvPr/>
        </p:nvCxnSpPr>
        <p:spPr>
          <a:xfrm rot="16200000" flipH="1" flipV="1">
            <a:off x="6650389" y="4682852"/>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rot="16200000" flipH="1">
            <a:off x="7323439" y="51898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45" name="Rectangle 144"/>
          <p:cNvSpPr/>
          <p:nvPr/>
        </p:nvSpPr>
        <p:spPr>
          <a:xfrm rot="16200000" flipH="1">
            <a:off x="7323439" y="56470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146" name="Straight Connector 145"/>
          <p:cNvCxnSpPr>
            <a:stCxn id="144" idx="0"/>
          </p:cNvCxnSpPr>
          <p:nvPr/>
        </p:nvCxnSpPr>
        <p:spPr>
          <a:xfrm rot="16200000" flipV="1">
            <a:off x="6874215" y="4911452"/>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45" idx="0"/>
          </p:cNvCxnSpPr>
          <p:nvPr/>
        </p:nvCxnSpPr>
        <p:spPr>
          <a:xfrm rot="16200000" flipV="1">
            <a:off x="6645615" y="5140052"/>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67" name="Rectangle 266"/>
          <p:cNvSpPr/>
          <p:nvPr/>
        </p:nvSpPr>
        <p:spPr>
          <a:xfrm rot="5400000">
            <a:off x="1236620" y="18370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68" name="Rectangle 267"/>
          <p:cNvSpPr/>
          <p:nvPr/>
        </p:nvSpPr>
        <p:spPr>
          <a:xfrm rot="5400000">
            <a:off x="1236620" y="22942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69" name="Rectangle 268"/>
          <p:cNvSpPr/>
          <p:nvPr/>
        </p:nvSpPr>
        <p:spPr>
          <a:xfrm rot="5400000">
            <a:off x="1236620" y="27514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0" name="Rectangle 269"/>
          <p:cNvSpPr/>
          <p:nvPr/>
        </p:nvSpPr>
        <p:spPr>
          <a:xfrm rot="5400000">
            <a:off x="1236620" y="3286963"/>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sp>
        <p:nvSpPr>
          <p:cNvPr id="271" name="Rectangle 270"/>
          <p:cNvSpPr/>
          <p:nvPr/>
        </p:nvSpPr>
        <p:spPr>
          <a:xfrm rot="5400000">
            <a:off x="1236620" y="37441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2" name="Rectangle 271"/>
          <p:cNvSpPr/>
          <p:nvPr/>
        </p:nvSpPr>
        <p:spPr>
          <a:xfrm rot="5400000">
            <a:off x="1236620" y="4201363"/>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sp>
        <p:nvSpPr>
          <p:cNvPr id="273" name="Rectangle 272"/>
          <p:cNvSpPr/>
          <p:nvPr/>
        </p:nvSpPr>
        <p:spPr>
          <a:xfrm rot="5400000">
            <a:off x="1236621" y="47326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4" name="Rectangle 273"/>
          <p:cNvSpPr/>
          <p:nvPr/>
        </p:nvSpPr>
        <p:spPr>
          <a:xfrm rot="5400000">
            <a:off x="1236621" y="518984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75" name="Rectangle 274"/>
          <p:cNvSpPr/>
          <p:nvPr/>
        </p:nvSpPr>
        <p:spPr>
          <a:xfrm rot="5400000">
            <a:off x="1236621" y="564704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grpSp>
        <p:nvGrpSpPr>
          <p:cNvPr id="276" name="Group 275"/>
          <p:cNvGrpSpPr/>
          <p:nvPr/>
        </p:nvGrpSpPr>
        <p:grpSpPr>
          <a:xfrm>
            <a:off x="1609380" y="2018239"/>
            <a:ext cx="914401" cy="3810000"/>
            <a:chOff x="1609379" y="2018153"/>
            <a:chExt cx="914401" cy="3810000"/>
          </a:xfrm>
        </p:grpSpPr>
        <p:cxnSp>
          <p:nvCxnSpPr>
            <p:cNvPr id="277" name="Straight Connector 276"/>
            <p:cNvCxnSpPr>
              <a:stCxn id="267" idx="0"/>
            </p:cNvCxnSpPr>
            <p:nvPr/>
          </p:nvCxnSpPr>
          <p:spPr>
            <a:xfrm rot="5400000" flipV="1">
              <a:off x="1840366" y="17871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a:stCxn id="268" idx="0"/>
            </p:cNvCxnSpPr>
            <p:nvPr/>
          </p:nvCxnSpPr>
          <p:spPr>
            <a:xfrm rot="5400000" flipH="1" flipV="1">
              <a:off x="2064192" y="20157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a:stCxn id="269" idx="0"/>
            </p:cNvCxnSpPr>
            <p:nvPr/>
          </p:nvCxnSpPr>
          <p:spPr>
            <a:xfrm rot="5400000" flipH="1" flipV="1">
              <a:off x="1835592" y="2244366"/>
              <a:ext cx="4619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a:stCxn id="270" idx="0"/>
            </p:cNvCxnSpPr>
            <p:nvPr/>
          </p:nvCxnSpPr>
          <p:spPr>
            <a:xfrm rot="5400000" flipV="1">
              <a:off x="1841427" y="3236027"/>
              <a:ext cx="450303"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a:stCxn id="271" idx="0"/>
            </p:cNvCxnSpPr>
            <p:nvPr/>
          </p:nvCxnSpPr>
          <p:spPr>
            <a:xfrm rot="5400000" flipH="1" flipV="1">
              <a:off x="2063130" y="3464627"/>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a:stCxn id="272" idx="0"/>
            </p:cNvCxnSpPr>
            <p:nvPr/>
          </p:nvCxnSpPr>
          <p:spPr>
            <a:xfrm rot="5400000" flipH="1" flipV="1">
              <a:off x="1834530" y="3693227"/>
              <a:ext cx="4640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a:stCxn id="273" idx="0"/>
            </p:cNvCxnSpPr>
            <p:nvPr/>
          </p:nvCxnSpPr>
          <p:spPr>
            <a:xfrm rot="5400000" flipV="1">
              <a:off x="1840367" y="4682766"/>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a:stCxn id="274" idx="0"/>
            </p:cNvCxnSpPr>
            <p:nvPr/>
          </p:nvCxnSpPr>
          <p:spPr>
            <a:xfrm rot="5400000" flipH="1" flipV="1">
              <a:off x="2064193" y="4911366"/>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a:stCxn id="275" idx="0"/>
            </p:cNvCxnSpPr>
            <p:nvPr/>
          </p:nvCxnSpPr>
          <p:spPr>
            <a:xfrm rot="5400000" flipH="1" flipV="1">
              <a:off x="1835593" y="5139966"/>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2358280" y="2019996"/>
            <a:ext cx="4218132" cy="3810492"/>
            <a:chOff x="2358280" y="2019996"/>
            <a:chExt cx="4218132" cy="3810492"/>
          </a:xfrm>
        </p:grpSpPr>
        <p:cxnSp>
          <p:nvCxnSpPr>
            <p:cNvPr id="118" name="Straight Arrow Connector 117"/>
            <p:cNvCxnSpPr/>
            <p:nvPr/>
          </p:nvCxnSpPr>
          <p:spPr>
            <a:xfrm rot="16200000" flipH="1" flipV="1">
              <a:off x="5223062" y="192785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rot="16200000" flipH="1" flipV="1">
              <a:off x="4803962" y="234695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rot="16200000" flipV="1">
              <a:off x="5223062" y="261365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rot="16200000" flipH="1" flipV="1">
              <a:off x="5489762" y="303275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rot="16200000" flipH="1" flipV="1">
              <a:off x="5070662" y="345185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61" idx="0"/>
            </p:cNvCxnSpPr>
            <p:nvPr/>
          </p:nvCxnSpPr>
          <p:spPr>
            <a:xfrm rot="16200000" flipV="1">
              <a:off x="4461278" y="3375444"/>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rot="16200000" flipV="1">
              <a:off x="4879816" y="3795107"/>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61" idx="0"/>
            </p:cNvCxnSpPr>
            <p:nvPr/>
          </p:nvCxnSpPr>
          <p:spPr>
            <a:xfrm rot="16200000" flipV="1">
              <a:off x="5299478" y="4213644"/>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rot="16200000" flipH="1">
              <a:off x="5965803" y="3808991"/>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4778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34778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57008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57008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36623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6623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375451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375451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84666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384666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39388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39388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403109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403109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4123302"/>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4123302"/>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42173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42173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43095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3" y="4309591"/>
              <a:ext cx="92211" cy="72579"/>
            </a:xfrm>
            <a:prstGeom prst="rect">
              <a:avLst/>
            </a:prstGeom>
            <a:noFill/>
            <a:extLst>
              <a:ext uri="{909E8E84-426E-40dd-AFC4-6F175D3DCCD1}">
                <a14:hiddenFill xmlns:a14="http://schemas.microsoft.com/office/drawing/2010/main" xmlns="">
                  <a:solidFill>
                    <a:srgbClr val="FFFFFF"/>
                  </a:solidFill>
                </a14:hiddenFill>
              </a:ext>
            </a:extLst>
          </p:spPr>
        </p:pic>
        <p:sp>
          <p:nvSpPr>
            <p:cNvPr id="149" name="Rectangle 148"/>
            <p:cNvSpPr/>
            <p:nvPr/>
          </p:nvSpPr>
          <p:spPr>
            <a:xfrm rot="16200000" flipH="1">
              <a:off x="5957000" y="5219880"/>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488876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7" y="488876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49809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498097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07318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07318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1654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16540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525755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5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7" y="525755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3" y="53497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3497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441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6" y="5441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2" y="55341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53419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1" y="56282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5" y="562826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73351" y="57204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6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62074" y="5720480"/>
              <a:ext cx="92211" cy="7257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0" name="Straight Arrow Connector 119"/>
            <p:cNvCxnSpPr/>
            <p:nvPr/>
          </p:nvCxnSpPr>
          <p:spPr>
            <a:xfrm rot="16200000" flipH="1" flipV="1">
              <a:off x="4384862" y="276605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rot="16200000" flipH="1">
              <a:off x="5965803" y="238759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05648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205648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14869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14869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24090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24090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33311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33311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42527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6" y="242527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2" y="25174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5174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60969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5" y="2609696"/>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1" y="270190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701908"/>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27959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4" y="279598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364860" y="2888197"/>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rot="16200000" flipH="1">
              <a:off x="6453583" y="2888197"/>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6" name="Group 255"/>
            <p:cNvGrpSpPr/>
            <p:nvPr/>
          </p:nvGrpSpPr>
          <p:grpSpPr>
            <a:xfrm>
              <a:off x="2447579" y="2514600"/>
              <a:ext cx="1859281" cy="2871458"/>
              <a:chOff x="2447578" y="2514514"/>
              <a:chExt cx="1859281" cy="2871458"/>
            </a:xfrm>
          </p:grpSpPr>
          <p:cxnSp>
            <p:nvCxnSpPr>
              <p:cNvPr id="257" name="Straight Arrow Connector 256"/>
              <p:cNvCxnSpPr/>
              <p:nvPr/>
            </p:nvCxnSpPr>
            <p:spPr>
              <a:xfrm rot="5400000" flipV="1">
                <a:off x="3034319" y="19277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58" name="Straight Arrow Connector 257"/>
              <p:cNvCxnSpPr/>
              <p:nvPr/>
            </p:nvCxnSpPr>
            <p:spPr>
              <a:xfrm rot="5400000" flipV="1">
                <a:off x="2615219" y="2346873"/>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59" name="Straight Arrow Connector 258"/>
              <p:cNvCxnSpPr/>
              <p:nvPr/>
            </p:nvCxnSpPr>
            <p:spPr>
              <a:xfrm rot="5400000" flipV="1">
                <a:off x="2196119" y="2765973"/>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0" name="Straight Arrow Connector 259"/>
              <p:cNvCxnSpPr/>
              <p:nvPr/>
            </p:nvCxnSpPr>
            <p:spPr>
              <a:xfrm rot="5400000" flipH="1" flipV="1">
                <a:off x="3034319" y="2613573"/>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rot="5400000" flipV="1">
                <a:off x="3301019" y="3032673"/>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p:nvPr/>
            </p:nvCxnSpPr>
            <p:spPr>
              <a:xfrm rot="5400000" flipV="1">
                <a:off x="2881919" y="3451773"/>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stCxn id="302" idx="0"/>
              </p:cNvCxnSpPr>
              <p:nvPr/>
            </p:nvCxnSpPr>
            <p:spPr>
              <a:xfrm rot="5400000" flipH="1" flipV="1">
                <a:off x="2296245" y="3375358"/>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rot="5400000" flipH="1" flipV="1">
                <a:off x="2730927" y="3795021"/>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a:stCxn id="302" idx="0"/>
              </p:cNvCxnSpPr>
              <p:nvPr/>
            </p:nvCxnSpPr>
            <p:spPr>
              <a:xfrm rot="5400000" flipH="1" flipV="1">
                <a:off x="3134445" y="4213558"/>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grpSp>
        <p:grpSp>
          <p:nvGrpSpPr>
            <p:cNvPr id="286" name="Group 285"/>
            <p:cNvGrpSpPr/>
            <p:nvPr/>
          </p:nvGrpSpPr>
          <p:grpSpPr>
            <a:xfrm>
              <a:off x="2358280" y="2019996"/>
              <a:ext cx="251499" cy="3810492"/>
              <a:chOff x="2358279" y="2019910"/>
              <a:chExt cx="251499" cy="3810492"/>
            </a:xfrm>
          </p:grpSpPr>
          <p:grpSp>
            <p:nvGrpSpPr>
              <p:cNvPr id="287" name="Group 286"/>
              <p:cNvGrpSpPr/>
              <p:nvPr/>
            </p:nvGrpSpPr>
            <p:grpSpPr>
              <a:xfrm rot="5400000">
                <a:off x="1999169" y="2387511"/>
                <a:ext cx="978209" cy="243008"/>
                <a:chOff x="5220661" y="3675707"/>
                <a:chExt cx="978209" cy="243008"/>
              </a:xfrm>
            </p:grpSpPr>
            <p:sp>
              <p:nvSpPr>
                <p:cNvPr id="332" name="Rectangle 33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4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5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5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5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8" name="Group 287"/>
              <p:cNvGrpSpPr/>
              <p:nvPr/>
            </p:nvGrpSpPr>
            <p:grpSpPr>
              <a:xfrm rot="5400000">
                <a:off x="1994599" y="3808905"/>
                <a:ext cx="978209" cy="243008"/>
                <a:chOff x="5220661" y="3680277"/>
                <a:chExt cx="978209" cy="243008"/>
              </a:xfrm>
            </p:grpSpPr>
            <p:sp>
              <p:nvSpPr>
                <p:cNvPr id="311" name="Rectangle 310"/>
                <p:cNvSpPr/>
                <p:nvPr/>
              </p:nvSpPr>
              <p:spPr>
                <a:xfrm>
                  <a:off x="5220661" y="368027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2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9" name="Group 288"/>
              <p:cNvGrpSpPr/>
              <p:nvPr/>
            </p:nvGrpSpPr>
            <p:grpSpPr>
              <a:xfrm rot="5400000">
                <a:off x="1990678" y="5219794"/>
                <a:ext cx="978209" cy="243008"/>
                <a:chOff x="5220661" y="3675707"/>
                <a:chExt cx="978209" cy="243008"/>
              </a:xfrm>
            </p:grpSpPr>
            <p:sp>
              <p:nvSpPr>
                <p:cNvPr id="290" name="Rectangle 28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2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3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11" name="Cube 110"/>
            <p:cNvSpPr/>
            <p:nvPr/>
          </p:nvSpPr>
          <p:spPr>
            <a:xfrm rot="5400000" flipH="1">
              <a:off x="4207127" y="282940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208668" y="2975732"/>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3" name="Rectangle 83"/>
            <p:cNvSpPr/>
            <p:nvPr/>
          </p:nvSpPr>
          <p:spPr>
            <a:xfrm rot="5400000">
              <a:off x="4412375" y="2632705"/>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4" name="Rectangle 83"/>
            <p:cNvSpPr/>
            <p:nvPr/>
          </p:nvSpPr>
          <p:spPr>
            <a:xfrm rot="5400000">
              <a:off x="4495241" y="3101823"/>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 name="Cube 64"/>
            <p:cNvSpPr/>
            <p:nvPr/>
          </p:nvSpPr>
          <p:spPr>
            <a:xfrm rot="5400000" flipH="1">
              <a:off x="4203206" y="3692743"/>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204747" y="3839067"/>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Rectangle 83"/>
            <p:cNvSpPr/>
            <p:nvPr/>
          </p:nvSpPr>
          <p:spPr>
            <a:xfrm rot="5400000">
              <a:off x="4408454" y="3496040"/>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 name="Rectangle 83"/>
            <p:cNvSpPr/>
            <p:nvPr/>
          </p:nvSpPr>
          <p:spPr>
            <a:xfrm rot="5400000">
              <a:off x="4491320" y="3965158"/>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Cube 60"/>
            <p:cNvSpPr/>
            <p:nvPr/>
          </p:nvSpPr>
          <p:spPr>
            <a:xfrm rot="5400000" flipH="1">
              <a:off x="4190085" y="4569439"/>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191626" y="4715763"/>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 name="Rectangle 83"/>
            <p:cNvSpPr/>
            <p:nvPr/>
          </p:nvSpPr>
          <p:spPr>
            <a:xfrm rot="5400000">
              <a:off x="4395333" y="4372736"/>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83"/>
            <p:cNvSpPr/>
            <p:nvPr/>
          </p:nvSpPr>
          <p:spPr>
            <a:xfrm rot="5400000">
              <a:off x="4478199" y="4841854"/>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55" name="Rectangle 354"/>
          <p:cNvSpPr/>
          <p:nvPr/>
        </p:nvSpPr>
        <p:spPr>
          <a:xfrm>
            <a:off x="2350129" y="1809254"/>
            <a:ext cx="4235870" cy="42693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sp>
        <p:nvSpPr>
          <p:cNvPr id="358" name="Rectangle 23"/>
          <p:cNvSpPr>
            <a:spLocks noChangeArrowheads="1"/>
          </p:cNvSpPr>
          <p:nvPr/>
        </p:nvSpPr>
        <p:spPr bwMode="auto">
          <a:xfrm>
            <a:off x="2298646" y="1801073"/>
            <a:ext cx="4419600" cy="419312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a:p>
        </p:txBody>
      </p:sp>
      <p:sp>
        <p:nvSpPr>
          <p:cNvPr id="385" name="Rectangle 384"/>
          <p:cNvSpPr/>
          <p:nvPr/>
        </p:nvSpPr>
        <p:spPr>
          <a:xfrm>
            <a:off x="1246985" y="1826675"/>
            <a:ext cx="373586" cy="871258"/>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sp>
        <p:nvSpPr>
          <p:cNvPr id="389" name="Rectangle 388"/>
          <p:cNvSpPr/>
          <p:nvPr/>
        </p:nvSpPr>
        <p:spPr>
          <a:xfrm>
            <a:off x="1246985" y="3241142"/>
            <a:ext cx="373586" cy="1376126"/>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grpSp>
        <p:nvGrpSpPr>
          <p:cNvPr id="229" name="Group 228"/>
          <p:cNvGrpSpPr/>
          <p:nvPr/>
        </p:nvGrpSpPr>
        <p:grpSpPr>
          <a:xfrm>
            <a:off x="306129" y="2323301"/>
            <a:ext cx="821958" cy="1281913"/>
            <a:chOff x="306129" y="2323301"/>
            <a:chExt cx="821958" cy="1281913"/>
          </a:xfrm>
        </p:grpSpPr>
        <p:grpSp>
          <p:nvGrpSpPr>
            <p:cNvPr id="227" name="Group 226"/>
            <p:cNvGrpSpPr/>
            <p:nvPr/>
          </p:nvGrpSpPr>
          <p:grpSpPr>
            <a:xfrm>
              <a:off x="306129" y="2323301"/>
              <a:ext cx="821958" cy="1281913"/>
              <a:chOff x="-304800" y="2106301"/>
              <a:chExt cx="1501201" cy="2341253"/>
            </a:xfrm>
          </p:grpSpPr>
          <p:sp>
            <p:nvSpPr>
              <p:cNvPr id="366"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400"/>
              </a:p>
            </p:txBody>
          </p:sp>
          <p:sp>
            <p:nvSpPr>
              <p:cNvPr id="367" name="Freeform 33"/>
              <p:cNvSpPr>
                <a:spLocks/>
              </p:cNvSpPr>
              <p:nvPr/>
            </p:nvSpPr>
            <p:spPr bwMode="auto">
              <a:xfrm>
                <a:off x="67989" y="2394379"/>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368" name="Line 34"/>
              <p:cNvSpPr>
                <a:spLocks noChangeShapeType="1"/>
              </p:cNvSpPr>
              <p:nvPr/>
            </p:nvSpPr>
            <p:spPr bwMode="auto">
              <a:xfrm>
                <a:off x="-304800" y="2118062"/>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369" name="Freeform 35"/>
              <p:cNvSpPr>
                <a:spLocks/>
              </p:cNvSpPr>
              <p:nvPr/>
            </p:nvSpPr>
            <p:spPr bwMode="auto">
              <a:xfrm>
                <a:off x="67989" y="2653909"/>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377" name="Line 32"/>
              <p:cNvSpPr>
                <a:spLocks noChangeShapeType="1"/>
              </p:cNvSpPr>
              <p:nvPr/>
            </p:nvSpPr>
            <p:spPr bwMode="auto">
              <a:xfrm>
                <a:off x="-302372" y="4434840"/>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378" name="Freeform 33"/>
              <p:cNvSpPr>
                <a:spLocks/>
              </p:cNvSpPr>
              <p:nvPr/>
            </p:nvSpPr>
            <p:spPr bwMode="auto">
              <a:xfrm>
                <a:off x="67988" y="2898228"/>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379" name="Freeform 35"/>
              <p:cNvSpPr>
                <a:spLocks/>
              </p:cNvSpPr>
              <p:nvPr/>
            </p:nvSpPr>
            <p:spPr bwMode="auto">
              <a:xfrm>
                <a:off x="67988" y="3157758"/>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380" name="Freeform 33"/>
              <p:cNvSpPr>
                <a:spLocks/>
              </p:cNvSpPr>
              <p:nvPr/>
            </p:nvSpPr>
            <p:spPr bwMode="auto">
              <a:xfrm>
                <a:off x="67988" y="3411136"/>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381" name="Freeform 35"/>
              <p:cNvSpPr>
                <a:spLocks/>
              </p:cNvSpPr>
              <p:nvPr/>
            </p:nvSpPr>
            <p:spPr bwMode="auto">
              <a:xfrm>
                <a:off x="67988" y="3670666"/>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382" name="Freeform 35"/>
              <p:cNvSpPr>
                <a:spLocks/>
              </p:cNvSpPr>
              <p:nvPr/>
            </p:nvSpPr>
            <p:spPr bwMode="auto">
              <a:xfrm>
                <a:off x="73667" y="3934647"/>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383" name="Freeform 33"/>
              <p:cNvSpPr>
                <a:spLocks/>
              </p:cNvSpPr>
              <p:nvPr/>
            </p:nvSpPr>
            <p:spPr bwMode="auto">
              <a:xfrm>
                <a:off x="73667" y="4188025"/>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grpSp>
        <p:sp>
          <p:nvSpPr>
            <p:cNvPr id="390" name="Rectangle 389"/>
            <p:cNvSpPr/>
            <p:nvPr/>
          </p:nvSpPr>
          <p:spPr>
            <a:xfrm rot="5400000">
              <a:off x="1001204" y="2363364"/>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1" name="Rectangle 390"/>
            <p:cNvSpPr/>
            <p:nvPr/>
          </p:nvSpPr>
          <p:spPr>
            <a:xfrm rot="5400000">
              <a:off x="913030" y="2363365"/>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2" name="Rectangle 391"/>
            <p:cNvSpPr/>
            <p:nvPr/>
          </p:nvSpPr>
          <p:spPr>
            <a:xfrm rot="5400000">
              <a:off x="822894" y="2363365"/>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3" name="Rectangle 392"/>
            <p:cNvSpPr/>
            <p:nvPr/>
          </p:nvSpPr>
          <p:spPr>
            <a:xfrm rot="5400000">
              <a:off x="734720" y="2363366"/>
              <a:ext cx="135976" cy="88173"/>
            </a:xfrm>
            <a:prstGeom prst="rect">
              <a:avLst/>
            </a:prstGeom>
            <a:gradFill>
              <a:gsLst>
                <a:gs pos="0">
                  <a:schemeClr val="accent6">
                    <a:lumMod val="3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4" name="Rectangle 393"/>
            <p:cNvSpPr/>
            <p:nvPr/>
          </p:nvSpPr>
          <p:spPr>
            <a:xfrm rot="5400000">
              <a:off x="999127" y="3063430"/>
              <a:ext cx="135976" cy="88173"/>
            </a:xfrm>
            <a:prstGeom prst="rect">
              <a:avLst/>
            </a:prstGeom>
            <a:gradFill>
              <a:gsLst>
                <a:gs pos="0">
                  <a:schemeClr val="accent3">
                    <a:lumMod val="50000"/>
                  </a:schemeClr>
                </a:gs>
                <a:gs pos="100000">
                  <a:schemeClr val="accent3"/>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6" name="Rectangle 395"/>
            <p:cNvSpPr/>
            <p:nvPr/>
          </p:nvSpPr>
          <p:spPr>
            <a:xfrm rot="5400000">
              <a:off x="907457" y="3063936"/>
              <a:ext cx="135976" cy="88173"/>
            </a:xfrm>
            <a:prstGeom prst="rect">
              <a:avLst/>
            </a:prstGeom>
            <a:gradFill>
              <a:gsLst>
                <a:gs pos="0">
                  <a:schemeClr val="accent3">
                    <a:lumMod val="50000"/>
                  </a:schemeClr>
                </a:gs>
                <a:gs pos="100000">
                  <a:schemeClr val="accent3"/>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7" name="Rectangle 396"/>
            <p:cNvSpPr/>
            <p:nvPr/>
          </p:nvSpPr>
          <p:spPr>
            <a:xfrm rot="5400000">
              <a:off x="558371" y="2363364"/>
              <a:ext cx="135976" cy="8817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8" name="Rectangle 397"/>
            <p:cNvSpPr/>
            <p:nvPr/>
          </p:nvSpPr>
          <p:spPr>
            <a:xfrm rot="5400000">
              <a:off x="646546" y="2364204"/>
              <a:ext cx="135976" cy="8817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9" name="Rectangle 398"/>
            <p:cNvSpPr/>
            <p:nvPr/>
          </p:nvSpPr>
          <p:spPr>
            <a:xfrm rot="5400000">
              <a:off x="995630"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1" name="Rectangle 400"/>
            <p:cNvSpPr/>
            <p:nvPr/>
          </p:nvSpPr>
          <p:spPr>
            <a:xfrm rot="5400000">
              <a:off x="907456"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2" name="Rectangle 401"/>
            <p:cNvSpPr/>
            <p:nvPr/>
          </p:nvSpPr>
          <p:spPr>
            <a:xfrm rot="5400000">
              <a:off x="815799"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3" name="Rectangle 402"/>
            <p:cNvSpPr/>
            <p:nvPr/>
          </p:nvSpPr>
          <p:spPr>
            <a:xfrm rot="5400000">
              <a:off x="727625"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4" name="Rectangle 403"/>
            <p:cNvSpPr/>
            <p:nvPr/>
          </p:nvSpPr>
          <p:spPr>
            <a:xfrm rot="5400000">
              <a:off x="638774"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Rectangle 404"/>
            <p:cNvSpPr/>
            <p:nvPr/>
          </p:nvSpPr>
          <p:spPr>
            <a:xfrm rot="5400000">
              <a:off x="550600" y="3346704"/>
              <a:ext cx="135976" cy="88173"/>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3" name="Group 232"/>
          <p:cNvGrpSpPr/>
          <p:nvPr/>
        </p:nvGrpSpPr>
        <p:grpSpPr>
          <a:xfrm>
            <a:off x="1611517" y="2027976"/>
            <a:ext cx="5721790" cy="3355235"/>
            <a:chOff x="1611517" y="2027976"/>
            <a:chExt cx="5721790" cy="3355235"/>
          </a:xfrm>
        </p:grpSpPr>
        <p:sp>
          <p:nvSpPr>
            <p:cNvPr id="231" name="Freeform 230"/>
            <p:cNvSpPr/>
            <p:nvPr/>
          </p:nvSpPr>
          <p:spPr>
            <a:xfrm>
              <a:off x="1611517" y="2027976"/>
              <a:ext cx="5703683" cy="905347"/>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Lst>
              <a:ahLst/>
              <a:cxnLst>
                <a:cxn ang="0">
                  <a:pos x="connsiteX0" y="connsiteY0"/>
                </a:cxn>
                <a:cxn ang="0">
                  <a:pos x="connsiteX1" y="connsiteY1"/>
                </a:cxn>
                <a:cxn ang="0">
                  <a:pos x="connsiteX2" y="connsiteY2"/>
                </a:cxn>
                <a:cxn ang="0">
                  <a:pos x="connsiteX3" y="connsiteY3"/>
                </a:cxn>
              </a:cxnLst>
              <a:rect l="l" t="t" r="r" b="b"/>
              <a:pathLst>
                <a:path w="5703683" h="905347">
                  <a:moveTo>
                    <a:pt x="0" y="905347"/>
                  </a:moveTo>
                  <a:cubicBezTo>
                    <a:pt x="490396" y="682028"/>
                    <a:pt x="980792" y="458709"/>
                    <a:pt x="1638677" y="416460"/>
                  </a:cubicBezTo>
                  <a:cubicBezTo>
                    <a:pt x="2296562" y="374210"/>
                    <a:pt x="3269810" y="721260"/>
                    <a:pt x="3947311" y="651850"/>
                  </a:cubicBezTo>
                  <a:cubicBezTo>
                    <a:pt x="4624812" y="582440"/>
                    <a:pt x="5164247" y="291220"/>
                    <a:pt x="5703683" y="0"/>
                  </a:cubicBezTo>
                </a:path>
              </a:pathLst>
            </a:custGeom>
            <a:noFill/>
            <a:ln w="50800">
              <a:solidFill>
                <a:srgbClr val="0033CC"/>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1623507" y="2847551"/>
              <a:ext cx="5685576" cy="2535660"/>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 name="connsiteX0" fmla="*/ 0 w 5703683"/>
                <a:gd name="connsiteY0" fmla="*/ 905347 h 905347"/>
                <a:gd name="connsiteX1" fmla="*/ 1457608 w 5703683"/>
                <a:gd name="connsiteY1" fmla="*/ 461727 h 905347"/>
                <a:gd name="connsiteX2" fmla="*/ 3947311 w 5703683"/>
                <a:gd name="connsiteY2" fmla="*/ 651850 h 905347"/>
                <a:gd name="connsiteX3" fmla="*/ 5703683 w 5703683"/>
                <a:gd name="connsiteY3" fmla="*/ 0 h 905347"/>
                <a:gd name="connsiteX0" fmla="*/ 0 w 5703683"/>
                <a:gd name="connsiteY0" fmla="*/ 905347 h 1850177"/>
                <a:gd name="connsiteX1" fmla="*/ 1457608 w 5703683"/>
                <a:gd name="connsiteY1" fmla="*/ 461727 h 1850177"/>
                <a:gd name="connsiteX2" fmla="*/ 4119327 w 5703683"/>
                <a:gd name="connsiteY2" fmla="*/ 1846907 h 1850177"/>
                <a:gd name="connsiteX3" fmla="*/ 5703683 w 5703683"/>
                <a:gd name="connsiteY3" fmla="*/ 0 h 1850177"/>
                <a:gd name="connsiteX0" fmla="*/ 0 w 5685576"/>
                <a:gd name="connsiteY0" fmla="*/ 480764 h 2519073"/>
                <a:gd name="connsiteX1" fmla="*/ 1457608 w 5685576"/>
                <a:gd name="connsiteY1" fmla="*/ 37144 h 2519073"/>
                <a:gd name="connsiteX2" fmla="*/ 4119327 w 5685576"/>
                <a:gd name="connsiteY2" fmla="*/ 1422324 h 2519073"/>
                <a:gd name="connsiteX3" fmla="*/ 5685576 w 5685576"/>
                <a:gd name="connsiteY3" fmla="*/ 2463472 h 2519073"/>
                <a:gd name="connsiteX0" fmla="*/ 0 w 5685576"/>
                <a:gd name="connsiteY0" fmla="*/ 567479 h 3024924"/>
                <a:gd name="connsiteX1" fmla="*/ 1457608 w 5685576"/>
                <a:gd name="connsiteY1" fmla="*/ 123859 h 3024924"/>
                <a:gd name="connsiteX2" fmla="*/ 3259247 w 5685576"/>
                <a:gd name="connsiteY2" fmla="*/ 2858005 h 3024924"/>
                <a:gd name="connsiteX3" fmla="*/ 5685576 w 5685576"/>
                <a:gd name="connsiteY3" fmla="*/ 2550187 h 3024924"/>
                <a:gd name="connsiteX0" fmla="*/ 0 w 5685576"/>
                <a:gd name="connsiteY0" fmla="*/ 282401 h 2713327"/>
                <a:gd name="connsiteX1" fmla="*/ 1846907 w 5685576"/>
                <a:gd name="connsiteY1" fmla="*/ 200919 h 2713327"/>
                <a:gd name="connsiteX2" fmla="*/ 3259247 w 5685576"/>
                <a:gd name="connsiteY2" fmla="*/ 2572927 h 2713327"/>
                <a:gd name="connsiteX3" fmla="*/ 5685576 w 5685576"/>
                <a:gd name="connsiteY3" fmla="*/ 2265109 h 2713327"/>
                <a:gd name="connsiteX0" fmla="*/ 0 w 5685576"/>
                <a:gd name="connsiteY0" fmla="*/ 225344 h 2649653"/>
                <a:gd name="connsiteX1" fmla="*/ 1819746 w 5685576"/>
                <a:gd name="connsiteY1" fmla="*/ 234397 h 2649653"/>
                <a:gd name="connsiteX2" fmla="*/ 3259247 w 5685576"/>
                <a:gd name="connsiteY2" fmla="*/ 2515870 h 2649653"/>
                <a:gd name="connsiteX3" fmla="*/ 5685576 w 5685576"/>
                <a:gd name="connsiteY3" fmla="*/ 2208052 h 2649653"/>
                <a:gd name="connsiteX0" fmla="*/ 0 w 5685576"/>
                <a:gd name="connsiteY0" fmla="*/ 368203 h 2792512"/>
                <a:gd name="connsiteX1" fmla="*/ 1819746 w 5685576"/>
                <a:gd name="connsiteY1" fmla="*/ 377256 h 2792512"/>
                <a:gd name="connsiteX2" fmla="*/ 3259247 w 5685576"/>
                <a:gd name="connsiteY2" fmla="*/ 2658729 h 2792512"/>
                <a:gd name="connsiteX3" fmla="*/ 5685576 w 5685576"/>
                <a:gd name="connsiteY3" fmla="*/ 2350911 h 2792512"/>
                <a:gd name="connsiteX0" fmla="*/ 0 w 5685576"/>
                <a:gd name="connsiteY0" fmla="*/ 368203 h 2959225"/>
                <a:gd name="connsiteX1" fmla="*/ 1819746 w 5685576"/>
                <a:gd name="connsiteY1" fmla="*/ 377256 h 2959225"/>
                <a:gd name="connsiteX2" fmla="*/ 3259247 w 5685576"/>
                <a:gd name="connsiteY2" fmla="*/ 2658729 h 2959225"/>
                <a:gd name="connsiteX3" fmla="*/ 5685576 w 5685576"/>
                <a:gd name="connsiteY3" fmla="*/ 2744186 h 2959225"/>
                <a:gd name="connsiteX0" fmla="*/ 0 w 5685576"/>
                <a:gd name="connsiteY0" fmla="*/ 368203 h 2851073"/>
                <a:gd name="connsiteX1" fmla="*/ 1819746 w 5685576"/>
                <a:gd name="connsiteY1" fmla="*/ 377256 h 2851073"/>
                <a:gd name="connsiteX2" fmla="*/ 3259247 w 5685576"/>
                <a:gd name="connsiteY2" fmla="*/ 2658729 h 2851073"/>
                <a:gd name="connsiteX3" fmla="*/ 5685576 w 5685576"/>
                <a:gd name="connsiteY3" fmla="*/ 2744186 h 2851073"/>
                <a:gd name="connsiteX0" fmla="*/ 0 w 5685576"/>
                <a:gd name="connsiteY0" fmla="*/ 211946 h 2589264"/>
                <a:gd name="connsiteX1" fmla="*/ 1819746 w 5685576"/>
                <a:gd name="connsiteY1" fmla="*/ 220999 h 2589264"/>
                <a:gd name="connsiteX2" fmla="*/ 3114392 w 5685576"/>
                <a:gd name="connsiteY2" fmla="*/ 2305835 h 2589264"/>
                <a:gd name="connsiteX3" fmla="*/ 5685576 w 5685576"/>
                <a:gd name="connsiteY3" fmla="*/ 2587929 h 2589264"/>
                <a:gd name="connsiteX0" fmla="*/ 0 w 5685576"/>
                <a:gd name="connsiteY0" fmla="*/ 211946 h 2591669"/>
                <a:gd name="connsiteX1" fmla="*/ 1819746 w 5685576"/>
                <a:gd name="connsiteY1" fmla="*/ 220999 h 2591669"/>
                <a:gd name="connsiteX2" fmla="*/ 3114392 w 5685576"/>
                <a:gd name="connsiteY2" fmla="*/ 2305835 h 2591669"/>
                <a:gd name="connsiteX3" fmla="*/ 5685576 w 5685576"/>
                <a:gd name="connsiteY3" fmla="*/ 2587929 h 2591669"/>
                <a:gd name="connsiteX0" fmla="*/ 0 w 5685576"/>
                <a:gd name="connsiteY0" fmla="*/ 211946 h 2596828"/>
                <a:gd name="connsiteX1" fmla="*/ 1819746 w 5685576"/>
                <a:gd name="connsiteY1" fmla="*/ 220999 h 2596828"/>
                <a:gd name="connsiteX2" fmla="*/ 3114392 w 5685576"/>
                <a:gd name="connsiteY2" fmla="*/ 2305835 h 2596828"/>
                <a:gd name="connsiteX3" fmla="*/ 5685576 w 5685576"/>
                <a:gd name="connsiteY3" fmla="*/ 2587929 h 2596828"/>
                <a:gd name="connsiteX0" fmla="*/ 0 w 5685576"/>
                <a:gd name="connsiteY0" fmla="*/ 201983 h 2578529"/>
                <a:gd name="connsiteX1" fmla="*/ 1855960 w 5685576"/>
                <a:gd name="connsiteY1" fmla="*/ 228912 h 2578529"/>
                <a:gd name="connsiteX2" fmla="*/ 3114392 w 5685576"/>
                <a:gd name="connsiteY2" fmla="*/ 2295872 h 2578529"/>
                <a:gd name="connsiteX3" fmla="*/ 5685576 w 5685576"/>
                <a:gd name="connsiteY3" fmla="*/ 2577966 h 2578529"/>
                <a:gd name="connsiteX0" fmla="*/ 0 w 5685576"/>
                <a:gd name="connsiteY0" fmla="*/ 286934 h 2663481"/>
                <a:gd name="connsiteX1" fmla="*/ 1855960 w 5685576"/>
                <a:gd name="connsiteY1" fmla="*/ 313863 h 2663481"/>
                <a:gd name="connsiteX2" fmla="*/ 3114392 w 5685576"/>
                <a:gd name="connsiteY2" fmla="*/ 2380823 h 2663481"/>
                <a:gd name="connsiteX3" fmla="*/ 5685576 w 5685576"/>
                <a:gd name="connsiteY3" fmla="*/ 2662917 h 2663481"/>
                <a:gd name="connsiteX0" fmla="*/ 0 w 5685576"/>
                <a:gd name="connsiteY0" fmla="*/ 245625 h 2622172"/>
                <a:gd name="connsiteX1" fmla="*/ 1855960 w 5685576"/>
                <a:gd name="connsiteY1" fmla="*/ 272554 h 2622172"/>
                <a:gd name="connsiteX2" fmla="*/ 3114392 w 5685576"/>
                <a:gd name="connsiteY2" fmla="*/ 2339514 h 2622172"/>
                <a:gd name="connsiteX3" fmla="*/ 5685576 w 5685576"/>
                <a:gd name="connsiteY3" fmla="*/ 2621608 h 2622172"/>
                <a:gd name="connsiteX0" fmla="*/ 0 w 5685576"/>
                <a:gd name="connsiteY0" fmla="*/ 200214 h 2576198"/>
                <a:gd name="connsiteX1" fmla="*/ 1855960 w 5685576"/>
                <a:gd name="connsiteY1" fmla="*/ 227143 h 2576198"/>
                <a:gd name="connsiteX2" fmla="*/ 3268301 w 5685576"/>
                <a:gd name="connsiteY2" fmla="*/ 2267290 h 2576198"/>
                <a:gd name="connsiteX3" fmla="*/ 5685576 w 5685576"/>
                <a:gd name="connsiteY3" fmla="*/ 2576197 h 2576198"/>
                <a:gd name="connsiteX0" fmla="*/ 0 w 5685576"/>
                <a:gd name="connsiteY0" fmla="*/ 85675 h 2461658"/>
                <a:gd name="connsiteX1" fmla="*/ 1982709 w 5685576"/>
                <a:gd name="connsiteY1" fmla="*/ 452251 h 2461658"/>
                <a:gd name="connsiteX2" fmla="*/ 3268301 w 5685576"/>
                <a:gd name="connsiteY2" fmla="*/ 2152751 h 2461658"/>
                <a:gd name="connsiteX3" fmla="*/ 5685576 w 5685576"/>
                <a:gd name="connsiteY3" fmla="*/ 2461658 h 2461658"/>
                <a:gd name="connsiteX0" fmla="*/ 0 w 5685576"/>
                <a:gd name="connsiteY0" fmla="*/ 127357 h 2503340"/>
                <a:gd name="connsiteX1" fmla="*/ 1982709 w 5685576"/>
                <a:gd name="connsiteY1" fmla="*/ 493933 h 2503340"/>
                <a:gd name="connsiteX2" fmla="*/ 3268301 w 5685576"/>
                <a:gd name="connsiteY2" fmla="*/ 2194433 h 2503340"/>
                <a:gd name="connsiteX3" fmla="*/ 5685576 w 5685576"/>
                <a:gd name="connsiteY3" fmla="*/ 2503340 h 2503340"/>
              </a:gdLst>
              <a:ahLst/>
              <a:cxnLst>
                <a:cxn ang="0">
                  <a:pos x="connsiteX0" y="connsiteY0"/>
                </a:cxn>
                <a:cxn ang="0">
                  <a:pos x="connsiteX1" y="connsiteY1"/>
                </a:cxn>
                <a:cxn ang="0">
                  <a:pos x="connsiteX2" y="connsiteY2"/>
                </a:cxn>
                <a:cxn ang="0">
                  <a:pos x="connsiteX3" y="connsiteY3"/>
                </a:cxn>
              </a:cxnLst>
              <a:rect l="l" t="t" r="r" b="b"/>
              <a:pathLst>
                <a:path w="5685576" h="2503340">
                  <a:moveTo>
                    <a:pt x="0" y="127357"/>
                  </a:moveTo>
                  <a:cubicBezTo>
                    <a:pt x="490396" y="-95962"/>
                    <a:pt x="1419885" y="-56156"/>
                    <a:pt x="1982709" y="493933"/>
                  </a:cubicBezTo>
                  <a:cubicBezTo>
                    <a:pt x="2545533" y="1044022"/>
                    <a:pt x="2651157" y="1859532"/>
                    <a:pt x="3268301" y="2194433"/>
                  </a:cubicBezTo>
                  <a:cubicBezTo>
                    <a:pt x="3885445" y="2529334"/>
                    <a:pt x="5046551" y="2472790"/>
                    <a:pt x="5685576" y="2503340"/>
                  </a:cubicBezTo>
                </a:path>
              </a:pathLst>
            </a:custGeom>
            <a:noFill/>
            <a:ln w="50800">
              <a:solidFill>
                <a:srgbClr val="0033CC"/>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1629624" y="2618263"/>
              <a:ext cx="5703683" cy="1763614"/>
            </a:xfrm>
            <a:custGeom>
              <a:avLst/>
              <a:gdLst>
                <a:gd name="connsiteX0" fmla="*/ 0 w 5703683"/>
                <a:gd name="connsiteY0" fmla="*/ 318010 h 1757511"/>
                <a:gd name="connsiteX1" fmla="*/ 688063 w 5703683"/>
                <a:gd name="connsiteY1" fmla="*/ 37353 h 1757511"/>
                <a:gd name="connsiteX2" fmla="*/ 1385180 w 5703683"/>
                <a:gd name="connsiteY2" fmla="*/ 46406 h 1757511"/>
                <a:gd name="connsiteX3" fmla="*/ 2806574 w 5703683"/>
                <a:gd name="connsiteY3" fmla="*/ 435705 h 1757511"/>
                <a:gd name="connsiteX4" fmla="*/ 3974471 w 5703683"/>
                <a:gd name="connsiteY4" fmla="*/ 1187143 h 1757511"/>
                <a:gd name="connsiteX5" fmla="*/ 4970352 w 5703683"/>
                <a:gd name="connsiteY5" fmla="*/ 1413480 h 1757511"/>
                <a:gd name="connsiteX6" fmla="*/ 5703683 w 5703683"/>
                <a:gd name="connsiteY6" fmla="*/ 1757511 h 1757511"/>
                <a:gd name="connsiteX0" fmla="*/ 0 w 5703683"/>
                <a:gd name="connsiteY0" fmla="*/ 318010 h 1757511"/>
                <a:gd name="connsiteX1" fmla="*/ 688063 w 5703683"/>
                <a:gd name="connsiteY1" fmla="*/ 37353 h 1757511"/>
                <a:gd name="connsiteX2" fmla="*/ 1385180 w 5703683"/>
                <a:gd name="connsiteY2" fmla="*/ 46406 h 1757511"/>
                <a:gd name="connsiteX3" fmla="*/ 2806574 w 5703683"/>
                <a:gd name="connsiteY3" fmla="*/ 435705 h 1757511"/>
                <a:gd name="connsiteX4" fmla="*/ 3938257 w 5703683"/>
                <a:gd name="connsiteY4" fmla="*/ 987967 h 1757511"/>
                <a:gd name="connsiteX5" fmla="*/ 4970352 w 5703683"/>
                <a:gd name="connsiteY5" fmla="*/ 1413480 h 1757511"/>
                <a:gd name="connsiteX6" fmla="*/ 5703683 w 5703683"/>
                <a:gd name="connsiteY6" fmla="*/ 1757511 h 1757511"/>
                <a:gd name="connsiteX0" fmla="*/ 0 w 5703683"/>
                <a:gd name="connsiteY0" fmla="*/ 318010 h 1757511"/>
                <a:gd name="connsiteX1" fmla="*/ 688063 w 5703683"/>
                <a:gd name="connsiteY1" fmla="*/ 37353 h 1757511"/>
                <a:gd name="connsiteX2" fmla="*/ 1385180 w 5703683"/>
                <a:gd name="connsiteY2" fmla="*/ 46406 h 1757511"/>
                <a:gd name="connsiteX3" fmla="*/ 2806574 w 5703683"/>
                <a:gd name="connsiteY3" fmla="*/ 435705 h 1757511"/>
                <a:gd name="connsiteX4" fmla="*/ 4970352 w 5703683"/>
                <a:gd name="connsiteY4" fmla="*/ 1413480 h 1757511"/>
                <a:gd name="connsiteX5" fmla="*/ 5703683 w 5703683"/>
                <a:gd name="connsiteY5" fmla="*/ 1757511 h 1757511"/>
                <a:gd name="connsiteX0" fmla="*/ 0 w 5703683"/>
                <a:gd name="connsiteY0" fmla="*/ 317439 h 1756940"/>
                <a:gd name="connsiteX1" fmla="*/ 688063 w 5703683"/>
                <a:gd name="connsiteY1" fmla="*/ 36782 h 1756940"/>
                <a:gd name="connsiteX2" fmla="*/ 1385180 w 5703683"/>
                <a:gd name="connsiteY2" fmla="*/ 45835 h 1756940"/>
                <a:gd name="connsiteX3" fmla="*/ 3213980 w 5703683"/>
                <a:gd name="connsiteY3" fmla="*/ 426081 h 1756940"/>
                <a:gd name="connsiteX4" fmla="*/ 4970352 w 5703683"/>
                <a:gd name="connsiteY4" fmla="*/ 1412909 h 1756940"/>
                <a:gd name="connsiteX5" fmla="*/ 5703683 w 5703683"/>
                <a:gd name="connsiteY5" fmla="*/ 1756940 h 1756940"/>
                <a:gd name="connsiteX0" fmla="*/ 0 w 5703683"/>
                <a:gd name="connsiteY0" fmla="*/ 300808 h 1740309"/>
                <a:gd name="connsiteX1" fmla="*/ 688063 w 5703683"/>
                <a:gd name="connsiteY1" fmla="*/ 20151 h 1740309"/>
                <a:gd name="connsiteX2" fmla="*/ 1883121 w 5703683"/>
                <a:gd name="connsiteY2" fmla="*/ 65418 h 1740309"/>
                <a:gd name="connsiteX3" fmla="*/ 3213980 w 5703683"/>
                <a:gd name="connsiteY3" fmla="*/ 409450 h 1740309"/>
                <a:gd name="connsiteX4" fmla="*/ 4970352 w 5703683"/>
                <a:gd name="connsiteY4" fmla="*/ 1396278 h 1740309"/>
                <a:gd name="connsiteX5" fmla="*/ 5703683 w 5703683"/>
                <a:gd name="connsiteY5" fmla="*/ 1740309 h 1740309"/>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4970352 w 5703683"/>
                <a:gd name="connsiteY4" fmla="*/ 1406181 h 1750212"/>
                <a:gd name="connsiteX5" fmla="*/ 5703683 w 5703683"/>
                <a:gd name="connsiteY5" fmla="*/ 1750212 h 1750212"/>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4970352 w 5703683"/>
                <a:gd name="connsiteY4" fmla="*/ 1406181 h 1750212"/>
                <a:gd name="connsiteX5" fmla="*/ 5703683 w 5703683"/>
                <a:gd name="connsiteY5" fmla="*/ 1750212 h 1750212"/>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4970352 w 5703683"/>
                <a:gd name="connsiteY4" fmla="*/ 1406181 h 1750212"/>
                <a:gd name="connsiteX5" fmla="*/ 5703683 w 5703683"/>
                <a:gd name="connsiteY5" fmla="*/ 1750212 h 1750212"/>
                <a:gd name="connsiteX0" fmla="*/ 0 w 5703683"/>
                <a:gd name="connsiteY0" fmla="*/ 310711 h 1750212"/>
                <a:gd name="connsiteX1" fmla="*/ 688063 w 5703683"/>
                <a:gd name="connsiteY1" fmla="*/ 30054 h 1750212"/>
                <a:gd name="connsiteX2" fmla="*/ 1883121 w 5703683"/>
                <a:gd name="connsiteY2" fmla="*/ 75321 h 1750212"/>
                <a:gd name="connsiteX3" fmla="*/ 3503691 w 5703683"/>
                <a:gd name="connsiteY3" fmla="*/ 627583 h 1750212"/>
                <a:gd name="connsiteX4" fmla="*/ 5703683 w 5703683"/>
                <a:gd name="connsiteY4" fmla="*/ 1750212 h 1750212"/>
                <a:gd name="connsiteX0" fmla="*/ 0 w 5703683"/>
                <a:gd name="connsiteY0" fmla="*/ 336666 h 1776167"/>
                <a:gd name="connsiteX1" fmla="*/ 1041148 w 5703683"/>
                <a:gd name="connsiteY1" fmla="*/ 19795 h 1776167"/>
                <a:gd name="connsiteX2" fmla="*/ 1883121 w 5703683"/>
                <a:gd name="connsiteY2" fmla="*/ 101276 h 1776167"/>
                <a:gd name="connsiteX3" fmla="*/ 3503691 w 5703683"/>
                <a:gd name="connsiteY3" fmla="*/ 653538 h 1776167"/>
                <a:gd name="connsiteX4" fmla="*/ 5703683 w 5703683"/>
                <a:gd name="connsiteY4" fmla="*/ 1776167 h 1776167"/>
                <a:gd name="connsiteX0" fmla="*/ 0 w 5703683"/>
                <a:gd name="connsiteY0" fmla="*/ 320154 h 1759655"/>
                <a:gd name="connsiteX1" fmla="*/ 1041148 w 5703683"/>
                <a:gd name="connsiteY1" fmla="*/ 3283 h 1759655"/>
                <a:gd name="connsiteX2" fmla="*/ 2372008 w 5703683"/>
                <a:gd name="connsiteY2" fmla="*/ 184352 h 1759655"/>
                <a:gd name="connsiteX3" fmla="*/ 3503691 w 5703683"/>
                <a:gd name="connsiteY3" fmla="*/ 637026 h 1759655"/>
                <a:gd name="connsiteX4" fmla="*/ 5703683 w 5703683"/>
                <a:gd name="connsiteY4" fmla="*/ 1759655 h 1759655"/>
                <a:gd name="connsiteX0" fmla="*/ 0 w 5703683"/>
                <a:gd name="connsiteY0" fmla="*/ 324113 h 1763614"/>
                <a:gd name="connsiteX1" fmla="*/ 1041148 w 5703683"/>
                <a:gd name="connsiteY1" fmla="*/ 7242 h 1763614"/>
                <a:gd name="connsiteX2" fmla="*/ 2372008 w 5703683"/>
                <a:gd name="connsiteY2" fmla="*/ 188311 h 1763614"/>
                <a:gd name="connsiteX3" fmla="*/ 4372824 w 5703683"/>
                <a:gd name="connsiteY3" fmla="*/ 1093658 h 1763614"/>
                <a:gd name="connsiteX4" fmla="*/ 5703683 w 5703683"/>
                <a:gd name="connsiteY4" fmla="*/ 1763614 h 176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683" h="1763614">
                  <a:moveTo>
                    <a:pt x="0" y="324113"/>
                  </a:moveTo>
                  <a:cubicBezTo>
                    <a:pt x="228600" y="206418"/>
                    <a:pt x="645813" y="29876"/>
                    <a:pt x="1041148" y="7242"/>
                  </a:cubicBezTo>
                  <a:cubicBezTo>
                    <a:pt x="1436483" y="-15392"/>
                    <a:pt x="1816729" y="7242"/>
                    <a:pt x="2372008" y="188311"/>
                  </a:cubicBezTo>
                  <a:cubicBezTo>
                    <a:pt x="2927287" y="369380"/>
                    <a:pt x="3817545" y="831107"/>
                    <a:pt x="4372824" y="1093658"/>
                  </a:cubicBezTo>
                  <a:cubicBezTo>
                    <a:pt x="4928103" y="1356209"/>
                    <a:pt x="5245351" y="1529733"/>
                    <a:pt x="5703683" y="1763614"/>
                  </a:cubicBezTo>
                </a:path>
              </a:pathLst>
            </a:custGeom>
            <a:noFill/>
            <a:ln w="50800">
              <a:solidFill>
                <a:srgbClr val="0033CC"/>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295783" y="4280687"/>
            <a:ext cx="821958" cy="1281913"/>
            <a:chOff x="295783" y="4280687"/>
            <a:chExt cx="821958" cy="1281913"/>
          </a:xfrm>
        </p:grpSpPr>
        <p:grpSp>
          <p:nvGrpSpPr>
            <p:cNvPr id="408" name="Group 407"/>
            <p:cNvGrpSpPr/>
            <p:nvPr/>
          </p:nvGrpSpPr>
          <p:grpSpPr>
            <a:xfrm>
              <a:off x="295783" y="4280687"/>
              <a:ext cx="821958" cy="1281913"/>
              <a:chOff x="-304800" y="2106301"/>
              <a:chExt cx="1501201" cy="2341253"/>
            </a:xfrm>
          </p:grpSpPr>
          <p:sp>
            <p:nvSpPr>
              <p:cNvPr id="423" name="Line 31"/>
              <p:cNvSpPr>
                <a:spLocks noChangeShapeType="1"/>
              </p:cNvSpPr>
              <p:nvPr/>
            </p:nvSpPr>
            <p:spPr bwMode="auto">
              <a:xfrm>
                <a:off x="1186393" y="2106301"/>
                <a:ext cx="0" cy="2341253"/>
              </a:xfrm>
              <a:prstGeom prst="line">
                <a:avLst/>
              </a:prstGeom>
              <a:noFill/>
              <a:ln w="25400">
                <a:solidFill>
                  <a:srgbClr val="000000"/>
                </a:solidFill>
                <a:round/>
                <a:headEnd/>
                <a:tailEnd/>
              </a:ln>
              <a:effectLst/>
            </p:spPr>
            <p:txBody>
              <a:bodyPr wrap="none" anchor="ctr">
                <a:prstTxWarp prst="textNoShape">
                  <a:avLst/>
                </a:prstTxWarp>
              </a:bodyPr>
              <a:lstStyle/>
              <a:p>
                <a:endParaRPr lang="en-US" sz="2400"/>
              </a:p>
            </p:txBody>
          </p:sp>
          <p:sp>
            <p:nvSpPr>
              <p:cNvPr id="424" name="Freeform 33"/>
              <p:cNvSpPr>
                <a:spLocks/>
              </p:cNvSpPr>
              <p:nvPr/>
            </p:nvSpPr>
            <p:spPr bwMode="auto">
              <a:xfrm>
                <a:off x="67989" y="2394379"/>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425" name="Line 34"/>
              <p:cNvSpPr>
                <a:spLocks noChangeShapeType="1"/>
              </p:cNvSpPr>
              <p:nvPr/>
            </p:nvSpPr>
            <p:spPr bwMode="auto">
              <a:xfrm>
                <a:off x="-304800" y="2118062"/>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426" name="Freeform 35"/>
              <p:cNvSpPr>
                <a:spLocks/>
              </p:cNvSpPr>
              <p:nvPr/>
            </p:nvSpPr>
            <p:spPr bwMode="auto">
              <a:xfrm>
                <a:off x="67989" y="2653909"/>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427" name="Line 32"/>
              <p:cNvSpPr>
                <a:spLocks noChangeShapeType="1"/>
              </p:cNvSpPr>
              <p:nvPr/>
            </p:nvSpPr>
            <p:spPr bwMode="auto">
              <a:xfrm>
                <a:off x="-302372" y="4434840"/>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428" name="Freeform 33"/>
              <p:cNvSpPr>
                <a:spLocks/>
              </p:cNvSpPr>
              <p:nvPr/>
            </p:nvSpPr>
            <p:spPr bwMode="auto">
              <a:xfrm>
                <a:off x="67988" y="2898228"/>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429" name="Freeform 35"/>
              <p:cNvSpPr>
                <a:spLocks/>
              </p:cNvSpPr>
              <p:nvPr/>
            </p:nvSpPr>
            <p:spPr bwMode="auto">
              <a:xfrm>
                <a:off x="67988" y="3157758"/>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430" name="Freeform 33"/>
              <p:cNvSpPr>
                <a:spLocks/>
              </p:cNvSpPr>
              <p:nvPr/>
            </p:nvSpPr>
            <p:spPr bwMode="auto">
              <a:xfrm>
                <a:off x="67988" y="3411136"/>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431" name="Freeform 35"/>
              <p:cNvSpPr>
                <a:spLocks/>
              </p:cNvSpPr>
              <p:nvPr/>
            </p:nvSpPr>
            <p:spPr bwMode="auto">
              <a:xfrm>
                <a:off x="67988" y="3670666"/>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432" name="Freeform 35"/>
              <p:cNvSpPr>
                <a:spLocks/>
              </p:cNvSpPr>
              <p:nvPr/>
            </p:nvSpPr>
            <p:spPr bwMode="auto">
              <a:xfrm>
                <a:off x="73667" y="3934647"/>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433" name="Freeform 33"/>
              <p:cNvSpPr>
                <a:spLocks/>
              </p:cNvSpPr>
              <p:nvPr/>
            </p:nvSpPr>
            <p:spPr bwMode="auto">
              <a:xfrm>
                <a:off x="73667" y="4188025"/>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grpSp>
        <p:sp>
          <p:nvSpPr>
            <p:cNvPr id="409" name="Rectangle 408"/>
            <p:cNvSpPr/>
            <p:nvPr/>
          </p:nvSpPr>
          <p:spPr>
            <a:xfrm rot="5400000">
              <a:off x="990858" y="4320750"/>
              <a:ext cx="135976" cy="88173"/>
            </a:xfrm>
            <a:prstGeom prst="rect">
              <a:avLst/>
            </a:prstGeom>
            <a:gradFill>
              <a:gsLst>
                <a:gs pos="0">
                  <a:schemeClr val="bg2">
                    <a:lumMod val="50000"/>
                  </a:schemeClr>
                </a:gs>
                <a:gs pos="100000">
                  <a:schemeClr val="bg2"/>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 name="Rectangle 409"/>
            <p:cNvSpPr/>
            <p:nvPr/>
          </p:nvSpPr>
          <p:spPr>
            <a:xfrm rot="5400000">
              <a:off x="902684" y="4320751"/>
              <a:ext cx="135976" cy="88173"/>
            </a:xfrm>
            <a:prstGeom prst="rect">
              <a:avLst/>
            </a:prstGeom>
            <a:gradFill>
              <a:gsLst>
                <a:gs pos="0">
                  <a:schemeClr val="bg2">
                    <a:lumMod val="50000"/>
                  </a:schemeClr>
                </a:gs>
                <a:gs pos="100000">
                  <a:schemeClr val="bg2"/>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1" name="Rectangle 410"/>
            <p:cNvSpPr/>
            <p:nvPr/>
          </p:nvSpPr>
          <p:spPr>
            <a:xfrm rot="5400000">
              <a:off x="812548" y="4320751"/>
              <a:ext cx="135976" cy="88173"/>
            </a:xfrm>
            <a:prstGeom prst="rect">
              <a:avLst/>
            </a:prstGeom>
            <a:gradFill>
              <a:gsLst>
                <a:gs pos="0">
                  <a:schemeClr val="bg2">
                    <a:lumMod val="50000"/>
                  </a:schemeClr>
                </a:gs>
                <a:gs pos="100000">
                  <a:schemeClr val="bg2"/>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7" name="Rectangle 416"/>
            <p:cNvSpPr/>
            <p:nvPr/>
          </p:nvSpPr>
          <p:spPr>
            <a:xfrm rot="5400000">
              <a:off x="985284"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8" name="Rectangle 417"/>
            <p:cNvSpPr/>
            <p:nvPr/>
          </p:nvSpPr>
          <p:spPr>
            <a:xfrm rot="5400000">
              <a:off x="897110"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9" name="Rectangle 418"/>
            <p:cNvSpPr/>
            <p:nvPr/>
          </p:nvSpPr>
          <p:spPr>
            <a:xfrm rot="5400000">
              <a:off x="805453"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0" name="Rectangle 419"/>
            <p:cNvSpPr/>
            <p:nvPr/>
          </p:nvSpPr>
          <p:spPr>
            <a:xfrm rot="5400000">
              <a:off x="717279"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1" name="Rectangle 420"/>
            <p:cNvSpPr/>
            <p:nvPr/>
          </p:nvSpPr>
          <p:spPr>
            <a:xfrm rot="5400000">
              <a:off x="628428" y="5162551"/>
              <a:ext cx="135976" cy="88173"/>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34" name="Rectangle 433"/>
          <p:cNvSpPr/>
          <p:nvPr/>
        </p:nvSpPr>
        <p:spPr>
          <a:xfrm>
            <a:off x="1237931" y="5168586"/>
            <a:ext cx="373586" cy="891219"/>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smtClean="0">
              <a:solidFill>
                <a:srgbClr val="000000"/>
              </a:solidFill>
            </a:endParaRPr>
          </a:p>
        </p:txBody>
      </p:sp>
      <p:grpSp>
        <p:nvGrpSpPr>
          <p:cNvPr id="238" name="Group 237"/>
          <p:cNvGrpSpPr/>
          <p:nvPr/>
        </p:nvGrpSpPr>
        <p:grpSpPr>
          <a:xfrm>
            <a:off x="1631051" y="2108020"/>
            <a:ext cx="5696980" cy="3576992"/>
            <a:chOff x="1631051" y="2108020"/>
            <a:chExt cx="5696980" cy="3576992"/>
          </a:xfrm>
        </p:grpSpPr>
        <p:sp>
          <p:nvSpPr>
            <p:cNvPr id="436" name="Freeform 435"/>
            <p:cNvSpPr/>
            <p:nvPr/>
          </p:nvSpPr>
          <p:spPr>
            <a:xfrm>
              <a:off x="1631051" y="2108020"/>
              <a:ext cx="5631256" cy="3278038"/>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 name="connsiteX0" fmla="*/ 0 w 5703683"/>
                <a:gd name="connsiteY0" fmla="*/ 905347 h 905347"/>
                <a:gd name="connsiteX1" fmla="*/ 1457608 w 5703683"/>
                <a:gd name="connsiteY1" fmla="*/ 461727 h 905347"/>
                <a:gd name="connsiteX2" fmla="*/ 3947311 w 5703683"/>
                <a:gd name="connsiteY2" fmla="*/ 651850 h 905347"/>
                <a:gd name="connsiteX3" fmla="*/ 5703683 w 5703683"/>
                <a:gd name="connsiteY3" fmla="*/ 0 h 905347"/>
                <a:gd name="connsiteX0" fmla="*/ 0 w 5703683"/>
                <a:gd name="connsiteY0" fmla="*/ 905347 h 1850177"/>
                <a:gd name="connsiteX1" fmla="*/ 1457608 w 5703683"/>
                <a:gd name="connsiteY1" fmla="*/ 461727 h 1850177"/>
                <a:gd name="connsiteX2" fmla="*/ 4119327 w 5703683"/>
                <a:gd name="connsiteY2" fmla="*/ 1846907 h 1850177"/>
                <a:gd name="connsiteX3" fmla="*/ 5703683 w 5703683"/>
                <a:gd name="connsiteY3" fmla="*/ 0 h 1850177"/>
                <a:gd name="connsiteX0" fmla="*/ 0 w 5685576"/>
                <a:gd name="connsiteY0" fmla="*/ 480764 h 2519073"/>
                <a:gd name="connsiteX1" fmla="*/ 1457608 w 5685576"/>
                <a:gd name="connsiteY1" fmla="*/ 37144 h 2519073"/>
                <a:gd name="connsiteX2" fmla="*/ 4119327 w 5685576"/>
                <a:gd name="connsiteY2" fmla="*/ 1422324 h 2519073"/>
                <a:gd name="connsiteX3" fmla="*/ 5685576 w 5685576"/>
                <a:gd name="connsiteY3" fmla="*/ 2463472 h 2519073"/>
                <a:gd name="connsiteX0" fmla="*/ 0 w 5685576"/>
                <a:gd name="connsiteY0" fmla="*/ 567479 h 3024924"/>
                <a:gd name="connsiteX1" fmla="*/ 1457608 w 5685576"/>
                <a:gd name="connsiteY1" fmla="*/ 123859 h 3024924"/>
                <a:gd name="connsiteX2" fmla="*/ 3259247 w 5685576"/>
                <a:gd name="connsiteY2" fmla="*/ 2858005 h 3024924"/>
                <a:gd name="connsiteX3" fmla="*/ 5685576 w 5685576"/>
                <a:gd name="connsiteY3" fmla="*/ 2550187 h 3024924"/>
                <a:gd name="connsiteX0" fmla="*/ 0 w 5685576"/>
                <a:gd name="connsiteY0" fmla="*/ 282401 h 2713327"/>
                <a:gd name="connsiteX1" fmla="*/ 1846907 w 5685576"/>
                <a:gd name="connsiteY1" fmla="*/ 200919 h 2713327"/>
                <a:gd name="connsiteX2" fmla="*/ 3259247 w 5685576"/>
                <a:gd name="connsiteY2" fmla="*/ 2572927 h 2713327"/>
                <a:gd name="connsiteX3" fmla="*/ 5685576 w 5685576"/>
                <a:gd name="connsiteY3" fmla="*/ 2265109 h 2713327"/>
                <a:gd name="connsiteX0" fmla="*/ 0 w 5685576"/>
                <a:gd name="connsiteY0" fmla="*/ 225344 h 2649653"/>
                <a:gd name="connsiteX1" fmla="*/ 1819746 w 5685576"/>
                <a:gd name="connsiteY1" fmla="*/ 234397 h 2649653"/>
                <a:gd name="connsiteX2" fmla="*/ 3259247 w 5685576"/>
                <a:gd name="connsiteY2" fmla="*/ 2515870 h 2649653"/>
                <a:gd name="connsiteX3" fmla="*/ 5685576 w 5685576"/>
                <a:gd name="connsiteY3" fmla="*/ 2208052 h 2649653"/>
                <a:gd name="connsiteX0" fmla="*/ 0 w 5685576"/>
                <a:gd name="connsiteY0" fmla="*/ 368203 h 2792512"/>
                <a:gd name="connsiteX1" fmla="*/ 1819746 w 5685576"/>
                <a:gd name="connsiteY1" fmla="*/ 377256 h 2792512"/>
                <a:gd name="connsiteX2" fmla="*/ 3259247 w 5685576"/>
                <a:gd name="connsiteY2" fmla="*/ 2658729 h 2792512"/>
                <a:gd name="connsiteX3" fmla="*/ 5685576 w 5685576"/>
                <a:gd name="connsiteY3" fmla="*/ 2350911 h 2792512"/>
                <a:gd name="connsiteX0" fmla="*/ 0 w 5685576"/>
                <a:gd name="connsiteY0" fmla="*/ 368203 h 2959225"/>
                <a:gd name="connsiteX1" fmla="*/ 1819746 w 5685576"/>
                <a:gd name="connsiteY1" fmla="*/ 377256 h 2959225"/>
                <a:gd name="connsiteX2" fmla="*/ 3259247 w 5685576"/>
                <a:gd name="connsiteY2" fmla="*/ 2658729 h 2959225"/>
                <a:gd name="connsiteX3" fmla="*/ 5685576 w 5685576"/>
                <a:gd name="connsiteY3" fmla="*/ 2744186 h 2959225"/>
                <a:gd name="connsiteX0" fmla="*/ 0 w 5685576"/>
                <a:gd name="connsiteY0" fmla="*/ 368203 h 2851073"/>
                <a:gd name="connsiteX1" fmla="*/ 1819746 w 5685576"/>
                <a:gd name="connsiteY1" fmla="*/ 377256 h 2851073"/>
                <a:gd name="connsiteX2" fmla="*/ 3259247 w 5685576"/>
                <a:gd name="connsiteY2" fmla="*/ 2658729 h 2851073"/>
                <a:gd name="connsiteX3" fmla="*/ 5685576 w 5685576"/>
                <a:gd name="connsiteY3" fmla="*/ 2744186 h 2851073"/>
                <a:gd name="connsiteX0" fmla="*/ 0 w 5685576"/>
                <a:gd name="connsiteY0" fmla="*/ 211946 h 2589264"/>
                <a:gd name="connsiteX1" fmla="*/ 1819746 w 5685576"/>
                <a:gd name="connsiteY1" fmla="*/ 220999 h 2589264"/>
                <a:gd name="connsiteX2" fmla="*/ 3114392 w 5685576"/>
                <a:gd name="connsiteY2" fmla="*/ 2305835 h 2589264"/>
                <a:gd name="connsiteX3" fmla="*/ 5685576 w 5685576"/>
                <a:gd name="connsiteY3" fmla="*/ 2587929 h 2589264"/>
                <a:gd name="connsiteX0" fmla="*/ 0 w 5685576"/>
                <a:gd name="connsiteY0" fmla="*/ 211946 h 2591669"/>
                <a:gd name="connsiteX1" fmla="*/ 1819746 w 5685576"/>
                <a:gd name="connsiteY1" fmla="*/ 220999 h 2591669"/>
                <a:gd name="connsiteX2" fmla="*/ 3114392 w 5685576"/>
                <a:gd name="connsiteY2" fmla="*/ 2305835 h 2591669"/>
                <a:gd name="connsiteX3" fmla="*/ 5685576 w 5685576"/>
                <a:gd name="connsiteY3" fmla="*/ 2587929 h 2591669"/>
                <a:gd name="connsiteX0" fmla="*/ 0 w 5685576"/>
                <a:gd name="connsiteY0" fmla="*/ 211946 h 2596828"/>
                <a:gd name="connsiteX1" fmla="*/ 1819746 w 5685576"/>
                <a:gd name="connsiteY1" fmla="*/ 220999 h 2596828"/>
                <a:gd name="connsiteX2" fmla="*/ 3114392 w 5685576"/>
                <a:gd name="connsiteY2" fmla="*/ 2305835 h 2596828"/>
                <a:gd name="connsiteX3" fmla="*/ 5685576 w 5685576"/>
                <a:gd name="connsiteY3" fmla="*/ 2587929 h 2596828"/>
                <a:gd name="connsiteX0" fmla="*/ 0 w 5685576"/>
                <a:gd name="connsiteY0" fmla="*/ 201983 h 2578529"/>
                <a:gd name="connsiteX1" fmla="*/ 1855960 w 5685576"/>
                <a:gd name="connsiteY1" fmla="*/ 228912 h 2578529"/>
                <a:gd name="connsiteX2" fmla="*/ 3114392 w 5685576"/>
                <a:gd name="connsiteY2" fmla="*/ 2295872 h 2578529"/>
                <a:gd name="connsiteX3" fmla="*/ 5685576 w 5685576"/>
                <a:gd name="connsiteY3" fmla="*/ 2577966 h 2578529"/>
                <a:gd name="connsiteX0" fmla="*/ 0 w 5685576"/>
                <a:gd name="connsiteY0" fmla="*/ 286934 h 2663481"/>
                <a:gd name="connsiteX1" fmla="*/ 1855960 w 5685576"/>
                <a:gd name="connsiteY1" fmla="*/ 313863 h 2663481"/>
                <a:gd name="connsiteX2" fmla="*/ 3114392 w 5685576"/>
                <a:gd name="connsiteY2" fmla="*/ 2380823 h 2663481"/>
                <a:gd name="connsiteX3" fmla="*/ 5685576 w 5685576"/>
                <a:gd name="connsiteY3" fmla="*/ 2662917 h 2663481"/>
                <a:gd name="connsiteX0" fmla="*/ 0 w 5685576"/>
                <a:gd name="connsiteY0" fmla="*/ 245625 h 2622172"/>
                <a:gd name="connsiteX1" fmla="*/ 1855960 w 5685576"/>
                <a:gd name="connsiteY1" fmla="*/ 272554 h 2622172"/>
                <a:gd name="connsiteX2" fmla="*/ 3114392 w 5685576"/>
                <a:gd name="connsiteY2" fmla="*/ 2339514 h 2622172"/>
                <a:gd name="connsiteX3" fmla="*/ 5685576 w 5685576"/>
                <a:gd name="connsiteY3" fmla="*/ 2621608 h 2622172"/>
                <a:gd name="connsiteX0" fmla="*/ 0 w 5685576"/>
                <a:gd name="connsiteY0" fmla="*/ 200214 h 2576198"/>
                <a:gd name="connsiteX1" fmla="*/ 1855960 w 5685576"/>
                <a:gd name="connsiteY1" fmla="*/ 227143 h 2576198"/>
                <a:gd name="connsiteX2" fmla="*/ 3268301 w 5685576"/>
                <a:gd name="connsiteY2" fmla="*/ 2267290 h 2576198"/>
                <a:gd name="connsiteX3" fmla="*/ 5685576 w 5685576"/>
                <a:gd name="connsiteY3" fmla="*/ 2576197 h 2576198"/>
                <a:gd name="connsiteX0" fmla="*/ 0 w 5685576"/>
                <a:gd name="connsiteY0" fmla="*/ 85675 h 2461658"/>
                <a:gd name="connsiteX1" fmla="*/ 1982709 w 5685576"/>
                <a:gd name="connsiteY1" fmla="*/ 452251 h 2461658"/>
                <a:gd name="connsiteX2" fmla="*/ 3268301 w 5685576"/>
                <a:gd name="connsiteY2" fmla="*/ 2152751 h 2461658"/>
                <a:gd name="connsiteX3" fmla="*/ 5685576 w 5685576"/>
                <a:gd name="connsiteY3" fmla="*/ 2461658 h 2461658"/>
                <a:gd name="connsiteX0" fmla="*/ 0 w 5685576"/>
                <a:gd name="connsiteY0" fmla="*/ 127357 h 2503340"/>
                <a:gd name="connsiteX1" fmla="*/ 1982709 w 5685576"/>
                <a:gd name="connsiteY1" fmla="*/ 493933 h 2503340"/>
                <a:gd name="connsiteX2" fmla="*/ 3268301 w 5685576"/>
                <a:gd name="connsiteY2" fmla="*/ 2194433 h 2503340"/>
                <a:gd name="connsiteX3" fmla="*/ 5685576 w 5685576"/>
                <a:gd name="connsiteY3" fmla="*/ 2503340 h 2503340"/>
                <a:gd name="connsiteX0" fmla="*/ 0 w 5839485"/>
                <a:gd name="connsiteY0" fmla="*/ 87023 h 2454068"/>
                <a:gd name="connsiteX1" fmla="*/ 2136618 w 5839485"/>
                <a:gd name="connsiteY1" fmla="*/ 444661 h 2454068"/>
                <a:gd name="connsiteX2" fmla="*/ 3422210 w 5839485"/>
                <a:gd name="connsiteY2" fmla="*/ 2145161 h 2454068"/>
                <a:gd name="connsiteX3" fmla="*/ 5839485 w 5839485"/>
                <a:gd name="connsiteY3" fmla="*/ 2454068 h 2454068"/>
                <a:gd name="connsiteX0" fmla="*/ 0 w 5839485"/>
                <a:gd name="connsiteY0" fmla="*/ 470153 h 2845611"/>
                <a:gd name="connsiteX1" fmla="*/ 1692998 w 5839485"/>
                <a:gd name="connsiteY1" fmla="*/ 121684 h 2845611"/>
                <a:gd name="connsiteX2" fmla="*/ 3422210 w 5839485"/>
                <a:gd name="connsiteY2" fmla="*/ 2528291 h 2845611"/>
                <a:gd name="connsiteX3" fmla="*/ 5839485 w 5839485"/>
                <a:gd name="connsiteY3" fmla="*/ 2837198 h 2845611"/>
                <a:gd name="connsiteX0" fmla="*/ 0 w 5667470"/>
                <a:gd name="connsiteY0" fmla="*/ 2280923 h 4368875"/>
                <a:gd name="connsiteX1" fmla="*/ 1692998 w 5667470"/>
                <a:gd name="connsiteY1" fmla="*/ 1932454 h 4368875"/>
                <a:gd name="connsiteX2" fmla="*/ 3422210 w 5667470"/>
                <a:gd name="connsiteY2" fmla="*/ 4339061 h 4368875"/>
                <a:gd name="connsiteX3" fmla="*/ 5667470 w 5667470"/>
                <a:gd name="connsiteY3" fmla="*/ 172 h 4368875"/>
                <a:gd name="connsiteX0" fmla="*/ 0 w 5667470"/>
                <a:gd name="connsiteY0" fmla="*/ 2281396 h 2281396"/>
                <a:gd name="connsiteX1" fmla="*/ 1692998 w 5667470"/>
                <a:gd name="connsiteY1" fmla="*/ 1932927 h 2281396"/>
                <a:gd name="connsiteX2" fmla="*/ 3168713 w 5667470"/>
                <a:gd name="connsiteY2" fmla="*/ 1354218 h 2281396"/>
                <a:gd name="connsiteX3" fmla="*/ 5667470 w 5667470"/>
                <a:gd name="connsiteY3" fmla="*/ 645 h 2281396"/>
                <a:gd name="connsiteX0" fmla="*/ 0 w 5667470"/>
                <a:gd name="connsiteY0" fmla="*/ 2281361 h 2281361"/>
                <a:gd name="connsiteX1" fmla="*/ 1611517 w 5667470"/>
                <a:gd name="connsiteY1" fmla="*/ 1539617 h 2281361"/>
                <a:gd name="connsiteX2" fmla="*/ 3168713 w 5667470"/>
                <a:gd name="connsiteY2" fmla="*/ 1354183 h 2281361"/>
                <a:gd name="connsiteX3" fmla="*/ 5667470 w 5667470"/>
                <a:gd name="connsiteY3" fmla="*/ 610 h 2281361"/>
                <a:gd name="connsiteX0" fmla="*/ 0 w 5667470"/>
                <a:gd name="connsiteY0" fmla="*/ 2281665 h 2281665"/>
                <a:gd name="connsiteX1" fmla="*/ 1611517 w 5667470"/>
                <a:gd name="connsiteY1" fmla="*/ 1539921 h 2281665"/>
                <a:gd name="connsiteX2" fmla="*/ 3956364 w 5667470"/>
                <a:gd name="connsiteY2" fmla="*/ 970151 h 2281665"/>
                <a:gd name="connsiteX3" fmla="*/ 5667470 w 5667470"/>
                <a:gd name="connsiteY3" fmla="*/ 914 h 2281665"/>
                <a:gd name="connsiteX0" fmla="*/ 0 w 5667470"/>
                <a:gd name="connsiteY0" fmla="*/ 2281297 h 2281297"/>
                <a:gd name="connsiteX1" fmla="*/ 1611517 w 5667470"/>
                <a:gd name="connsiteY1" fmla="*/ 1539553 h 2281297"/>
                <a:gd name="connsiteX2" fmla="*/ 3087231 w 5667470"/>
                <a:gd name="connsiteY2" fmla="*/ 1488191 h 2281297"/>
                <a:gd name="connsiteX3" fmla="*/ 5667470 w 5667470"/>
                <a:gd name="connsiteY3" fmla="*/ 546 h 2281297"/>
                <a:gd name="connsiteX0" fmla="*/ 0 w 5667470"/>
                <a:gd name="connsiteY0" fmla="*/ 2281309 h 2281309"/>
                <a:gd name="connsiteX1" fmla="*/ 1294646 w 5667470"/>
                <a:gd name="connsiteY1" fmla="*/ 1718326 h 2281309"/>
                <a:gd name="connsiteX2" fmla="*/ 3087231 w 5667470"/>
                <a:gd name="connsiteY2" fmla="*/ 1488203 h 2281309"/>
                <a:gd name="connsiteX3" fmla="*/ 5667470 w 5667470"/>
                <a:gd name="connsiteY3" fmla="*/ 558 h 2281309"/>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27 h 2281327"/>
                <a:gd name="connsiteX1" fmla="*/ 1466662 w 5667470"/>
                <a:gd name="connsiteY1" fmla="*/ 1682593 h 2281327"/>
                <a:gd name="connsiteX2" fmla="*/ 3259247 w 5667470"/>
                <a:gd name="connsiteY2" fmla="*/ 1443530 h 2281327"/>
                <a:gd name="connsiteX3" fmla="*/ 5667470 w 5667470"/>
                <a:gd name="connsiteY3" fmla="*/ 576 h 2281327"/>
                <a:gd name="connsiteX0" fmla="*/ 0 w 5667470"/>
                <a:gd name="connsiteY0" fmla="*/ 2308130 h 2308130"/>
                <a:gd name="connsiteX1" fmla="*/ 1466662 w 5667470"/>
                <a:gd name="connsiteY1" fmla="*/ 1709396 h 2308130"/>
                <a:gd name="connsiteX2" fmla="*/ 3259247 w 5667470"/>
                <a:gd name="connsiteY2" fmla="*/ 1470333 h 2308130"/>
                <a:gd name="connsiteX3" fmla="*/ 5667470 w 5667470"/>
                <a:gd name="connsiteY3" fmla="*/ 565 h 2308130"/>
                <a:gd name="connsiteX0" fmla="*/ 0 w 5667470"/>
                <a:gd name="connsiteY0" fmla="*/ 2307565 h 2307565"/>
                <a:gd name="connsiteX1" fmla="*/ 1466662 w 5667470"/>
                <a:gd name="connsiteY1" fmla="*/ 1708831 h 2307565"/>
                <a:gd name="connsiteX2" fmla="*/ 3259247 w 5667470"/>
                <a:gd name="connsiteY2" fmla="*/ 1469768 h 2307565"/>
                <a:gd name="connsiteX3" fmla="*/ 5667470 w 5667470"/>
                <a:gd name="connsiteY3" fmla="*/ 0 h 2307565"/>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558828"/>
                <a:gd name="connsiteY0" fmla="*/ 2227123 h 2227123"/>
                <a:gd name="connsiteX1" fmla="*/ 1466662 w 5558828"/>
                <a:gd name="connsiteY1" fmla="*/ 1628389 h 2227123"/>
                <a:gd name="connsiteX2" fmla="*/ 3259247 w 5558828"/>
                <a:gd name="connsiteY2" fmla="*/ 1389326 h 2227123"/>
                <a:gd name="connsiteX3" fmla="*/ 5558828 w 5558828"/>
                <a:gd name="connsiteY3" fmla="*/ 0 h 2227123"/>
                <a:gd name="connsiteX0" fmla="*/ 0 w 5640309"/>
                <a:gd name="connsiteY0" fmla="*/ 2271814 h 2271814"/>
                <a:gd name="connsiteX1" fmla="*/ 1466662 w 5640309"/>
                <a:gd name="connsiteY1" fmla="*/ 1673080 h 2271814"/>
                <a:gd name="connsiteX2" fmla="*/ 3259247 w 5640309"/>
                <a:gd name="connsiteY2" fmla="*/ 1434017 h 2271814"/>
                <a:gd name="connsiteX3" fmla="*/ 5640309 w 5640309"/>
                <a:gd name="connsiteY3" fmla="*/ 0 h 2271814"/>
                <a:gd name="connsiteX0" fmla="*/ 0 w 5640309"/>
                <a:gd name="connsiteY0" fmla="*/ 2271814 h 2271814"/>
                <a:gd name="connsiteX1" fmla="*/ 1466662 w 5640309"/>
                <a:gd name="connsiteY1" fmla="*/ 1673080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223034 w 5640309"/>
                <a:gd name="connsiteY2" fmla="*/ 1487645 h 2271814"/>
                <a:gd name="connsiteX3" fmla="*/ 5640309 w 5640309"/>
                <a:gd name="connsiteY3" fmla="*/ 0 h 2271814"/>
                <a:gd name="connsiteX0" fmla="*/ 0 w 5631256"/>
                <a:gd name="connsiteY0" fmla="*/ 2781284 h 2781284"/>
                <a:gd name="connsiteX1" fmla="*/ 1303700 w 5631256"/>
                <a:gd name="connsiteY1" fmla="*/ 1753522 h 2781284"/>
                <a:gd name="connsiteX2" fmla="*/ 3213981 w 5631256"/>
                <a:gd name="connsiteY2" fmla="*/ 1487645 h 2781284"/>
                <a:gd name="connsiteX3" fmla="*/ 5631256 w 5631256"/>
                <a:gd name="connsiteY3" fmla="*/ 0 h 2781284"/>
                <a:gd name="connsiteX0" fmla="*/ 0 w 5631256"/>
                <a:gd name="connsiteY0" fmla="*/ 2781284 h 3322994"/>
                <a:gd name="connsiteX1" fmla="*/ 1376128 w 5631256"/>
                <a:gd name="connsiteY1" fmla="*/ 3290870 h 3322994"/>
                <a:gd name="connsiteX2" fmla="*/ 3213981 w 5631256"/>
                <a:gd name="connsiteY2" fmla="*/ 1487645 h 3322994"/>
                <a:gd name="connsiteX3" fmla="*/ 5631256 w 5631256"/>
                <a:gd name="connsiteY3" fmla="*/ 0 h 3322994"/>
                <a:gd name="connsiteX0" fmla="*/ 0 w 5631256"/>
                <a:gd name="connsiteY0" fmla="*/ 2781284 h 3308751"/>
                <a:gd name="connsiteX1" fmla="*/ 1376128 w 5631256"/>
                <a:gd name="connsiteY1" fmla="*/ 3290870 h 3308751"/>
                <a:gd name="connsiteX2" fmla="*/ 3213981 w 5631256"/>
                <a:gd name="connsiteY2" fmla="*/ 1487645 h 3308751"/>
                <a:gd name="connsiteX3" fmla="*/ 5631256 w 5631256"/>
                <a:gd name="connsiteY3" fmla="*/ 0 h 3308751"/>
                <a:gd name="connsiteX0" fmla="*/ 0 w 5631256"/>
                <a:gd name="connsiteY0" fmla="*/ 2781284 h 3329281"/>
                <a:gd name="connsiteX1" fmla="*/ 1376128 w 5631256"/>
                <a:gd name="connsiteY1" fmla="*/ 3290870 h 3329281"/>
                <a:gd name="connsiteX2" fmla="*/ 3213981 w 5631256"/>
                <a:gd name="connsiteY2" fmla="*/ 1487645 h 3329281"/>
                <a:gd name="connsiteX3" fmla="*/ 5631256 w 5631256"/>
                <a:gd name="connsiteY3" fmla="*/ 0 h 3329281"/>
                <a:gd name="connsiteX0" fmla="*/ 0 w 5631256"/>
                <a:gd name="connsiteY0" fmla="*/ 2781284 h 3201745"/>
                <a:gd name="connsiteX1" fmla="*/ 1656785 w 5631256"/>
                <a:gd name="connsiteY1" fmla="*/ 3147861 h 3201745"/>
                <a:gd name="connsiteX2" fmla="*/ 3213981 w 5631256"/>
                <a:gd name="connsiteY2" fmla="*/ 1487645 h 3201745"/>
                <a:gd name="connsiteX3" fmla="*/ 5631256 w 5631256"/>
                <a:gd name="connsiteY3" fmla="*/ 0 h 3201745"/>
                <a:gd name="connsiteX0" fmla="*/ 0 w 5631256"/>
                <a:gd name="connsiteY0" fmla="*/ 2781284 h 3036625"/>
                <a:gd name="connsiteX1" fmla="*/ 2109459 w 5631256"/>
                <a:gd name="connsiteY1" fmla="*/ 2924409 h 3036625"/>
                <a:gd name="connsiteX2" fmla="*/ 3213981 w 5631256"/>
                <a:gd name="connsiteY2" fmla="*/ 1487645 h 3036625"/>
                <a:gd name="connsiteX3" fmla="*/ 5631256 w 5631256"/>
                <a:gd name="connsiteY3" fmla="*/ 0 h 3036625"/>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233875"/>
                <a:gd name="connsiteX1" fmla="*/ 1548144 w 5631256"/>
                <a:gd name="connsiteY1" fmla="*/ 3147861 h 3233875"/>
                <a:gd name="connsiteX2" fmla="*/ 3431264 w 5631256"/>
                <a:gd name="connsiteY2" fmla="*/ 1407203 h 3233875"/>
                <a:gd name="connsiteX3" fmla="*/ 5631256 w 5631256"/>
                <a:gd name="connsiteY3" fmla="*/ 0 h 3233875"/>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26812"/>
                <a:gd name="connsiteX1" fmla="*/ 1665839 w 5631256"/>
                <a:gd name="connsiteY1" fmla="*/ 3156800 h 3226812"/>
                <a:gd name="connsiteX2" fmla="*/ 3558012 w 5631256"/>
                <a:gd name="connsiteY2" fmla="*/ 1612778 h 3226812"/>
                <a:gd name="connsiteX3" fmla="*/ 5631256 w 5631256"/>
                <a:gd name="connsiteY3" fmla="*/ 0 h 3226812"/>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Lst>
              <a:ahLst/>
              <a:cxnLst>
                <a:cxn ang="0">
                  <a:pos x="connsiteX0" y="connsiteY0"/>
                </a:cxn>
                <a:cxn ang="0">
                  <a:pos x="connsiteX1" y="connsiteY1"/>
                </a:cxn>
                <a:cxn ang="0">
                  <a:pos x="connsiteX2" y="connsiteY2"/>
                </a:cxn>
                <a:cxn ang="0">
                  <a:pos x="connsiteX3" y="connsiteY3"/>
                </a:cxn>
              </a:cxnLst>
              <a:rect l="l" t="t" r="r" b="b"/>
              <a:pathLst>
                <a:path w="5631256" h="3236258">
                  <a:moveTo>
                    <a:pt x="0" y="2781284"/>
                  </a:moveTo>
                  <a:cubicBezTo>
                    <a:pt x="671466" y="3112125"/>
                    <a:pt x="1090944" y="3373896"/>
                    <a:pt x="1665839" y="3156800"/>
                  </a:cubicBezTo>
                  <a:cubicBezTo>
                    <a:pt x="2240734" y="2939704"/>
                    <a:pt x="2879002" y="2094221"/>
                    <a:pt x="3449370" y="1478707"/>
                  </a:cubicBezTo>
                  <a:cubicBezTo>
                    <a:pt x="4019738" y="863193"/>
                    <a:pt x="4974124" y="282282"/>
                    <a:pt x="5631256" y="0"/>
                  </a:cubicBezTo>
                </a:path>
              </a:pathLst>
            </a:custGeom>
            <a:noFill/>
            <a:ln w="50800">
              <a:solidFill>
                <a:srgbClr val="C0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437"/>
            <p:cNvSpPr/>
            <p:nvPr/>
          </p:nvSpPr>
          <p:spPr>
            <a:xfrm>
              <a:off x="1633402" y="4929737"/>
              <a:ext cx="5694629" cy="755275"/>
            </a:xfrm>
            <a:custGeom>
              <a:avLst/>
              <a:gdLst>
                <a:gd name="connsiteX0" fmla="*/ 0 w 5703683"/>
                <a:gd name="connsiteY0" fmla="*/ 905347 h 905347"/>
                <a:gd name="connsiteX1" fmla="*/ 1638677 w 5703683"/>
                <a:gd name="connsiteY1" fmla="*/ 416460 h 905347"/>
                <a:gd name="connsiteX2" fmla="*/ 3947311 w 5703683"/>
                <a:gd name="connsiteY2" fmla="*/ 651850 h 905347"/>
                <a:gd name="connsiteX3" fmla="*/ 5703683 w 5703683"/>
                <a:gd name="connsiteY3" fmla="*/ 0 h 905347"/>
                <a:gd name="connsiteX0" fmla="*/ 0 w 5703683"/>
                <a:gd name="connsiteY0" fmla="*/ 905347 h 905347"/>
                <a:gd name="connsiteX1" fmla="*/ 1457608 w 5703683"/>
                <a:gd name="connsiteY1" fmla="*/ 461727 h 905347"/>
                <a:gd name="connsiteX2" fmla="*/ 3947311 w 5703683"/>
                <a:gd name="connsiteY2" fmla="*/ 651850 h 905347"/>
                <a:gd name="connsiteX3" fmla="*/ 5703683 w 5703683"/>
                <a:gd name="connsiteY3" fmla="*/ 0 h 905347"/>
                <a:gd name="connsiteX0" fmla="*/ 0 w 5703683"/>
                <a:gd name="connsiteY0" fmla="*/ 905347 h 1850177"/>
                <a:gd name="connsiteX1" fmla="*/ 1457608 w 5703683"/>
                <a:gd name="connsiteY1" fmla="*/ 461727 h 1850177"/>
                <a:gd name="connsiteX2" fmla="*/ 4119327 w 5703683"/>
                <a:gd name="connsiteY2" fmla="*/ 1846907 h 1850177"/>
                <a:gd name="connsiteX3" fmla="*/ 5703683 w 5703683"/>
                <a:gd name="connsiteY3" fmla="*/ 0 h 1850177"/>
                <a:gd name="connsiteX0" fmla="*/ 0 w 5685576"/>
                <a:gd name="connsiteY0" fmla="*/ 480764 h 2519073"/>
                <a:gd name="connsiteX1" fmla="*/ 1457608 w 5685576"/>
                <a:gd name="connsiteY1" fmla="*/ 37144 h 2519073"/>
                <a:gd name="connsiteX2" fmla="*/ 4119327 w 5685576"/>
                <a:gd name="connsiteY2" fmla="*/ 1422324 h 2519073"/>
                <a:gd name="connsiteX3" fmla="*/ 5685576 w 5685576"/>
                <a:gd name="connsiteY3" fmla="*/ 2463472 h 2519073"/>
                <a:gd name="connsiteX0" fmla="*/ 0 w 5685576"/>
                <a:gd name="connsiteY0" fmla="*/ 567479 h 3024924"/>
                <a:gd name="connsiteX1" fmla="*/ 1457608 w 5685576"/>
                <a:gd name="connsiteY1" fmla="*/ 123859 h 3024924"/>
                <a:gd name="connsiteX2" fmla="*/ 3259247 w 5685576"/>
                <a:gd name="connsiteY2" fmla="*/ 2858005 h 3024924"/>
                <a:gd name="connsiteX3" fmla="*/ 5685576 w 5685576"/>
                <a:gd name="connsiteY3" fmla="*/ 2550187 h 3024924"/>
                <a:gd name="connsiteX0" fmla="*/ 0 w 5685576"/>
                <a:gd name="connsiteY0" fmla="*/ 282401 h 2713327"/>
                <a:gd name="connsiteX1" fmla="*/ 1846907 w 5685576"/>
                <a:gd name="connsiteY1" fmla="*/ 200919 h 2713327"/>
                <a:gd name="connsiteX2" fmla="*/ 3259247 w 5685576"/>
                <a:gd name="connsiteY2" fmla="*/ 2572927 h 2713327"/>
                <a:gd name="connsiteX3" fmla="*/ 5685576 w 5685576"/>
                <a:gd name="connsiteY3" fmla="*/ 2265109 h 2713327"/>
                <a:gd name="connsiteX0" fmla="*/ 0 w 5685576"/>
                <a:gd name="connsiteY0" fmla="*/ 225344 h 2649653"/>
                <a:gd name="connsiteX1" fmla="*/ 1819746 w 5685576"/>
                <a:gd name="connsiteY1" fmla="*/ 234397 h 2649653"/>
                <a:gd name="connsiteX2" fmla="*/ 3259247 w 5685576"/>
                <a:gd name="connsiteY2" fmla="*/ 2515870 h 2649653"/>
                <a:gd name="connsiteX3" fmla="*/ 5685576 w 5685576"/>
                <a:gd name="connsiteY3" fmla="*/ 2208052 h 2649653"/>
                <a:gd name="connsiteX0" fmla="*/ 0 w 5685576"/>
                <a:gd name="connsiteY0" fmla="*/ 368203 h 2792512"/>
                <a:gd name="connsiteX1" fmla="*/ 1819746 w 5685576"/>
                <a:gd name="connsiteY1" fmla="*/ 377256 h 2792512"/>
                <a:gd name="connsiteX2" fmla="*/ 3259247 w 5685576"/>
                <a:gd name="connsiteY2" fmla="*/ 2658729 h 2792512"/>
                <a:gd name="connsiteX3" fmla="*/ 5685576 w 5685576"/>
                <a:gd name="connsiteY3" fmla="*/ 2350911 h 2792512"/>
                <a:gd name="connsiteX0" fmla="*/ 0 w 5685576"/>
                <a:gd name="connsiteY0" fmla="*/ 368203 h 2959225"/>
                <a:gd name="connsiteX1" fmla="*/ 1819746 w 5685576"/>
                <a:gd name="connsiteY1" fmla="*/ 377256 h 2959225"/>
                <a:gd name="connsiteX2" fmla="*/ 3259247 w 5685576"/>
                <a:gd name="connsiteY2" fmla="*/ 2658729 h 2959225"/>
                <a:gd name="connsiteX3" fmla="*/ 5685576 w 5685576"/>
                <a:gd name="connsiteY3" fmla="*/ 2744186 h 2959225"/>
                <a:gd name="connsiteX0" fmla="*/ 0 w 5685576"/>
                <a:gd name="connsiteY0" fmla="*/ 368203 h 2851073"/>
                <a:gd name="connsiteX1" fmla="*/ 1819746 w 5685576"/>
                <a:gd name="connsiteY1" fmla="*/ 377256 h 2851073"/>
                <a:gd name="connsiteX2" fmla="*/ 3259247 w 5685576"/>
                <a:gd name="connsiteY2" fmla="*/ 2658729 h 2851073"/>
                <a:gd name="connsiteX3" fmla="*/ 5685576 w 5685576"/>
                <a:gd name="connsiteY3" fmla="*/ 2744186 h 2851073"/>
                <a:gd name="connsiteX0" fmla="*/ 0 w 5685576"/>
                <a:gd name="connsiteY0" fmla="*/ 211946 h 2589264"/>
                <a:gd name="connsiteX1" fmla="*/ 1819746 w 5685576"/>
                <a:gd name="connsiteY1" fmla="*/ 220999 h 2589264"/>
                <a:gd name="connsiteX2" fmla="*/ 3114392 w 5685576"/>
                <a:gd name="connsiteY2" fmla="*/ 2305835 h 2589264"/>
                <a:gd name="connsiteX3" fmla="*/ 5685576 w 5685576"/>
                <a:gd name="connsiteY3" fmla="*/ 2587929 h 2589264"/>
                <a:gd name="connsiteX0" fmla="*/ 0 w 5685576"/>
                <a:gd name="connsiteY0" fmla="*/ 211946 h 2591669"/>
                <a:gd name="connsiteX1" fmla="*/ 1819746 w 5685576"/>
                <a:gd name="connsiteY1" fmla="*/ 220999 h 2591669"/>
                <a:gd name="connsiteX2" fmla="*/ 3114392 w 5685576"/>
                <a:gd name="connsiteY2" fmla="*/ 2305835 h 2591669"/>
                <a:gd name="connsiteX3" fmla="*/ 5685576 w 5685576"/>
                <a:gd name="connsiteY3" fmla="*/ 2587929 h 2591669"/>
                <a:gd name="connsiteX0" fmla="*/ 0 w 5685576"/>
                <a:gd name="connsiteY0" fmla="*/ 211946 h 2596828"/>
                <a:gd name="connsiteX1" fmla="*/ 1819746 w 5685576"/>
                <a:gd name="connsiteY1" fmla="*/ 220999 h 2596828"/>
                <a:gd name="connsiteX2" fmla="*/ 3114392 w 5685576"/>
                <a:gd name="connsiteY2" fmla="*/ 2305835 h 2596828"/>
                <a:gd name="connsiteX3" fmla="*/ 5685576 w 5685576"/>
                <a:gd name="connsiteY3" fmla="*/ 2587929 h 2596828"/>
                <a:gd name="connsiteX0" fmla="*/ 0 w 5685576"/>
                <a:gd name="connsiteY0" fmla="*/ 201983 h 2578529"/>
                <a:gd name="connsiteX1" fmla="*/ 1855960 w 5685576"/>
                <a:gd name="connsiteY1" fmla="*/ 228912 h 2578529"/>
                <a:gd name="connsiteX2" fmla="*/ 3114392 w 5685576"/>
                <a:gd name="connsiteY2" fmla="*/ 2295872 h 2578529"/>
                <a:gd name="connsiteX3" fmla="*/ 5685576 w 5685576"/>
                <a:gd name="connsiteY3" fmla="*/ 2577966 h 2578529"/>
                <a:gd name="connsiteX0" fmla="*/ 0 w 5685576"/>
                <a:gd name="connsiteY0" fmla="*/ 286934 h 2663481"/>
                <a:gd name="connsiteX1" fmla="*/ 1855960 w 5685576"/>
                <a:gd name="connsiteY1" fmla="*/ 313863 h 2663481"/>
                <a:gd name="connsiteX2" fmla="*/ 3114392 w 5685576"/>
                <a:gd name="connsiteY2" fmla="*/ 2380823 h 2663481"/>
                <a:gd name="connsiteX3" fmla="*/ 5685576 w 5685576"/>
                <a:gd name="connsiteY3" fmla="*/ 2662917 h 2663481"/>
                <a:gd name="connsiteX0" fmla="*/ 0 w 5685576"/>
                <a:gd name="connsiteY0" fmla="*/ 245625 h 2622172"/>
                <a:gd name="connsiteX1" fmla="*/ 1855960 w 5685576"/>
                <a:gd name="connsiteY1" fmla="*/ 272554 h 2622172"/>
                <a:gd name="connsiteX2" fmla="*/ 3114392 w 5685576"/>
                <a:gd name="connsiteY2" fmla="*/ 2339514 h 2622172"/>
                <a:gd name="connsiteX3" fmla="*/ 5685576 w 5685576"/>
                <a:gd name="connsiteY3" fmla="*/ 2621608 h 2622172"/>
                <a:gd name="connsiteX0" fmla="*/ 0 w 5685576"/>
                <a:gd name="connsiteY0" fmla="*/ 200214 h 2576198"/>
                <a:gd name="connsiteX1" fmla="*/ 1855960 w 5685576"/>
                <a:gd name="connsiteY1" fmla="*/ 227143 h 2576198"/>
                <a:gd name="connsiteX2" fmla="*/ 3268301 w 5685576"/>
                <a:gd name="connsiteY2" fmla="*/ 2267290 h 2576198"/>
                <a:gd name="connsiteX3" fmla="*/ 5685576 w 5685576"/>
                <a:gd name="connsiteY3" fmla="*/ 2576197 h 2576198"/>
                <a:gd name="connsiteX0" fmla="*/ 0 w 5685576"/>
                <a:gd name="connsiteY0" fmla="*/ 85675 h 2461658"/>
                <a:gd name="connsiteX1" fmla="*/ 1982709 w 5685576"/>
                <a:gd name="connsiteY1" fmla="*/ 452251 h 2461658"/>
                <a:gd name="connsiteX2" fmla="*/ 3268301 w 5685576"/>
                <a:gd name="connsiteY2" fmla="*/ 2152751 h 2461658"/>
                <a:gd name="connsiteX3" fmla="*/ 5685576 w 5685576"/>
                <a:gd name="connsiteY3" fmla="*/ 2461658 h 2461658"/>
                <a:gd name="connsiteX0" fmla="*/ 0 w 5685576"/>
                <a:gd name="connsiteY0" fmla="*/ 127357 h 2503340"/>
                <a:gd name="connsiteX1" fmla="*/ 1982709 w 5685576"/>
                <a:gd name="connsiteY1" fmla="*/ 493933 h 2503340"/>
                <a:gd name="connsiteX2" fmla="*/ 3268301 w 5685576"/>
                <a:gd name="connsiteY2" fmla="*/ 2194433 h 2503340"/>
                <a:gd name="connsiteX3" fmla="*/ 5685576 w 5685576"/>
                <a:gd name="connsiteY3" fmla="*/ 2503340 h 2503340"/>
                <a:gd name="connsiteX0" fmla="*/ 0 w 5839485"/>
                <a:gd name="connsiteY0" fmla="*/ 87023 h 2454068"/>
                <a:gd name="connsiteX1" fmla="*/ 2136618 w 5839485"/>
                <a:gd name="connsiteY1" fmla="*/ 444661 h 2454068"/>
                <a:gd name="connsiteX2" fmla="*/ 3422210 w 5839485"/>
                <a:gd name="connsiteY2" fmla="*/ 2145161 h 2454068"/>
                <a:gd name="connsiteX3" fmla="*/ 5839485 w 5839485"/>
                <a:gd name="connsiteY3" fmla="*/ 2454068 h 2454068"/>
                <a:gd name="connsiteX0" fmla="*/ 0 w 5839485"/>
                <a:gd name="connsiteY0" fmla="*/ 470153 h 2845611"/>
                <a:gd name="connsiteX1" fmla="*/ 1692998 w 5839485"/>
                <a:gd name="connsiteY1" fmla="*/ 121684 h 2845611"/>
                <a:gd name="connsiteX2" fmla="*/ 3422210 w 5839485"/>
                <a:gd name="connsiteY2" fmla="*/ 2528291 h 2845611"/>
                <a:gd name="connsiteX3" fmla="*/ 5839485 w 5839485"/>
                <a:gd name="connsiteY3" fmla="*/ 2837198 h 2845611"/>
                <a:gd name="connsiteX0" fmla="*/ 0 w 5667470"/>
                <a:gd name="connsiteY0" fmla="*/ 2280923 h 4368875"/>
                <a:gd name="connsiteX1" fmla="*/ 1692998 w 5667470"/>
                <a:gd name="connsiteY1" fmla="*/ 1932454 h 4368875"/>
                <a:gd name="connsiteX2" fmla="*/ 3422210 w 5667470"/>
                <a:gd name="connsiteY2" fmla="*/ 4339061 h 4368875"/>
                <a:gd name="connsiteX3" fmla="*/ 5667470 w 5667470"/>
                <a:gd name="connsiteY3" fmla="*/ 172 h 4368875"/>
                <a:gd name="connsiteX0" fmla="*/ 0 w 5667470"/>
                <a:gd name="connsiteY0" fmla="*/ 2281396 h 2281396"/>
                <a:gd name="connsiteX1" fmla="*/ 1692998 w 5667470"/>
                <a:gd name="connsiteY1" fmla="*/ 1932927 h 2281396"/>
                <a:gd name="connsiteX2" fmla="*/ 3168713 w 5667470"/>
                <a:gd name="connsiteY2" fmla="*/ 1354218 h 2281396"/>
                <a:gd name="connsiteX3" fmla="*/ 5667470 w 5667470"/>
                <a:gd name="connsiteY3" fmla="*/ 645 h 2281396"/>
                <a:gd name="connsiteX0" fmla="*/ 0 w 5667470"/>
                <a:gd name="connsiteY0" fmla="*/ 2281361 h 2281361"/>
                <a:gd name="connsiteX1" fmla="*/ 1611517 w 5667470"/>
                <a:gd name="connsiteY1" fmla="*/ 1539617 h 2281361"/>
                <a:gd name="connsiteX2" fmla="*/ 3168713 w 5667470"/>
                <a:gd name="connsiteY2" fmla="*/ 1354183 h 2281361"/>
                <a:gd name="connsiteX3" fmla="*/ 5667470 w 5667470"/>
                <a:gd name="connsiteY3" fmla="*/ 610 h 2281361"/>
                <a:gd name="connsiteX0" fmla="*/ 0 w 5667470"/>
                <a:gd name="connsiteY0" fmla="*/ 2281665 h 2281665"/>
                <a:gd name="connsiteX1" fmla="*/ 1611517 w 5667470"/>
                <a:gd name="connsiteY1" fmla="*/ 1539921 h 2281665"/>
                <a:gd name="connsiteX2" fmla="*/ 3956364 w 5667470"/>
                <a:gd name="connsiteY2" fmla="*/ 970151 h 2281665"/>
                <a:gd name="connsiteX3" fmla="*/ 5667470 w 5667470"/>
                <a:gd name="connsiteY3" fmla="*/ 914 h 2281665"/>
                <a:gd name="connsiteX0" fmla="*/ 0 w 5667470"/>
                <a:gd name="connsiteY0" fmla="*/ 2281297 h 2281297"/>
                <a:gd name="connsiteX1" fmla="*/ 1611517 w 5667470"/>
                <a:gd name="connsiteY1" fmla="*/ 1539553 h 2281297"/>
                <a:gd name="connsiteX2" fmla="*/ 3087231 w 5667470"/>
                <a:gd name="connsiteY2" fmla="*/ 1488191 h 2281297"/>
                <a:gd name="connsiteX3" fmla="*/ 5667470 w 5667470"/>
                <a:gd name="connsiteY3" fmla="*/ 546 h 2281297"/>
                <a:gd name="connsiteX0" fmla="*/ 0 w 5667470"/>
                <a:gd name="connsiteY0" fmla="*/ 2281309 h 2281309"/>
                <a:gd name="connsiteX1" fmla="*/ 1294646 w 5667470"/>
                <a:gd name="connsiteY1" fmla="*/ 1718326 h 2281309"/>
                <a:gd name="connsiteX2" fmla="*/ 3087231 w 5667470"/>
                <a:gd name="connsiteY2" fmla="*/ 1488203 h 2281309"/>
                <a:gd name="connsiteX3" fmla="*/ 5667470 w 5667470"/>
                <a:gd name="connsiteY3" fmla="*/ 558 h 2281309"/>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07 h 2281307"/>
                <a:gd name="connsiteX1" fmla="*/ 1466662 w 5667470"/>
                <a:gd name="connsiteY1" fmla="*/ 1682573 h 2281307"/>
                <a:gd name="connsiteX2" fmla="*/ 3087231 w 5667470"/>
                <a:gd name="connsiteY2" fmla="*/ 1488201 h 2281307"/>
                <a:gd name="connsiteX3" fmla="*/ 5667470 w 5667470"/>
                <a:gd name="connsiteY3" fmla="*/ 556 h 2281307"/>
                <a:gd name="connsiteX0" fmla="*/ 0 w 5667470"/>
                <a:gd name="connsiteY0" fmla="*/ 2281327 h 2281327"/>
                <a:gd name="connsiteX1" fmla="*/ 1466662 w 5667470"/>
                <a:gd name="connsiteY1" fmla="*/ 1682593 h 2281327"/>
                <a:gd name="connsiteX2" fmla="*/ 3259247 w 5667470"/>
                <a:gd name="connsiteY2" fmla="*/ 1443530 h 2281327"/>
                <a:gd name="connsiteX3" fmla="*/ 5667470 w 5667470"/>
                <a:gd name="connsiteY3" fmla="*/ 576 h 2281327"/>
                <a:gd name="connsiteX0" fmla="*/ 0 w 5667470"/>
                <a:gd name="connsiteY0" fmla="*/ 2308130 h 2308130"/>
                <a:gd name="connsiteX1" fmla="*/ 1466662 w 5667470"/>
                <a:gd name="connsiteY1" fmla="*/ 1709396 h 2308130"/>
                <a:gd name="connsiteX2" fmla="*/ 3259247 w 5667470"/>
                <a:gd name="connsiteY2" fmla="*/ 1470333 h 2308130"/>
                <a:gd name="connsiteX3" fmla="*/ 5667470 w 5667470"/>
                <a:gd name="connsiteY3" fmla="*/ 565 h 2308130"/>
                <a:gd name="connsiteX0" fmla="*/ 0 w 5667470"/>
                <a:gd name="connsiteY0" fmla="*/ 2307565 h 2307565"/>
                <a:gd name="connsiteX1" fmla="*/ 1466662 w 5667470"/>
                <a:gd name="connsiteY1" fmla="*/ 1708831 h 2307565"/>
                <a:gd name="connsiteX2" fmla="*/ 3259247 w 5667470"/>
                <a:gd name="connsiteY2" fmla="*/ 1469768 h 2307565"/>
                <a:gd name="connsiteX3" fmla="*/ 5667470 w 5667470"/>
                <a:gd name="connsiteY3" fmla="*/ 0 h 2307565"/>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667470"/>
                <a:gd name="connsiteY0" fmla="*/ 2271813 h 2271813"/>
                <a:gd name="connsiteX1" fmla="*/ 1466662 w 5667470"/>
                <a:gd name="connsiteY1" fmla="*/ 1673079 h 2271813"/>
                <a:gd name="connsiteX2" fmla="*/ 3259247 w 5667470"/>
                <a:gd name="connsiteY2" fmla="*/ 1434016 h 2271813"/>
                <a:gd name="connsiteX3" fmla="*/ 5667470 w 5667470"/>
                <a:gd name="connsiteY3" fmla="*/ 0 h 2271813"/>
                <a:gd name="connsiteX0" fmla="*/ 0 w 5558828"/>
                <a:gd name="connsiteY0" fmla="*/ 2227123 h 2227123"/>
                <a:gd name="connsiteX1" fmla="*/ 1466662 w 5558828"/>
                <a:gd name="connsiteY1" fmla="*/ 1628389 h 2227123"/>
                <a:gd name="connsiteX2" fmla="*/ 3259247 w 5558828"/>
                <a:gd name="connsiteY2" fmla="*/ 1389326 h 2227123"/>
                <a:gd name="connsiteX3" fmla="*/ 5558828 w 5558828"/>
                <a:gd name="connsiteY3" fmla="*/ 0 h 2227123"/>
                <a:gd name="connsiteX0" fmla="*/ 0 w 5640309"/>
                <a:gd name="connsiteY0" fmla="*/ 2271814 h 2271814"/>
                <a:gd name="connsiteX1" fmla="*/ 1466662 w 5640309"/>
                <a:gd name="connsiteY1" fmla="*/ 1673080 h 2271814"/>
                <a:gd name="connsiteX2" fmla="*/ 3259247 w 5640309"/>
                <a:gd name="connsiteY2" fmla="*/ 1434017 h 2271814"/>
                <a:gd name="connsiteX3" fmla="*/ 5640309 w 5640309"/>
                <a:gd name="connsiteY3" fmla="*/ 0 h 2271814"/>
                <a:gd name="connsiteX0" fmla="*/ 0 w 5640309"/>
                <a:gd name="connsiteY0" fmla="*/ 2271814 h 2271814"/>
                <a:gd name="connsiteX1" fmla="*/ 1466662 w 5640309"/>
                <a:gd name="connsiteY1" fmla="*/ 1673080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069125 w 5640309"/>
                <a:gd name="connsiteY2" fmla="*/ 1541274 h 2271814"/>
                <a:gd name="connsiteX3" fmla="*/ 5640309 w 5640309"/>
                <a:gd name="connsiteY3" fmla="*/ 0 h 2271814"/>
                <a:gd name="connsiteX0" fmla="*/ 0 w 5640309"/>
                <a:gd name="connsiteY0" fmla="*/ 2271814 h 2271814"/>
                <a:gd name="connsiteX1" fmla="*/ 1312753 w 5640309"/>
                <a:gd name="connsiteY1" fmla="*/ 1753522 h 2271814"/>
                <a:gd name="connsiteX2" fmla="*/ 3223034 w 5640309"/>
                <a:gd name="connsiteY2" fmla="*/ 1487645 h 2271814"/>
                <a:gd name="connsiteX3" fmla="*/ 5640309 w 5640309"/>
                <a:gd name="connsiteY3" fmla="*/ 0 h 2271814"/>
                <a:gd name="connsiteX0" fmla="*/ 0 w 5631256"/>
                <a:gd name="connsiteY0" fmla="*/ 2781284 h 2781284"/>
                <a:gd name="connsiteX1" fmla="*/ 1303700 w 5631256"/>
                <a:gd name="connsiteY1" fmla="*/ 1753522 h 2781284"/>
                <a:gd name="connsiteX2" fmla="*/ 3213981 w 5631256"/>
                <a:gd name="connsiteY2" fmla="*/ 1487645 h 2781284"/>
                <a:gd name="connsiteX3" fmla="*/ 5631256 w 5631256"/>
                <a:gd name="connsiteY3" fmla="*/ 0 h 2781284"/>
                <a:gd name="connsiteX0" fmla="*/ 0 w 5631256"/>
                <a:gd name="connsiteY0" fmla="*/ 2781284 h 3322994"/>
                <a:gd name="connsiteX1" fmla="*/ 1376128 w 5631256"/>
                <a:gd name="connsiteY1" fmla="*/ 3290870 h 3322994"/>
                <a:gd name="connsiteX2" fmla="*/ 3213981 w 5631256"/>
                <a:gd name="connsiteY2" fmla="*/ 1487645 h 3322994"/>
                <a:gd name="connsiteX3" fmla="*/ 5631256 w 5631256"/>
                <a:gd name="connsiteY3" fmla="*/ 0 h 3322994"/>
                <a:gd name="connsiteX0" fmla="*/ 0 w 5631256"/>
                <a:gd name="connsiteY0" fmla="*/ 2781284 h 3308751"/>
                <a:gd name="connsiteX1" fmla="*/ 1376128 w 5631256"/>
                <a:gd name="connsiteY1" fmla="*/ 3290870 h 3308751"/>
                <a:gd name="connsiteX2" fmla="*/ 3213981 w 5631256"/>
                <a:gd name="connsiteY2" fmla="*/ 1487645 h 3308751"/>
                <a:gd name="connsiteX3" fmla="*/ 5631256 w 5631256"/>
                <a:gd name="connsiteY3" fmla="*/ 0 h 3308751"/>
                <a:gd name="connsiteX0" fmla="*/ 0 w 5631256"/>
                <a:gd name="connsiteY0" fmla="*/ 2781284 h 3329281"/>
                <a:gd name="connsiteX1" fmla="*/ 1376128 w 5631256"/>
                <a:gd name="connsiteY1" fmla="*/ 3290870 h 3329281"/>
                <a:gd name="connsiteX2" fmla="*/ 3213981 w 5631256"/>
                <a:gd name="connsiteY2" fmla="*/ 1487645 h 3329281"/>
                <a:gd name="connsiteX3" fmla="*/ 5631256 w 5631256"/>
                <a:gd name="connsiteY3" fmla="*/ 0 h 3329281"/>
                <a:gd name="connsiteX0" fmla="*/ 0 w 5631256"/>
                <a:gd name="connsiteY0" fmla="*/ 2781284 h 3201745"/>
                <a:gd name="connsiteX1" fmla="*/ 1656785 w 5631256"/>
                <a:gd name="connsiteY1" fmla="*/ 3147861 h 3201745"/>
                <a:gd name="connsiteX2" fmla="*/ 3213981 w 5631256"/>
                <a:gd name="connsiteY2" fmla="*/ 1487645 h 3201745"/>
                <a:gd name="connsiteX3" fmla="*/ 5631256 w 5631256"/>
                <a:gd name="connsiteY3" fmla="*/ 0 h 3201745"/>
                <a:gd name="connsiteX0" fmla="*/ 0 w 5631256"/>
                <a:gd name="connsiteY0" fmla="*/ 2781284 h 3036625"/>
                <a:gd name="connsiteX1" fmla="*/ 2109459 w 5631256"/>
                <a:gd name="connsiteY1" fmla="*/ 2924409 h 3036625"/>
                <a:gd name="connsiteX2" fmla="*/ 3213981 w 5631256"/>
                <a:gd name="connsiteY2" fmla="*/ 1487645 h 3036625"/>
                <a:gd name="connsiteX3" fmla="*/ 5631256 w 5631256"/>
                <a:gd name="connsiteY3" fmla="*/ 0 h 3036625"/>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068497"/>
                <a:gd name="connsiteX1" fmla="*/ 2109459 w 5631256"/>
                <a:gd name="connsiteY1" fmla="*/ 2924409 h 3068497"/>
                <a:gd name="connsiteX2" fmla="*/ 3431264 w 5631256"/>
                <a:gd name="connsiteY2" fmla="*/ 1407203 h 3068497"/>
                <a:gd name="connsiteX3" fmla="*/ 5631256 w 5631256"/>
                <a:gd name="connsiteY3" fmla="*/ 0 h 3068497"/>
                <a:gd name="connsiteX0" fmla="*/ 0 w 5631256"/>
                <a:gd name="connsiteY0" fmla="*/ 2781284 h 3233875"/>
                <a:gd name="connsiteX1" fmla="*/ 1548144 w 5631256"/>
                <a:gd name="connsiteY1" fmla="*/ 3147861 h 3233875"/>
                <a:gd name="connsiteX2" fmla="*/ 3431264 w 5631256"/>
                <a:gd name="connsiteY2" fmla="*/ 1407203 h 3233875"/>
                <a:gd name="connsiteX3" fmla="*/ 5631256 w 5631256"/>
                <a:gd name="connsiteY3" fmla="*/ 0 h 3233875"/>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19281"/>
                <a:gd name="connsiteX1" fmla="*/ 1548144 w 5631256"/>
                <a:gd name="connsiteY1" fmla="*/ 3147861 h 3219281"/>
                <a:gd name="connsiteX2" fmla="*/ 3558012 w 5631256"/>
                <a:gd name="connsiteY2" fmla="*/ 1612778 h 3219281"/>
                <a:gd name="connsiteX3" fmla="*/ 5631256 w 5631256"/>
                <a:gd name="connsiteY3" fmla="*/ 0 h 3219281"/>
                <a:gd name="connsiteX0" fmla="*/ 0 w 5631256"/>
                <a:gd name="connsiteY0" fmla="*/ 2781284 h 3226812"/>
                <a:gd name="connsiteX1" fmla="*/ 1665839 w 5631256"/>
                <a:gd name="connsiteY1" fmla="*/ 3156800 h 3226812"/>
                <a:gd name="connsiteX2" fmla="*/ 3558012 w 5631256"/>
                <a:gd name="connsiteY2" fmla="*/ 1612778 h 3226812"/>
                <a:gd name="connsiteX3" fmla="*/ 5631256 w 5631256"/>
                <a:gd name="connsiteY3" fmla="*/ 0 h 3226812"/>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 name="connsiteX0" fmla="*/ 0 w 5631256"/>
                <a:gd name="connsiteY0" fmla="*/ 2781284 h 3236258"/>
                <a:gd name="connsiteX1" fmla="*/ 1665839 w 5631256"/>
                <a:gd name="connsiteY1" fmla="*/ 3156800 h 3236258"/>
                <a:gd name="connsiteX2" fmla="*/ 3449370 w 5631256"/>
                <a:gd name="connsiteY2" fmla="*/ 1478707 h 3236258"/>
                <a:gd name="connsiteX3" fmla="*/ 5631256 w 5631256"/>
                <a:gd name="connsiteY3" fmla="*/ 0 h 3236258"/>
                <a:gd name="connsiteX0" fmla="*/ 0 w 5658416"/>
                <a:gd name="connsiteY0" fmla="*/ 2611461 h 3205085"/>
                <a:gd name="connsiteX1" fmla="*/ 1692999 w 5658416"/>
                <a:gd name="connsiteY1" fmla="*/ 3156800 h 3205085"/>
                <a:gd name="connsiteX2" fmla="*/ 3476530 w 5658416"/>
                <a:gd name="connsiteY2" fmla="*/ 1478707 h 3205085"/>
                <a:gd name="connsiteX3" fmla="*/ 5658416 w 5658416"/>
                <a:gd name="connsiteY3" fmla="*/ 0 h 3205085"/>
                <a:gd name="connsiteX0" fmla="*/ 0 w 5694629"/>
                <a:gd name="connsiteY0" fmla="*/ 1136596 h 1730220"/>
                <a:gd name="connsiteX1" fmla="*/ 1692999 w 5694629"/>
                <a:gd name="connsiteY1" fmla="*/ 1681935 h 1730220"/>
                <a:gd name="connsiteX2" fmla="*/ 3476530 w 5694629"/>
                <a:gd name="connsiteY2" fmla="*/ 3842 h 1730220"/>
                <a:gd name="connsiteX3" fmla="*/ 5694629 w 5694629"/>
                <a:gd name="connsiteY3" fmla="*/ 1143991 h 1730220"/>
                <a:gd name="connsiteX0" fmla="*/ 0 w 5694629"/>
                <a:gd name="connsiteY0" fmla="*/ 0 h 614322"/>
                <a:gd name="connsiteX1" fmla="*/ 1692999 w 5694629"/>
                <a:gd name="connsiteY1" fmla="*/ 545339 h 614322"/>
                <a:gd name="connsiteX2" fmla="*/ 4327555 w 5694629"/>
                <a:gd name="connsiteY2" fmla="*/ 547605 h 614322"/>
                <a:gd name="connsiteX3" fmla="*/ 5694629 w 5694629"/>
                <a:gd name="connsiteY3" fmla="*/ 7395 h 614322"/>
                <a:gd name="connsiteX0" fmla="*/ 0 w 5694629"/>
                <a:gd name="connsiteY0" fmla="*/ 0 h 745649"/>
                <a:gd name="connsiteX1" fmla="*/ 1692999 w 5694629"/>
                <a:gd name="connsiteY1" fmla="*/ 545339 h 745649"/>
                <a:gd name="connsiteX2" fmla="*/ 4010684 w 5694629"/>
                <a:gd name="connsiteY2" fmla="*/ 717429 h 745649"/>
                <a:gd name="connsiteX3" fmla="*/ 5694629 w 5694629"/>
                <a:gd name="connsiteY3" fmla="*/ 7395 h 745649"/>
              </a:gdLst>
              <a:ahLst/>
              <a:cxnLst>
                <a:cxn ang="0">
                  <a:pos x="connsiteX0" y="connsiteY0"/>
                </a:cxn>
                <a:cxn ang="0">
                  <a:pos x="connsiteX1" y="connsiteY1"/>
                </a:cxn>
                <a:cxn ang="0">
                  <a:pos x="connsiteX2" y="connsiteY2"/>
                </a:cxn>
                <a:cxn ang="0">
                  <a:pos x="connsiteX3" y="connsiteY3"/>
                </a:cxn>
              </a:cxnLst>
              <a:rect l="l" t="t" r="r" b="b"/>
              <a:pathLst>
                <a:path w="5694629" h="745649">
                  <a:moveTo>
                    <a:pt x="0" y="0"/>
                  </a:moveTo>
                  <a:cubicBezTo>
                    <a:pt x="671466" y="330841"/>
                    <a:pt x="1024552" y="425768"/>
                    <a:pt x="1692999" y="545339"/>
                  </a:cubicBezTo>
                  <a:cubicBezTo>
                    <a:pt x="2361446" y="664911"/>
                    <a:pt x="3343746" y="807086"/>
                    <a:pt x="4010684" y="717429"/>
                  </a:cubicBezTo>
                  <a:cubicBezTo>
                    <a:pt x="4677622" y="627772"/>
                    <a:pt x="5037497" y="289677"/>
                    <a:pt x="5694629" y="7395"/>
                  </a:cubicBezTo>
                </a:path>
              </a:pathLst>
            </a:custGeom>
            <a:noFill/>
            <a:ln w="50800">
              <a:solidFill>
                <a:srgbClr val="C0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TextBox 438"/>
          <p:cNvSpPr txBox="1"/>
          <p:nvPr/>
        </p:nvSpPr>
        <p:spPr>
          <a:xfrm>
            <a:off x="4572000" y="457200"/>
            <a:ext cx="3810000" cy="892552"/>
          </a:xfrm>
          <a:prstGeom prst="rect">
            <a:avLst/>
          </a:prstGeom>
          <a:noFill/>
        </p:spPr>
        <p:txBody>
          <a:bodyPr wrap="square" rtlCol="0">
            <a:spAutoFit/>
          </a:bodyPr>
          <a:lstStyle/>
          <a:p>
            <a:r>
              <a:rPr lang="en-US" sz="2800" dirty="0" smtClean="0">
                <a:latin typeface="Verdana" pitchFamily="34" charset="0"/>
                <a:ea typeface="Verdana" pitchFamily="34" charset="0"/>
                <a:cs typeface="Verdana" pitchFamily="34" charset="0"/>
              </a:rPr>
              <a:t>Objective?</a:t>
            </a:r>
          </a:p>
          <a:p>
            <a:pPr marL="342900" indent="-342900">
              <a:buFont typeface="Wingdings" pitchFamily="2" charset="2"/>
              <a:buChar char="Ø"/>
            </a:pPr>
            <a:r>
              <a:rPr lang="en-US" sz="2400" dirty="0" smtClean="0">
                <a:latin typeface="Verdana" pitchFamily="34" charset="0"/>
                <a:ea typeface="Verdana" pitchFamily="34" charset="0"/>
                <a:cs typeface="Verdana" pitchFamily="34" charset="0"/>
              </a:rPr>
              <a:t>Minimize </a:t>
            </a:r>
            <a:r>
              <a:rPr lang="en-US" sz="2400" dirty="0" err="1">
                <a:latin typeface="Verdana" pitchFamily="34" charset="0"/>
                <a:ea typeface="Verdana" pitchFamily="34" charset="0"/>
                <a:cs typeface="Verdana" pitchFamily="34" charset="0"/>
              </a:rPr>
              <a:t>a</a:t>
            </a:r>
            <a:r>
              <a:rPr lang="en-US" sz="2400" dirty="0" err="1" smtClean="0">
                <a:latin typeface="Verdana" pitchFamily="34" charset="0"/>
                <a:ea typeface="Verdana" pitchFamily="34" charset="0"/>
                <a:cs typeface="Verdana" pitchFamily="34" charset="0"/>
              </a:rPr>
              <a:t>vg</a:t>
            </a:r>
            <a:r>
              <a:rPr lang="en-US" sz="2400" dirty="0" smtClean="0">
                <a:latin typeface="Verdana" pitchFamily="34" charset="0"/>
                <a:ea typeface="Verdana" pitchFamily="34" charset="0"/>
                <a:cs typeface="Verdana" pitchFamily="34" charset="0"/>
              </a:rPr>
              <a:t> FCT</a:t>
            </a:r>
          </a:p>
        </p:txBody>
      </p:sp>
      <p:sp>
        <p:nvSpPr>
          <p:cNvPr id="440" name="Rounded Rectangle 439"/>
          <p:cNvSpPr/>
          <p:nvPr/>
        </p:nvSpPr>
        <p:spPr>
          <a:xfrm>
            <a:off x="461760" y="200686"/>
            <a:ext cx="3424440" cy="14757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Verdana" pitchFamily="34" charset="0"/>
                <a:ea typeface="Verdana" pitchFamily="34" charset="0"/>
                <a:cs typeface="Verdana" pitchFamily="34" charset="0"/>
              </a:rPr>
              <a:t>DC transport = Flow scheduling on giant switch</a:t>
            </a:r>
          </a:p>
        </p:txBody>
      </p:sp>
      <p:grpSp>
        <p:nvGrpSpPr>
          <p:cNvPr id="141" name="Group 140"/>
          <p:cNvGrpSpPr/>
          <p:nvPr/>
        </p:nvGrpSpPr>
        <p:grpSpPr>
          <a:xfrm>
            <a:off x="1905000" y="2407450"/>
            <a:ext cx="4971603" cy="4214747"/>
            <a:chOff x="1905000" y="2407450"/>
            <a:chExt cx="4971603" cy="4214747"/>
          </a:xfrm>
        </p:grpSpPr>
        <p:cxnSp>
          <p:nvCxnSpPr>
            <p:cNvPr id="246" name="Straight Arrow Connector 245"/>
            <p:cNvCxnSpPr/>
            <p:nvPr/>
          </p:nvCxnSpPr>
          <p:spPr>
            <a:xfrm flipH="1" flipV="1">
              <a:off x="2066581" y="2970592"/>
              <a:ext cx="1133820" cy="28206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1" name="Straight Arrow Connector 440"/>
            <p:cNvCxnSpPr/>
            <p:nvPr/>
          </p:nvCxnSpPr>
          <p:spPr>
            <a:xfrm flipH="1" flipV="1">
              <a:off x="1905000" y="5168586"/>
              <a:ext cx="1295400" cy="6342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2" name="Straight Arrow Connector 441"/>
            <p:cNvCxnSpPr/>
            <p:nvPr/>
          </p:nvCxnSpPr>
          <p:spPr>
            <a:xfrm flipV="1">
              <a:off x="5546035" y="2407450"/>
              <a:ext cx="1235765" cy="33954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3" name="Straight Arrow Connector 442"/>
            <p:cNvCxnSpPr/>
            <p:nvPr/>
          </p:nvCxnSpPr>
          <p:spPr>
            <a:xfrm flipV="1">
              <a:off x="5565962" y="4299775"/>
              <a:ext cx="1310641" cy="14914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4" name="Straight Arrow Connector 443"/>
            <p:cNvCxnSpPr/>
            <p:nvPr/>
          </p:nvCxnSpPr>
          <p:spPr>
            <a:xfrm flipV="1">
              <a:off x="5565962" y="5293845"/>
              <a:ext cx="1215838" cy="5090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4" name="TextBox 243"/>
            <p:cNvSpPr txBox="1"/>
            <p:nvPr/>
          </p:nvSpPr>
          <p:spPr>
            <a:xfrm>
              <a:off x="2572197" y="5791200"/>
              <a:ext cx="382860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latin typeface="Verdana" pitchFamily="34" charset="0"/>
                  <a:ea typeface="Verdana" pitchFamily="34" charset="0"/>
                  <a:cs typeface="Verdana" pitchFamily="34" charset="0"/>
                </a:rPr>
                <a:t>i</a:t>
              </a:r>
              <a:r>
                <a:rPr lang="en-US" sz="2400" dirty="0" smtClean="0">
                  <a:latin typeface="Verdana" pitchFamily="34" charset="0"/>
                  <a:ea typeface="Verdana" pitchFamily="34" charset="0"/>
                  <a:cs typeface="Verdana" pitchFamily="34" charset="0"/>
                </a:rPr>
                <a:t>ngress &amp; egress </a:t>
              </a:r>
            </a:p>
            <a:p>
              <a:pPr algn="ctr"/>
              <a:r>
                <a:rPr lang="en-US" sz="2400" dirty="0" smtClean="0">
                  <a:latin typeface="Verdana" pitchFamily="34" charset="0"/>
                  <a:ea typeface="Verdana" pitchFamily="34" charset="0"/>
                  <a:cs typeface="Verdana" pitchFamily="34" charset="0"/>
                </a:rPr>
                <a:t>capacity constraints</a:t>
              </a:r>
              <a:endParaRPr lang="en-US" sz="2400" dirty="0">
                <a:latin typeface="Verdana" pitchFamily="34" charset="0"/>
                <a:ea typeface="Verdana" pitchFamily="34" charset="0"/>
                <a:cs typeface="Verdana" pitchFamily="34" charset="0"/>
              </a:endParaRPr>
            </a:p>
          </p:txBody>
        </p:sp>
      </p:grpSp>
      <p:grpSp>
        <p:nvGrpSpPr>
          <p:cNvPr id="353" name="Group 352"/>
          <p:cNvGrpSpPr/>
          <p:nvPr/>
        </p:nvGrpSpPr>
        <p:grpSpPr>
          <a:xfrm>
            <a:off x="304800" y="5725180"/>
            <a:ext cx="8382000" cy="523220"/>
            <a:chOff x="228600" y="1828800"/>
            <a:chExt cx="8382000" cy="523220"/>
          </a:xfrm>
        </p:grpSpPr>
        <p:sp>
          <p:nvSpPr>
            <p:cNvPr id="354" name="TextBox 353"/>
            <p:cNvSpPr txBox="1"/>
            <p:nvPr/>
          </p:nvSpPr>
          <p:spPr>
            <a:xfrm>
              <a:off x="228600" y="1828800"/>
              <a:ext cx="762000" cy="523220"/>
            </a:xfrm>
            <a:prstGeom prst="rect">
              <a:avLst/>
            </a:prstGeom>
            <a:noFill/>
          </p:spPr>
          <p:txBody>
            <a:bodyPr wrap="square" rtlCol="0">
              <a:spAutoFit/>
            </a:bodyPr>
            <a:lstStyle/>
            <a:p>
              <a:r>
                <a:rPr lang="en-US" sz="2800" b="1" dirty="0" smtClean="0">
                  <a:solidFill>
                    <a:schemeClr val="bg1">
                      <a:lumMod val="50000"/>
                    </a:schemeClr>
                  </a:solidFill>
                  <a:latin typeface="Verdana" pitchFamily="34" charset="0"/>
                  <a:ea typeface="Verdana" pitchFamily="34" charset="0"/>
                  <a:cs typeface="Verdana" pitchFamily="34" charset="0"/>
                </a:rPr>
                <a:t>TX</a:t>
              </a:r>
              <a:endParaRPr lang="en-US" sz="2800" b="1" dirty="0">
                <a:solidFill>
                  <a:schemeClr val="bg1">
                    <a:lumMod val="50000"/>
                  </a:schemeClr>
                </a:solidFill>
                <a:latin typeface="Verdana" pitchFamily="34" charset="0"/>
                <a:ea typeface="Verdana" pitchFamily="34" charset="0"/>
                <a:cs typeface="Verdana" pitchFamily="34" charset="0"/>
              </a:endParaRPr>
            </a:p>
          </p:txBody>
        </p:sp>
        <p:sp>
          <p:nvSpPr>
            <p:cNvPr id="356" name="TextBox 355"/>
            <p:cNvSpPr txBox="1"/>
            <p:nvPr/>
          </p:nvSpPr>
          <p:spPr>
            <a:xfrm>
              <a:off x="7848600" y="1828800"/>
              <a:ext cx="762000" cy="523220"/>
            </a:xfrm>
            <a:prstGeom prst="rect">
              <a:avLst/>
            </a:prstGeom>
            <a:noFill/>
          </p:spPr>
          <p:txBody>
            <a:bodyPr wrap="square" rtlCol="0">
              <a:spAutoFit/>
            </a:bodyPr>
            <a:lstStyle/>
            <a:p>
              <a:r>
                <a:rPr lang="en-US" sz="2800" b="1" dirty="0">
                  <a:solidFill>
                    <a:schemeClr val="bg1">
                      <a:lumMod val="50000"/>
                    </a:schemeClr>
                  </a:solidFill>
                  <a:latin typeface="Verdana" pitchFamily="34" charset="0"/>
                  <a:ea typeface="Verdana" pitchFamily="34" charset="0"/>
                  <a:cs typeface="Verdana" pitchFamily="34" charset="0"/>
                </a:rPr>
                <a:t>R</a:t>
              </a:r>
              <a:r>
                <a:rPr lang="en-US" sz="2800" b="1" dirty="0" smtClean="0">
                  <a:solidFill>
                    <a:schemeClr val="bg1">
                      <a:lumMod val="50000"/>
                    </a:schemeClr>
                  </a:solidFill>
                  <a:latin typeface="Verdana" pitchFamily="34" charset="0"/>
                  <a:ea typeface="Verdana" pitchFamily="34" charset="0"/>
                  <a:cs typeface="Verdana" pitchFamily="34" charset="0"/>
                </a:rPr>
                <a:t>X</a:t>
              </a:r>
              <a:endParaRPr lang="en-US" sz="2800" b="1" dirty="0">
                <a:solidFill>
                  <a:schemeClr val="bg1">
                    <a:lumMod val="50000"/>
                  </a:schemeClr>
                </a:solidFill>
                <a:latin typeface="Verdana" pitchFamily="34" charset="0"/>
                <a:ea typeface="Verdana" pitchFamily="34" charset="0"/>
                <a:cs typeface="Verdana" pitchFamily="34" charset="0"/>
              </a:endParaRPr>
            </a:p>
          </p:txBody>
        </p:sp>
      </p:grpSp>
      <p:sp>
        <p:nvSpPr>
          <p:cNvPr id="6" name="Slide Number Placeholder 5"/>
          <p:cNvSpPr>
            <a:spLocks noGrp="1"/>
          </p:cNvSpPr>
          <p:nvPr>
            <p:ph type="sldNum" sz="quarter" idx="12"/>
          </p:nvPr>
        </p:nvSpPr>
        <p:spPr/>
        <p:txBody>
          <a:bodyPr/>
          <a:lstStyle/>
          <a:p>
            <a:fld id="{3AC99A5B-5B03-425B-9284-2F10A88898BE}" type="slidenum">
              <a:rPr lang="en-US" smtClean="0"/>
              <a:t>25</a:t>
            </a:fld>
            <a:endParaRPr lang="en-US"/>
          </a:p>
        </p:txBody>
      </p:sp>
    </p:spTree>
    <p:custDataLst>
      <p:tags r:id="rId1"/>
    </p:custDataLst>
    <p:extLst>
      <p:ext uri="{BB962C8B-B14F-4D97-AF65-F5344CB8AC3E}">
        <p14:creationId xmlns:p14="http://schemas.microsoft.com/office/powerpoint/2010/main" val="2080520300"/>
      </p:ext>
    </p:extLst>
  </p:cSld>
  <p:clrMapOvr>
    <a:masterClrMapping/>
  </p:clrMapOvr>
  <mc:AlternateContent xmlns:mc="http://schemas.openxmlformats.org/markup-compatibility/2006" xmlns:p14="http://schemas.microsoft.com/office/powerpoint/2010/main">
    <mc:Choice Requires="p14">
      <p:transition spd="slow" p14:dur="2000" advTm="53900"/>
    </mc:Choice>
    <mc:Fallback xmlns="">
      <p:transition xmlns:p14="http://schemas.microsoft.com/office/powerpoint/2010/main" spd="slow" advTm="53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p:cTn id="7" dur="500" fill="hold"/>
                                        <p:tgtEl>
                                          <p:spTgt spid="440"/>
                                        </p:tgtEl>
                                        <p:attrNameLst>
                                          <p:attrName>ppt_w</p:attrName>
                                        </p:attrNameLst>
                                      </p:cBhvr>
                                      <p:tavLst>
                                        <p:tav tm="0">
                                          <p:val>
                                            <p:fltVal val="0"/>
                                          </p:val>
                                        </p:tav>
                                        <p:tav tm="100000">
                                          <p:val>
                                            <p:strVal val="#ppt_w"/>
                                          </p:val>
                                        </p:tav>
                                      </p:tavLst>
                                    </p:anim>
                                    <p:anim calcmode="lin" valueType="num">
                                      <p:cBhvr>
                                        <p:cTn id="8" dur="500" fill="hold"/>
                                        <p:tgtEl>
                                          <p:spTgt spid="440"/>
                                        </p:tgtEl>
                                        <p:attrNameLst>
                                          <p:attrName>ppt_h</p:attrName>
                                        </p:attrNameLst>
                                      </p:cBhvr>
                                      <p:tavLst>
                                        <p:tav tm="0">
                                          <p:val>
                                            <p:fltVal val="0"/>
                                          </p:val>
                                        </p:tav>
                                        <p:tav tm="100000">
                                          <p:val>
                                            <p:strVal val="#ppt_h"/>
                                          </p:val>
                                        </p:tav>
                                      </p:tavLst>
                                    </p:anim>
                                    <p:animEffect transition="in" filter="fade">
                                      <p:cBhvr>
                                        <p:cTn id="9" dur="500"/>
                                        <p:tgtEl>
                                          <p:spTgt spid="44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39">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3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Flow Scheduling</a:t>
            </a:r>
            <a:endParaRPr lang="en-US" dirty="0"/>
          </a:p>
        </p:txBody>
      </p:sp>
      <p:sp>
        <p:nvSpPr>
          <p:cNvPr id="3" name="Content Placeholder 2"/>
          <p:cNvSpPr>
            <a:spLocks noGrp="1"/>
          </p:cNvSpPr>
          <p:nvPr>
            <p:ph idx="1"/>
          </p:nvPr>
        </p:nvSpPr>
        <p:spPr/>
        <p:txBody>
          <a:bodyPr/>
          <a:lstStyle/>
          <a:p>
            <a:pPr marL="0" indent="0">
              <a:buNone/>
            </a:pPr>
            <a:r>
              <a:rPr lang="en-US" dirty="0" smtClean="0"/>
              <a:t>Problem is NP-hard </a:t>
            </a:r>
            <a:r>
              <a:rPr lang="en-US" b="1" dirty="0" smtClean="0">
                <a:sym typeface="Wingdings" pitchFamily="2" charset="2"/>
              </a:rPr>
              <a:t></a:t>
            </a:r>
            <a:r>
              <a:rPr lang="en-US" dirty="0" smtClean="0"/>
              <a:t> [Bar-</a:t>
            </a:r>
            <a:r>
              <a:rPr lang="en-US" dirty="0" err="1" smtClean="0"/>
              <a:t>Noy</a:t>
            </a:r>
            <a:r>
              <a:rPr lang="en-US" dirty="0" smtClean="0"/>
              <a:t> et al.]</a:t>
            </a:r>
          </a:p>
          <a:p>
            <a:pPr lvl="1"/>
            <a:r>
              <a:rPr lang="en-US" dirty="0" smtClean="0"/>
              <a:t>Simple greedy algorithm: </a:t>
            </a:r>
            <a:r>
              <a:rPr lang="en-US" b="1" dirty="0" smtClean="0">
                <a:solidFill>
                  <a:srgbClr val="BD0A12"/>
                </a:solidFill>
              </a:rPr>
              <a:t>2-approximation</a:t>
            </a:r>
          </a:p>
          <a:p>
            <a:endParaRPr lang="en-US" dirty="0"/>
          </a:p>
        </p:txBody>
      </p:sp>
      <p:grpSp>
        <p:nvGrpSpPr>
          <p:cNvPr id="157" name="Group 156"/>
          <p:cNvGrpSpPr/>
          <p:nvPr/>
        </p:nvGrpSpPr>
        <p:grpSpPr>
          <a:xfrm>
            <a:off x="1524000" y="3044651"/>
            <a:ext cx="5640301" cy="2898949"/>
            <a:chOff x="1524000" y="3044651"/>
            <a:chExt cx="5640301" cy="2898949"/>
          </a:xfrm>
        </p:grpSpPr>
        <p:grpSp>
          <p:nvGrpSpPr>
            <p:cNvPr id="75" name="Group 74"/>
            <p:cNvGrpSpPr/>
            <p:nvPr/>
          </p:nvGrpSpPr>
          <p:grpSpPr>
            <a:xfrm>
              <a:off x="5934629" y="5358578"/>
              <a:ext cx="686403" cy="352667"/>
              <a:chOff x="7963776" y="1430090"/>
              <a:chExt cx="972243" cy="536012"/>
            </a:xfrm>
            <a:effectLst/>
          </p:grpSpPr>
          <p:sp>
            <p:nvSpPr>
              <p:cNvPr id="76" name="Line 31"/>
              <p:cNvSpPr>
                <a:spLocks noChangeShapeType="1"/>
              </p:cNvSpPr>
              <p:nvPr/>
            </p:nvSpPr>
            <p:spPr bwMode="auto">
              <a:xfrm>
                <a:off x="8921454" y="1430090"/>
                <a:ext cx="0" cy="536012"/>
              </a:xfrm>
              <a:prstGeom prst="line">
                <a:avLst/>
              </a:prstGeom>
              <a:noFill/>
              <a:ln w="25400">
                <a:solidFill>
                  <a:srgbClr val="000000"/>
                </a:solidFill>
                <a:round/>
                <a:headEnd/>
                <a:tailEnd/>
              </a:ln>
            </p:spPr>
            <p:txBody>
              <a:bodyPr wrap="none" anchor="ctr">
                <a:prstTxWarp prst="textNoShape">
                  <a:avLst/>
                </a:prstTxWarp>
              </a:bodyPr>
              <a:lstStyle/>
              <a:p>
                <a:endParaRPr lang="en-US" sz="2400"/>
              </a:p>
            </p:txBody>
          </p:sp>
          <p:sp>
            <p:nvSpPr>
              <p:cNvPr id="77" name="Line 32"/>
              <p:cNvSpPr>
                <a:spLocks noChangeShapeType="1"/>
              </p:cNvSpPr>
              <p:nvPr/>
            </p:nvSpPr>
            <p:spPr bwMode="auto">
              <a:xfrm>
                <a:off x="7974701" y="1961108"/>
                <a:ext cx="961318" cy="0"/>
              </a:xfrm>
              <a:prstGeom prst="line">
                <a:avLst/>
              </a:prstGeom>
              <a:noFill/>
              <a:ln w="25400">
                <a:solidFill>
                  <a:srgbClr val="333333"/>
                </a:solidFill>
                <a:round/>
                <a:headEnd/>
                <a:tailEnd/>
              </a:ln>
            </p:spPr>
            <p:txBody>
              <a:bodyPr wrap="none" anchor="ctr">
                <a:prstTxWarp prst="textNoShape">
                  <a:avLst/>
                </a:prstTxWarp>
              </a:bodyPr>
              <a:lstStyle/>
              <a:p>
                <a:endParaRPr lang="en-US" sz="2400"/>
              </a:p>
            </p:txBody>
          </p:sp>
          <p:sp>
            <p:nvSpPr>
              <p:cNvPr id="78" name="Line 34"/>
              <p:cNvSpPr>
                <a:spLocks noChangeShapeType="1"/>
              </p:cNvSpPr>
              <p:nvPr/>
            </p:nvSpPr>
            <p:spPr bwMode="auto">
              <a:xfrm>
                <a:off x="7963776" y="1440077"/>
                <a:ext cx="961318" cy="0"/>
              </a:xfrm>
              <a:prstGeom prst="line">
                <a:avLst/>
              </a:prstGeom>
              <a:noFill/>
              <a:ln w="25400">
                <a:solidFill>
                  <a:srgbClr val="333333"/>
                </a:solidFill>
                <a:round/>
                <a:headEnd/>
                <a:tailEnd/>
              </a:ln>
            </p:spPr>
            <p:txBody>
              <a:bodyPr wrap="none" anchor="ctr">
                <a:prstTxWarp prst="textNoShape">
                  <a:avLst/>
                </a:prstTxWarp>
              </a:bodyPr>
              <a:lstStyle/>
              <a:p>
                <a:endParaRPr lang="en-US" sz="2400"/>
              </a:p>
            </p:txBody>
          </p:sp>
        </p:grpSp>
        <p:grpSp>
          <p:nvGrpSpPr>
            <p:cNvPr id="79" name="Group 78"/>
            <p:cNvGrpSpPr/>
            <p:nvPr/>
          </p:nvGrpSpPr>
          <p:grpSpPr>
            <a:xfrm>
              <a:off x="5947828" y="4368562"/>
              <a:ext cx="686403" cy="352667"/>
              <a:chOff x="7963776" y="1430090"/>
              <a:chExt cx="972243" cy="536012"/>
            </a:xfrm>
            <a:effectLst/>
          </p:grpSpPr>
          <p:sp>
            <p:nvSpPr>
              <p:cNvPr id="80" name="Line 31"/>
              <p:cNvSpPr>
                <a:spLocks noChangeShapeType="1"/>
              </p:cNvSpPr>
              <p:nvPr/>
            </p:nvSpPr>
            <p:spPr bwMode="auto">
              <a:xfrm>
                <a:off x="8921454" y="1430090"/>
                <a:ext cx="0" cy="536012"/>
              </a:xfrm>
              <a:prstGeom prst="line">
                <a:avLst/>
              </a:prstGeom>
              <a:noFill/>
              <a:ln w="25400">
                <a:solidFill>
                  <a:srgbClr val="000000"/>
                </a:solidFill>
                <a:round/>
                <a:headEnd/>
                <a:tailEnd/>
              </a:ln>
            </p:spPr>
            <p:txBody>
              <a:bodyPr wrap="none" anchor="ctr">
                <a:prstTxWarp prst="textNoShape">
                  <a:avLst/>
                </a:prstTxWarp>
              </a:bodyPr>
              <a:lstStyle/>
              <a:p>
                <a:endParaRPr lang="en-US" sz="2400"/>
              </a:p>
            </p:txBody>
          </p:sp>
          <p:sp>
            <p:nvSpPr>
              <p:cNvPr id="81" name="Line 32"/>
              <p:cNvSpPr>
                <a:spLocks noChangeShapeType="1"/>
              </p:cNvSpPr>
              <p:nvPr/>
            </p:nvSpPr>
            <p:spPr bwMode="auto">
              <a:xfrm>
                <a:off x="7974701" y="1961108"/>
                <a:ext cx="961318" cy="0"/>
              </a:xfrm>
              <a:prstGeom prst="line">
                <a:avLst/>
              </a:prstGeom>
              <a:noFill/>
              <a:ln w="25400">
                <a:solidFill>
                  <a:srgbClr val="333333"/>
                </a:solidFill>
                <a:round/>
                <a:headEnd/>
                <a:tailEnd/>
              </a:ln>
            </p:spPr>
            <p:txBody>
              <a:bodyPr wrap="none" anchor="ctr">
                <a:prstTxWarp prst="textNoShape">
                  <a:avLst/>
                </a:prstTxWarp>
              </a:bodyPr>
              <a:lstStyle/>
              <a:p>
                <a:endParaRPr lang="en-US" sz="2400"/>
              </a:p>
            </p:txBody>
          </p:sp>
          <p:sp>
            <p:nvSpPr>
              <p:cNvPr id="82" name="Line 34"/>
              <p:cNvSpPr>
                <a:spLocks noChangeShapeType="1"/>
              </p:cNvSpPr>
              <p:nvPr/>
            </p:nvSpPr>
            <p:spPr bwMode="auto">
              <a:xfrm>
                <a:off x="7963776" y="1440077"/>
                <a:ext cx="961318" cy="0"/>
              </a:xfrm>
              <a:prstGeom prst="line">
                <a:avLst/>
              </a:prstGeom>
              <a:noFill/>
              <a:ln w="25400">
                <a:solidFill>
                  <a:srgbClr val="333333"/>
                </a:solidFill>
                <a:round/>
                <a:headEnd/>
                <a:tailEnd/>
              </a:ln>
            </p:spPr>
            <p:txBody>
              <a:bodyPr wrap="none" anchor="ctr">
                <a:prstTxWarp prst="textNoShape">
                  <a:avLst/>
                </a:prstTxWarp>
              </a:bodyPr>
              <a:lstStyle/>
              <a:p>
                <a:endParaRPr lang="en-US" sz="2400"/>
              </a:p>
            </p:txBody>
          </p:sp>
        </p:grpSp>
        <p:grpSp>
          <p:nvGrpSpPr>
            <p:cNvPr id="83" name="Group 82"/>
            <p:cNvGrpSpPr/>
            <p:nvPr/>
          </p:nvGrpSpPr>
          <p:grpSpPr>
            <a:xfrm>
              <a:off x="5954427" y="3378545"/>
              <a:ext cx="686403" cy="352667"/>
              <a:chOff x="7963776" y="1430090"/>
              <a:chExt cx="972243" cy="536012"/>
            </a:xfrm>
            <a:effectLst/>
          </p:grpSpPr>
          <p:sp>
            <p:nvSpPr>
              <p:cNvPr id="84" name="Line 31"/>
              <p:cNvSpPr>
                <a:spLocks noChangeShapeType="1"/>
              </p:cNvSpPr>
              <p:nvPr/>
            </p:nvSpPr>
            <p:spPr bwMode="auto">
              <a:xfrm>
                <a:off x="8921454" y="1430090"/>
                <a:ext cx="0" cy="536012"/>
              </a:xfrm>
              <a:prstGeom prst="line">
                <a:avLst/>
              </a:prstGeom>
              <a:noFill/>
              <a:ln w="25400">
                <a:solidFill>
                  <a:srgbClr val="000000"/>
                </a:solidFill>
                <a:round/>
                <a:headEnd/>
                <a:tailEnd/>
              </a:ln>
            </p:spPr>
            <p:txBody>
              <a:bodyPr wrap="none" anchor="ctr">
                <a:prstTxWarp prst="textNoShape">
                  <a:avLst/>
                </a:prstTxWarp>
              </a:bodyPr>
              <a:lstStyle/>
              <a:p>
                <a:endParaRPr lang="en-US" sz="2400"/>
              </a:p>
            </p:txBody>
          </p:sp>
          <p:sp>
            <p:nvSpPr>
              <p:cNvPr id="85" name="Line 32"/>
              <p:cNvSpPr>
                <a:spLocks noChangeShapeType="1"/>
              </p:cNvSpPr>
              <p:nvPr/>
            </p:nvSpPr>
            <p:spPr bwMode="auto">
              <a:xfrm>
                <a:off x="7974701" y="1961108"/>
                <a:ext cx="961318" cy="0"/>
              </a:xfrm>
              <a:prstGeom prst="line">
                <a:avLst/>
              </a:prstGeom>
              <a:noFill/>
              <a:ln w="25400">
                <a:solidFill>
                  <a:srgbClr val="333333"/>
                </a:solidFill>
                <a:round/>
                <a:headEnd/>
                <a:tailEnd/>
              </a:ln>
            </p:spPr>
            <p:txBody>
              <a:bodyPr wrap="none" anchor="ctr">
                <a:prstTxWarp prst="textNoShape">
                  <a:avLst/>
                </a:prstTxWarp>
              </a:bodyPr>
              <a:lstStyle/>
              <a:p>
                <a:endParaRPr lang="en-US" sz="2400"/>
              </a:p>
            </p:txBody>
          </p:sp>
          <p:sp>
            <p:nvSpPr>
              <p:cNvPr id="86" name="Line 34"/>
              <p:cNvSpPr>
                <a:spLocks noChangeShapeType="1"/>
              </p:cNvSpPr>
              <p:nvPr/>
            </p:nvSpPr>
            <p:spPr bwMode="auto">
              <a:xfrm>
                <a:off x="7963776" y="1440077"/>
                <a:ext cx="961318" cy="0"/>
              </a:xfrm>
              <a:prstGeom prst="line">
                <a:avLst/>
              </a:prstGeom>
              <a:noFill/>
              <a:ln w="25400">
                <a:solidFill>
                  <a:srgbClr val="333333"/>
                </a:solidFill>
                <a:round/>
                <a:headEnd/>
                <a:tailEnd/>
              </a:ln>
            </p:spPr>
            <p:txBody>
              <a:bodyPr wrap="none" anchor="ctr">
                <a:prstTxWarp prst="textNoShape">
                  <a:avLst/>
                </a:prstTxWarp>
              </a:bodyPr>
              <a:lstStyle/>
              <a:p>
                <a:endParaRPr lang="en-US" sz="2400"/>
              </a:p>
            </p:txBody>
          </p:sp>
        </p:grpSp>
        <p:sp>
          <p:nvSpPr>
            <p:cNvPr id="93" name="Line 30"/>
            <p:cNvSpPr>
              <a:spLocks noChangeShapeType="1"/>
            </p:cNvSpPr>
            <p:nvPr/>
          </p:nvSpPr>
          <p:spPr bwMode="auto">
            <a:xfrm>
              <a:off x="3022773" y="3535161"/>
              <a:ext cx="545010"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94" name="Line 31"/>
            <p:cNvSpPr>
              <a:spLocks noChangeShapeType="1"/>
            </p:cNvSpPr>
            <p:nvPr/>
          </p:nvSpPr>
          <p:spPr bwMode="auto">
            <a:xfrm>
              <a:off x="3017095" y="3135486"/>
              <a:ext cx="5678" cy="820116"/>
            </a:xfrm>
            <a:prstGeom prst="line">
              <a:avLst/>
            </a:prstGeom>
            <a:noFill/>
            <a:ln w="25400">
              <a:solidFill>
                <a:srgbClr val="000000"/>
              </a:solidFill>
              <a:round/>
              <a:headEnd/>
              <a:tailEnd/>
            </a:ln>
            <a:effectLst/>
          </p:spPr>
          <p:txBody>
            <a:bodyPr wrap="none" anchor="ctr">
              <a:prstTxWarp prst="textNoShape">
                <a:avLst/>
              </a:prstTxWarp>
            </a:bodyPr>
            <a:lstStyle/>
            <a:p>
              <a:endParaRPr lang="en-US" sz="2400"/>
            </a:p>
          </p:txBody>
        </p:sp>
        <p:sp>
          <p:nvSpPr>
            <p:cNvPr id="95" name="Freeform 33"/>
            <p:cNvSpPr>
              <a:spLocks/>
            </p:cNvSpPr>
            <p:nvPr/>
          </p:nvSpPr>
          <p:spPr bwMode="auto">
            <a:xfrm>
              <a:off x="1904369" y="3407993"/>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96" name="Line 34"/>
            <p:cNvSpPr>
              <a:spLocks noChangeShapeType="1"/>
            </p:cNvSpPr>
            <p:nvPr/>
          </p:nvSpPr>
          <p:spPr bwMode="auto">
            <a:xfrm>
              <a:off x="1529675" y="3135486"/>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97" name="Freeform 35"/>
            <p:cNvSpPr>
              <a:spLocks/>
            </p:cNvSpPr>
            <p:nvPr/>
          </p:nvSpPr>
          <p:spPr bwMode="auto">
            <a:xfrm>
              <a:off x="1904369" y="3667523"/>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98" name="Line 36"/>
            <p:cNvSpPr>
              <a:spLocks noChangeShapeType="1"/>
            </p:cNvSpPr>
            <p:nvPr/>
          </p:nvSpPr>
          <p:spPr bwMode="auto">
            <a:xfrm>
              <a:off x="3022773" y="4531757"/>
              <a:ext cx="545010"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99" name="Line 37"/>
            <p:cNvSpPr>
              <a:spLocks noChangeShapeType="1"/>
            </p:cNvSpPr>
            <p:nvPr/>
          </p:nvSpPr>
          <p:spPr bwMode="auto">
            <a:xfrm>
              <a:off x="3017095" y="4132080"/>
              <a:ext cx="2839" cy="807138"/>
            </a:xfrm>
            <a:prstGeom prst="line">
              <a:avLst/>
            </a:prstGeom>
            <a:noFill/>
            <a:ln w="25400">
              <a:solidFill>
                <a:srgbClr val="000000"/>
              </a:solidFill>
              <a:round/>
              <a:headEnd/>
              <a:tailEnd/>
            </a:ln>
            <a:effectLst/>
          </p:spPr>
          <p:txBody>
            <a:bodyPr wrap="none" anchor="ctr">
              <a:prstTxWarp prst="textNoShape">
                <a:avLst/>
              </a:prstTxWarp>
            </a:bodyPr>
            <a:lstStyle/>
            <a:p>
              <a:endParaRPr lang="en-US" sz="2400"/>
            </a:p>
          </p:txBody>
        </p:sp>
        <p:sp>
          <p:nvSpPr>
            <p:cNvPr id="100" name="Line 38"/>
            <p:cNvSpPr>
              <a:spLocks noChangeShapeType="1"/>
            </p:cNvSpPr>
            <p:nvPr/>
          </p:nvSpPr>
          <p:spPr bwMode="auto">
            <a:xfrm>
              <a:off x="1537183" y="4939218"/>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01" name="Freeform 39"/>
            <p:cNvSpPr>
              <a:spLocks/>
            </p:cNvSpPr>
            <p:nvPr/>
          </p:nvSpPr>
          <p:spPr bwMode="auto">
            <a:xfrm>
              <a:off x="1904369" y="4399397"/>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102" name="Line 40"/>
            <p:cNvSpPr>
              <a:spLocks noChangeShapeType="1"/>
            </p:cNvSpPr>
            <p:nvPr/>
          </p:nvSpPr>
          <p:spPr bwMode="auto">
            <a:xfrm>
              <a:off x="1529675" y="4132080"/>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03" name="Freeform 41"/>
            <p:cNvSpPr>
              <a:spLocks/>
            </p:cNvSpPr>
            <p:nvPr/>
          </p:nvSpPr>
          <p:spPr bwMode="auto">
            <a:xfrm>
              <a:off x="1904369" y="4664118"/>
              <a:ext cx="1101369" cy="2596"/>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104" name="Line 42"/>
            <p:cNvSpPr>
              <a:spLocks noChangeShapeType="1"/>
            </p:cNvSpPr>
            <p:nvPr/>
          </p:nvSpPr>
          <p:spPr bwMode="auto">
            <a:xfrm>
              <a:off x="3017095" y="5528353"/>
              <a:ext cx="545010"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05" name="Line 43"/>
            <p:cNvSpPr>
              <a:spLocks noChangeShapeType="1"/>
            </p:cNvSpPr>
            <p:nvPr/>
          </p:nvSpPr>
          <p:spPr bwMode="auto">
            <a:xfrm>
              <a:off x="3017095" y="5120890"/>
              <a:ext cx="0" cy="822710"/>
            </a:xfrm>
            <a:prstGeom prst="line">
              <a:avLst/>
            </a:prstGeom>
            <a:noFill/>
            <a:ln w="25400">
              <a:solidFill>
                <a:srgbClr val="000000"/>
              </a:solidFill>
              <a:round/>
              <a:headEnd/>
              <a:tailEnd/>
            </a:ln>
            <a:effectLst/>
          </p:spPr>
          <p:txBody>
            <a:bodyPr wrap="none" anchor="ctr">
              <a:prstTxWarp prst="textNoShape">
                <a:avLst/>
              </a:prstTxWarp>
            </a:bodyPr>
            <a:lstStyle/>
            <a:p>
              <a:endParaRPr lang="en-US" sz="2400"/>
            </a:p>
          </p:txBody>
        </p:sp>
        <p:sp>
          <p:nvSpPr>
            <p:cNvPr id="106" name="Line 44"/>
            <p:cNvSpPr>
              <a:spLocks noChangeShapeType="1"/>
            </p:cNvSpPr>
            <p:nvPr/>
          </p:nvSpPr>
          <p:spPr bwMode="auto">
            <a:xfrm>
              <a:off x="1525156" y="5935814"/>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07" name="Freeform 45"/>
            <p:cNvSpPr>
              <a:spLocks/>
            </p:cNvSpPr>
            <p:nvPr/>
          </p:nvSpPr>
          <p:spPr bwMode="auto">
            <a:xfrm>
              <a:off x="1898694" y="5395993"/>
              <a:ext cx="1107047" cy="2596"/>
            </a:xfrm>
            <a:custGeom>
              <a:avLst/>
              <a:gdLst>
                <a:gd name="T0" fmla="*/ 390 w 390"/>
                <a:gd name="T1" fmla="*/ 0 h 1"/>
                <a:gd name="T2" fmla="*/ 0 w 390"/>
                <a:gd name="T3" fmla="*/ 0 h 1"/>
                <a:gd name="T4" fmla="*/ 0 60000 65536"/>
                <a:gd name="T5" fmla="*/ 0 60000 65536"/>
                <a:gd name="T6" fmla="*/ 0 w 390"/>
                <a:gd name="T7" fmla="*/ 0 h 1"/>
                <a:gd name="T8" fmla="*/ 390 w 390"/>
                <a:gd name="T9" fmla="*/ 1 h 1"/>
              </a:gdLst>
              <a:ahLst/>
              <a:cxnLst>
                <a:cxn ang="T4">
                  <a:pos x="T0" y="T1"/>
                </a:cxn>
                <a:cxn ang="T5">
                  <a:pos x="T2" y="T3"/>
                </a:cxn>
              </a:cxnLst>
              <a:rect l="T6" t="T7" r="T8" b="T9"/>
              <a:pathLst>
                <a:path w="390" h="1">
                  <a:moveTo>
                    <a:pt x="390" y="0"/>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108" name="Line 46"/>
            <p:cNvSpPr>
              <a:spLocks noChangeShapeType="1"/>
            </p:cNvSpPr>
            <p:nvPr/>
          </p:nvSpPr>
          <p:spPr bwMode="auto">
            <a:xfrm>
              <a:off x="1524000" y="5128676"/>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09" name="Freeform 47"/>
            <p:cNvSpPr>
              <a:spLocks/>
            </p:cNvSpPr>
            <p:nvPr/>
          </p:nvSpPr>
          <p:spPr bwMode="auto">
            <a:xfrm>
              <a:off x="1905000" y="5660714"/>
              <a:ext cx="1112726" cy="2596"/>
            </a:xfrm>
            <a:custGeom>
              <a:avLst/>
              <a:gdLst>
                <a:gd name="T0" fmla="*/ 392 w 392"/>
                <a:gd name="T1" fmla="*/ 1 h 1"/>
                <a:gd name="T2" fmla="*/ 0 w 392"/>
                <a:gd name="T3" fmla="*/ 0 h 1"/>
                <a:gd name="T4" fmla="*/ 0 60000 65536"/>
                <a:gd name="T5" fmla="*/ 0 60000 65536"/>
                <a:gd name="T6" fmla="*/ 0 w 392"/>
                <a:gd name="T7" fmla="*/ 0 h 1"/>
                <a:gd name="T8" fmla="*/ 392 w 392"/>
                <a:gd name="T9" fmla="*/ 1 h 1"/>
              </a:gdLst>
              <a:ahLst/>
              <a:cxnLst>
                <a:cxn ang="T4">
                  <a:pos x="T0" y="T1"/>
                </a:cxn>
                <a:cxn ang="T5">
                  <a:pos x="T2" y="T3"/>
                </a:cxn>
              </a:cxnLst>
              <a:rect l="T6" t="T7" r="T8" b="T9"/>
              <a:pathLst>
                <a:path w="392" h="1">
                  <a:moveTo>
                    <a:pt x="392" y="1"/>
                  </a:moveTo>
                  <a:lnTo>
                    <a:pt x="0" y="0"/>
                  </a:lnTo>
                </a:path>
              </a:pathLst>
            </a:custGeom>
            <a:noFill/>
            <a:ln w="15875">
              <a:solidFill>
                <a:srgbClr val="333333"/>
              </a:solidFill>
              <a:round/>
              <a:headEnd/>
              <a:tailEnd/>
            </a:ln>
            <a:effectLst/>
          </p:spPr>
          <p:txBody>
            <a:bodyPr>
              <a:prstTxWarp prst="textNoShape">
                <a:avLst/>
              </a:prstTxWarp>
            </a:bodyPr>
            <a:lstStyle/>
            <a:p>
              <a:endParaRPr lang="en-US" sz="2400"/>
            </a:p>
          </p:txBody>
        </p:sp>
        <p:sp>
          <p:nvSpPr>
            <p:cNvPr id="110" name="Text Box 48"/>
            <p:cNvSpPr txBox="1">
              <a:spLocks noChangeArrowheads="1"/>
            </p:cNvSpPr>
            <p:nvPr/>
          </p:nvSpPr>
          <p:spPr bwMode="auto">
            <a:xfrm>
              <a:off x="3011416" y="3044651"/>
              <a:ext cx="346846" cy="400110"/>
            </a:xfrm>
            <a:prstGeom prst="rect">
              <a:avLst/>
            </a:prstGeom>
            <a:noFill/>
            <a:ln w="28575">
              <a:noFill/>
              <a:miter lim="800000"/>
              <a:headEnd/>
              <a:tailEnd/>
            </a:ln>
            <a:effectLst/>
          </p:spPr>
          <p:txBody>
            <a:bodyPr wrap="none">
              <a:prstTxWarp prst="textNoShape">
                <a:avLst/>
              </a:prstTxWarp>
              <a:spAutoFit/>
            </a:bodyPr>
            <a:lstStyle/>
            <a:p>
              <a:r>
                <a:rPr lang="en-US" sz="2000" b="1" dirty="0">
                  <a:latin typeface="Lucida Sans Unicode" charset="-52"/>
                </a:rPr>
                <a:t>1</a:t>
              </a:r>
              <a:endParaRPr lang="en-US" sz="2000" b="1" dirty="0">
                <a:solidFill>
                  <a:schemeClr val="tx1"/>
                </a:solidFill>
                <a:latin typeface="Lucida Sans Unicode" charset="-52"/>
              </a:endParaRPr>
            </a:p>
          </p:txBody>
        </p:sp>
        <p:sp>
          <p:nvSpPr>
            <p:cNvPr id="111" name="Text Box 49"/>
            <p:cNvSpPr txBox="1">
              <a:spLocks noChangeArrowheads="1"/>
            </p:cNvSpPr>
            <p:nvPr/>
          </p:nvSpPr>
          <p:spPr bwMode="auto">
            <a:xfrm>
              <a:off x="3011416" y="4038651"/>
              <a:ext cx="346846" cy="400110"/>
            </a:xfrm>
            <a:prstGeom prst="rect">
              <a:avLst/>
            </a:prstGeom>
            <a:noFill/>
            <a:ln w="28575">
              <a:noFill/>
              <a:miter lim="800000"/>
              <a:headEnd/>
              <a:tailEnd/>
            </a:ln>
            <a:effectLst/>
          </p:spPr>
          <p:txBody>
            <a:bodyPr wrap="none">
              <a:prstTxWarp prst="textNoShape">
                <a:avLst/>
              </a:prstTxWarp>
              <a:spAutoFit/>
            </a:bodyPr>
            <a:lstStyle/>
            <a:p>
              <a:r>
                <a:rPr lang="en-US" sz="2000" b="1" dirty="0">
                  <a:solidFill>
                    <a:schemeClr val="tx1"/>
                  </a:solidFill>
                  <a:latin typeface="Lucida Sans Unicode" charset="-52"/>
                </a:rPr>
                <a:t>2</a:t>
              </a:r>
            </a:p>
          </p:txBody>
        </p:sp>
        <p:sp>
          <p:nvSpPr>
            <p:cNvPr id="112" name="Text Box 53"/>
            <p:cNvSpPr txBox="1">
              <a:spLocks noChangeArrowheads="1"/>
            </p:cNvSpPr>
            <p:nvPr/>
          </p:nvSpPr>
          <p:spPr bwMode="auto">
            <a:xfrm>
              <a:off x="3011416" y="4985936"/>
              <a:ext cx="346846" cy="400110"/>
            </a:xfrm>
            <a:prstGeom prst="rect">
              <a:avLst/>
            </a:prstGeom>
            <a:noFill/>
            <a:ln w="28575">
              <a:noFill/>
              <a:miter lim="800000"/>
              <a:headEnd/>
              <a:tailEnd/>
            </a:ln>
            <a:effectLst/>
          </p:spPr>
          <p:txBody>
            <a:bodyPr wrap="none">
              <a:prstTxWarp prst="textNoShape">
                <a:avLst/>
              </a:prstTxWarp>
              <a:spAutoFit/>
            </a:bodyPr>
            <a:lstStyle/>
            <a:p>
              <a:r>
                <a:rPr lang="en-US" sz="2000" b="1">
                  <a:solidFill>
                    <a:schemeClr val="tx1"/>
                  </a:solidFill>
                  <a:latin typeface="Lucida Sans Unicode" charset="-52"/>
                </a:rPr>
                <a:t>3</a:t>
              </a:r>
            </a:p>
          </p:txBody>
        </p:sp>
        <p:sp>
          <p:nvSpPr>
            <p:cNvPr id="114" name="Rectangle 23"/>
            <p:cNvSpPr>
              <a:spLocks noChangeArrowheads="1"/>
            </p:cNvSpPr>
            <p:nvPr/>
          </p:nvSpPr>
          <p:spPr bwMode="auto">
            <a:xfrm>
              <a:off x="3432799" y="3161440"/>
              <a:ext cx="2696881" cy="26445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a:p>
          </p:txBody>
        </p:sp>
        <p:sp>
          <p:nvSpPr>
            <p:cNvPr id="142" name="Line 30"/>
            <p:cNvSpPr>
              <a:spLocks noChangeShapeType="1"/>
            </p:cNvSpPr>
            <p:nvPr/>
          </p:nvSpPr>
          <p:spPr bwMode="auto">
            <a:xfrm>
              <a:off x="6619291" y="3548373"/>
              <a:ext cx="545010"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43" name="Line 36"/>
            <p:cNvSpPr>
              <a:spLocks noChangeShapeType="1"/>
            </p:cNvSpPr>
            <p:nvPr/>
          </p:nvSpPr>
          <p:spPr bwMode="auto">
            <a:xfrm>
              <a:off x="6619291" y="4544969"/>
              <a:ext cx="545010"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44" name="Line 42"/>
            <p:cNvSpPr>
              <a:spLocks noChangeShapeType="1"/>
            </p:cNvSpPr>
            <p:nvPr/>
          </p:nvSpPr>
          <p:spPr bwMode="auto">
            <a:xfrm>
              <a:off x="6613613" y="5541564"/>
              <a:ext cx="545010"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sp>
          <p:nvSpPr>
            <p:cNvPr id="145" name="Text Box 48"/>
            <p:cNvSpPr txBox="1">
              <a:spLocks noChangeArrowheads="1"/>
            </p:cNvSpPr>
            <p:nvPr/>
          </p:nvSpPr>
          <p:spPr bwMode="auto">
            <a:xfrm>
              <a:off x="6594275" y="3087507"/>
              <a:ext cx="346846" cy="400110"/>
            </a:xfrm>
            <a:prstGeom prst="rect">
              <a:avLst/>
            </a:prstGeom>
            <a:noFill/>
            <a:ln w="28575">
              <a:noFill/>
              <a:miter lim="800000"/>
              <a:headEnd/>
              <a:tailEnd/>
            </a:ln>
            <a:effectLst/>
          </p:spPr>
          <p:txBody>
            <a:bodyPr wrap="none">
              <a:prstTxWarp prst="textNoShape">
                <a:avLst/>
              </a:prstTxWarp>
              <a:spAutoFit/>
            </a:bodyPr>
            <a:lstStyle/>
            <a:p>
              <a:r>
                <a:rPr lang="en-US" sz="2000" b="1" dirty="0">
                  <a:latin typeface="Lucida Sans Unicode" charset="-52"/>
                </a:rPr>
                <a:t>1</a:t>
              </a:r>
              <a:endParaRPr lang="en-US" sz="2000" b="1" dirty="0">
                <a:solidFill>
                  <a:schemeClr val="tx1"/>
                </a:solidFill>
                <a:latin typeface="Lucida Sans Unicode" charset="-52"/>
              </a:endParaRPr>
            </a:p>
          </p:txBody>
        </p:sp>
        <p:sp>
          <p:nvSpPr>
            <p:cNvPr id="146" name="Text Box 49"/>
            <p:cNvSpPr txBox="1">
              <a:spLocks noChangeArrowheads="1"/>
            </p:cNvSpPr>
            <p:nvPr/>
          </p:nvSpPr>
          <p:spPr bwMode="auto">
            <a:xfrm>
              <a:off x="6594275" y="4089974"/>
              <a:ext cx="346846" cy="400110"/>
            </a:xfrm>
            <a:prstGeom prst="rect">
              <a:avLst/>
            </a:prstGeom>
            <a:noFill/>
            <a:ln w="28575">
              <a:noFill/>
              <a:miter lim="800000"/>
              <a:headEnd/>
              <a:tailEnd/>
            </a:ln>
            <a:effectLst/>
          </p:spPr>
          <p:txBody>
            <a:bodyPr wrap="none">
              <a:prstTxWarp prst="textNoShape">
                <a:avLst/>
              </a:prstTxWarp>
              <a:spAutoFit/>
            </a:bodyPr>
            <a:lstStyle/>
            <a:p>
              <a:r>
                <a:rPr lang="en-US" sz="2000" b="1" dirty="0">
                  <a:solidFill>
                    <a:schemeClr val="tx1"/>
                  </a:solidFill>
                  <a:latin typeface="Lucida Sans Unicode" charset="-52"/>
                </a:rPr>
                <a:t>2</a:t>
              </a:r>
            </a:p>
          </p:txBody>
        </p:sp>
        <p:sp>
          <p:nvSpPr>
            <p:cNvPr id="147" name="Text Box 53"/>
            <p:cNvSpPr txBox="1">
              <a:spLocks noChangeArrowheads="1"/>
            </p:cNvSpPr>
            <p:nvPr/>
          </p:nvSpPr>
          <p:spPr bwMode="auto">
            <a:xfrm>
              <a:off x="6583941" y="5071127"/>
              <a:ext cx="346846" cy="400110"/>
            </a:xfrm>
            <a:prstGeom prst="rect">
              <a:avLst/>
            </a:prstGeom>
            <a:noFill/>
            <a:ln w="28575">
              <a:noFill/>
              <a:miter lim="800000"/>
              <a:headEnd/>
              <a:tailEnd/>
            </a:ln>
            <a:effectLst/>
          </p:spPr>
          <p:txBody>
            <a:bodyPr wrap="none">
              <a:prstTxWarp prst="textNoShape">
                <a:avLst/>
              </a:prstTxWarp>
              <a:spAutoFit/>
            </a:bodyPr>
            <a:lstStyle/>
            <a:p>
              <a:r>
                <a:rPr lang="en-US" sz="2000" b="1" dirty="0">
                  <a:solidFill>
                    <a:schemeClr val="tx1"/>
                  </a:solidFill>
                  <a:latin typeface="Lucida Sans Unicode" charset="-52"/>
                </a:rPr>
                <a:t>3</a:t>
              </a:r>
            </a:p>
          </p:txBody>
        </p:sp>
        <p:sp>
          <p:nvSpPr>
            <p:cNvPr id="150" name="Line 32"/>
            <p:cNvSpPr>
              <a:spLocks noChangeShapeType="1"/>
            </p:cNvSpPr>
            <p:nvPr/>
          </p:nvSpPr>
          <p:spPr bwMode="auto">
            <a:xfrm>
              <a:off x="1534008" y="3946758"/>
              <a:ext cx="1498773" cy="0"/>
            </a:xfrm>
            <a:prstGeom prst="line">
              <a:avLst/>
            </a:prstGeom>
            <a:noFill/>
            <a:ln w="25400">
              <a:solidFill>
                <a:srgbClr val="333333"/>
              </a:solidFill>
              <a:round/>
              <a:headEnd/>
              <a:tailEnd/>
            </a:ln>
            <a:effectLst/>
          </p:spPr>
          <p:txBody>
            <a:bodyPr wrap="none" anchor="ctr">
              <a:prstTxWarp prst="textNoShape">
                <a:avLst/>
              </a:prstTxWarp>
            </a:bodyPr>
            <a:lstStyle/>
            <a:p>
              <a:endParaRPr lang="en-US" sz="2400"/>
            </a:p>
          </p:txBody>
        </p:sp>
      </p:grpSp>
      <p:sp>
        <p:nvSpPr>
          <p:cNvPr id="159" name="Rectangle 158"/>
          <p:cNvSpPr/>
          <p:nvPr/>
        </p:nvSpPr>
        <p:spPr>
          <a:xfrm rot="5400000">
            <a:off x="2788447" y="3179140"/>
            <a:ext cx="254739" cy="179843"/>
          </a:xfrm>
          <a:prstGeom prst="rect">
            <a:avLst/>
          </a:prstGeom>
          <a:gradFill>
            <a:gsLst>
              <a:gs pos="0">
                <a:schemeClr val="accent3">
                  <a:lumMod val="50000"/>
                </a:schemeClr>
              </a:gs>
              <a:gs pos="100000">
                <a:schemeClr val="accent3"/>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Rectangle 159"/>
          <p:cNvSpPr/>
          <p:nvPr/>
        </p:nvSpPr>
        <p:spPr>
          <a:xfrm rot="5400000">
            <a:off x="2608604" y="3178391"/>
            <a:ext cx="254739" cy="179843"/>
          </a:xfrm>
          <a:prstGeom prst="rect">
            <a:avLst/>
          </a:prstGeom>
          <a:gradFill>
            <a:gsLst>
              <a:gs pos="0">
                <a:schemeClr val="accent3">
                  <a:lumMod val="50000"/>
                </a:schemeClr>
              </a:gs>
              <a:gs pos="100000">
                <a:schemeClr val="accent3"/>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Rectangle 160"/>
          <p:cNvSpPr/>
          <p:nvPr/>
        </p:nvSpPr>
        <p:spPr>
          <a:xfrm rot="5400000">
            <a:off x="2797791" y="3717292"/>
            <a:ext cx="261450" cy="169537"/>
          </a:xfrm>
          <a:prstGeom prst="rect">
            <a:avLst/>
          </a:prstGeom>
          <a:gradFill>
            <a:gsLst>
              <a:gs pos="0">
                <a:schemeClr val="accent6">
                  <a:lumMod val="4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Rectangle 163"/>
          <p:cNvSpPr/>
          <p:nvPr/>
        </p:nvSpPr>
        <p:spPr>
          <a:xfrm rot="5400000">
            <a:off x="2622531" y="3717293"/>
            <a:ext cx="261450" cy="169537"/>
          </a:xfrm>
          <a:prstGeom prst="rect">
            <a:avLst/>
          </a:prstGeom>
          <a:gradFill>
            <a:gsLst>
              <a:gs pos="0">
                <a:schemeClr val="accent6">
                  <a:lumMod val="40000"/>
                </a:schemeClr>
              </a:gs>
              <a:gs pos="100000">
                <a:schemeClr val="accent6"/>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Rectangle 166"/>
          <p:cNvSpPr/>
          <p:nvPr/>
        </p:nvSpPr>
        <p:spPr>
          <a:xfrm rot="5400000">
            <a:off x="2424113" y="3181934"/>
            <a:ext cx="261450" cy="169537"/>
          </a:xfrm>
          <a:prstGeom prst="rect">
            <a:avLst/>
          </a:prstGeom>
          <a:gradFill>
            <a:gsLst>
              <a:gs pos="0">
                <a:schemeClr val="accent3">
                  <a:lumMod val="50000"/>
                </a:schemeClr>
              </a:gs>
              <a:gs pos="100000">
                <a:schemeClr val="accent3"/>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Rectangle 167"/>
          <p:cNvSpPr/>
          <p:nvPr/>
        </p:nvSpPr>
        <p:spPr>
          <a:xfrm rot="5400000">
            <a:off x="2248853" y="3181935"/>
            <a:ext cx="261450" cy="169537"/>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Rectangle 168"/>
          <p:cNvSpPr/>
          <p:nvPr/>
        </p:nvSpPr>
        <p:spPr>
          <a:xfrm rot="5400000">
            <a:off x="2077941" y="3181935"/>
            <a:ext cx="261450" cy="169537"/>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Rectangle 169"/>
          <p:cNvSpPr/>
          <p:nvPr/>
        </p:nvSpPr>
        <p:spPr>
          <a:xfrm rot="5400000">
            <a:off x="1902681" y="3181936"/>
            <a:ext cx="261450" cy="169537"/>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Rectangle 171"/>
          <p:cNvSpPr/>
          <p:nvPr/>
        </p:nvSpPr>
        <p:spPr>
          <a:xfrm rot="5400000">
            <a:off x="2791625" y="4445797"/>
            <a:ext cx="263967" cy="171168"/>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5" name="Group 214"/>
          <p:cNvGrpSpPr/>
          <p:nvPr/>
        </p:nvGrpSpPr>
        <p:grpSpPr>
          <a:xfrm>
            <a:off x="1985142" y="4399398"/>
            <a:ext cx="852882" cy="264344"/>
            <a:chOff x="1985142" y="4399398"/>
            <a:chExt cx="852882" cy="264344"/>
          </a:xfrm>
        </p:grpSpPr>
        <p:sp>
          <p:nvSpPr>
            <p:cNvPr id="173" name="Rectangle 172"/>
            <p:cNvSpPr/>
            <p:nvPr/>
          </p:nvSpPr>
          <p:spPr>
            <a:xfrm rot="5400000">
              <a:off x="2620456" y="4446173"/>
              <a:ext cx="263967" cy="171168"/>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Rectangle 173"/>
            <p:cNvSpPr/>
            <p:nvPr/>
          </p:nvSpPr>
          <p:spPr>
            <a:xfrm rot="5400000">
              <a:off x="2447913" y="4445798"/>
              <a:ext cx="263967" cy="171168"/>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Rectangle 174"/>
            <p:cNvSpPr/>
            <p:nvPr/>
          </p:nvSpPr>
          <p:spPr>
            <a:xfrm rot="5400000">
              <a:off x="2276744" y="4446174"/>
              <a:ext cx="263967" cy="171168"/>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Rectangle 175"/>
            <p:cNvSpPr/>
            <p:nvPr/>
          </p:nvSpPr>
          <p:spPr>
            <a:xfrm rot="5400000">
              <a:off x="2109911" y="4445799"/>
              <a:ext cx="263967" cy="171168"/>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Rectangle 176"/>
            <p:cNvSpPr/>
            <p:nvPr/>
          </p:nvSpPr>
          <p:spPr>
            <a:xfrm rot="5400000">
              <a:off x="1938742" y="4446175"/>
              <a:ext cx="263967" cy="171168"/>
            </a:xfrm>
            <a:prstGeom prst="rect">
              <a:avLst/>
            </a:prstGeom>
            <a:gradFill>
              <a:gsLst>
                <a:gs pos="0">
                  <a:schemeClr val="tx2"/>
                </a:gs>
                <a:gs pos="100000">
                  <a:schemeClr val="tx2">
                    <a:lumMod val="40000"/>
                    <a:lumOff val="60000"/>
                  </a:schemeClr>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78" name="Rectangle 177"/>
          <p:cNvSpPr/>
          <p:nvPr/>
        </p:nvSpPr>
        <p:spPr>
          <a:xfrm rot="5400000">
            <a:off x="2799063" y="5175658"/>
            <a:ext cx="257640" cy="167065"/>
          </a:xfrm>
          <a:prstGeom prst="rect">
            <a:avLst/>
          </a:prstGeom>
          <a:gradFill>
            <a:gsLst>
              <a:gs pos="0">
                <a:schemeClr val="accent2">
                  <a:lumMod val="50000"/>
                </a:schemeClr>
              </a:gs>
              <a:gs pos="100000">
                <a:schemeClr val="accent2"/>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Rectangle 178"/>
          <p:cNvSpPr/>
          <p:nvPr/>
        </p:nvSpPr>
        <p:spPr>
          <a:xfrm rot="5400000">
            <a:off x="2799572" y="5717087"/>
            <a:ext cx="254738" cy="16518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Rectangle 179"/>
          <p:cNvSpPr/>
          <p:nvPr/>
        </p:nvSpPr>
        <p:spPr>
          <a:xfrm rot="5400000">
            <a:off x="2636294" y="5717088"/>
            <a:ext cx="254738" cy="16518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82" name="Straight Arrow Connector 181"/>
          <p:cNvCxnSpPr/>
          <p:nvPr/>
        </p:nvCxnSpPr>
        <p:spPr>
          <a:xfrm flipV="1">
            <a:off x="3432799" y="3554880"/>
            <a:ext cx="2696881" cy="1977367"/>
          </a:xfrm>
          <a:prstGeom prst="straightConnector1">
            <a:avLst/>
          </a:prstGeom>
          <a:ln w="63500">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p:nvPr/>
        </p:nvCxnSpPr>
        <p:spPr>
          <a:xfrm>
            <a:off x="3432799" y="3535161"/>
            <a:ext cx="2434601" cy="19719"/>
          </a:xfrm>
          <a:prstGeom prst="straightConnector1">
            <a:avLst/>
          </a:prstGeom>
          <a:ln w="63500">
            <a:solidFill>
              <a:schemeClr val="accent3">
                <a:lumMod val="75000"/>
              </a:schemeClr>
            </a:solidFill>
            <a:tailEnd type="arrow"/>
          </a:ln>
        </p:spPr>
        <p:style>
          <a:lnRef idx="2">
            <a:schemeClr val="dk1"/>
          </a:lnRef>
          <a:fillRef idx="0">
            <a:schemeClr val="dk1"/>
          </a:fillRef>
          <a:effectRef idx="1">
            <a:schemeClr val="dk1"/>
          </a:effectRef>
          <a:fontRef idx="minor">
            <a:schemeClr val="tx1"/>
          </a:fontRef>
        </p:style>
      </p:cxnSp>
      <p:sp>
        <p:nvSpPr>
          <p:cNvPr id="196" name="Multiply 195"/>
          <p:cNvSpPr/>
          <p:nvPr/>
        </p:nvSpPr>
        <p:spPr>
          <a:xfrm>
            <a:off x="4428658" y="3156908"/>
            <a:ext cx="705161" cy="795944"/>
          </a:xfrm>
          <a:prstGeom prst="mathMultiply">
            <a:avLst>
              <a:gd name="adj1" fmla="val 116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Rectangle 199"/>
          <p:cNvSpPr/>
          <p:nvPr/>
        </p:nvSpPr>
        <p:spPr>
          <a:xfrm rot="5400000">
            <a:off x="2471710" y="5715785"/>
            <a:ext cx="254738" cy="16518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1" name="Rectangle 200"/>
          <p:cNvSpPr/>
          <p:nvPr/>
        </p:nvSpPr>
        <p:spPr>
          <a:xfrm rot="5400000">
            <a:off x="2308432" y="5715786"/>
            <a:ext cx="254738" cy="165183"/>
          </a:xfrm>
          <a:prstGeom prst="rect">
            <a:avLst/>
          </a:prstGeom>
          <a:gradFill>
            <a:gsLst>
              <a:gs pos="0">
                <a:schemeClr val="accent4">
                  <a:lumMod val="50000"/>
                </a:schemeClr>
              </a:gs>
              <a:gs pos="100000">
                <a:schemeClr val="accent4"/>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02" name="Straight Arrow Connector 201"/>
          <p:cNvCxnSpPr/>
          <p:nvPr/>
        </p:nvCxnSpPr>
        <p:spPr>
          <a:xfrm>
            <a:off x="3432799" y="3554880"/>
            <a:ext cx="2696881" cy="1986684"/>
          </a:xfrm>
          <a:prstGeom prst="straightConnector1">
            <a:avLst/>
          </a:prstGeom>
          <a:ln w="63500">
            <a:solidFill>
              <a:schemeClr val="accent6"/>
            </a:solidFill>
            <a:tailEnd type="arrow"/>
          </a:ln>
        </p:spPr>
        <p:style>
          <a:lnRef idx="2">
            <a:schemeClr val="dk1"/>
          </a:lnRef>
          <a:fillRef idx="0">
            <a:schemeClr val="dk1"/>
          </a:fillRef>
          <a:effectRef idx="1">
            <a:schemeClr val="dk1"/>
          </a:effectRef>
          <a:fontRef idx="minor">
            <a:schemeClr val="tx1"/>
          </a:fontRef>
        </p:style>
      </p:cxnSp>
      <p:cxnSp>
        <p:nvCxnSpPr>
          <p:cNvPr id="205" name="Straight Arrow Connector 204"/>
          <p:cNvCxnSpPr/>
          <p:nvPr/>
        </p:nvCxnSpPr>
        <p:spPr>
          <a:xfrm>
            <a:off x="3432799" y="5541564"/>
            <a:ext cx="2434601" cy="0"/>
          </a:xfrm>
          <a:prstGeom prst="straightConnector1">
            <a:avLst/>
          </a:prstGeom>
          <a:ln w="63500">
            <a:solidFill>
              <a:schemeClr val="accent4"/>
            </a:solidFill>
            <a:tailEnd type="arrow"/>
          </a:ln>
        </p:spPr>
        <p:style>
          <a:lnRef idx="2">
            <a:schemeClr val="dk1"/>
          </a:lnRef>
          <a:fillRef idx="0">
            <a:schemeClr val="dk1"/>
          </a:fillRef>
          <a:effectRef idx="1">
            <a:schemeClr val="dk1"/>
          </a:effectRef>
          <a:fontRef idx="minor">
            <a:schemeClr val="tx1"/>
          </a:fontRef>
        </p:style>
      </p:cxnSp>
      <p:sp>
        <p:nvSpPr>
          <p:cNvPr id="210" name="Multiply 209"/>
          <p:cNvSpPr/>
          <p:nvPr/>
        </p:nvSpPr>
        <p:spPr>
          <a:xfrm>
            <a:off x="4428157" y="5120890"/>
            <a:ext cx="705161" cy="795944"/>
          </a:xfrm>
          <a:prstGeom prst="mathMultiply">
            <a:avLst>
              <a:gd name="adj1" fmla="val 116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11" name="Straight Arrow Connector 210"/>
          <p:cNvCxnSpPr/>
          <p:nvPr/>
        </p:nvCxnSpPr>
        <p:spPr>
          <a:xfrm>
            <a:off x="3432799" y="4548222"/>
            <a:ext cx="2696881" cy="0"/>
          </a:xfrm>
          <a:prstGeom prst="straightConnector1">
            <a:avLst/>
          </a:prstGeom>
          <a:ln w="63500">
            <a:solidFill>
              <a:schemeClr val="accent1"/>
            </a:solidFill>
            <a:tailEnd type="arrow"/>
          </a:ln>
        </p:spPr>
        <p:style>
          <a:lnRef idx="2">
            <a:schemeClr val="dk1"/>
          </a:lnRef>
          <a:fillRef idx="0">
            <a:schemeClr val="dk1"/>
          </a:fillRef>
          <a:effectRef idx="1">
            <a:schemeClr val="dk1"/>
          </a:effectRef>
          <a:fontRef idx="minor">
            <a:schemeClr val="tx1"/>
          </a:fontRef>
        </p:style>
      </p:cxnSp>
      <p:sp>
        <p:nvSpPr>
          <p:cNvPr id="214" name="Rectangle 213"/>
          <p:cNvSpPr/>
          <p:nvPr/>
        </p:nvSpPr>
        <p:spPr>
          <a:xfrm rot="5400000">
            <a:off x="1733143" y="3180189"/>
            <a:ext cx="261450" cy="169537"/>
          </a:xfrm>
          <a:prstGeom prst="rect">
            <a:avLst/>
          </a:prstGeom>
          <a:gradFill>
            <a:gsLst>
              <a:gs pos="0">
                <a:schemeClr val="accent6">
                  <a:lumMod val="50000"/>
                </a:schemeClr>
              </a:gs>
              <a:gs pos="100000">
                <a:srgbClr val="FFFF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lide Number Placeholder 6"/>
          <p:cNvSpPr>
            <a:spLocks noGrp="1"/>
          </p:cNvSpPr>
          <p:nvPr>
            <p:ph type="sldNum" sz="quarter" idx="12"/>
          </p:nvPr>
        </p:nvSpPr>
        <p:spPr/>
        <p:txBody>
          <a:bodyPr/>
          <a:lstStyle/>
          <a:p>
            <a:fld id="{3AC99A5B-5B03-425B-9284-2F10A88898BE}" type="slidenum">
              <a:rPr lang="en-US" smtClean="0"/>
              <a:t>26</a:t>
            </a:fld>
            <a:endParaRPr lang="en-US"/>
          </a:p>
        </p:txBody>
      </p:sp>
    </p:spTree>
    <p:custDataLst>
      <p:tags r:id="rId1"/>
    </p:custDataLst>
    <p:extLst>
      <p:ext uri="{BB962C8B-B14F-4D97-AF65-F5344CB8AC3E}">
        <p14:creationId xmlns:p14="http://schemas.microsoft.com/office/powerpoint/2010/main" val="1975941646"/>
      </p:ext>
    </p:extLst>
  </p:cSld>
  <p:clrMapOvr>
    <a:masterClrMapping/>
  </p:clrMapOvr>
  <mc:AlternateContent xmlns:mc="http://schemas.openxmlformats.org/markup-compatibility/2006" xmlns:p14="http://schemas.microsoft.com/office/powerpoint/2010/main">
    <mc:Choice Requires="p14">
      <p:transition spd="slow" p14:dur="2000" advTm="81480"/>
    </mc:Choice>
    <mc:Fallback xmlns="">
      <p:transition xmlns:p14="http://schemas.microsoft.com/office/powerpoint/2010/main" spd="slow" advTm="814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7"/>
                                        </p:tgtEl>
                                        <p:attrNameLst>
                                          <p:attrName>style.visibility</p:attrName>
                                        </p:attrNameLst>
                                      </p:cBhvr>
                                      <p:to>
                                        <p:strVal val="visible"/>
                                      </p:to>
                                    </p:set>
                                    <p:animEffect transition="in" filter="fade">
                                      <p:cBhvr>
                                        <p:cTn id="9" dur="500"/>
                                        <p:tgtEl>
                                          <p:spTgt spid="15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fade">
                                      <p:cBhvr>
                                        <p:cTn id="18" dur="500"/>
                                        <p:tgtEl>
                                          <p:spTgt spid="16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500"/>
                                        <p:tgtEl>
                                          <p:spTgt spid="1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7"/>
                                        </p:tgtEl>
                                        <p:attrNameLst>
                                          <p:attrName>style.visibility</p:attrName>
                                        </p:attrNameLst>
                                      </p:cBhvr>
                                      <p:to>
                                        <p:strVal val="visible"/>
                                      </p:to>
                                    </p:set>
                                    <p:animEffect transition="in" filter="fade">
                                      <p:cBhvr>
                                        <p:cTn id="24" dur="500"/>
                                        <p:tgtEl>
                                          <p:spTgt spid="16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500"/>
                                        <p:tgtEl>
                                          <p:spTgt spid="16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9"/>
                                        </p:tgtEl>
                                        <p:attrNameLst>
                                          <p:attrName>style.visibility</p:attrName>
                                        </p:attrNameLst>
                                      </p:cBhvr>
                                      <p:to>
                                        <p:strVal val="visible"/>
                                      </p:to>
                                    </p:set>
                                    <p:animEffect transition="in" filter="fade">
                                      <p:cBhvr>
                                        <p:cTn id="30" dur="500"/>
                                        <p:tgtEl>
                                          <p:spTgt spid="1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0"/>
                                        </p:tgtEl>
                                        <p:attrNameLst>
                                          <p:attrName>style.visibility</p:attrName>
                                        </p:attrNameLst>
                                      </p:cBhvr>
                                      <p:to>
                                        <p:strVal val="visible"/>
                                      </p:to>
                                    </p:set>
                                    <p:animEffect transition="in" filter="fade">
                                      <p:cBhvr>
                                        <p:cTn id="33" dur="500"/>
                                        <p:tgtEl>
                                          <p:spTgt spid="17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fade">
                                      <p:cBhvr>
                                        <p:cTn id="36" dur="500"/>
                                        <p:tgtEl>
                                          <p:spTgt spid="1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fade">
                                      <p:cBhvr>
                                        <p:cTn id="39" dur="500"/>
                                        <p:tgtEl>
                                          <p:spTgt spid="1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500"/>
                                        <p:tgtEl>
                                          <p:spTgt spid="17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0"/>
                                        </p:tgtEl>
                                        <p:attrNameLst>
                                          <p:attrName>style.visibility</p:attrName>
                                        </p:attrNameLst>
                                      </p:cBhvr>
                                      <p:to>
                                        <p:strVal val="visible"/>
                                      </p:to>
                                    </p:set>
                                    <p:animEffect transition="in" filter="fade">
                                      <p:cBhvr>
                                        <p:cTn id="45" dur="500"/>
                                        <p:tgtEl>
                                          <p:spTgt spid="18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0"/>
                                        </p:tgtEl>
                                        <p:attrNameLst>
                                          <p:attrName>style.visibility</p:attrName>
                                        </p:attrNameLst>
                                      </p:cBhvr>
                                      <p:to>
                                        <p:strVal val="visible"/>
                                      </p:to>
                                    </p:set>
                                    <p:animEffect transition="in" filter="fade">
                                      <p:cBhvr>
                                        <p:cTn id="48" dur="500"/>
                                        <p:tgtEl>
                                          <p:spTgt spid="20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1"/>
                                        </p:tgtEl>
                                        <p:attrNameLst>
                                          <p:attrName>style.visibility</p:attrName>
                                        </p:attrNameLst>
                                      </p:cBhvr>
                                      <p:to>
                                        <p:strVal val="visible"/>
                                      </p:to>
                                    </p:set>
                                    <p:animEffect transition="in" filter="fade">
                                      <p:cBhvr>
                                        <p:cTn id="51" dur="500"/>
                                        <p:tgtEl>
                                          <p:spTgt spid="20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4"/>
                                        </p:tgtEl>
                                        <p:attrNameLst>
                                          <p:attrName>style.visibility</p:attrName>
                                        </p:attrNameLst>
                                      </p:cBhvr>
                                      <p:to>
                                        <p:strVal val="visible"/>
                                      </p:to>
                                    </p:set>
                                    <p:animEffect transition="in" filter="fade">
                                      <p:cBhvr>
                                        <p:cTn id="54" dur="500"/>
                                        <p:tgtEl>
                                          <p:spTgt spid="214"/>
                                        </p:tgtEl>
                                      </p:cBhvr>
                                    </p:animEffect>
                                  </p:childTnLst>
                                </p:cTn>
                              </p:par>
                              <p:par>
                                <p:cTn id="55" presetID="10" presetClass="entr" presetSubtype="0" fill="hold" nodeType="withEffect">
                                  <p:stCondLst>
                                    <p:cond delay="0"/>
                                  </p:stCondLst>
                                  <p:childTnLst>
                                    <p:set>
                                      <p:cBhvr>
                                        <p:cTn id="56" dur="1" fill="hold">
                                          <p:stCondLst>
                                            <p:cond delay="0"/>
                                          </p:stCondLst>
                                        </p:cTn>
                                        <p:tgtEl>
                                          <p:spTgt spid="215"/>
                                        </p:tgtEl>
                                        <p:attrNameLst>
                                          <p:attrName>style.visibility</p:attrName>
                                        </p:attrNameLst>
                                      </p:cBhvr>
                                      <p:to>
                                        <p:strVal val="visible"/>
                                      </p:to>
                                    </p:set>
                                    <p:animEffect transition="in" filter="fade">
                                      <p:cBhvr>
                                        <p:cTn id="57" dur="500"/>
                                        <p:tgtEl>
                                          <p:spTgt spid="21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0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9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88"/>
                                        </p:tgtEl>
                                      </p:cBhvr>
                                    </p:animEffect>
                                    <p:set>
                                      <p:cBhvr>
                                        <p:cTn id="78" dur="1" fill="hold">
                                          <p:stCondLst>
                                            <p:cond delay="499"/>
                                          </p:stCondLst>
                                        </p:cTn>
                                        <p:tgtEl>
                                          <p:spTgt spid="18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96"/>
                                        </p:tgtEl>
                                      </p:cBhvr>
                                    </p:animEffect>
                                    <p:set>
                                      <p:cBhvr>
                                        <p:cTn id="81" dur="1" fill="hold">
                                          <p:stCondLst>
                                            <p:cond delay="499"/>
                                          </p:stCondLst>
                                        </p:cTn>
                                        <p:tgtEl>
                                          <p:spTgt spid="19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0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1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05"/>
                                        </p:tgtEl>
                                      </p:cBhvr>
                                    </p:animEffect>
                                    <p:set>
                                      <p:cBhvr>
                                        <p:cTn id="94" dur="1" fill="hold">
                                          <p:stCondLst>
                                            <p:cond delay="499"/>
                                          </p:stCondLst>
                                        </p:cTn>
                                        <p:tgtEl>
                                          <p:spTgt spid="20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0"/>
                                        </p:tgtEl>
                                      </p:cBhvr>
                                    </p:animEffect>
                                    <p:set>
                                      <p:cBhvr>
                                        <p:cTn id="97" dur="1" fill="hold">
                                          <p:stCondLst>
                                            <p:cond delay="499"/>
                                          </p:stCondLst>
                                        </p:cTn>
                                        <p:tgtEl>
                                          <p:spTgt spid="21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1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0" presetClass="path" presetSubtype="0" accel="50000" decel="50000" fill="hold" grpId="2" nodeType="clickEffect">
                                  <p:stCondLst>
                                    <p:cond delay="0"/>
                                  </p:stCondLst>
                                  <p:childTnLst>
                                    <p:animMotion origin="layout" path="M 0 0 L 0 -0.04094 L 0.05539 -0.04094 L 0.34948 0.25469 L 0.48316 0.25469 " pathEditMode="relative" ptsTypes="AAAAA">
                                      <p:cBhvr>
                                        <p:cTn id="105" dur="1000" fill="hold"/>
                                        <p:tgtEl>
                                          <p:spTgt spid="161"/>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L 0.4842 0.00023 " pathEditMode="relative" ptsTypes="AA">
                                      <p:cBhvr>
                                        <p:cTn id="107" dur="1000" fill="hold"/>
                                        <p:tgtEl>
                                          <p:spTgt spid="172"/>
                                        </p:tgtEl>
                                        <p:attrNameLst>
                                          <p:attrName>ppt_x</p:attrName>
                                          <p:attrName>ppt_y</p:attrName>
                                        </p:attrNameLst>
                                      </p:cBhvr>
                                    </p:animMotion>
                                  </p:childTnLst>
                                </p:cTn>
                              </p:par>
                              <p:par>
                                <p:cTn id="108" presetID="0" presetClass="path" presetSubtype="0" accel="50000" decel="50000" fill="hold" grpId="1" nodeType="withEffect">
                                  <p:stCondLst>
                                    <p:cond delay="0"/>
                                  </p:stCondLst>
                                  <p:childTnLst>
                                    <p:animMotion origin="layout" path="M 0 0 L 0 0.04094 L 0.05452 0.04094 L 0.35052 -0.24659 L 0.48611 -0.24659 " pathEditMode="relative" ptsTypes="AAAAA">
                                      <p:cBhvr>
                                        <p:cTn id="109" dur="1000" fill="hold"/>
                                        <p:tgtEl>
                                          <p:spTgt spid="178"/>
                                        </p:tgtEl>
                                        <p:attrNameLst>
                                          <p:attrName>ppt_x</p:attrName>
                                          <p:attrName>ppt_y</p:attrName>
                                        </p:attrNameLst>
                                      </p:cBhvr>
                                    </p:animMotion>
                                  </p:childTnLst>
                                </p:cTn>
                              </p:par>
                            </p:childTnLst>
                          </p:cTn>
                        </p:par>
                        <p:par>
                          <p:cTn id="110" fill="hold">
                            <p:stCondLst>
                              <p:cond delay="1000"/>
                            </p:stCondLst>
                            <p:childTnLst>
                              <p:par>
                                <p:cTn id="111" presetID="10" presetClass="exit" presetSubtype="0" fill="hold" grpId="1" nodeType="afterEffect">
                                  <p:stCondLst>
                                    <p:cond delay="1000"/>
                                  </p:stCondLst>
                                  <p:childTnLst>
                                    <p:animEffect transition="out" filter="fade">
                                      <p:cBhvr>
                                        <p:cTn id="112" dur="500"/>
                                        <p:tgtEl>
                                          <p:spTgt spid="161"/>
                                        </p:tgtEl>
                                      </p:cBhvr>
                                    </p:animEffect>
                                    <p:set>
                                      <p:cBhvr>
                                        <p:cTn id="113" dur="1" fill="hold">
                                          <p:stCondLst>
                                            <p:cond delay="499"/>
                                          </p:stCondLst>
                                        </p:cTn>
                                        <p:tgtEl>
                                          <p:spTgt spid="161"/>
                                        </p:tgtEl>
                                        <p:attrNameLst>
                                          <p:attrName>style.visibility</p:attrName>
                                        </p:attrNameLst>
                                      </p:cBhvr>
                                      <p:to>
                                        <p:strVal val="hidden"/>
                                      </p:to>
                                    </p:set>
                                  </p:childTnLst>
                                </p:cTn>
                              </p:par>
                              <p:par>
                                <p:cTn id="114" presetID="10" presetClass="exit" presetSubtype="0" fill="hold" grpId="2" nodeType="withEffect">
                                  <p:stCondLst>
                                    <p:cond delay="1000"/>
                                  </p:stCondLst>
                                  <p:childTnLst>
                                    <p:animEffect transition="out" filter="fade">
                                      <p:cBhvr>
                                        <p:cTn id="115" dur="500"/>
                                        <p:tgtEl>
                                          <p:spTgt spid="172"/>
                                        </p:tgtEl>
                                      </p:cBhvr>
                                    </p:animEffect>
                                    <p:set>
                                      <p:cBhvr>
                                        <p:cTn id="116" dur="1" fill="hold">
                                          <p:stCondLst>
                                            <p:cond delay="499"/>
                                          </p:stCondLst>
                                        </p:cTn>
                                        <p:tgtEl>
                                          <p:spTgt spid="172"/>
                                        </p:tgtEl>
                                        <p:attrNameLst>
                                          <p:attrName>style.visibility</p:attrName>
                                        </p:attrNameLst>
                                      </p:cBhvr>
                                      <p:to>
                                        <p:strVal val="hidden"/>
                                      </p:to>
                                    </p:set>
                                  </p:childTnLst>
                                </p:cTn>
                              </p:par>
                              <p:par>
                                <p:cTn id="117" presetID="10" presetClass="exit" presetSubtype="0" fill="hold" grpId="2" nodeType="withEffect">
                                  <p:stCondLst>
                                    <p:cond delay="1000"/>
                                  </p:stCondLst>
                                  <p:childTnLst>
                                    <p:animEffect transition="out" filter="fade">
                                      <p:cBhvr>
                                        <p:cTn id="118" dur="500"/>
                                        <p:tgtEl>
                                          <p:spTgt spid="178"/>
                                        </p:tgtEl>
                                      </p:cBhvr>
                                    </p:animEffect>
                                    <p:set>
                                      <p:cBhvr>
                                        <p:cTn id="119" dur="1" fill="hold">
                                          <p:stCondLst>
                                            <p:cond delay="499"/>
                                          </p:stCondLst>
                                        </p:cTn>
                                        <p:tgtEl>
                                          <p:spTgt spid="178"/>
                                        </p:tgtEl>
                                        <p:attrNameLst>
                                          <p:attrName>style.visibility</p:attrName>
                                        </p:attrNameLst>
                                      </p:cBhvr>
                                      <p:to>
                                        <p:strVal val="hidden"/>
                                      </p:to>
                                    </p:set>
                                  </p:childTnLst>
                                </p:cTn>
                              </p:par>
                              <p:par>
                                <p:cTn id="120" presetID="10" presetClass="exit" presetSubtype="0" fill="hold" nodeType="withEffect">
                                  <p:stCondLst>
                                    <p:cond delay="1000"/>
                                  </p:stCondLst>
                                  <p:childTnLst>
                                    <p:animEffect transition="out" filter="fade">
                                      <p:cBhvr>
                                        <p:cTn id="121" dur="500"/>
                                        <p:tgtEl>
                                          <p:spTgt spid="182"/>
                                        </p:tgtEl>
                                      </p:cBhvr>
                                    </p:animEffect>
                                    <p:set>
                                      <p:cBhvr>
                                        <p:cTn id="122" dur="1" fill="hold">
                                          <p:stCondLst>
                                            <p:cond delay="499"/>
                                          </p:stCondLst>
                                        </p:cTn>
                                        <p:tgtEl>
                                          <p:spTgt spid="182"/>
                                        </p:tgtEl>
                                        <p:attrNameLst>
                                          <p:attrName>style.visibility</p:attrName>
                                        </p:attrNameLst>
                                      </p:cBhvr>
                                      <p:to>
                                        <p:strVal val="hidden"/>
                                      </p:to>
                                    </p:set>
                                  </p:childTnLst>
                                </p:cTn>
                              </p:par>
                              <p:par>
                                <p:cTn id="123" presetID="10" presetClass="exit" presetSubtype="0" fill="hold" nodeType="withEffect">
                                  <p:stCondLst>
                                    <p:cond delay="1000"/>
                                  </p:stCondLst>
                                  <p:childTnLst>
                                    <p:animEffect transition="out" filter="fade">
                                      <p:cBhvr>
                                        <p:cTn id="124" dur="500"/>
                                        <p:tgtEl>
                                          <p:spTgt spid="202"/>
                                        </p:tgtEl>
                                      </p:cBhvr>
                                    </p:animEffect>
                                    <p:set>
                                      <p:cBhvr>
                                        <p:cTn id="125" dur="1" fill="hold">
                                          <p:stCondLst>
                                            <p:cond delay="499"/>
                                          </p:stCondLst>
                                        </p:cTn>
                                        <p:tgtEl>
                                          <p:spTgt spid="202"/>
                                        </p:tgtEl>
                                        <p:attrNameLst>
                                          <p:attrName>style.visibility</p:attrName>
                                        </p:attrNameLst>
                                      </p:cBhvr>
                                      <p:to>
                                        <p:strVal val="hidden"/>
                                      </p:to>
                                    </p:set>
                                  </p:childTnLst>
                                </p:cTn>
                              </p:par>
                              <p:par>
                                <p:cTn id="126" presetID="10" presetClass="exit" presetSubtype="0" fill="hold" nodeType="withEffect">
                                  <p:stCondLst>
                                    <p:cond delay="1000"/>
                                  </p:stCondLst>
                                  <p:childTnLst>
                                    <p:animEffect transition="out" filter="fade">
                                      <p:cBhvr>
                                        <p:cTn id="127" dur="500"/>
                                        <p:tgtEl>
                                          <p:spTgt spid="211"/>
                                        </p:tgtEl>
                                      </p:cBhvr>
                                    </p:animEffect>
                                    <p:set>
                                      <p:cBhvr>
                                        <p:cTn id="128" dur="1" fill="hold">
                                          <p:stCondLst>
                                            <p:cond delay="499"/>
                                          </p:stCondLst>
                                        </p:cTn>
                                        <p:tgtEl>
                                          <p:spTgt spid="211"/>
                                        </p:tgtEl>
                                        <p:attrNameLst>
                                          <p:attrName>style.visibility</p:attrName>
                                        </p:attrNameLst>
                                      </p:cBhvr>
                                      <p:to>
                                        <p:strVal val="hidden"/>
                                      </p:to>
                                    </p:set>
                                  </p:childTnLst>
                                </p:cTn>
                              </p:par>
                            </p:childTnLst>
                          </p:cTn>
                        </p:par>
                        <p:par>
                          <p:cTn id="129" fill="hold">
                            <p:stCondLst>
                              <p:cond delay="2500"/>
                            </p:stCondLst>
                            <p:childTnLst>
                              <p:par>
                                <p:cTn id="130" presetID="0" presetClass="path" presetSubtype="0" accel="50000" decel="50000" fill="hold" grpId="1" nodeType="afterEffect">
                                  <p:stCondLst>
                                    <p:cond delay="0"/>
                                  </p:stCondLst>
                                  <p:childTnLst>
                                    <p:animMotion origin="layout" path="M -0.00035 0.00046 L 0.0191 4.81481E-6 " pathEditMode="relative" rAng="0" ptsTypes="AA">
                                      <p:cBhvr>
                                        <p:cTn id="131" dur="500" fill="hold"/>
                                        <p:tgtEl>
                                          <p:spTgt spid="164"/>
                                        </p:tgtEl>
                                        <p:attrNameLst>
                                          <p:attrName>ppt_x</p:attrName>
                                          <p:attrName>ppt_y</p:attrName>
                                        </p:attrNameLst>
                                      </p:cBhvr>
                                      <p:rCtr x="972" y="-23"/>
                                    </p:animMotion>
                                  </p:childTnLst>
                                </p:cTn>
                              </p:par>
                              <p:par>
                                <p:cTn id="132" presetID="0" presetClass="path" presetSubtype="0" accel="50000" decel="50000" fill="hold" nodeType="withEffect">
                                  <p:stCondLst>
                                    <p:cond delay="0"/>
                                  </p:stCondLst>
                                  <p:childTnLst>
                                    <p:animMotion origin="layout" path="M 4.72222E-6 1.85185E-6 L 0.01961 1.85185E-6 " pathEditMode="relative" rAng="0" ptsTypes="AA">
                                      <p:cBhvr>
                                        <p:cTn id="133" dur="500" fill="hold"/>
                                        <p:tgtEl>
                                          <p:spTgt spid="215"/>
                                        </p:tgtEl>
                                        <p:attrNameLst>
                                          <p:attrName>ppt_x</p:attrName>
                                          <p:attrName>ppt_y</p:attrName>
                                        </p:attrNameLst>
                                      </p:cBhvr>
                                      <p:rCtr x="972" y="0"/>
                                    </p:animMotion>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202"/>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9" grpId="0" animBg="1"/>
      <p:bldP spid="160" grpId="0" animBg="1"/>
      <p:bldP spid="161" grpId="0" animBg="1"/>
      <p:bldP spid="161" grpId="1" animBg="1"/>
      <p:bldP spid="161" grpId="2" animBg="1"/>
      <p:bldP spid="164" grpId="0" animBg="1"/>
      <p:bldP spid="164" grpId="1" animBg="1"/>
      <p:bldP spid="167" grpId="0" animBg="1"/>
      <p:bldP spid="168" grpId="0" animBg="1"/>
      <p:bldP spid="169" grpId="0" animBg="1"/>
      <p:bldP spid="170" grpId="0" animBg="1"/>
      <p:bldP spid="172" grpId="0" animBg="1"/>
      <p:bldP spid="172" grpId="1" animBg="1"/>
      <p:bldP spid="172" grpId="2" animBg="1"/>
      <p:bldP spid="178" grpId="0" animBg="1"/>
      <p:bldP spid="178" grpId="1" animBg="1"/>
      <p:bldP spid="178" grpId="2" animBg="1"/>
      <p:bldP spid="179" grpId="0" animBg="1"/>
      <p:bldP spid="180" grpId="0" animBg="1"/>
      <p:bldP spid="196" grpId="0" animBg="1"/>
      <p:bldP spid="196" grpId="1" animBg="1"/>
      <p:bldP spid="200" grpId="0" animBg="1"/>
      <p:bldP spid="201" grpId="0" animBg="1"/>
      <p:bldP spid="210" grpId="0" animBg="1"/>
      <p:bldP spid="210" grpId="1" animBg="1"/>
      <p:bldP spid="2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a:t>
            </a:r>
            <a:endParaRPr lang="en-US" dirty="0"/>
          </a:p>
        </p:txBody>
      </p:sp>
      <p:sp>
        <p:nvSpPr>
          <p:cNvPr id="4" name="Slide Number Placeholder 3"/>
          <p:cNvSpPr>
            <a:spLocks noGrp="1"/>
          </p:cNvSpPr>
          <p:nvPr>
            <p:ph type="sldNum" sz="quarter" idx="12"/>
          </p:nvPr>
        </p:nvSpPr>
        <p:spPr/>
        <p:txBody>
          <a:bodyPr/>
          <a:lstStyle/>
          <a:p>
            <a:fld id="{3AC99A5B-5B03-425B-9284-2F10A88898BE}" type="slidenum">
              <a:rPr lang="en-US" smtClean="0"/>
              <a:t>27</a:t>
            </a:fld>
            <a:endParaRPr lang="en-US"/>
          </a:p>
        </p:txBody>
      </p:sp>
      <p:grpSp>
        <p:nvGrpSpPr>
          <p:cNvPr id="5" name="Group 4"/>
          <p:cNvGrpSpPr/>
          <p:nvPr/>
        </p:nvGrpSpPr>
        <p:grpSpPr>
          <a:xfrm>
            <a:off x="152400" y="1753626"/>
            <a:ext cx="8915398" cy="837174"/>
            <a:chOff x="228707" y="4115826"/>
            <a:chExt cx="8919567" cy="837174"/>
          </a:xfrm>
        </p:grpSpPr>
        <p:sp>
          <p:nvSpPr>
            <p:cNvPr id="6" name="TextBox 5"/>
            <p:cNvSpPr txBox="1"/>
            <p:nvPr/>
          </p:nvSpPr>
          <p:spPr>
            <a:xfrm>
              <a:off x="991063" y="4353580"/>
              <a:ext cx="8157211" cy="523220"/>
            </a:xfrm>
            <a:prstGeom prst="rect">
              <a:avLst/>
            </a:prstGeom>
            <a:noFill/>
          </p:spPr>
          <p:txBody>
            <a:bodyPr wrap="square" rtlCol="0">
              <a:spAutoFit/>
            </a:bodyPr>
            <a:lstStyle/>
            <a:p>
              <a:r>
                <a:rPr lang="en-US" sz="2800" dirty="0" smtClean="0">
                  <a:latin typeface="Verdana"/>
                  <a:cs typeface="Verdana"/>
                </a:rPr>
                <a:t>Decouple flow scheduling from rate control</a:t>
              </a:r>
              <a:endParaRPr lang="en-US" sz="2800" dirty="0">
                <a:latin typeface="Verdana"/>
                <a:cs typeface="Verdana"/>
              </a:endParaRPr>
            </a:p>
          </p:txBody>
        </p:sp>
        <p:pic>
          <p:nvPicPr>
            <p:cNvPr id="7" name="Picture 6"/>
            <p:cNvPicPr>
              <a:picLocks noChangeAspect="1"/>
            </p:cNvPicPr>
            <p:nvPr/>
          </p:nvPicPr>
          <p:blipFill>
            <a:blip r:embed="rId4"/>
            <a:stretch>
              <a:fillRect/>
            </a:stretch>
          </p:blipFill>
          <p:spPr>
            <a:xfrm>
              <a:off x="228707" y="4115826"/>
              <a:ext cx="834364" cy="837174"/>
            </a:xfrm>
            <a:prstGeom prst="rect">
              <a:avLst/>
            </a:prstGeom>
          </p:spPr>
        </p:pic>
      </p:grpSp>
      <p:grpSp>
        <p:nvGrpSpPr>
          <p:cNvPr id="9" name="Group 8"/>
          <p:cNvGrpSpPr/>
          <p:nvPr/>
        </p:nvGrpSpPr>
        <p:grpSpPr>
          <a:xfrm>
            <a:off x="152400" y="3151569"/>
            <a:ext cx="3638559" cy="3173031"/>
            <a:chOff x="2553762" y="2124177"/>
            <a:chExt cx="4193123" cy="3572220"/>
          </a:xfrm>
        </p:grpSpPr>
        <p:sp>
          <p:nvSpPr>
            <p:cNvPr id="10" name="Rectangle 9"/>
            <p:cNvSpPr/>
            <p:nvPr/>
          </p:nvSpPr>
          <p:spPr>
            <a:xfrm>
              <a:off x="25537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noProof="0" dirty="0" smtClean="0">
                  <a:solidFill>
                    <a:schemeClr val="bg1"/>
                  </a:solidFill>
                  <a:latin typeface="Calibri"/>
                </a:rPr>
                <a:t>H1</a:t>
              </a:r>
              <a:endParaRPr kumimoji="0" lang="en-US" sz="1050" b="0" i="0" u="none" strike="noStrike" kern="0" cap="none" spc="0" normalizeH="0" baseline="0" noProof="0" dirty="0">
                <a:ln>
                  <a:noFill/>
                </a:ln>
                <a:solidFill>
                  <a:schemeClr val="bg1"/>
                </a:solidFill>
                <a:effectLst/>
                <a:uLnTx/>
                <a:uFillTx/>
                <a:latin typeface="Calibri"/>
              </a:endParaRPr>
            </a:p>
          </p:txBody>
        </p:sp>
        <p:cxnSp>
          <p:nvCxnSpPr>
            <p:cNvPr id="11" name="Straight Connector 10"/>
            <p:cNvCxnSpPr>
              <a:stCxn id="10" idx="0"/>
            </p:cNvCxnSpPr>
            <p:nvPr/>
          </p:nvCxnSpPr>
          <p:spPr>
            <a:xfrm flipV="1">
              <a:off x="2745324" y="4419600"/>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2416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241685" y="263651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241685" y="263651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39274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613285" y="263651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613285" y="263651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5" idx="0"/>
            </p:cNvCxnSpPr>
            <p:nvPr/>
          </p:nvCxnSpPr>
          <p:spPr>
            <a:xfrm flipH="1" flipV="1">
              <a:off x="3927485" y="2636520"/>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765685" y="2636520"/>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5" idx="0"/>
            </p:cNvCxnSpPr>
            <p:nvPr/>
          </p:nvCxnSpPr>
          <p:spPr>
            <a:xfrm flipH="1" flipV="1">
              <a:off x="5603885" y="2636520"/>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0109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noProof="0" dirty="0" smtClean="0">
                  <a:solidFill>
                    <a:schemeClr val="bg1"/>
                  </a:solidFill>
                  <a:latin typeface="Calibri"/>
                </a:rPr>
                <a:t>H2</a:t>
              </a:r>
              <a:endParaRPr kumimoji="0" lang="en-US" sz="1050" b="0" i="0" u="none" strike="noStrike" kern="0" cap="none" spc="0" normalizeH="0" baseline="0" noProof="0" dirty="0">
                <a:ln>
                  <a:noFill/>
                </a:ln>
                <a:solidFill>
                  <a:schemeClr val="bg1"/>
                </a:solidFill>
                <a:effectLst/>
                <a:uLnTx/>
                <a:uFillTx/>
                <a:latin typeface="Calibri"/>
              </a:endParaRPr>
            </a:p>
          </p:txBody>
        </p:sp>
        <p:sp>
          <p:nvSpPr>
            <p:cNvPr id="22" name="Rectangle 21"/>
            <p:cNvSpPr/>
            <p:nvPr/>
          </p:nvSpPr>
          <p:spPr>
            <a:xfrm>
              <a:off x="3468162"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noProof="0" dirty="0" smtClean="0">
                  <a:solidFill>
                    <a:schemeClr val="bg1"/>
                  </a:solidFill>
                  <a:latin typeface="Calibri"/>
                </a:rPr>
                <a:t>H3</a:t>
              </a:r>
              <a:endParaRPr kumimoji="0" lang="en-US" sz="1050" b="0" i="0" u="none" strike="noStrike" kern="0" cap="none" spc="0" normalizeH="0" baseline="0" noProof="0" dirty="0">
                <a:ln>
                  <a:noFill/>
                </a:ln>
                <a:solidFill>
                  <a:schemeClr val="bg1"/>
                </a:solidFill>
                <a:effectLst/>
                <a:uLnTx/>
                <a:uFillTx/>
                <a:latin typeface="Calibri"/>
              </a:endParaRPr>
            </a:p>
          </p:txBody>
        </p:sp>
        <p:cxnSp>
          <p:nvCxnSpPr>
            <p:cNvPr id="23" name="Straight Connector 22"/>
            <p:cNvCxnSpPr>
              <a:stCxn id="21" idx="0"/>
            </p:cNvCxnSpPr>
            <p:nvPr/>
          </p:nvCxnSpPr>
          <p:spPr>
            <a:xfrm flipH="1" flipV="1">
              <a:off x="3197750" y="4419600"/>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2" idx="0"/>
            </p:cNvCxnSpPr>
            <p:nvPr/>
          </p:nvCxnSpPr>
          <p:spPr>
            <a:xfrm flipH="1" flipV="1">
              <a:off x="3197750" y="4419600"/>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003685"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050" kern="0" dirty="0">
                  <a:solidFill>
                    <a:schemeClr val="bg1"/>
                  </a:solidFill>
                  <a:latin typeface="Calibri"/>
                </a:rPr>
                <a:t>H4</a:t>
              </a:r>
            </a:p>
          </p:txBody>
        </p:sp>
        <p:cxnSp>
          <p:nvCxnSpPr>
            <p:cNvPr id="26" name="Straight Connector 25"/>
            <p:cNvCxnSpPr>
              <a:stCxn id="25" idx="0"/>
            </p:cNvCxnSpPr>
            <p:nvPr/>
          </p:nvCxnSpPr>
          <p:spPr>
            <a:xfrm flipV="1">
              <a:off x="4195247" y="4419600"/>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4608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noProof="0" dirty="0" smtClean="0">
                  <a:solidFill>
                    <a:schemeClr val="bg1"/>
                  </a:solidFill>
                  <a:latin typeface="Calibri"/>
                </a:rPr>
                <a:t>H5</a:t>
              </a:r>
              <a:endParaRPr kumimoji="0" lang="en-US" sz="1050" b="0" i="0" u="none" strike="noStrike" kern="0" cap="none" spc="0" normalizeH="0" baseline="0" noProof="0" dirty="0">
                <a:ln>
                  <a:noFill/>
                </a:ln>
                <a:solidFill>
                  <a:schemeClr val="bg1"/>
                </a:solidFill>
                <a:effectLst/>
                <a:uLnTx/>
                <a:uFillTx/>
                <a:latin typeface="Calibri"/>
              </a:endParaRPr>
            </a:p>
          </p:txBody>
        </p:sp>
        <p:sp>
          <p:nvSpPr>
            <p:cNvPr id="28" name="Rectangle 27"/>
            <p:cNvSpPr/>
            <p:nvPr/>
          </p:nvSpPr>
          <p:spPr>
            <a:xfrm>
              <a:off x="49180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050" kern="0" dirty="0" smtClean="0">
                  <a:solidFill>
                    <a:schemeClr val="bg1"/>
                  </a:solidFill>
                  <a:latin typeface="Calibri"/>
                </a:rPr>
                <a:t>H6</a:t>
              </a:r>
              <a:endParaRPr lang="en-US" sz="1050" kern="0" dirty="0">
                <a:solidFill>
                  <a:schemeClr val="bg1"/>
                </a:solidFill>
                <a:latin typeface="Calibri"/>
              </a:endParaRPr>
            </a:p>
          </p:txBody>
        </p:sp>
        <p:cxnSp>
          <p:nvCxnSpPr>
            <p:cNvPr id="29" name="Straight Connector 28"/>
            <p:cNvCxnSpPr>
              <a:stCxn id="27" idx="0"/>
            </p:cNvCxnSpPr>
            <p:nvPr/>
          </p:nvCxnSpPr>
          <p:spPr>
            <a:xfrm flipH="1" flipV="1">
              <a:off x="4645550" y="4419600"/>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8" idx="0"/>
            </p:cNvCxnSpPr>
            <p:nvPr/>
          </p:nvCxnSpPr>
          <p:spPr>
            <a:xfrm flipH="1" flipV="1">
              <a:off x="4645550" y="4419600"/>
              <a:ext cx="464097"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3622685" y="2124177"/>
              <a:ext cx="545969" cy="678181"/>
              <a:chOff x="1027560" y="1988818"/>
              <a:chExt cx="545969" cy="678181"/>
            </a:xfrm>
          </p:grpSpPr>
          <p:sp>
            <p:nvSpPr>
              <p:cNvPr id="114" name="Cube 11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sp>
            <p:nvSpPr>
              <p:cNvPr id="11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grpSp>
        <p:grpSp>
          <p:nvGrpSpPr>
            <p:cNvPr id="32" name="Group 31"/>
            <p:cNvGrpSpPr/>
            <p:nvPr/>
          </p:nvGrpSpPr>
          <p:grpSpPr>
            <a:xfrm>
              <a:off x="2747082" y="4333601"/>
              <a:ext cx="978209" cy="243008"/>
              <a:chOff x="5220661" y="3675707"/>
              <a:chExt cx="978209" cy="243008"/>
            </a:xfrm>
          </p:grpSpPr>
          <p:sp>
            <p:nvSpPr>
              <p:cNvPr id="93" name="Rectangle 9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pic>
            <p:nvPicPr>
              <p:cNvPr id="94"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9"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0"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4"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5"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6"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7"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8"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2"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3"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3" name="Group 32"/>
            <p:cNvGrpSpPr/>
            <p:nvPr/>
          </p:nvGrpSpPr>
          <p:grpSpPr>
            <a:xfrm>
              <a:off x="4168476" y="4333601"/>
              <a:ext cx="978209" cy="243008"/>
              <a:chOff x="5220661" y="3675707"/>
              <a:chExt cx="978209" cy="243008"/>
            </a:xfrm>
          </p:grpSpPr>
          <p:sp>
            <p:nvSpPr>
              <p:cNvPr id="72" name="Rectangle 7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pic>
            <p:nvPicPr>
              <p:cNvPr id="73"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4" name="Group 33"/>
            <p:cNvGrpSpPr/>
            <p:nvPr/>
          </p:nvGrpSpPr>
          <p:grpSpPr>
            <a:xfrm>
              <a:off x="4486020" y="2128098"/>
              <a:ext cx="545969" cy="678181"/>
              <a:chOff x="1027560" y="1988818"/>
              <a:chExt cx="545969" cy="678181"/>
            </a:xfrm>
          </p:grpSpPr>
          <p:sp>
            <p:nvSpPr>
              <p:cNvPr id="68" name="Cube 6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sp>
            <p:nvSpPr>
              <p:cNvPr id="7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grpSp>
        <p:grpSp>
          <p:nvGrpSpPr>
            <p:cNvPr id="35" name="Group 34"/>
            <p:cNvGrpSpPr/>
            <p:nvPr/>
          </p:nvGrpSpPr>
          <p:grpSpPr>
            <a:xfrm>
              <a:off x="5362716" y="2141219"/>
              <a:ext cx="545969" cy="678181"/>
              <a:chOff x="1027560" y="1988818"/>
              <a:chExt cx="545969" cy="678181"/>
            </a:xfrm>
          </p:grpSpPr>
          <p:sp>
            <p:nvSpPr>
              <p:cNvPr id="64" name="Cube 6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sp>
            <p:nvSpPr>
              <p:cNvPr id="6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grpSp>
        <p:sp>
          <p:nvSpPr>
            <p:cNvPr id="36" name="Rectangle 35"/>
            <p:cNvSpPr/>
            <p:nvPr/>
          </p:nvSpPr>
          <p:spPr>
            <a:xfrm>
              <a:off x="54493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noProof="0" dirty="0" smtClean="0">
                  <a:solidFill>
                    <a:schemeClr val="bg1"/>
                  </a:solidFill>
                  <a:latin typeface="Calibri"/>
                </a:rPr>
                <a:t>H7</a:t>
              </a:r>
              <a:endParaRPr kumimoji="0" lang="en-US" sz="1050" b="0" i="0" u="none" strike="noStrike" kern="0" cap="none" spc="0" normalizeH="0" baseline="0" noProof="0" dirty="0">
                <a:ln>
                  <a:noFill/>
                </a:ln>
                <a:solidFill>
                  <a:schemeClr val="bg1"/>
                </a:solidFill>
                <a:effectLst/>
                <a:uLnTx/>
                <a:uFillTx/>
                <a:latin typeface="Calibri"/>
              </a:endParaRPr>
            </a:p>
          </p:txBody>
        </p:sp>
        <p:cxnSp>
          <p:nvCxnSpPr>
            <p:cNvPr id="37" name="Straight Connector 36"/>
            <p:cNvCxnSpPr>
              <a:stCxn id="36" idx="0"/>
            </p:cNvCxnSpPr>
            <p:nvPr/>
          </p:nvCxnSpPr>
          <p:spPr>
            <a:xfrm flipV="1">
              <a:off x="5640924" y="4419599"/>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9065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noProof="0" dirty="0" smtClean="0">
                  <a:solidFill>
                    <a:schemeClr val="bg1"/>
                  </a:solidFill>
                  <a:latin typeface="Calibri"/>
                </a:rPr>
                <a:t>H8</a:t>
              </a:r>
              <a:endParaRPr kumimoji="0" lang="en-US" sz="1050" b="0" i="0" u="none" strike="noStrike" kern="0" cap="none" spc="0" normalizeH="0" baseline="0" noProof="0" dirty="0">
                <a:ln>
                  <a:noFill/>
                </a:ln>
                <a:solidFill>
                  <a:schemeClr val="bg1"/>
                </a:solidFill>
                <a:effectLst/>
                <a:uLnTx/>
                <a:uFillTx/>
                <a:latin typeface="Calibri"/>
              </a:endParaRPr>
            </a:p>
          </p:txBody>
        </p:sp>
        <p:sp>
          <p:nvSpPr>
            <p:cNvPr id="39" name="Rectangle 38"/>
            <p:cNvSpPr/>
            <p:nvPr/>
          </p:nvSpPr>
          <p:spPr>
            <a:xfrm>
              <a:off x="6363762" y="5333999"/>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noProof="0" dirty="0" smtClean="0">
                  <a:solidFill>
                    <a:schemeClr val="bg1"/>
                  </a:solidFill>
                  <a:latin typeface="Calibri"/>
                </a:rPr>
                <a:t>H9</a:t>
              </a:r>
              <a:endParaRPr kumimoji="0" lang="en-US" sz="1050" b="0" i="0" u="none" strike="noStrike" kern="0" cap="none" spc="0" normalizeH="0" baseline="0" noProof="0" dirty="0">
                <a:ln>
                  <a:noFill/>
                </a:ln>
                <a:solidFill>
                  <a:schemeClr val="bg1"/>
                </a:solidFill>
                <a:effectLst/>
                <a:uLnTx/>
                <a:uFillTx/>
                <a:latin typeface="Calibri"/>
              </a:endParaRPr>
            </a:p>
          </p:txBody>
        </p:sp>
        <p:cxnSp>
          <p:nvCxnSpPr>
            <p:cNvPr id="40" name="Straight Connector 39"/>
            <p:cNvCxnSpPr>
              <a:stCxn id="38" idx="0"/>
            </p:cNvCxnSpPr>
            <p:nvPr/>
          </p:nvCxnSpPr>
          <p:spPr>
            <a:xfrm flipH="1" flipV="1">
              <a:off x="6093350" y="4419599"/>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9" idx="0"/>
            </p:cNvCxnSpPr>
            <p:nvPr/>
          </p:nvCxnSpPr>
          <p:spPr>
            <a:xfrm flipH="1" flipV="1">
              <a:off x="6093350" y="4419599"/>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79365" y="4342092"/>
              <a:ext cx="978209" cy="243008"/>
              <a:chOff x="5220661" y="3675707"/>
              <a:chExt cx="978209" cy="243008"/>
            </a:xfrm>
          </p:grpSpPr>
          <p:sp>
            <p:nvSpPr>
              <p:cNvPr id="43" name="Rectangle 4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pic>
            <p:nvPicPr>
              <p:cNvPr id="44"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8" descr="Ethernet Network Connector Rj-45 Lan Female Clip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18" name="Freeform 117"/>
          <p:cNvSpPr/>
          <p:nvPr/>
        </p:nvSpPr>
        <p:spPr>
          <a:xfrm>
            <a:off x="2667000" y="4724400"/>
            <a:ext cx="1089612" cy="914400"/>
          </a:xfrm>
          <a:custGeom>
            <a:avLst/>
            <a:gdLst>
              <a:gd name="connsiteX0" fmla="*/ 974704 w 974704"/>
              <a:gd name="connsiteY0" fmla="*/ 531609 h 610366"/>
              <a:gd name="connsiteX1" fmla="*/ 905785 w 974704"/>
              <a:gd name="connsiteY1" fmla="*/ 551298 h 610366"/>
              <a:gd name="connsiteX2" fmla="*/ 876249 w 974704"/>
              <a:gd name="connsiteY2" fmla="*/ 561143 h 610366"/>
              <a:gd name="connsiteX3" fmla="*/ 817176 w 974704"/>
              <a:gd name="connsiteY3" fmla="*/ 570987 h 610366"/>
              <a:gd name="connsiteX4" fmla="*/ 728567 w 974704"/>
              <a:gd name="connsiteY4" fmla="*/ 590677 h 610366"/>
              <a:gd name="connsiteX5" fmla="*/ 699030 w 974704"/>
              <a:gd name="connsiteY5" fmla="*/ 600521 h 610366"/>
              <a:gd name="connsiteX6" fmla="*/ 649803 w 974704"/>
              <a:gd name="connsiteY6" fmla="*/ 610366 h 610366"/>
              <a:gd name="connsiteX7" fmla="*/ 295365 w 974704"/>
              <a:gd name="connsiteY7" fmla="*/ 600521 h 610366"/>
              <a:gd name="connsiteX8" fmla="*/ 177219 w 974704"/>
              <a:gd name="connsiteY8" fmla="*/ 561143 h 610366"/>
              <a:gd name="connsiteX9" fmla="*/ 88610 w 974704"/>
              <a:gd name="connsiteY9" fmla="*/ 511920 h 610366"/>
              <a:gd name="connsiteX10" fmla="*/ 49228 w 974704"/>
              <a:gd name="connsiteY10" fmla="*/ 472541 h 610366"/>
              <a:gd name="connsiteX11" fmla="*/ 19691 w 974704"/>
              <a:gd name="connsiteY11" fmla="*/ 423318 h 610366"/>
              <a:gd name="connsiteX12" fmla="*/ 0 w 974704"/>
              <a:gd name="connsiteY12" fmla="*/ 354406 h 610366"/>
              <a:gd name="connsiteX13" fmla="*/ 9846 w 974704"/>
              <a:gd name="connsiteY13" fmla="*/ 255960 h 610366"/>
              <a:gd name="connsiteX14" fmla="*/ 29537 w 974704"/>
              <a:gd name="connsiteY14" fmla="*/ 226426 h 610366"/>
              <a:gd name="connsiteX15" fmla="*/ 59073 w 974704"/>
              <a:gd name="connsiteY15" fmla="*/ 196892 h 610366"/>
              <a:gd name="connsiteX16" fmla="*/ 127992 w 974704"/>
              <a:gd name="connsiteY16" fmla="*/ 157514 h 610366"/>
              <a:gd name="connsiteX17" fmla="*/ 187065 w 974704"/>
              <a:gd name="connsiteY17" fmla="*/ 137825 h 610366"/>
              <a:gd name="connsiteX18" fmla="*/ 265828 w 974704"/>
              <a:gd name="connsiteY18" fmla="*/ 88602 h 610366"/>
              <a:gd name="connsiteX19" fmla="*/ 344592 w 974704"/>
              <a:gd name="connsiteY19" fmla="*/ 49223 h 610366"/>
              <a:gd name="connsiteX20" fmla="*/ 383974 w 974704"/>
              <a:gd name="connsiteY20" fmla="*/ 19689 h 610366"/>
              <a:gd name="connsiteX21" fmla="*/ 443047 w 974704"/>
              <a:gd name="connsiteY21" fmla="*/ 9845 h 610366"/>
              <a:gd name="connsiteX22" fmla="*/ 492275 w 974704"/>
              <a:gd name="connsiteY22" fmla="*/ 0 h 610366"/>
              <a:gd name="connsiteX23" fmla="*/ 649803 w 974704"/>
              <a:gd name="connsiteY23" fmla="*/ 9845 h 610366"/>
              <a:gd name="connsiteX24" fmla="*/ 708876 w 974704"/>
              <a:gd name="connsiteY24" fmla="*/ 39379 h 610366"/>
              <a:gd name="connsiteX25" fmla="*/ 738412 w 974704"/>
              <a:gd name="connsiteY25" fmla="*/ 49223 h 610366"/>
              <a:gd name="connsiteX26" fmla="*/ 817176 w 974704"/>
              <a:gd name="connsiteY26" fmla="*/ 118135 h 610366"/>
              <a:gd name="connsiteX27" fmla="*/ 846712 w 974704"/>
              <a:gd name="connsiteY27" fmla="*/ 147669 h 610366"/>
              <a:gd name="connsiteX28" fmla="*/ 876249 w 974704"/>
              <a:gd name="connsiteY28" fmla="*/ 177203 h 610366"/>
              <a:gd name="connsiteX29" fmla="*/ 886094 w 974704"/>
              <a:gd name="connsiteY29" fmla="*/ 206737 h 610366"/>
              <a:gd name="connsiteX30" fmla="*/ 905785 w 974704"/>
              <a:gd name="connsiteY30" fmla="*/ 275649 h 610366"/>
              <a:gd name="connsiteX31" fmla="*/ 895940 w 974704"/>
              <a:gd name="connsiteY31" fmla="*/ 364251 h 610366"/>
              <a:gd name="connsiteX32" fmla="*/ 886094 w 974704"/>
              <a:gd name="connsiteY32" fmla="*/ 393784 h 610366"/>
              <a:gd name="connsiteX33" fmla="*/ 876249 w 974704"/>
              <a:gd name="connsiteY33" fmla="*/ 570987 h 610366"/>
              <a:gd name="connsiteX0" fmla="*/ 849540 w 909173"/>
              <a:gd name="connsiteY0" fmla="*/ 558311 h 610366"/>
              <a:gd name="connsiteX1" fmla="*/ 905785 w 909173"/>
              <a:gd name="connsiteY1" fmla="*/ 551298 h 610366"/>
              <a:gd name="connsiteX2" fmla="*/ 876249 w 909173"/>
              <a:gd name="connsiteY2" fmla="*/ 561143 h 610366"/>
              <a:gd name="connsiteX3" fmla="*/ 817176 w 909173"/>
              <a:gd name="connsiteY3" fmla="*/ 570987 h 610366"/>
              <a:gd name="connsiteX4" fmla="*/ 728567 w 909173"/>
              <a:gd name="connsiteY4" fmla="*/ 590677 h 610366"/>
              <a:gd name="connsiteX5" fmla="*/ 699030 w 909173"/>
              <a:gd name="connsiteY5" fmla="*/ 600521 h 610366"/>
              <a:gd name="connsiteX6" fmla="*/ 649803 w 909173"/>
              <a:gd name="connsiteY6" fmla="*/ 610366 h 610366"/>
              <a:gd name="connsiteX7" fmla="*/ 295365 w 909173"/>
              <a:gd name="connsiteY7" fmla="*/ 600521 h 610366"/>
              <a:gd name="connsiteX8" fmla="*/ 177219 w 909173"/>
              <a:gd name="connsiteY8" fmla="*/ 561143 h 610366"/>
              <a:gd name="connsiteX9" fmla="*/ 88610 w 909173"/>
              <a:gd name="connsiteY9" fmla="*/ 511920 h 610366"/>
              <a:gd name="connsiteX10" fmla="*/ 49228 w 909173"/>
              <a:gd name="connsiteY10" fmla="*/ 472541 h 610366"/>
              <a:gd name="connsiteX11" fmla="*/ 19691 w 909173"/>
              <a:gd name="connsiteY11" fmla="*/ 423318 h 610366"/>
              <a:gd name="connsiteX12" fmla="*/ 0 w 909173"/>
              <a:gd name="connsiteY12" fmla="*/ 354406 h 610366"/>
              <a:gd name="connsiteX13" fmla="*/ 9846 w 909173"/>
              <a:gd name="connsiteY13" fmla="*/ 255960 h 610366"/>
              <a:gd name="connsiteX14" fmla="*/ 29537 w 909173"/>
              <a:gd name="connsiteY14" fmla="*/ 226426 h 610366"/>
              <a:gd name="connsiteX15" fmla="*/ 59073 w 909173"/>
              <a:gd name="connsiteY15" fmla="*/ 196892 h 610366"/>
              <a:gd name="connsiteX16" fmla="*/ 127992 w 909173"/>
              <a:gd name="connsiteY16" fmla="*/ 157514 h 610366"/>
              <a:gd name="connsiteX17" fmla="*/ 187065 w 909173"/>
              <a:gd name="connsiteY17" fmla="*/ 137825 h 610366"/>
              <a:gd name="connsiteX18" fmla="*/ 265828 w 909173"/>
              <a:gd name="connsiteY18" fmla="*/ 88602 h 610366"/>
              <a:gd name="connsiteX19" fmla="*/ 344592 w 909173"/>
              <a:gd name="connsiteY19" fmla="*/ 49223 h 610366"/>
              <a:gd name="connsiteX20" fmla="*/ 383974 w 909173"/>
              <a:gd name="connsiteY20" fmla="*/ 19689 h 610366"/>
              <a:gd name="connsiteX21" fmla="*/ 443047 w 909173"/>
              <a:gd name="connsiteY21" fmla="*/ 9845 h 610366"/>
              <a:gd name="connsiteX22" fmla="*/ 492275 w 909173"/>
              <a:gd name="connsiteY22" fmla="*/ 0 h 610366"/>
              <a:gd name="connsiteX23" fmla="*/ 649803 w 909173"/>
              <a:gd name="connsiteY23" fmla="*/ 9845 h 610366"/>
              <a:gd name="connsiteX24" fmla="*/ 708876 w 909173"/>
              <a:gd name="connsiteY24" fmla="*/ 39379 h 610366"/>
              <a:gd name="connsiteX25" fmla="*/ 738412 w 909173"/>
              <a:gd name="connsiteY25" fmla="*/ 49223 h 610366"/>
              <a:gd name="connsiteX26" fmla="*/ 817176 w 909173"/>
              <a:gd name="connsiteY26" fmla="*/ 118135 h 610366"/>
              <a:gd name="connsiteX27" fmla="*/ 846712 w 909173"/>
              <a:gd name="connsiteY27" fmla="*/ 147669 h 610366"/>
              <a:gd name="connsiteX28" fmla="*/ 876249 w 909173"/>
              <a:gd name="connsiteY28" fmla="*/ 177203 h 610366"/>
              <a:gd name="connsiteX29" fmla="*/ 886094 w 909173"/>
              <a:gd name="connsiteY29" fmla="*/ 206737 h 610366"/>
              <a:gd name="connsiteX30" fmla="*/ 905785 w 909173"/>
              <a:gd name="connsiteY30" fmla="*/ 275649 h 610366"/>
              <a:gd name="connsiteX31" fmla="*/ 895940 w 909173"/>
              <a:gd name="connsiteY31" fmla="*/ 364251 h 610366"/>
              <a:gd name="connsiteX32" fmla="*/ 886094 w 909173"/>
              <a:gd name="connsiteY32" fmla="*/ 393784 h 610366"/>
              <a:gd name="connsiteX33" fmla="*/ 876249 w 909173"/>
              <a:gd name="connsiteY33" fmla="*/ 570987 h 6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9173" h="610366">
                <a:moveTo>
                  <a:pt x="849540" y="558311"/>
                </a:moveTo>
                <a:cubicBezTo>
                  <a:pt x="826567" y="564874"/>
                  <a:pt x="928758" y="544735"/>
                  <a:pt x="905785" y="551298"/>
                </a:cubicBezTo>
                <a:cubicBezTo>
                  <a:pt x="895845" y="554280"/>
                  <a:pt x="886380" y="558892"/>
                  <a:pt x="876249" y="561143"/>
                </a:cubicBezTo>
                <a:cubicBezTo>
                  <a:pt x="856762" y="565473"/>
                  <a:pt x="836867" y="567706"/>
                  <a:pt x="817176" y="570987"/>
                </a:cubicBezTo>
                <a:cubicBezTo>
                  <a:pt x="750693" y="593147"/>
                  <a:pt x="832518" y="567579"/>
                  <a:pt x="728567" y="590677"/>
                </a:cubicBezTo>
                <a:cubicBezTo>
                  <a:pt x="718436" y="592928"/>
                  <a:pt x="709098" y="598004"/>
                  <a:pt x="699030" y="600521"/>
                </a:cubicBezTo>
                <a:cubicBezTo>
                  <a:pt x="682796" y="604579"/>
                  <a:pt x="666212" y="607084"/>
                  <a:pt x="649803" y="610366"/>
                </a:cubicBezTo>
                <a:cubicBezTo>
                  <a:pt x="531657" y="607084"/>
                  <a:pt x="412921" y="612765"/>
                  <a:pt x="295365" y="600521"/>
                </a:cubicBezTo>
                <a:cubicBezTo>
                  <a:pt x="254077" y="596221"/>
                  <a:pt x="177219" y="561143"/>
                  <a:pt x="177219" y="561143"/>
                </a:cubicBezTo>
                <a:cubicBezTo>
                  <a:pt x="109511" y="516008"/>
                  <a:pt x="140597" y="529247"/>
                  <a:pt x="88610" y="511920"/>
                </a:cubicBezTo>
                <a:cubicBezTo>
                  <a:pt x="75483" y="498794"/>
                  <a:pt x="60019" y="487647"/>
                  <a:pt x="49228" y="472541"/>
                </a:cubicBezTo>
                <a:cubicBezTo>
                  <a:pt x="-14681" y="383077"/>
                  <a:pt x="92453" y="496077"/>
                  <a:pt x="19691" y="423318"/>
                </a:cubicBezTo>
                <a:cubicBezTo>
                  <a:pt x="15050" y="409394"/>
                  <a:pt x="0" y="366763"/>
                  <a:pt x="0" y="354406"/>
                </a:cubicBezTo>
                <a:cubicBezTo>
                  <a:pt x="0" y="321427"/>
                  <a:pt x="2430" y="288094"/>
                  <a:pt x="9846" y="255960"/>
                </a:cubicBezTo>
                <a:cubicBezTo>
                  <a:pt x="12507" y="244431"/>
                  <a:pt x="21962" y="235515"/>
                  <a:pt x="29537" y="226426"/>
                </a:cubicBezTo>
                <a:cubicBezTo>
                  <a:pt x="38451" y="215730"/>
                  <a:pt x="48377" y="205805"/>
                  <a:pt x="59073" y="196892"/>
                </a:cubicBezTo>
                <a:cubicBezTo>
                  <a:pt x="75467" y="183232"/>
                  <a:pt x="109475" y="164920"/>
                  <a:pt x="127992" y="157514"/>
                </a:cubicBezTo>
                <a:cubicBezTo>
                  <a:pt x="147264" y="149806"/>
                  <a:pt x="187065" y="137825"/>
                  <a:pt x="187065" y="137825"/>
                </a:cubicBezTo>
                <a:cubicBezTo>
                  <a:pt x="255455" y="86537"/>
                  <a:pt x="196327" y="127210"/>
                  <a:pt x="265828" y="88602"/>
                </a:cubicBezTo>
                <a:cubicBezTo>
                  <a:pt x="335580" y="49854"/>
                  <a:pt x="290598" y="67221"/>
                  <a:pt x="344592" y="49223"/>
                </a:cubicBezTo>
                <a:cubicBezTo>
                  <a:pt x="357719" y="39378"/>
                  <a:pt x="368739" y="25782"/>
                  <a:pt x="383974" y="19689"/>
                </a:cubicBezTo>
                <a:cubicBezTo>
                  <a:pt x="402509" y="12276"/>
                  <a:pt x="423406" y="13416"/>
                  <a:pt x="443047" y="9845"/>
                </a:cubicBezTo>
                <a:cubicBezTo>
                  <a:pt x="459511" y="6852"/>
                  <a:pt x="475866" y="3282"/>
                  <a:pt x="492275" y="0"/>
                </a:cubicBezTo>
                <a:cubicBezTo>
                  <a:pt x="544784" y="3282"/>
                  <a:pt x="597480" y="4338"/>
                  <a:pt x="649803" y="9845"/>
                </a:cubicBezTo>
                <a:cubicBezTo>
                  <a:pt x="681151" y="13144"/>
                  <a:pt x="681437" y="25661"/>
                  <a:pt x="708876" y="39379"/>
                </a:cubicBezTo>
                <a:cubicBezTo>
                  <a:pt x="718158" y="44020"/>
                  <a:pt x="728567" y="45942"/>
                  <a:pt x="738412" y="49223"/>
                </a:cubicBezTo>
                <a:cubicBezTo>
                  <a:pt x="787257" y="81782"/>
                  <a:pt x="759583" y="60546"/>
                  <a:pt x="817176" y="118135"/>
                </a:cubicBezTo>
                <a:lnTo>
                  <a:pt x="846712" y="147669"/>
                </a:lnTo>
                <a:lnTo>
                  <a:pt x="876249" y="177203"/>
                </a:lnTo>
                <a:cubicBezTo>
                  <a:pt x="879531" y="187048"/>
                  <a:pt x="883243" y="196759"/>
                  <a:pt x="886094" y="206737"/>
                </a:cubicBezTo>
                <a:cubicBezTo>
                  <a:pt x="910819" y="293267"/>
                  <a:pt x="882180" y="204836"/>
                  <a:pt x="905785" y="275649"/>
                </a:cubicBezTo>
                <a:cubicBezTo>
                  <a:pt x="902503" y="305183"/>
                  <a:pt x="900826" y="334940"/>
                  <a:pt x="895940" y="364251"/>
                </a:cubicBezTo>
                <a:cubicBezTo>
                  <a:pt x="894234" y="374487"/>
                  <a:pt x="887180" y="383464"/>
                  <a:pt x="886094" y="393784"/>
                </a:cubicBezTo>
                <a:cubicBezTo>
                  <a:pt x="875840" y="491192"/>
                  <a:pt x="876249" y="507007"/>
                  <a:pt x="876249" y="570987"/>
                </a:cubicBezTo>
              </a:path>
            </a:pathLst>
          </a:custGeom>
          <a:ln w="38100">
            <a:solidFill>
              <a:srgbClr val="BD0A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19" name="Freeform 118"/>
          <p:cNvSpPr/>
          <p:nvPr/>
        </p:nvSpPr>
        <p:spPr>
          <a:xfrm>
            <a:off x="2209800" y="2971800"/>
            <a:ext cx="1137352" cy="954545"/>
          </a:xfrm>
          <a:custGeom>
            <a:avLst/>
            <a:gdLst>
              <a:gd name="connsiteX0" fmla="*/ 974704 w 974704"/>
              <a:gd name="connsiteY0" fmla="*/ 531609 h 610366"/>
              <a:gd name="connsiteX1" fmla="*/ 905785 w 974704"/>
              <a:gd name="connsiteY1" fmla="*/ 551298 h 610366"/>
              <a:gd name="connsiteX2" fmla="*/ 876249 w 974704"/>
              <a:gd name="connsiteY2" fmla="*/ 561143 h 610366"/>
              <a:gd name="connsiteX3" fmla="*/ 817176 w 974704"/>
              <a:gd name="connsiteY3" fmla="*/ 570987 h 610366"/>
              <a:gd name="connsiteX4" fmla="*/ 728567 w 974704"/>
              <a:gd name="connsiteY4" fmla="*/ 590677 h 610366"/>
              <a:gd name="connsiteX5" fmla="*/ 699030 w 974704"/>
              <a:gd name="connsiteY5" fmla="*/ 600521 h 610366"/>
              <a:gd name="connsiteX6" fmla="*/ 649803 w 974704"/>
              <a:gd name="connsiteY6" fmla="*/ 610366 h 610366"/>
              <a:gd name="connsiteX7" fmla="*/ 295365 w 974704"/>
              <a:gd name="connsiteY7" fmla="*/ 600521 h 610366"/>
              <a:gd name="connsiteX8" fmla="*/ 177219 w 974704"/>
              <a:gd name="connsiteY8" fmla="*/ 561143 h 610366"/>
              <a:gd name="connsiteX9" fmla="*/ 88610 w 974704"/>
              <a:gd name="connsiteY9" fmla="*/ 511920 h 610366"/>
              <a:gd name="connsiteX10" fmla="*/ 49228 w 974704"/>
              <a:gd name="connsiteY10" fmla="*/ 472541 h 610366"/>
              <a:gd name="connsiteX11" fmla="*/ 19691 w 974704"/>
              <a:gd name="connsiteY11" fmla="*/ 423318 h 610366"/>
              <a:gd name="connsiteX12" fmla="*/ 0 w 974704"/>
              <a:gd name="connsiteY12" fmla="*/ 354406 h 610366"/>
              <a:gd name="connsiteX13" fmla="*/ 9846 w 974704"/>
              <a:gd name="connsiteY13" fmla="*/ 255960 h 610366"/>
              <a:gd name="connsiteX14" fmla="*/ 29537 w 974704"/>
              <a:gd name="connsiteY14" fmla="*/ 226426 h 610366"/>
              <a:gd name="connsiteX15" fmla="*/ 59073 w 974704"/>
              <a:gd name="connsiteY15" fmla="*/ 196892 h 610366"/>
              <a:gd name="connsiteX16" fmla="*/ 127992 w 974704"/>
              <a:gd name="connsiteY16" fmla="*/ 157514 h 610366"/>
              <a:gd name="connsiteX17" fmla="*/ 187065 w 974704"/>
              <a:gd name="connsiteY17" fmla="*/ 137825 h 610366"/>
              <a:gd name="connsiteX18" fmla="*/ 265828 w 974704"/>
              <a:gd name="connsiteY18" fmla="*/ 88602 h 610366"/>
              <a:gd name="connsiteX19" fmla="*/ 344592 w 974704"/>
              <a:gd name="connsiteY19" fmla="*/ 49223 h 610366"/>
              <a:gd name="connsiteX20" fmla="*/ 383974 w 974704"/>
              <a:gd name="connsiteY20" fmla="*/ 19689 h 610366"/>
              <a:gd name="connsiteX21" fmla="*/ 443047 w 974704"/>
              <a:gd name="connsiteY21" fmla="*/ 9845 h 610366"/>
              <a:gd name="connsiteX22" fmla="*/ 492275 w 974704"/>
              <a:gd name="connsiteY22" fmla="*/ 0 h 610366"/>
              <a:gd name="connsiteX23" fmla="*/ 649803 w 974704"/>
              <a:gd name="connsiteY23" fmla="*/ 9845 h 610366"/>
              <a:gd name="connsiteX24" fmla="*/ 708876 w 974704"/>
              <a:gd name="connsiteY24" fmla="*/ 39379 h 610366"/>
              <a:gd name="connsiteX25" fmla="*/ 738412 w 974704"/>
              <a:gd name="connsiteY25" fmla="*/ 49223 h 610366"/>
              <a:gd name="connsiteX26" fmla="*/ 817176 w 974704"/>
              <a:gd name="connsiteY26" fmla="*/ 118135 h 610366"/>
              <a:gd name="connsiteX27" fmla="*/ 846712 w 974704"/>
              <a:gd name="connsiteY27" fmla="*/ 147669 h 610366"/>
              <a:gd name="connsiteX28" fmla="*/ 876249 w 974704"/>
              <a:gd name="connsiteY28" fmla="*/ 177203 h 610366"/>
              <a:gd name="connsiteX29" fmla="*/ 886094 w 974704"/>
              <a:gd name="connsiteY29" fmla="*/ 206737 h 610366"/>
              <a:gd name="connsiteX30" fmla="*/ 905785 w 974704"/>
              <a:gd name="connsiteY30" fmla="*/ 275649 h 610366"/>
              <a:gd name="connsiteX31" fmla="*/ 895940 w 974704"/>
              <a:gd name="connsiteY31" fmla="*/ 364251 h 610366"/>
              <a:gd name="connsiteX32" fmla="*/ 886094 w 974704"/>
              <a:gd name="connsiteY32" fmla="*/ 393784 h 610366"/>
              <a:gd name="connsiteX33" fmla="*/ 876249 w 974704"/>
              <a:gd name="connsiteY33" fmla="*/ 570987 h 610366"/>
              <a:gd name="connsiteX0" fmla="*/ 846811 w 909095"/>
              <a:gd name="connsiteY0" fmla="*/ 576373 h 610366"/>
              <a:gd name="connsiteX1" fmla="*/ 905785 w 909095"/>
              <a:gd name="connsiteY1" fmla="*/ 551298 h 610366"/>
              <a:gd name="connsiteX2" fmla="*/ 876249 w 909095"/>
              <a:gd name="connsiteY2" fmla="*/ 561143 h 610366"/>
              <a:gd name="connsiteX3" fmla="*/ 817176 w 909095"/>
              <a:gd name="connsiteY3" fmla="*/ 570987 h 610366"/>
              <a:gd name="connsiteX4" fmla="*/ 728567 w 909095"/>
              <a:gd name="connsiteY4" fmla="*/ 590677 h 610366"/>
              <a:gd name="connsiteX5" fmla="*/ 699030 w 909095"/>
              <a:gd name="connsiteY5" fmla="*/ 600521 h 610366"/>
              <a:gd name="connsiteX6" fmla="*/ 649803 w 909095"/>
              <a:gd name="connsiteY6" fmla="*/ 610366 h 610366"/>
              <a:gd name="connsiteX7" fmla="*/ 295365 w 909095"/>
              <a:gd name="connsiteY7" fmla="*/ 600521 h 610366"/>
              <a:gd name="connsiteX8" fmla="*/ 177219 w 909095"/>
              <a:gd name="connsiteY8" fmla="*/ 561143 h 610366"/>
              <a:gd name="connsiteX9" fmla="*/ 88610 w 909095"/>
              <a:gd name="connsiteY9" fmla="*/ 511920 h 610366"/>
              <a:gd name="connsiteX10" fmla="*/ 49228 w 909095"/>
              <a:gd name="connsiteY10" fmla="*/ 472541 h 610366"/>
              <a:gd name="connsiteX11" fmla="*/ 19691 w 909095"/>
              <a:gd name="connsiteY11" fmla="*/ 423318 h 610366"/>
              <a:gd name="connsiteX12" fmla="*/ 0 w 909095"/>
              <a:gd name="connsiteY12" fmla="*/ 354406 h 610366"/>
              <a:gd name="connsiteX13" fmla="*/ 9846 w 909095"/>
              <a:gd name="connsiteY13" fmla="*/ 255960 h 610366"/>
              <a:gd name="connsiteX14" fmla="*/ 29537 w 909095"/>
              <a:gd name="connsiteY14" fmla="*/ 226426 h 610366"/>
              <a:gd name="connsiteX15" fmla="*/ 59073 w 909095"/>
              <a:gd name="connsiteY15" fmla="*/ 196892 h 610366"/>
              <a:gd name="connsiteX16" fmla="*/ 127992 w 909095"/>
              <a:gd name="connsiteY16" fmla="*/ 157514 h 610366"/>
              <a:gd name="connsiteX17" fmla="*/ 187065 w 909095"/>
              <a:gd name="connsiteY17" fmla="*/ 137825 h 610366"/>
              <a:gd name="connsiteX18" fmla="*/ 265828 w 909095"/>
              <a:gd name="connsiteY18" fmla="*/ 88602 h 610366"/>
              <a:gd name="connsiteX19" fmla="*/ 344592 w 909095"/>
              <a:gd name="connsiteY19" fmla="*/ 49223 h 610366"/>
              <a:gd name="connsiteX20" fmla="*/ 383974 w 909095"/>
              <a:gd name="connsiteY20" fmla="*/ 19689 h 610366"/>
              <a:gd name="connsiteX21" fmla="*/ 443047 w 909095"/>
              <a:gd name="connsiteY21" fmla="*/ 9845 h 610366"/>
              <a:gd name="connsiteX22" fmla="*/ 492275 w 909095"/>
              <a:gd name="connsiteY22" fmla="*/ 0 h 610366"/>
              <a:gd name="connsiteX23" fmla="*/ 649803 w 909095"/>
              <a:gd name="connsiteY23" fmla="*/ 9845 h 610366"/>
              <a:gd name="connsiteX24" fmla="*/ 708876 w 909095"/>
              <a:gd name="connsiteY24" fmla="*/ 39379 h 610366"/>
              <a:gd name="connsiteX25" fmla="*/ 738412 w 909095"/>
              <a:gd name="connsiteY25" fmla="*/ 49223 h 610366"/>
              <a:gd name="connsiteX26" fmla="*/ 817176 w 909095"/>
              <a:gd name="connsiteY26" fmla="*/ 118135 h 610366"/>
              <a:gd name="connsiteX27" fmla="*/ 846712 w 909095"/>
              <a:gd name="connsiteY27" fmla="*/ 147669 h 610366"/>
              <a:gd name="connsiteX28" fmla="*/ 876249 w 909095"/>
              <a:gd name="connsiteY28" fmla="*/ 177203 h 610366"/>
              <a:gd name="connsiteX29" fmla="*/ 886094 w 909095"/>
              <a:gd name="connsiteY29" fmla="*/ 206737 h 610366"/>
              <a:gd name="connsiteX30" fmla="*/ 905785 w 909095"/>
              <a:gd name="connsiteY30" fmla="*/ 275649 h 610366"/>
              <a:gd name="connsiteX31" fmla="*/ 895940 w 909095"/>
              <a:gd name="connsiteY31" fmla="*/ 364251 h 610366"/>
              <a:gd name="connsiteX32" fmla="*/ 886094 w 909095"/>
              <a:gd name="connsiteY32" fmla="*/ 393784 h 610366"/>
              <a:gd name="connsiteX33" fmla="*/ 876249 w 909095"/>
              <a:gd name="connsiteY33" fmla="*/ 570987 h 6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9095" h="610366">
                <a:moveTo>
                  <a:pt x="846811" y="576373"/>
                </a:moveTo>
                <a:cubicBezTo>
                  <a:pt x="823838" y="582936"/>
                  <a:pt x="928758" y="544735"/>
                  <a:pt x="905785" y="551298"/>
                </a:cubicBezTo>
                <a:cubicBezTo>
                  <a:pt x="895845" y="554280"/>
                  <a:pt x="886380" y="558892"/>
                  <a:pt x="876249" y="561143"/>
                </a:cubicBezTo>
                <a:cubicBezTo>
                  <a:pt x="856762" y="565473"/>
                  <a:pt x="836867" y="567706"/>
                  <a:pt x="817176" y="570987"/>
                </a:cubicBezTo>
                <a:cubicBezTo>
                  <a:pt x="750693" y="593147"/>
                  <a:pt x="832518" y="567579"/>
                  <a:pt x="728567" y="590677"/>
                </a:cubicBezTo>
                <a:cubicBezTo>
                  <a:pt x="718436" y="592928"/>
                  <a:pt x="709098" y="598004"/>
                  <a:pt x="699030" y="600521"/>
                </a:cubicBezTo>
                <a:cubicBezTo>
                  <a:pt x="682796" y="604579"/>
                  <a:pt x="666212" y="607084"/>
                  <a:pt x="649803" y="610366"/>
                </a:cubicBezTo>
                <a:cubicBezTo>
                  <a:pt x="531657" y="607084"/>
                  <a:pt x="412921" y="612765"/>
                  <a:pt x="295365" y="600521"/>
                </a:cubicBezTo>
                <a:cubicBezTo>
                  <a:pt x="254077" y="596221"/>
                  <a:pt x="177219" y="561143"/>
                  <a:pt x="177219" y="561143"/>
                </a:cubicBezTo>
                <a:cubicBezTo>
                  <a:pt x="109511" y="516008"/>
                  <a:pt x="140597" y="529247"/>
                  <a:pt x="88610" y="511920"/>
                </a:cubicBezTo>
                <a:cubicBezTo>
                  <a:pt x="75483" y="498794"/>
                  <a:pt x="60019" y="487647"/>
                  <a:pt x="49228" y="472541"/>
                </a:cubicBezTo>
                <a:cubicBezTo>
                  <a:pt x="-14681" y="383077"/>
                  <a:pt x="92453" y="496077"/>
                  <a:pt x="19691" y="423318"/>
                </a:cubicBezTo>
                <a:cubicBezTo>
                  <a:pt x="15050" y="409394"/>
                  <a:pt x="0" y="366763"/>
                  <a:pt x="0" y="354406"/>
                </a:cubicBezTo>
                <a:cubicBezTo>
                  <a:pt x="0" y="321427"/>
                  <a:pt x="2430" y="288094"/>
                  <a:pt x="9846" y="255960"/>
                </a:cubicBezTo>
                <a:cubicBezTo>
                  <a:pt x="12507" y="244431"/>
                  <a:pt x="21962" y="235515"/>
                  <a:pt x="29537" y="226426"/>
                </a:cubicBezTo>
                <a:cubicBezTo>
                  <a:pt x="38451" y="215730"/>
                  <a:pt x="48377" y="205805"/>
                  <a:pt x="59073" y="196892"/>
                </a:cubicBezTo>
                <a:cubicBezTo>
                  <a:pt x="75467" y="183232"/>
                  <a:pt x="109475" y="164920"/>
                  <a:pt x="127992" y="157514"/>
                </a:cubicBezTo>
                <a:cubicBezTo>
                  <a:pt x="147264" y="149806"/>
                  <a:pt x="187065" y="137825"/>
                  <a:pt x="187065" y="137825"/>
                </a:cubicBezTo>
                <a:cubicBezTo>
                  <a:pt x="255455" y="86537"/>
                  <a:pt x="196327" y="127210"/>
                  <a:pt x="265828" y="88602"/>
                </a:cubicBezTo>
                <a:cubicBezTo>
                  <a:pt x="335580" y="49854"/>
                  <a:pt x="290598" y="67221"/>
                  <a:pt x="344592" y="49223"/>
                </a:cubicBezTo>
                <a:cubicBezTo>
                  <a:pt x="357719" y="39378"/>
                  <a:pt x="368739" y="25782"/>
                  <a:pt x="383974" y="19689"/>
                </a:cubicBezTo>
                <a:cubicBezTo>
                  <a:pt x="402509" y="12276"/>
                  <a:pt x="423406" y="13416"/>
                  <a:pt x="443047" y="9845"/>
                </a:cubicBezTo>
                <a:cubicBezTo>
                  <a:pt x="459511" y="6852"/>
                  <a:pt x="475866" y="3282"/>
                  <a:pt x="492275" y="0"/>
                </a:cubicBezTo>
                <a:cubicBezTo>
                  <a:pt x="544784" y="3282"/>
                  <a:pt x="597480" y="4338"/>
                  <a:pt x="649803" y="9845"/>
                </a:cubicBezTo>
                <a:cubicBezTo>
                  <a:pt x="681151" y="13144"/>
                  <a:pt x="681437" y="25661"/>
                  <a:pt x="708876" y="39379"/>
                </a:cubicBezTo>
                <a:cubicBezTo>
                  <a:pt x="718158" y="44020"/>
                  <a:pt x="728567" y="45942"/>
                  <a:pt x="738412" y="49223"/>
                </a:cubicBezTo>
                <a:cubicBezTo>
                  <a:pt x="787257" y="81782"/>
                  <a:pt x="759583" y="60546"/>
                  <a:pt x="817176" y="118135"/>
                </a:cubicBezTo>
                <a:lnTo>
                  <a:pt x="846712" y="147669"/>
                </a:lnTo>
                <a:lnTo>
                  <a:pt x="876249" y="177203"/>
                </a:lnTo>
                <a:cubicBezTo>
                  <a:pt x="879531" y="187048"/>
                  <a:pt x="883243" y="196759"/>
                  <a:pt x="886094" y="206737"/>
                </a:cubicBezTo>
                <a:cubicBezTo>
                  <a:pt x="910819" y="293267"/>
                  <a:pt x="882180" y="204836"/>
                  <a:pt x="905785" y="275649"/>
                </a:cubicBezTo>
                <a:cubicBezTo>
                  <a:pt x="902503" y="305183"/>
                  <a:pt x="900826" y="334940"/>
                  <a:pt x="895940" y="364251"/>
                </a:cubicBezTo>
                <a:cubicBezTo>
                  <a:pt x="894234" y="374487"/>
                  <a:pt x="887180" y="383464"/>
                  <a:pt x="886094" y="393784"/>
                </a:cubicBezTo>
                <a:cubicBezTo>
                  <a:pt x="875840" y="491192"/>
                  <a:pt x="876249" y="507007"/>
                  <a:pt x="876249" y="570987"/>
                </a:cubicBezTo>
              </a:path>
            </a:pathLst>
          </a:custGeom>
          <a:ln w="38100">
            <a:solidFill>
              <a:srgbClr val="BD0A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grpSp>
        <p:nvGrpSpPr>
          <p:cNvPr id="120" name="Group 119"/>
          <p:cNvGrpSpPr/>
          <p:nvPr/>
        </p:nvGrpSpPr>
        <p:grpSpPr>
          <a:xfrm>
            <a:off x="3429005" y="3124200"/>
            <a:ext cx="5791195" cy="1524000"/>
            <a:chOff x="5562605" y="3601692"/>
            <a:chExt cx="5791195" cy="1524000"/>
          </a:xfrm>
        </p:grpSpPr>
        <p:grpSp>
          <p:nvGrpSpPr>
            <p:cNvPr id="121" name="Group 120"/>
            <p:cNvGrpSpPr/>
            <p:nvPr/>
          </p:nvGrpSpPr>
          <p:grpSpPr>
            <a:xfrm>
              <a:off x="5562605" y="3906492"/>
              <a:ext cx="762000" cy="1219200"/>
              <a:chOff x="5761176" y="3982692"/>
              <a:chExt cx="973835" cy="1219200"/>
            </a:xfrm>
          </p:grpSpPr>
          <p:cxnSp>
            <p:nvCxnSpPr>
              <p:cNvPr id="123" name="Straight Arrow Connector 122"/>
              <p:cNvCxnSpPr>
                <a:stCxn id="122" idx="1"/>
              </p:cNvCxnSpPr>
              <p:nvPr/>
            </p:nvCxnSpPr>
            <p:spPr>
              <a:xfrm flipH="1">
                <a:off x="5955942" y="4093391"/>
                <a:ext cx="779069" cy="1108501"/>
              </a:xfrm>
              <a:prstGeom prst="straightConnector1">
                <a:avLst/>
              </a:prstGeom>
              <a:ln w="38100">
                <a:solidFill>
                  <a:srgbClr val="BD0A12"/>
                </a:solidFill>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22" idx="1"/>
              </p:cNvCxnSpPr>
              <p:nvPr/>
            </p:nvCxnSpPr>
            <p:spPr>
              <a:xfrm flipH="1" flipV="1">
                <a:off x="5761176" y="3982692"/>
                <a:ext cx="973835" cy="110699"/>
              </a:xfrm>
              <a:prstGeom prst="straightConnector1">
                <a:avLst/>
              </a:prstGeom>
              <a:ln w="38100">
                <a:solidFill>
                  <a:srgbClr val="BD0A12"/>
                </a:solidFill>
                <a:tailEnd type="arrow"/>
              </a:ln>
            </p:spPr>
            <p:style>
              <a:lnRef idx="2">
                <a:schemeClr val="accent1"/>
              </a:lnRef>
              <a:fillRef idx="0">
                <a:schemeClr val="accent1"/>
              </a:fillRef>
              <a:effectRef idx="1">
                <a:schemeClr val="accent1"/>
              </a:effectRef>
              <a:fontRef idx="minor">
                <a:schemeClr val="tx1"/>
              </a:fontRef>
            </p:style>
          </p:cxnSp>
        </p:grpSp>
        <p:sp>
          <p:nvSpPr>
            <p:cNvPr id="122" name="TextBox 121"/>
            <p:cNvSpPr txBox="1"/>
            <p:nvPr/>
          </p:nvSpPr>
          <p:spPr>
            <a:xfrm>
              <a:off x="6324600" y="3601692"/>
              <a:ext cx="5029200" cy="830997"/>
            </a:xfrm>
            <a:prstGeom prst="rect">
              <a:avLst/>
            </a:prstGeom>
            <a:noFill/>
          </p:spPr>
          <p:txBody>
            <a:bodyPr wrap="square" rtlCol="0">
              <a:spAutoFit/>
            </a:bodyPr>
            <a:lstStyle/>
            <a:p>
              <a:r>
                <a:rPr lang="en-US" sz="2400" b="1" dirty="0">
                  <a:solidFill>
                    <a:srgbClr val="BD0A12"/>
                  </a:solidFill>
                </a:rPr>
                <a:t>S</a:t>
              </a:r>
              <a:r>
                <a:rPr lang="en-US" sz="2400" b="1" dirty="0" smtClean="0">
                  <a:solidFill>
                    <a:srgbClr val="BD0A12"/>
                  </a:solidFill>
                </a:rPr>
                <a:t>witches implement flow </a:t>
              </a:r>
            </a:p>
            <a:p>
              <a:r>
                <a:rPr lang="en-US" sz="2400" b="1" dirty="0" smtClean="0">
                  <a:solidFill>
                    <a:srgbClr val="BD0A12"/>
                  </a:solidFill>
                </a:rPr>
                <a:t>scheduling via local mechanisms  </a:t>
              </a:r>
            </a:p>
          </p:txBody>
        </p:sp>
      </p:grpSp>
      <p:grpSp>
        <p:nvGrpSpPr>
          <p:cNvPr id="125" name="Group 124"/>
          <p:cNvGrpSpPr/>
          <p:nvPr/>
        </p:nvGrpSpPr>
        <p:grpSpPr>
          <a:xfrm>
            <a:off x="3886617" y="4800600"/>
            <a:ext cx="5181183" cy="1176808"/>
            <a:chOff x="152817" y="4721186"/>
            <a:chExt cx="5181183" cy="1176808"/>
          </a:xfrm>
        </p:grpSpPr>
        <p:cxnSp>
          <p:nvCxnSpPr>
            <p:cNvPr id="126" name="Straight Arrow Connector 125"/>
            <p:cNvCxnSpPr>
              <a:endCxn id="128" idx="2"/>
            </p:cNvCxnSpPr>
            <p:nvPr/>
          </p:nvCxnSpPr>
          <p:spPr>
            <a:xfrm flipH="1">
              <a:off x="152817" y="5483186"/>
              <a:ext cx="304383" cy="414808"/>
            </a:xfrm>
            <a:prstGeom prst="straightConnector1">
              <a:avLst/>
            </a:prstGeom>
            <a:ln w="38100">
              <a:solidFill>
                <a:srgbClr val="0033CC"/>
              </a:solidFill>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457200" y="4721186"/>
              <a:ext cx="4876800" cy="830997"/>
            </a:xfrm>
            <a:prstGeom prst="rect">
              <a:avLst/>
            </a:prstGeom>
            <a:noFill/>
          </p:spPr>
          <p:txBody>
            <a:bodyPr wrap="square" rtlCol="0">
              <a:spAutoFit/>
            </a:bodyPr>
            <a:lstStyle/>
            <a:p>
              <a:r>
                <a:rPr lang="en-US" sz="2400" b="1" dirty="0">
                  <a:solidFill>
                    <a:srgbClr val="0033CC"/>
                  </a:solidFill>
                </a:rPr>
                <a:t>H</a:t>
              </a:r>
              <a:r>
                <a:rPr lang="en-US" sz="2400" b="1" dirty="0" smtClean="0">
                  <a:solidFill>
                    <a:srgbClr val="0033CC"/>
                  </a:solidFill>
                </a:rPr>
                <a:t>osts implement simple rate control</a:t>
              </a:r>
              <a:r>
                <a:rPr lang="en-US" sz="2400" b="1" dirty="0">
                  <a:solidFill>
                    <a:srgbClr val="0033CC"/>
                  </a:solidFill>
                </a:rPr>
                <a:t> </a:t>
              </a:r>
              <a:r>
                <a:rPr lang="en-US" sz="2400" b="1" dirty="0" smtClean="0">
                  <a:solidFill>
                    <a:srgbClr val="0033CC"/>
                  </a:solidFill>
                </a:rPr>
                <a:t>to avoid high packet loss</a:t>
              </a:r>
            </a:p>
          </p:txBody>
        </p:sp>
      </p:grpSp>
      <p:sp>
        <p:nvSpPr>
          <p:cNvPr id="128" name="Freeform 127"/>
          <p:cNvSpPr/>
          <p:nvPr/>
        </p:nvSpPr>
        <p:spPr>
          <a:xfrm>
            <a:off x="3276600" y="5867400"/>
            <a:ext cx="710869" cy="600044"/>
          </a:xfrm>
          <a:custGeom>
            <a:avLst/>
            <a:gdLst>
              <a:gd name="connsiteX0" fmla="*/ 680019 w 710869"/>
              <a:gd name="connsiteY0" fmla="*/ 160012 h 600044"/>
              <a:gd name="connsiteX1" fmla="*/ 630018 w 710869"/>
              <a:gd name="connsiteY1" fmla="*/ 140010 h 600044"/>
              <a:gd name="connsiteX2" fmla="*/ 610017 w 710869"/>
              <a:gd name="connsiteY2" fmla="*/ 110008 h 600044"/>
              <a:gd name="connsiteX3" fmla="*/ 570016 w 710869"/>
              <a:gd name="connsiteY3" fmla="*/ 90007 h 600044"/>
              <a:gd name="connsiteX4" fmla="*/ 530015 w 710869"/>
              <a:gd name="connsiteY4" fmla="*/ 20002 h 600044"/>
              <a:gd name="connsiteX5" fmla="*/ 510014 w 710869"/>
              <a:gd name="connsiteY5" fmla="*/ 0 h 600044"/>
              <a:gd name="connsiteX6" fmla="*/ 300009 w 710869"/>
              <a:gd name="connsiteY6" fmla="*/ 30002 h 600044"/>
              <a:gd name="connsiteX7" fmla="*/ 250007 w 710869"/>
              <a:gd name="connsiteY7" fmla="*/ 50004 h 600044"/>
              <a:gd name="connsiteX8" fmla="*/ 170005 w 710869"/>
              <a:gd name="connsiteY8" fmla="*/ 90007 h 600044"/>
              <a:gd name="connsiteX9" fmla="*/ 90003 w 710869"/>
              <a:gd name="connsiteY9" fmla="*/ 190014 h 600044"/>
              <a:gd name="connsiteX10" fmla="*/ 70002 w 710869"/>
              <a:gd name="connsiteY10" fmla="*/ 230017 h 600044"/>
              <a:gd name="connsiteX11" fmla="*/ 30001 w 710869"/>
              <a:gd name="connsiteY11" fmla="*/ 290021 h 600044"/>
              <a:gd name="connsiteX12" fmla="*/ 0 w 710869"/>
              <a:gd name="connsiteY12" fmla="*/ 360026 h 600044"/>
              <a:gd name="connsiteX13" fmla="*/ 20001 w 710869"/>
              <a:gd name="connsiteY13" fmla="*/ 380028 h 600044"/>
              <a:gd name="connsiteX14" fmla="*/ 60002 w 710869"/>
              <a:gd name="connsiteY14" fmla="*/ 430031 h 600044"/>
              <a:gd name="connsiteX15" fmla="*/ 90003 w 710869"/>
              <a:gd name="connsiteY15" fmla="*/ 450033 h 600044"/>
              <a:gd name="connsiteX16" fmla="*/ 210006 w 710869"/>
              <a:gd name="connsiteY16" fmla="*/ 500037 h 600044"/>
              <a:gd name="connsiteX17" fmla="*/ 240007 w 710869"/>
              <a:gd name="connsiteY17" fmla="*/ 520038 h 600044"/>
              <a:gd name="connsiteX18" fmla="*/ 280008 w 710869"/>
              <a:gd name="connsiteY18" fmla="*/ 540039 h 600044"/>
              <a:gd name="connsiteX19" fmla="*/ 340010 w 710869"/>
              <a:gd name="connsiteY19" fmla="*/ 580042 h 600044"/>
              <a:gd name="connsiteX20" fmla="*/ 420012 w 710869"/>
              <a:gd name="connsiteY20" fmla="*/ 600044 h 600044"/>
              <a:gd name="connsiteX21" fmla="*/ 580016 w 710869"/>
              <a:gd name="connsiteY21" fmla="*/ 570042 h 600044"/>
              <a:gd name="connsiteX22" fmla="*/ 620017 w 710869"/>
              <a:gd name="connsiteY22" fmla="*/ 540039 h 600044"/>
              <a:gd name="connsiteX23" fmla="*/ 660018 w 710869"/>
              <a:gd name="connsiteY23" fmla="*/ 520038 h 600044"/>
              <a:gd name="connsiteX24" fmla="*/ 700019 w 710869"/>
              <a:gd name="connsiteY24" fmla="*/ 480035 h 600044"/>
              <a:gd name="connsiteX25" fmla="*/ 710020 w 710869"/>
              <a:gd name="connsiteY25" fmla="*/ 430031 h 600044"/>
              <a:gd name="connsiteX26" fmla="*/ 690019 w 710869"/>
              <a:gd name="connsiteY26" fmla="*/ 220016 h 600044"/>
              <a:gd name="connsiteX27" fmla="*/ 620017 w 710869"/>
              <a:gd name="connsiteY27" fmla="*/ 120009 h 600044"/>
              <a:gd name="connsiteX28" fmla="*/ 600017 w 710869"/>
              <a:gd name="connsiteY28" fmla="*/ 100007 h 600044"/>
              <a:gd name="connsiteX29" fmla="*/ 570016 w 710869"/>
              <a:gd name="connsiteY29" fmla="*/ 90007 h 60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0869" h="600044">
                <a:moveTo>
                  <a:pt x="680019" y="160012"/>
                </a:moveTo>
                <a:cubicBezTo>
                  <a:pt x="663352" y="153345"/>
                  <a:pt x="644625" y="150444"/>
                  <a:pt x="630018" y="140010"/>
                </a:cubicBezTo>
                <a:cubicBezTo>
                  <a:pt x="620238" y="133024"/>
                  <a:pt x="619250" y="117703"/>
                  <a:pt x="610017" y="110008"/>
                </a:cubicBezTo>
                <a:cubicBezTo>
                  <a:pt x="598565" y="100464"/>
                  <a:pt x="583350" y="96674"/>
                  <a:pt x="570016" y="90007"/>
                </a:cubicBezTo>
                <a:cubicBezTo>
                  <a:pt x="556330" y="62634"/>
                  <a:pt x="548860" y="43559"/>
                  <a:pt x="530015" y="20002"/>
                </a:cubicBezTo>
                <a:cubicBezTo>
                  <a:pt x="524125" y="12639"/>
                  <a:pt x="516681" y="6667"/>
                  <a:pt x="510014" y="0"/>
                </a:cubicBezTo>
                <a:cubicBezTo>
                  <a:pt x="398482" y="12393"/>
                  <a:pt x="373497" y="2443"/>
                  <a:pt x="300009" y="30002"/>
                </a:cubicBezTo>
                <a:cubicBezTo>
                  <a:pt x="283201" y="36305"/>
                  <a:pt x="266306" y="42481"/>
                  <a:pt x="250007" y="50004"/>
                </a:cubicBezTo>
                <a:cubicBezTo>
                  <a:pt x="222936" y="62499"/>
                  <a:pt x="170005" y="90007"/>
                  <a:pt x="170005" y="90007"/>
                </a:cubicBezTo>
                <a:cubicBezTo>
                  <a:pt x="124961" y="180098"/>
                  <a:pt x="184060" y="72437"/>
                  <a:pt x="90003" y="190014"/>
                </a:cubicBezTo>
                <a:cubicBezTo>
                  <a:pt x="80690" y="201656"/>
                  <a:pt x="77672" y="217233"/>
                  <a:pt x="70002" y="230017"/>
                </a:cubicBezTo>
                <a:cubicBezTo>
                  <a:pt x="57635" y="250630"/>
                  <a:pt x="42368" y="269408"/>
                  <a:pt x="30001" y="290021"/>
                </a:cubicBezTo>
                <a:cubicBezTo>
                  <a:pt x="11467" y="320912"/>
                  <a:pt x="10345" y="328992"/>
                  <a:pt x="0" y="360026"/>
                </a:cubicBezTo>
                <a:cubicBezTo>
                  <a:pt x="6667" y="366693"/>
                  <a:pt x="13865" y="372869"/>
                  <a:pt x="20001" y="380028"/>
                </a:cubicBezTo>
                <a:cubicBezTo>
                  <a:pt x="33892" y="396234"/>
                  <a:pt x="44909" y="414938"/>
                  <a:pt x="60002" y="430031"/>
                </a:cubicBezTo>
                <a:cubicBezTo>
                  <a:pt x="68501" y="438530"/>
                  <a:pt x="79697" y="443849"/>
                  <a:pt x="90003" y="450033"/>
                </a:cubicBezTo>
                <a:cubicBezTo>
                  <a:pt x="168707" y="497258"/>
                  <a:pt x="137481" y="485531"/>
                  <a:pt x="210006" y="500037"/>
                </a:cubicBezTo>
                <a:cubicBezTo>
                  <a:pt x="220006" y="506704"/>
                  <a:pt x="229572" y="514075"/>
                  <a:pt x="240007" y="520038"/>
                </a:cubicBezTo>
                <a:cubicBezTo>
                  <a:pt x="252950" y="527434"/>
                  <a:pt x="267604" y="531770"/>
                  <a:pt x="280008" y="540039"/>
                </a:cubicBezTo>
                <a:cubicBezTo>
                  <a:pt x="325777" y="570553"/>
                  <a:pt x="267501" y="555871"/>
                  <a:pt x="340010" y="580042"/>
                </a:cubicBezTo>
                <a:cubicBezTo>
                  <a:pt x="366087" y="588735"/>
                  <a:pt x="420012" y="600044"/>
                  <a:pt x="420012" y="600044"/>
                </a:cubicBezTo>
                <a:cubicBezTo>
                  <a:pt x="473347" y="590043"/>
                  <a:pt x="528041" y="585636"/>
                  <a:pt x="580016" y="570042"/>
                </a:cubicBezTo>
                <a:cubicBezTo>
                  <a:pt x="595981" y="565252"/>
                  <a:pt x="605883" y="548873"/>
                  <a:pt x="620017" y="540039"/>
                </a:cubicBezTo>
                <a:cubicBezTo>
                  <a:pt x="632658" y="532138"/>
                  <a:pt x="646684" y="526705"/>
                  <a:pt x="660018" y="520038"/>
                </a:cubicBezTo>
                <a:cubicBezTo>
                  <a:pt x="673352" y="506704"/>
                  <a:pt x="690861" y="496519"/>
                  <a:pt x="700019" y="480035"/>
                </a:cubicBezTo>
                <a:cubicBezTo>
                  <a:pt x="708274" y="465176"/>
                  <a:pt x="710020" y="447029"/>
                  <a:pt x="710020" y="430031"/>
                </a:cubicBezTo>
                <a:cubicBezTo>
                  <a:pt x="710020" y="395073"/>
                  <a:pt x="717165" y="279741"/>
                  <a:pt x="690019" y="220016"/>
                </a:cubicBezTo>
                <a:cubicBezTo>
                  <a:pt x="638174" y="105950"/>
                  <a:pt x="677434" y="165945"/>
                  <a:pt x="620017" y="120009"/>
                </a:cubicBezTo>
                <a:cubicBezTo>
                  <a:pt x="612655" y="114119"/>
                  <a:pt x="608102" y="104858"/>
                  <a:pt x="600017" y="100007"/>
                </a:cubicBezTo>
                <a:cubicBezTo>
                  <a:pt x="590978" y="94583"/>
                  <a:pt x="570016" y="90007"/>
                  <a:pt x="570016" y="90007"/>
                </a:cubicBezTo>
              </a:path>
            </a:pathLst>
          </a:custGeom>
          <a:ln w="38100">
            <a:solidFill>
              <a:srgbClr val="00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20288383"/>
      </p:ext>
    </p:extLst>
  </p:cSld>
  <p:clrMapOvr>
    <a:masterClrMapping/>
  </p:clrMapOvr>
  <mc:AlternateContent xmlns:mc="http://schemas.openxmlformats.org/markup-compatibility/2006" xmlns:p14="http://schemas.microsoft.com/office/powerpoint/2010/main">
    <mc:Choice Requires="p14">
      <p:transition spd="slow" p14:dur="2000" advTm="42860"/>
    </mc:Choice>
    <mc:Fallback xmlns="">
      <p:transition xmlns:p14="http://schemas.microsoft.com/office/powerpoint/2010/main" spd="slow" advTm="428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heel(1)">
                                      <p:cBhvr>
                                        <p:cTn id="11" dur="500"/>
                                        <p:tgtEl>
                                          <p:spTgt spid="11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wheel(1)">
                                      <p:cBhvr>
                                        <p:cTn id="14" dur="500"/>
                                        <p:tgtEl>
                                          <p:spTgt spid="118"/>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heel(1)">
                                      <p:cBhvr>
                                        <p:cTn id="22" dur="500"/>
                                        <p:tgtEl>
                                          <p:spTgt spid="128"/>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63839" y="2971372"/>
            <a:ext cx="2971800" cy="2743628"/>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4913303" y="3881697"/>
            <a:ext cx="437584" cy="613372"/>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2" name="Rectangle 31"/>
          <p:cNvSpPr/>
          <p:nvPr/>
        </p:nvSpPr>
        <p:spPr>
          <a:xfrm>
            <a:off x="3135253" y="3690088"/>
            <a:ext cx="437584" cy="613372"/>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3" name="Rectangle 32"/>
          <p:cNvSpPr/>
          <p:nvPr/>
        </p:nvSpPr>
        <p:spPr>
          <a:xfrm>
            <a:off x="4402139" y="4723855"/>
            <a:ext cx="437584" cy="613372"/>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4" name="Rectangle 33"/>
          <p:cNvSpPr/>
          <p:nvPr/>
        </p:nvSpPr>
        <p:spPr>
          <a:xfrm>
            <a:off x="3561784" y="4851329"/>
            <a:ext cx="437584" cy="613372"/>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5" name="Rectangle 34"/>
          <p:cNvSpPr/>
          <p:nvPr/>
        </p:nvSpPr>
        <p:spPr>
          <a:xfrm>
            <a:off x="3868739" y="3992913"/>
            <a:ext cx="437584" cy="613372"/>
          </a:xfrm>
          <a:prstGeom prst="rect">
            <a:avLst/>
          </a:prstGeom>
          <a:ln/>
        </p:spPr>
        <p:style>
          <a:lnRef idx="1">
            <a:schemeClr val="dk1"/>
          </a:lnRef>
          <a:fillRef idx="2">
            <a:schemeClr val="dk1"/>
          </a:fillRef>
          <a:effectRef idx="1">
            <a:schemeClr val="dk1"/>
          </a:effectRef>
          <a:fontRef idx="minor">
            <a:schemeClr val="dk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2" name="Title 1"/>
          <p:cNvSpPr>
            <a:spLocks noGrp="1"/>
          </p:cNvSpPr>
          <p:nvPr>
            <p:ph type="title"/>
          </p:nvPr>
        </p:nvSpPr>
        <p:spPr>
          <a:xfrm>
            <a:off x="0" y="274638"/>
            <a:ext cx="9144000" cy="1143000"/>
          </a:xfrm>
        </p:spPr>
        <p:txBody>
          <a:bodyPr>
            <a:normAutofit/>
          </a:bodyPr>
          <a:lstStyle/>
          <a:p>
            <a:r>
              <a:rPr lang="en-US" dirty="0" err="1" smtClean="0"/>
              <a:t>pFabric</a:t>
            </a:r>
            <a:r>
              <a:rPr lang="en-US" dirty="0" smtClean="0"/>
              <a:t> Switch</a:t>
            </a:r>
            <a:endParaRPr lang="en-US" dirty="0"/>
          </a:p>
        </p:txBody>
      </p:sp>
      <p:sp>
        <p:nvSpPr>
          <p:cNvPr id="36" name="TextBox 35"/>
          <p:cNvSpPr txBox="1"/>
          <p:nvPr/>
        </p:nvSpPr>
        <p:spPr>
          <a:xfrm>
            <a:off x="5859548" y="3927688"/>
            <a:ext cx="1057568" cy="707886"/>
          </a:xfrm>
          <a:prstGeom prst="rect">
            <a:avLst/>
          </a:prstGeom>
          <a:noFill/>
        </p:spPr>
        <p:txBody>
          <a:bodyPr wrap="square" rtlCol="0">
            <a:spAutoFit/>
          </a:bodyPr>
          <a:lstStyle/>
          <a:p>
            <a:r>
              <a:rPr lang="en-US" sz="2000" b="1" dirty="0" smtClean="0"/>
              <a:t>Switch Port</a:t>
            </a:r>
            <a:endParaRPr lang="en-US" sz="2000" b="1" dirty="0"/>
          </a:p>
        </p:txBody>
      </p:sp>
      <p:grpSp>
        <p:nvGrpSpPr>
          <p:cNvPr id="41" name="Group 40"/>
          <p:cNvGrpSpPr/>
          <p:nvPr/>
        </p:nvGrpSpPr>
        <p:grpSpPr>
          <a:xfrm>
            <a:off x="5830323" y="4431872"/>
            <a:ext cx="705793" cy="762000"/>
            <a:chOff x="6897409" y="2819400"/>
            <a:chExt cx="705793" cy="762000"/>
          </a:xfrm>
        </p:grpSpPr>
        <p:cxnSp>
          <p:nvCxnSpPr>
            <p:cNvPr id="20" name="Straight Connector 19"/>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3561784" y="4851329"/>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t>7</a:t>
            </a:r>
          </a:p>
        </p:txBody>
      </p:sp>
      <p:sp>
        <p:nvSpPr>
          <p:cNvPr id="23" name="Rectangle 22"/>
          <p:cNvSpPr/>
          <p:nvPr/>
        </p:nvSpPr>
        <p:spPr>
          <a:xfrm>
            <a:off x="4402139" y="4723855"/>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t>1</a:t>
            </a:r>
            <a:endParaRPr lang="en-US" sz="3600" b="1" dirty="0"/>
          </a:p>
        </p:txBody>
      </p:sp>
      <p:sp>
        <p:nvSpPr>
          <p:cNvPr id="25" name="Rectangle 24"/>
          <p:cNvSpPr/>
          <p:nvPr/>
        </p:nvSpPr>
        <p:spPr>
          <a:xfrm>
            <a:off x="3135253" y="3690088"/>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t>9</a:t>
            </a:r>
          </a:p>
        </p:txBody>
      </p:sp>
      <p:sp>
        <p:nvSpPr>
          <p:cNvPr id="26" name="Rectangle 25"/>
          <p:cNvSpPr/>
          <p:nvPr/>
        </p:nvSpPr>
        <p:spPr>
          <a:xfrm>
            <a:off x="4915923" y="3881697"/>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t>4</a:t>
            </a:r>
            <a:endParaRPr lang="en-US" sz="3600" b="1" dirty="0"/>
          </a:p>
        </p:txBody>
      </p:sp>
      <p:sp>
        <p:nvSpPr>
          <p:cNvPr id="27" name="Rectangle 26"/>
          <p:cNvSpPr/>
          <p:nvPr/>
        </p:nvSpPr>
        <p:spPr>
          <a:xfrm>
            <a:off x="3868739" y="3992913"/>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t>3</a:t>
            </a:r>
            <a:endParaRPr lang="en-US" sz="3600" b="1" dirty="0"/>
          </a:p>
        </p:txBody>
      </p:sp>
      <p:sp>
        <p:nvSpPr>
          <p:cNvPr id="45" name="TextBox 44"/>
          <p:cNvSpPr txBox="1"/>
          <p:nvPr/>
        </p:nvSpPr>
        <p:spPr>
          <a:xfrm>
            <a:off x="228600" y="1663005"/>
            <a:ext cx="4572000" cy="1384995"/>
          </a:xfrm>
          <a:prstGeom prst="rect">
            <a:avLst/>
          </a:prstGeom>
          <a:noFill/>
        </p:spPr>
        <p:txBody>
          <a:bodyPr wrap="square" rtlCol="0">
            <a:spAutoFit/>
          </a:bodyPr>
          <a:lstStyle/>
          <a:p>
            <a:pPr marL="342900" indent="-342900">
              <a:buFont typeface="Wingdings" pitchFamily="2" charset="2"/>
              <a:buChar char="Ø"/>
            </a:pPr>
            <a:r>
              <a:rPr lang="en-US" sz="2800" b="1" dirty="0" smtClean="0">
                <a:solidFill>
                  <a:schemeClr val="accent1"/>
                </a:solidFill>
                <a:latin typeface="Verdana" pitchFamily="34" charset="0"/>
                <a:ea typeface="Verdana" pitchFamily="34" charset="0"/>
                <a:cs typeface="Verdana" pitchFamily="34" charset="0"/>
              </a:rPr>
              <a:t>Priority Scheduling </a:t>
            </a:r>
            <a:r>
              <a:rPr lang="en-US" sz="2800" dirty="0" smtClean="0">
                <a:latin typeface="Verdana" pitchFamily="34" charset="0"/>
                <a:ea typeface="Verdana" pitchFamily="34" charset="0"/>
                <a:cs typeface="Verdana" pitchFamily="34" charset="0"/>
              </a:rPr>
              <a:t>send highest priority packet first</a:t>
            </a:r>
            <a:endParaRPr lang="en-US" sz="2800" b="1" dirty="0">
              <a:solidFill>
                <a:schemeClr val="accent1"/>
              </a:solidFill>
              <a:latin typeface="Verdana" pitchFamily="34" charset="0"/>
              <a:ea typeface="Verdana" pitchFamily="34" charset="0"/>
              <a:cs typeface="Verdana" pitchFamily="34" charset="0"/>
            </a:endParaRPr>
          </a:p>
        </p:txBody>
      </p:sp>
      <p:sp>
        <p:nvSpPr>
          <p:cNvPr id="46" name="TextBox 45"/>
          <p:cNvSpPr txBox="1"/>
          <p:nvPr/>
        </p:nvSpPr>
        <p:spPr>
          <a:xfrm>
            <a:off x="4800600" y="1663005"/>
            <a:ext cx="4038600" cy="1384995"/>
          </a:xfrm>
          <a:prstGeom prst="rect">
            <a:avLst/>
          </a:prstGeom>
          <a:noFill/>
        </p:spPr>
        <p:txBody>
          <a:bodyPr wrap="square" rtlCol="0">
            <a:spAutoFit/>
          </a:bodyPr>
          <a:lstStyle/>
          <a:p>
            <a:pPr marL="342900" indent="-342900">
              <a:buFont typeface="Wingdings" pitchFamily="2" charset="2"/>
              <a:buChar char="Ø"/>
            </a:pPr>
            <a:r>
              <a:rPr lang="en-US" sz="2800" b="1" dirty="0" smtClean="0">
                <a:solidFill>
                  <a:schemeClr val="accent1"/>
                </a:solidFill>
                <a:latin typeface="Verdana" pitchFamily="34" charset="0"/>
                <a:ea typeface="Verdana" pitchFamily="34" charset="0"/>
                <a:cs typeface="Verdana" pitchFamily="34" charset="0"/>
              </a:rPr>
              <a:t>Priority Dropping </a:t>
            </a:r>
            <a:r>
              <a:rPr lang="en-US" sz="2800" dirty="0" smtClean="0">
                <a:latin typeface="Verdana" pitchFamily="34" charset="0"/>
                <a:ea typeface="Verdana" pitchFamily="34" charset="0"/>
                <a:cs typeface="Verdana" pitchFamily="34" charset="0"/>
              </a:rPr>
              <a:t>drop lowest priority packets first</a:t>
            </a:r>
            <a:endParaRPr lang="en-US" sz="2800" b="1" dirty="0" smtClean="0">
              <a:solidFill>
                <a:schemeClr val="accent1"/>
              </a:solidFill>
              <a:latin typeface="Verdana" pitchFamily="34" charset="0"/>
              <a:ea typeface="Verdana" pitchFamily="34" charset="0"/>
              <a:cs typeface="Verdana" pitchFamily="34" charset="0"/>
            </a:endParaRPr>
          </a:p>
        </p:txBody>
      </p:sp>
      <p:sp>
        <p:nvSpPr>
          <p:cNvPr id="47" name="Rectangle 46"/>
          <p:cNvSpPr/>
          <p:nvPr/>
        </p:nvSpPr>
        <p:spPr>
          <a:xfrm>
            <a:off x="-570477" y="4482424"/>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t>6</a:t>
            </a:r>
          </a:p>
        </p:txBody>
      </p:sp>
      <p:sp>
        <p:nvSpPr>
          <p:cNvPr id="50" name="Rectangle 49"/>
          <p:cNvSpPr/>
          <p:nvPr/>
        </p:nvSpPr>
        <p:spPr>
          <a:xfrm>
            <a:off x="-1010216" y="4477759"/>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t>3</a:t>
            </a:r>
            <a:endParaRPr lang="en-US" sz="3600" b="1" dirty="0"/>
          </a:p>
        </p:txBody>
      </p:sp>
      <p:sp>
        <p:nvSpPr>
          <p:cNvPr id="51" name="Rectangle 50"/>
          <p:cNvSpPr/>
          <p:nvPr/>
        </p:nvSpPr>
        <p:spPr>
          <a:xfrm>
            <a:off x="-1447800" y="4482424"/>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t>2</a:t>
            </a:r>
            <a:endParaRPr lang="en-US" sz="3600" b="1" dirty="0"/>
          </a:p>
        </p:txBody>
      </p:sp>
      <p:sp>
        <p:nvSpPr>
          <p:cNvPr id="29" name="Rectangle 28"/>
          <p:cNvSpPr/>
          <p:nvPr/>
        </p:nvSpPr>
        <p:spPr>
          <a:xfrm>
            <a:off x="4249739" y="3234685"/>
            <a:ext cx="437584" cy="613372"/>
          </a:xfrm>
          <a:prstGeom prst="rect">
            <a:avLst/>
          </a:prstGeom>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t>5</a:t>
            </a:r>
          </a:p>
        </p:txBody>
      </p:sp>
      <p:sp>
        <p:nvSpPr>
          <p:cNvPr id="37" name="Content Placeholder 2"/>
          <p:cNvSpPr>
            <a:spLocks noGrp="1"/>
          </p:cNvSpPr>
          <p:nvPr>
            <p:ph idx="1"/>
          </p:nvPr>
        </p:nvSpPr>
        <p:spPr>
          <a:xfrm>
            <a:off x="5257800" y="5334000"/>
            <a:ext cx="2971800" cy="838200"/>
          </a:xfrm>
        </p:spPr>
        <p:txBody>
          <a:bodyPr>
            <a:noAutofit/>
          </a:bodyPr>
          <a:lstStyle/>
          <a:p>
            <a:pPr marL="0" indent="0">
              <a:buNone/>
            </a:pPr>
            <a:r>
              <a:rPr lang="en-US" sz="2400" dirty="0" smtClean="0"/>
              <a:t>small “bag” of packets per-port </a:t>
            </a:r>
          </a:p>
        </p:txBody>
      </p:sp>
      <p:sp>
        <p:nvSpPr>
          <p:cNvPr id="6" name="Slide Number Placeholder 5"/>
          <p:cNvSpPr>
            <a:spLocks noGrp="1"/>
          </p:cNvSpPr>
          <p:nvPr>
            <p:ph type="sldNum" sz="quarter" idx="12"/>
          </p:nvPr>
        </p:nvSpPr>
        <p:spPr/>
        <p:txBody>
          <a:bodyPr/>
          <a:lstStyle/>
          <a:p>
            <a:fld id="{3AC99A5B-5B03-425B-9284-2F10A88898BE}" type="slidenum">
              <a:rPr lang="en-US" smtClean="0"/>
              <a:t>28</a:t>
            </a:fld>
            <a:endParaRPr lang="en-US"/>
          </a:p>
        </p:txBody>
      </p:sp>
      <p:sp>
        <p:nvSpPr>
          <p:cNvPr id="28" name="Content Placeholder 2"/>
          <p:cNvSpPr txBox="1">
            <a:spLocks/>
          </p:cNvSpPr>
          <p:nvPr/>
        </p:nvSpPr>
        <p:spPr>
          <a:xfrm>
            <a:off x="76200" y="5791200"/>
            <a:ext cx="51816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err="1">
                <a:solidFill>
                  <a:srgbClr val="BD0A12"/>
                </a:solidFill>
              </a:rPr>
              <a:t>p</a:t>
            </a:r>
            <a:r>
              <a:rPr lang="en-US" sz="2400" b="1" dirty="0" err="1" smtClean="0">
                <a:solidFill>
                  <a:srgbClr val="BD0A12"/>
                </a:solidFill>
              </a:rPr>
              <a:t>rio</a:t>
            </a:r>
            <a:r>
              <a:rPr lang="en-US" sz="2400" b="1" dirty="0" smtClean="0">
                <a:solidFill>
                  <a:srgbClr val="BD0A12"/>
                </a:solidFill>
              </a:rPr>
              <a:t> = remaining flow size</a:t>
            </a:r>
          </a:p>
        </p:txBody>
      </p:sp>
      <p:grpSp>
        <p:nvGrpSpPr>
          <p:cNvPr id="30" name="Group 29"/>
          <p:cNvGrpSpPr/>
          <p:nvPr/>
        </p:nvGrpSpPr>
        <p:grpSpPr>
          <a:xfrm>
            <a:off x="5257800" y="0"/>
            <a:ext cx="1281183" cy="1091470"/>
            <a:chOff x="2553762" y="2124177"/>
            <a:chExt cx="4193123" cy="3572220"/>
          </a:xfrm>
        </p:grpSpPr>
        <p:sp>
          <p:nvSpPr>
            <p:cNvPr id="38" name="Rectangle 37"/>
            <p:cNvSpPr/>
            <p:nvPr/>
          </p:nvSpPr>
          <p:spPr>
            <a:xfrm>
              <a:off x="25537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9" name="Straight Connector 38"/>
            <p:cNvCxnSpPr>
              <a:stCxn id="38" idx="0"/>
            </p:cNvCxnSpPr>
            <p:nvPr/>
          </p:nvCxnSpPr>
          <p:spPr>
            <a:xfrm flipV="1">
              <a:off x="2745324" y="4419600"/>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2416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241685" y="263651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241685" y="263651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39274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4613285" y="263651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613285" y="263651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90" idx="0"/>
            </p:cNvCxnSpPr>
            <p:nvPr/>
          </p:nvCxnSpPr>
          <p:spPr>
            <a:xfrm flipH="1" flipV="1">
              <a:off x="3927485" y="2636520"/>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flipV="1">
              <a:off x="4765685" y="2636520"/>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90" idx="0"/>
            </p:cNvCxnSpPr>
            <p:nvPr/>
          </p:nvCxnSpPr>
          <p:spPr>
            <a:xfrm flipH="1" flipV="1">
              <a:off x="5603885" y="2636520"/>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30109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57" name="Rectangle 56"/>
            <p:cNvSpPr/>
            <p:nvPr/>
          </p:nvSpPr>
          <p:spPr>
            <a:xfrm>
              <a:off x="3468162"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58" name="Straight Connector 57"/>
            <p:cNvCxnSpPr>
              <a:stCxn id="56" idx="0"/>
            </p:cNvCxnSpPr>
            <p:nvPr/>
          </p:nvCxnSpPr>
          <p:spPr>
            <a:xfrm flipH="1" flipV="1">
              <a:off x="3197750" y="4419600"/>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7" idx="0"/>
            </p:cNvCxnSpPr>
            <p:nvPr/>
          </p:nvCxnSpPr>
          <p:spPr>
            <a:xfrm flipH="1" flipV="1">
              <a:off x="3197750" y="4419600"/>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4003685"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cxnSp>
          <p:nvCxnSpPr>
            <p:cNvPr id="61" name="Straight Connector 60"/>
            <p:cNvCxnSpPr>
              <a:stCxn id="60" idx="0"/>
            </p:cNvCxnSpPr>
            <p:nvPr/>
          </p:nvCxnSpPr>
          <p:spPr>
            <a:xfrm flipV="1">
              <a:off x="4195247" y="4419600"/>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44608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63" name="Rectangle 62"/>
            <p:cNvSpPr/>
            <p:nvPr/>
          </p:nvSpPr>
          <p:spPr>
            <a:xfrm>
              <a:off x="49180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cxnSp>
          <p:nvCxnSpPr>
            <p:cNvPr id="64" name="Straight Connector 63"/>
            <p:cNvCxnSpPr>
              <a:stCxn id="62" idx="0"/>
            </p:cNvCxnSpPr>
            <p:nvPr/>
          </p:nvCxnSpPr>
          <p:spPr>
            <a:xfrm flipH="1" flipV="1">
              <a:off x="4645550" y="4419600"/>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63" idx="0"/>
            </p:cNvCxnSpPr>
            <p:nvPr/>
          </p:nvCxnSpPr>
          <p:spPr>
            <a:xfrm flipH="1" flipV="1">
              <a:off x="4645550" y="4419600"/>
              <a:ext cx="464097"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3622685" y="2124177"/>
              <a:ext cx="545969" cy="678181"/>
              <a:chOff x="1027560" y="1988818"/>
              <a:chExt cx="545969" cy="678181"/>
            </a:xfrm>
          </p:grpSpPr>
          <p:sp>
            <p:nvSpPr>
              <p:cNvPr id="149" name="Cube 148"/>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2"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7" name="Group 66"/>
            <p:cNvGrpSpPr/>
            <p:nvPr/>
          </p:nvGrpSpPr>
          <p:grpSpPr>
            <a:xfrm>
              <a:off x="2747082" y="4333601"/>
              <a:ext cx="978209" cy="243008"/>
              <a:chOff x="5220661" y="3675707"/>
              <a:chExt cx="978209" cy="243008"/>
            </a:xfrm>
          </p:grpSpPr>
          <p:sp>
            <p:nvSpPr>
              <p:cNvPr id="128" name="Rectangle 12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3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4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8" name="Group 67"/>
            <p:cNvGrpSpPr/>
            <p:nvPr/>
          </p:nvGrpSpPr>
          <p:grpSpPr>
            <a:xfrm>
              <a:off x="4168476" y="4333601"/>
              <a:ext cx="978209" cy="243008"/>
              <a:chOff x="5220661" y="3675707"/>
              <a:chExt cx="978209" cy="243008"/>
            </a:xfrm>
          </p:grpSpPr>
          <p:sp>
            <p:nvSpPr>
              <p:cNvPr id="107" name="Rectangle 10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2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Group 68"/>
            <p:cNvGrpSpPr/>
            <p:nvPr/>
          </p:nvGrpSpPr>
          <p:grpSpPr>
            <a:xfrm>
              <a:off x="4486020" y="2128098"/>
              <a:ext cx="545969" cy="678181"/>
              <a:chOff x="1027560" y="1988818"/>
              <a:chExt cx="545969" cy="678181"/>
            </a:xfrm>
          </p:grpSpPr>
          <p:sp>
            <p:nvSpPr>
              <p:cNvPr id="103" name="Cube 10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70" name="Group 69"/>
            <p:cNvGrpSpPr/>
            <p:nvPr/>
          </p:nvGrpSpPr>
          <p:grpSpPr>
            <a:xfrm>
              <a:off x="5362716" y="2141219"/>
              <a:ext cx="545969" cy="678181"/>
              <a:chOff x="1027560" y="1988818"/>
              <a:chExt cx="545969" cy="678181"/>
            </a:xfrm>
          </p:grpSpPr>
          <p:sp>
            <p:nvSpPr>
              <p:cNvPr id="99" name="Cube 98"/>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2"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71" name="Rectangle 70"/>
            <p:cNvSpPr/>
            <p:nvPr/>
          </p:nvSpPr>
          <p:spPr>
            <a:xfrm>
              <a:off x="54493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72" name="Straight Connector 71"/>
            <p:cNvCxnSpPr>
              <a:stCxn id="71" idx="0"/>
            </p:cNvCxnSpPr>
            <p:nvPr/>
          </p:nvCxnSpPr>
          <p:spPr>
            <a:xfrm flipV="1">
              <a:off x="5640924" y="4419599"/>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59065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74" name="Rectangle 73"/>
            <p:cNvSpPr/>
            <p:nvPr/>
          </p:nvSpPr>
          <p:spPr>
            <a:xfrm>
              <a:off x="6363762" y="5333999"/>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75" name="Straight Connector 74"/>
            <p:cNvCxnSpPr>
              <a:stCxn id="73" idx="0"/>
            </p:cNvCxnSpPr>
            <p:nvPr/>
          </p:nvCxnSpPr>
          <p:spPr>
            <a:xfrm flipH="1" flipV="1">
              <a:off x="6093350" y="4419599"/>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74" idx="0"/>
            </p:cNvCxnSpPr>
            <p:nvPr/>
          </p:nvCxnSpPr>
          <p:spPr>
            <a:xfrm flipH="1" flipV="1">
              <a:off x="6093350" y="4419599"/>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5579365" y="4342092"/>
              <a:ext cx="978209" cy="243008"/>
              <a:chOff x="5220661" y="3675707"/>
              <a:chExt cx="978209" cy="243008"/>
            </a:xfrm>
          </p:grpSpPr>
          <p:sp>
            <p:nvSpPr>
              <p:cNvPr id="78" name="Rectangle 7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53" name="Freeform 152"/>
          <p:cNvSpPr/>
          <p:nvPr/>
        </p:nvSpPr>
        <p:spPr>
          <a:xfrm>
            <a:off x="6096000" y="515470"/>
            <a:ext cx="521677" cy="398929"/>
          </a:xfrm>
          <a:custGeom>
            <a:avLst/>
            <a:gdLst>
              <a:gd name="connsiteX0" fmla="*/ 974704 w 974704"/>
              <a:gd name="connsiteY0" fmla="*/ 531609 h 610366"/>
              <a:gd name="connsiteX1" fmla="*/ 905785 w 974704"/>
              <a:gd name="connsiteY1" fmla="*/ 551298 h 610366"/>
              <a:gd name="connsiteX2" fmla="*/ 876249 w 974704"/>
              <a:gd name="connsiteY2" fmla="*/ 561143 h 610366"/>
              <a:gd name="connsiteX3" fmla="*/ 817176 w 974704"/>
              <a:gd name="connsiteY3" fmla="*/ 570987 h 610366"/>
              <a:gd name="connsiteX4" fmla="*/ 728567 w 974704"/>
              <a:gd name="connsiteY4" fmla="*/ 590677 h 610366"/>
              <a:gd name="connsiteX5" fmla="*/ 699030 w 974704"/>
              <a:gd name="connsiteY5" fmla="*/ 600521 h 610366"/>
              <a:gd name="connsiteX6" fmla="*/ 649803 w 974704"/>
              <a:gd name="connsiteY6" fmla="*/ 610366 h 610366"/>
              <a:gd name="connsiteX7" fmla="*/ 295365 w 974704"/>
              <a:gd name="connsiteY7" fmla="*/ 600521 h 610366"/>
              <a:gd name="connsiteX8" fmla="*/ 177219 w 974704"/>
              <a:gd name="connsiteY8" fmla="*/ 561143 h 610366"/>
              <a:gd name="connsiteX9" fmla="*/ 88610 w 974704"/>
              <a:gd name="connsiteY9" fmla="*/ 511920 h 610366"/>
              <a:gd name="connsiteX10" fmla="*/ 49228 w 974704"/>
              <a:gd name="connsiteY10" fmla="*/ 472541 h 610366"/>
              <a:gd name="connsiteX11" fmla="*/ 19691 w 974704"/>
              <a:gd name="connsiteY11" fmla="*/ 423318 h 610366"/>
              <a:gd name="connsiteX12" fmla="*/ 0 w 974704"/>
              <a:gd name="connsiteY12" fmla="*/ 354406 h 610366"/>
              <a:gd name="connsiteX13" fmla="*/ 9846 w 974704"/>
              <a:gd name="connsiteY13" fmla="*/ 255960 h 610366"/>
              <a:gd name="connsiteX14" fmla="*/ 29537 w 974704"/>
              <a:gd name="connsiteY14" fmla="*/ 226426 h 610366"/>
              <a:gd name="connsiteX15" fmla="*/ 59073 w 974704"/>
              <a:gd name="connsiteY15" fmla="*/ 196892 h 610366"/>
              <a:gd name="connsiteX16" fmla="*/ 127992 w 974704"/>
              <a:gd name="connsiteY16" fmla="*/ 157514 h 610366"/>
              <a:gd name="connsiteX17" fmla="*/ 187065 w 974704"/>
              <a:gd name="connsiteY17" fmla="*/ 137825 h 610366"/>
              <a:gd name="connsiteX18" fmla="*/ 265828 w 974704"/>
              <a:gd name="connsiteY18" fmla="*/ 88602 h 610366"/>
              <a:gd name="connsiteX19" fmla="*/ 344592 w 974704"/>
              <a:gd name="connsiteY19" fmla="*/ 49223 h 610366"/>
              <a:gd name="connsiteX20" fmla="*/ 383974 w 974704"/>
              <a:gd name="connsiteY20" fmla="*/ 19689 h 610366"/>
              <a:gd name="connsiteX21" fmla="*/ 443047 w 974704"/>
              <a:gd name="connsiteY21" fmla="*/ 9845 h 610366"/>
              <a:gd name="connsiteX22" fmla="*/ 492275 w 974704"/>
              <a:gd name="connsiteY22" fmla="*/ 0 h 610366"/>
              <a:gd name="connsiteX23" fmla="*/ 649803 w 974704"/>
              <a:gd name="connsiteY23" fmla="*/ 9845 h 610366"/>
              <a:gd name="connsiteX24" fmla="*/ 708876 w 974704"/>
              <a:gd name="connsiteY24" fmla="*/ 39379 h 610366"/>
              <a:gd name="connsiteX25" fmla="*/ 738412 w 974704"/>
              <a:gd name="connsiteY25" fmla="*/ 49223 h 610366"/>
              <a:gd name="connsiteX26" fmla="*/ 817176 w 974704"/>
              <a:gd name="connsiteY26" fmla="*/ 118135 h 610366"/>
              <a:gd name="connsiteX27" fmla="*/ 846712 w 974704"/>
              <a:gd name="connsiteY27" fmla="*/ 147669 h 610366"/>
              <a:gd name="connsiteX28" fmla="*/ 876249 w 974704"/>
              <a:gd name="connsiteY28" fmla="*/ 177203 h 610366"/>
              <a:gd name="connsiteX29" fmla="*/ 886094 w 974704"/>
              <a:gd name="connsiteY29" fmla="*/ 206737 h 610366"/>
              <a:gd name="connsiteX30" fmla="*/ 905785 w 974704"/>
              <a:gd name="connsiteY30" fmla="*/ 275649 h 610366"/>
              <a:gd name="connsiteX31" fmla="*/ 895940 w 974704"/>
              <a:gd name="connsiteY31" fmla="*/ 364251 h 610366"/>
              <a:gd name="connsiteX32" fmla="*/ 886094 w 974704"/>
              <a:gd name="connsiteY32" fmla="*/ 393784 h 610366"/>
              <a:gd name="connsiteX33" fmla="*/ 876249 w 974704"/>
              <a:gd name="connsiteY33" fmla="*/ 570987 h 6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74704" h="610366">
                <a:moveTo>
                  <a:pt x="974704" y="531609"/>
                </a:moveTo>
                <a:lnTo>
                  <a:pt x="905785" y="551298"/>
                </a:lnTo>
                <a:cubicBezTo>
                  <a:pt x="895845" y="554280"/>
                  <a:pt x="886380" y="558892"/>
                  <a:pt x="876249" y="561143"/>
                </a:cubicBezTo>
                <a:cubicBezTo>
                  <a:pt x="856762" y="565473"/>
                  <a:pt x="836867" y="567706"/>
                  <a:pt x="817176" y="570987"/>
                </a:cubicBezTo>
                <a:cubicBezTo>
                  <a:pt x="750693" y="593147"/>
                  <a:pt x="832518" y="567579"/>
                  <a:pt x="728567" y="590677"/>
                </a:cubicBezTo>
                <a:cubicBezTo>
                  <a:pt x="718436" y="592928"/>
                  <a:pt x="709098" y="598004"/>
                  <a:pt x="699030" y="600521"/>
                </a:cubicBezTo>
                <a:cubicBezTo>
                  <a:pt x="682796" y="604579"/>
                  <a:pt x="666212" y="607084"/>
                  <a:pt x="649803" y="610366"/>
                </a:cubicBezTo>
                <a:cubicBezTo>
                  <a:pt x="531657" y="607084"/>
                  <a:pt x="412921" y="612765"/>
                  <a:pt x="295365" y="600521"/>
                </a:cubicBezTo>
                <a:cubicBezTo>
                  <a:pt x="254077" y="596221"/>
                  <a:pt x="177219" y="561143"/>
                  <a:pt x="177219" y="561143"/>
                </a:cubicBezTo>
                <a:cubicBezTo>
                  <a:pt x="109511" y="516008"/>
                  <a:pt x="140597" y="529247"/>
                  <a:pt x="88610" y="511920"/>
                </a:cubicBezTo>
                <a:cubicBezTo>
                  <a:pt x="75483" y="498794"/>
                  <a:pt x="60019" y="487647"/>
                  <a:pt x="49228" y="472541"/>
                </a:cubicBezTo>
                <a:cubicBezTo>
                  <a:pt x="-14681" y="383077"/>
                  <a:pt x="92453" y="496077"/>
                  <a:pt x="19691" y="423318"/>
                </a:cubicBezTo>
                <a:cubicBezTo>
                  <a:pt x="15050" y="409394"/>
                  <a:pt x="0" y="366763"/>
                  <a:pt x="0" y="354406"/>
                </a:cubicBezTo>
                <a:cubicBezTo>
                  <a:pt x="0" y="321427"/>
                  <a:pt x="2430" y="288094"/>
                  <a:pt x="9846" y="255960"/>
                </a:cubicBezTo>
                <a:cubicBezTo>
                  <a:pt x="12507" y="244431"/>
                  <a:pt x="21962" y="235515"/>
                  <a:pt x="29537" y="226426"/>
                </a:cubicBezTo>
                <a:cubicBezTo>
                  <a:pt x="38451" y="215730"/>
                  <a:pt x="48377" y="205805"/>
                  <a:pt x="59073" y="196892"/>
                </a:cubicBezTo>
                <a:cubicBezTo>
                  <a:pt x="75467" y="183232"/>
                  <a:pt x="109475" y="164920"/>
                  <a:pt x="127992" y="157514"/>
                </a:cubicBezTo>
                <a:cubicBezTo>
                  <a:pt x="147264" y="149806"/>
                  <a:pt x="187065" y="137825"/>
                  <a:pt x="187065" y="137825"/>
                </a:cubicBezTo>
                <a:cubicBezTo>
                  <a:pt x="255455" y="86537"/>
                  <a:pt x="196327" y="127210"/>
                  <a:pt x="265828" y="88602"/>
                </a:cubicBezTo>
                <a:cubicBezTo>
                  <a:pt x="335580" y="49854"/>
                  <a:pt x="290598" y="67221"/>
                  <a:pt x="344592" y="49223"/>
                </a:cubicBezTo>
                <a:cubicBezTo>
                  <a:pt x="357719" y="39378"/>
                  <a:pt x="368739" y="25782"/>
                  <a:pt x="383974" y="19689"/>
                </a:cubicBezTo>
                <a:cubicBezTo>
                  <a:pt x="402509" y="12276"/>
                  <a:pt x="423406" y="13416"/>
                  <a:pt x="443047" y="9845"/>
                </a:cubicBezTo>
                <a:cubicBezTo>
                  <a:pt x="459511" y="6852"/>
                  <a:pt x="475866" y="3282"/>
                  <a:pt x="492275" y="0"/>
                </a:cubicBezTo>
                <a:cubicBezTo>
                  <a:pt x="544784" y="3282"/>
                  <a:pt x="597480" y="4338"/>
                  <a:pt x="649803" y="9845"/>
                </a:cubicBezTo>
                <a:cubicBezTo>
                  <a:pt x="681151" y="13144"/>
                  <a:pt x="681437" y="25661"/>
                  <a:pt x="708876" y="39379"/>
                </a:cubicBezTo>
                <a:cubicBezTo>
                  <a:pt x="718158" y="44020"/>
                  <a:pt x="728567" y="45942"/>
                  <a:pt x="738412" y="49223"/>
                </a:cubicBezTo>
                <a:cubicBezTo>
                  <a:pt x="787257" y="81782"/>
                  <a:pt x="759583" y="60546"/>
                  <a:pt x="817176" y="118135"/>
                </a:cubicBezTo>
                <a:lnTo>
                  <a:pt x="846712" y="147669"/>
                </a:lnTo>
                <a:lnTo>
                  <a:pt x="876249" y="177203"/>
                </a:lnTo>
                <a:cubicBezTo>
                  <a:pt x="879531" y="187048"/>
                  <a:pt x="883243" y="196759"/>
                  <a:pt x="886094" y="206737"/>
                </a:cubicBezTo>
                <a:cubicBezTo>
                  <a:pt x="910819" y="293267"/>
                  <a:pt x="882180" y="204836"/>
                  <a:pt x="905785" y="275649"/>
                </a:cubicBezTo>
                <a:cubicBezTo>
                  <a:pt x="902503" y="305183"/>
                  <a:pt x="900826" y="334940"/>
                  <a:pt x="895940" y="364251"/>
                </a:cubicBezTo>
                <a:cubicBezTo>
                  <a:pt x="894234" y="374487"/>
                  <a:pt x="887180" y="383464"/>
                  <a:pt x="886094" y="393784"/>
                </a:cubicBezTo>
                <a:cubicBezTo>
                  <a:pt x="875840" y="491192"/>
                  <a:pt x="876249" y="507007"/>
                  <a:pt x="876249" y="570987"/>
                </a:cubicBezTo>
              </a:path>
            </a:pathLst>
          </a:custGeom>
          <a:ln w="38100">
            <a:solidFill>
              <a:srgbClr val="BD0A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Arrow Connector 3"/>
          <p:cNvCxnSpPr/>
          <p:nvPr/>
        </p:nvCxnSpPr>
        <p:spPr>
          <a:xfrm flipH="1">
            <a:off x="6603288" y="308470"/>
            <a:ext cx="546111" cy="271489"/>
          </a:xfrm>
          <a:prstGeom prst="straightConnector1">
            <a:avLst/>
          </a:prstGeom>
          <a:ln w="38100">
            <a:solidFill>
              <a:srgbClr val="BD0A12"/>
            </a:solidFill>
            <a:tailEnd type="arrow"/>
          </a:ln>
        </p:spPr>
        <p:style>
          <a:lnRef idx="2">
            <a:schemeClr val="accent1"/>
          </a:lnRef>
          <a:fillRef idx="0">
            <a:schemeClr val="accent1"/>
          </a:fillRef>
          <a:effectRef idx="1">
            <a:schemeClr val="accent1"/>
          </a:effectRef>
          <a:fontRef idx="minor">
            <a:schemeClr val="tx1"/>
          </a:fontRef>
        </p:style>
      </p:cxnSp>
      <p:sp>
        <p:nvSpPr>
          <p:cNvPr id="154" name="Freeform 153"/>
          <p:cNvSpPr/>
          <p:nvPr/>
        </p:nvSpPr>
        <p:spPr>
          <a:xfrm>
            <a:off x="5943600" y="-88049"/>
            <a:ext cx="521677" cy="398929"/>
          </a:xfrm>
          <a:custGeom>
            <a:avLst/>
            <a:gdLst>
              <a:gd name="connsiteX0" fmla="*/ 974704 w 974704"/>
              <a:gd name="connsiteY0" fmla="*/ 531609 h 610366"/>
              <a:gd name="connsiteX1" fmla="*/ 905785 w 974704"/>
              <a:gd name="connsiteY1" fmla="*/ 551298 h 610366"/>
              <a:gd name="connsiteX2" fmla="*/ 876249 w 974704"/>
              <a:gd name="connsiteY2" fmla="*/ 561143 h 610366"/>
              <a:gd name="connsiteX3" fmla="*/ 817176 w 974704"/>
              <a:gd name="connsiteY3" fmla="*/ 570987 h 610366"/>
              <a:gd name="connsiteX4" fmla="*/ 728567 w 974704"/>
              <a:gd name="connsiteY4" fmla="*/ 590677 h 610366"/>
              <a:gd name="connsiteX5" fmla="*/ 699030 w 974704"/>
              <a:gd name="connsiteY5" fmla="*/ 600521 h 610366"/>
              <a:gd name="connsiteX6" fmla="*/ 649803 w 974704"/>
              <a:gd name="connsiteY6" fmla="*/ 610366 h 610366"/>
              <a:gd name="connsiteX7" fmla="*/ 295365 w 974704"/>
              <a:gd name="connsiteY7" fmla="*/ 600521 h 610366"/>
              <a:gd name="connsiteX8" fmla="*/ 177219 w 974704"/>
              <a:gd name="connsiteY8" fmla="*/ 561143 h 610366"/>
              <a:gd name="connsiteX9" fmla="*/ 88610 w 974704"/>
              <a:gd name="connsiteY9" fmla="*/ 511920 h 610366"/>
              <a:gd name="connsiteX10" fmla="*/ 49228 w 974704"/>
              <a:gd name="connsiteY10" fmla="*/ 472541 h 610366"/>
              <a:gd name="connsiteX11" fmla="*/ 19691 w 974704"/>
              <a:gd name="connsiteY11" fmla="*/ 423318 h 610366"/>
              <a:gd name="connsiteX12" fmla="*/ 0 w 974704"/>
              <a:gd name="connsiteY12" fmla="*/ 354406 h 610366"/>
              <a:gd name="connsiteX13" fmla="*/ 9846 w 974704"/>
              <a:gd name="connsiteY13" fmla="*/ 255960 h 610366"/>
              <a:gd name="connsiteX14" fmla="*/ 29537 w 974704"/>
              <a:gd name="connsiteY14" fmla="*/ 226426 h 610366"/>
              <a:gd name="connsiteX15" fmla="*/ 59073 w 974704"/>
              <a:gd name="connsiteY15" fmla="*/ 196892 h 610366"/>
              <a:gd name="connsiteX16" fmla="*/ 127992 w 974704"/>
              <a:gd name="connsiteY16" fmla="*/ 157514 h 610366"/>
              <a:gd name="connsiteX17" fmla="*/ 187065 w 974704"/>
              <a:gd name="connsiteY17" fmla="*/ 137825 h 610366"/>
              <a:gd name="connsiteX18" fmla="*/ 265828 w 974704"/>
              <a:gd name="connsiteY18" fmla="*/ 88602 h 610366"/>
              <a:gd name="connsiteX19" fmla="*/ 344592 w 974704"/>
              <a:gd name="connsiteY19" fmla="*/ 49223 h 610366"/>
              <a:gd name="connsiteX20" fmla="*/ 383974 w 974704"/>
              <a:gd name="connsiteY20" fmla="*/ 19689 h 610366"/>
              <a:gd name="connsiteX21" fmla="*/ 443047 w 974704"/>
              <a:gd name="connsiteY21" fmla="*/ 9845 h 610366"/>
              <a:gd name="connsiteX22" fmla="*/ 492275 w 974704"/>
              <a:gd name="connsiteY22" fmla="*/ 0 h 610366"/>
              <a:gd name="connsiteX23" fmla="*/ 649803 w 974704"/>
              <a:gd name="connsiteY23" fmla="*/ 9845 h 610366"/>
              <a:gd name="connsiteX24" fmla="*/ 708876 w 974704"/>
              <a:gd name="connsiteY24" fmla="*/ 39379 h 610366"/>
              <a:gd name="connsiteX25" fmla="*/ 738412 w 974704"/>
              <a:gd name="connsiteY25" fmla="*/ 49223 h 610366"/>
              <a:gd name="connsiteX26" fmla="*/ 817176 w 974704"/>
              <a:gd name="connsiteY26" fmla="*/ 118135 h 610366"/>
              <a:gd name="connsiteX27" fmla="*/ 846712 w 974704"/>
              <a:gd name="connsiteY27" fmla="*/ 147669 h 610366"/>
              <a:gd name="connsiteX28" fmla="*/ 876249 w 974704"/>
              <a:gd name="connsiteY28" fmla="*/ 177203 h 610366"/>
              <a:gd name="connsiteX29" fmla="*/ 886094 w 974704"/>
              <a:gd name="connsiteY29" fmla="*/ 206737 h 610366"/>
              <a:gd name="connsiteX30" fmla="*/ 905785 w 974704"/>
              <a:gd name="connsiteY30" fmla="*/ 275649 h 610366"/>
              <a:gd name="connsiteX31" fmla="*/ 895940 w 974704"/>
              <a:gd name="connsiteY31" fmla="*/ 364251 h 610366"/>
              <a:gd name="connsiteX32" fmla="*/ 886094 w 974704"/>
              <a:gd name="connsiteY32" fmla="*/ 393784 h 610366"/>
              <a:gd name="connsiteX33" fmla="*/ 876249 w 974704"/>
              <a:gd name="connsiteY33" fmla="*/ 570987 h 6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74704" h="610366">
                <a:moveTo>
                  <a:pt x="974704" y="531609"/>
                </a:moveTo>
                <a:lnTo>
                  <a:pt x="905785" y="551298"/>
                </a:lnTo>
                <a:cubicBezTo>
                  <a:pt x="895845" y="554280"/>
                  <a:pt x="886380" y="558892"/>
                  <a:pt x="876249" y="561143"/>
                </a:cubicBezTo>
                <a:cubicBezTo>
                  <a:pt x="856762" y="565473"/>
                  <a:pt x="836867" y="567706"/>
                  <a:pt x="817176" y="570987"/>
                </a:cubicBezTo>
                <a:cubicBezTo>
                  <a:pt x="750693" y="593147"/>
                  <a:pt x="832518" y="567579"/>
                  <a:pt x="728567" y="590677"/>
                </a:cubicBezTo>
                <a:cubicBezTo>
                  <a:pt x="718436" y="592928"/>
                  <a:pt x="709098" y="598004"/>
                  <a:pt x="699030" y="600521"/>
                </a:cubicBezTo>
                <a:cubicBezTo>
                  <a:pt x="682796" y="604579"/>
                  <a:pt x="666212" y="607084"/>
                  <a:pt x="649803" y="610366"/>
                </a:cubicBezTo>
                <a:cubicBezTo>
                  <a:pt x="531657" y="607084"/>
                  <a:pt x="412921" y="612765"/>
                  <a:pt x="295365" y="600521"/>
                </a:cubicBezTo>
                <a:cubicBezTo>
                  <a:pt x="254077" y="596221"/>
                  <a:pt x="177219" y="561143"/>
                  <a:pt x="177219" y="561143"/>
                </a:cubicBezTo>
                <a:cubicBezTo>
                  <a:pt x="109511" y="516008"/>
                  <a:pt x="140597" y="529247"/>
                  <a:pt x="88610" y="511920"/>
                </a:cubicBezTo>
                <a:cubicBezTo>
                  <a:pt x="75483" y="498794"/>
                  <a:pt x="60019" y="487647"/>
                  <a:pt x="49228" y="472541"/>
                </a:cubicBezTo>
                <a:cubicBezTo>
                  <a:pt x="-14681" y="383077"/>
                  <a:pt x="92453" y="496077"/>
                  <a:pt x="19691" y="423318"/>
                </a:cubicBezTo>
                <a:cubicBezTo>
                  <a:pt x="15050" y="409394"/>
                  <a:pt x="0" y="366763"/>
                  <a:pt x="0" y="354406"/>
                </a:cubicBezTo>
                <a:cubicBezTo>
                  <a:pt x="0" y="321427"/>
                  <a:pt x="2430" y="288094"/>
                  <a:pt x="9846" y="255960"/>
                </a:cubicBezTo>
                <a:cubicBezTo>
                  <a:pt x="12507" y="244431"/>
                  <a:pt x="21962" y="235515"/>
                  <a:pt x="29537" y="226426"/>
                </a:cubicBezTo>
                <a:cubicBezTo>
                  <a:pt x="38451" y="215730"/>
                  <a:pt x="48377" y="205805"/>
                  <a:pt x="59073" y="196892"/>
                </a:cubicBezTo>
                <a:cubicBezTo>
                  <a:pt x="75467" y="183232"/>
                  <a:pt x="109475" y="164920"/>
                  <a:pt x="127992" y="157514"/>
                </a:cubicBezTo>
                <a:cubicBezTo>
                  <a:pt x="147264" y="149806"/>
                  <a:pt x="187065" y="137825"/>
                  <a:pt x="187065" y="137825"/>
                </a:cubicBezTo>
                <a:cubicBezTo>
                  <a:pt x="255455" y="86537"/>
                  <a:pt x="196327" y="127210"/>
                  <a:pt x="265828" y="88602"/>
                </a:cubicBezTo>
                <a:cubicBezTo>
                  <a:pt x="335580" y="49854"/>
                  <a:pt x="290598" y="67221"/>
                  <a:pt x="344592" y="49223"/>
                </a:cubicBezTo>
                <a:cubicBezTo>
                  <a:pt x="357719" y="39378"/>
                  <a:pt x="368739" y="25782"/>
                  <a:pt x="383974" y="19689"/>
                </a:cubicBezTo>
                <a:cubicBezTo>
                  <a:pt x="402509" y="12276"/>
                  <a:pt x="423406" y="13416"/>
                  <a:pt x="443047" y="9845"/>
                </a:cubicBezTo>
                <a:cubicBezTo>
                  <a:pt x="459511" y="6852"/>
                  <a:pt x="475866" y="3282"/>
                  <a:pt x="492275" y="0"/>
                </a:cubicBezTo>
                <a:cubicBezTo>
                  <a:pt x="544784" y="3282"/>
                  <a:pt x="597480" y="4338"/>
                  <a:pt x="649803" y="9845"/>
                </a:cubicBezTo>
                <a:cubicBezTo>
                  <a:pt x="681151" y="13144"/>
                  <a:pt x="681437" y="25661"/>
                  <a:pt x="708876" y="39379"/>
                </a:cubicBezTo>
                <a:cubicBezTo>
                  <a:pt x="718158" y="44020"/>
                  <a:pt x="728567" y="45942"/>
                  <a:pt x="738412" y="49223"/>
                </a:cubicBezTo>
                <a:cubicBezTo>
                  <a:pt x="787257" y="81782"/>
                  <a:pt x="759583" y="60546"/>
                  <a:pt x="817176" y="118135"/>
                </a:cubicBezTo>
                <a:lnTo>
                  <a:pt x="846712" y="147669"/>
                </a:lnTo>
                <a:lnTo>
                  <a:pt x="876249" y="177203"/>
                </a:lnTo>
                <a:cubicBezTo>
                  <a:pt x="879531" y="187048"/>
                  <a:pt x="883243" y="196759"/>
                  <a:pt x="886094" y="206737"/>
                </a:cubicBezTo>
                <a:cubicBezTo>
                  <a:pt x="910819" y="293267"/>
                  <a:pt x="882180" y="204836"/>
                  <a:pt x="905785" y="275649"/>
                </a:cubicBezTo>
                <a:cubicBezTo>
                  <a:pt x="902503" y="305183"/>
                  <a:pt x="900826" y="334940"/>
                  <a:pt x="895940" y="364251"/>
                </a:cubicBezTo>
                <a:cubicBezTo>
                  <a:pt x="894234" y="374487"/>
                  <a:pt x="887180" y="383464"/>
                  <a:pt x="886094" y="393784"/>
                </a:cubicBezTo>
                <a:cubicBezTo>
                  <a:pt x="875840" y="491192"/>
                  <a:pt x="876249" y="507007"/>
                  <a:pt x="876249" y="570987"/>
                </a:cubicBezTo>
              </a:path>
            </a:pathLst>
          </a:custGeom>
          <a:ln w="38100">
            <a:solidFill>
              <a:srgbClr val="BD0A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5" name="Straight Arrow Connector 154"/>
          <p:cNvCxnSpPr/>
          <p:nvPr/>
        </p:nvCxnSpPr>
        <p:spPr>
          <a:xfrm flipH="1" flipV="1">
            <a:off x="6477000" y="76200"/>
            <a:ext cx="685800" cy="228600"/>
          </a:xfrm>
          <a:prstGeom prst="straightConnector1">
            <a:avLst/>
          </a:prstGeom>
          <a:ln w="38100">
            <a:solidFill>
              <a:srgbClr val="BD0A12"/>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311978356"/>
      </p:ext>
    </p:extLst>
  </p:cSld>
  <p:clrMapOvr>
    <a:masterClrMapping/>
  </p:clrMapOvr>
  <mc:AlternateContent xmlns:mc="http://schemas.openxmlformats.org/markup-compatibility/2006" xmlns:p14="http://schemas.microsoft.com/office/powerpoint/2010/main">
    <mc:Choice Requires="p14">
      <p:transition spd="slow" p14:dur="2000" advTm="56542"/>
    </mc:Choice>
    <mc:Fallback xmlns="">
      <p:transition xmlns:p14="http://schemas.microsoft.com/office/powerpoint/2010/main" spd="slow" advTm="565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66667E-6 2.22222E-6 L -1.66667E-6 -0.02847 L 0.55677 -0.02847 " pathEditMode="relative" rAng="0" ptsTypes="AAA">
                                      <p:cBhvr>
                                        <p:cTn id="11" dur="1000" fill="hold"/>
                                        <p:tgtEl>
                                          <p:spTgt spid="23"/>
                                        </p:tgtEl>
                                        <p:attrNameLst>
                                          <p:attrName>ppt_x</p:attrName>
                                          <p:attrName>ppt_y</p:attrName>
                                        </p:attrNameLst>
                                      </p:cBhvr>
                                      <p:rCtr x="27830" y="-1435"/>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4.16667E-6 3.33333E-6 L 0.00086 0.08194 L 0.65677 0.08194 " pathEditMode="relative" rAng="0" ptsTypes="AAA">
                                      <p:cBhvr>
                                        <p:cTn id="15" dur="1000" fill="hold"/>
                                        <p:tgtEl>
                                          <p:spTgt spid="27"/>
                                        </p:tgtEl>
                                        <p:attrNameLst>
                                          <p:attrName>ppt_x</p:attrName>
                                          <p:attrName>ppt_y</p:attrName>
                                        </p:attrNameLst>
                                      </p:cBhvr>
                                      <p:rCtr x="32830" y="4097"/>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0.00104 0.00486 L 0.48542 0.00486 L 0.48542 -0.0169 L 0.48542 -0.07129 " pathEditMode="relative" rAng="0" ptsTypes="AAAA">
                                      <p:cBhvr>
                                        <p:cTn id="23" dur="1000" fill="hold"/>
                                        <p:tgtEl>
                                          <p:spTgt spid="47"/>
                                        </p:tgtEl>
                                        <p:attrNameLst>
                                          <p:attrName>ppt_x</p:attrName>
                                          <p:attrName>ppt_y</p:attrName>
                                        </p:attrNameLst>
                                      </p:cBhvr>
                                      <p:rCtr x="24219" y="-3819"/>
                                    </p:animMotion>
                                  </p:childTnLst>
                                </p:cTn>
                              </p:par>
                            </p:childTnLst>
                          </p:cTn>
                        </p:par>
                        <p:par>
                          <p:cTn id="24" fill="hold">
                            <p:stCondLst>
                              <p:cond delay="1000"/>
                            </p:stCondLst>
                            <p:childTnLst>
                              <p:par>
                                <p:cTn id="25" presetID="0" presetClass="path" presetSubtype="0" accel="50000" decel="50000" fill="hold" grpId="0" nodeType="afterEffect">
                                  <p:stCondLst>
                                    <p:cond delay="0"/>
                                  </p:stCondLst>
                                  <p:childTnLst>
                                    <p:animMotion origin="layout" path="M 0.00121 0.00625 L 0.59184 0.00625 L 0.59184 0.01458 L 0.59184 0.03588 " pathEditMode="relative" rAng="0" ptsTypes="AAAA">
                                      <p:cBhvr>
                                        <p:cTn id="26" dur="1000" fill="hold"/>
                                        <p:tgtEl>
                                          <p:spTgt spid="50"/>
                                        </p:tgtEl>
                                        <p:attrNameLst>
                                          <p:attrName>ppt_x</p:attrName>
                                          <p:attrName>ppt_y</p:attrName>
                                        </p:attrNameLst>
                                      </p:cBhvr>
                                      <p:rCtr x="29531" y="1481"/>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72222E-6 -7.40741E-7 L 0.38872 -7.40741E-7 " pathEditMode="relative" rAng="0" ptsTypes="AA">
                                      <p:cBhvr>
                                        <p:cTn id="30" dur="1000" fill="hold"/>
                                        <p:tgtEl>
                                          <p:spTgt spid="51"/>
                                        </p:tgtEl>
                                        <p:attrNameLst>
                                          <p:attrName>ppt_x</p:attrName>
                                          <p:attrName>ppt_y</p:attrName>
                                        </p:attrNameLst>
                                      </p:cBhvr>
                                      <p:rCtr x="19427" y="53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5.55556E-7 3.7037E-6 L 0.00035 0.53912 " pathEditMode="relative" rAng="0" ptsTypes="AA">
                                      <p:cBhvr>
                                        <p:cTn id="34" dur="1000" fill="hold"/>
                                        <p:tgtEl>
                                          <p:spTgt spid="25"/>
                                        </p:tgtEl>
                                        <p:attrNameLst>
                                          <p:attrName>ppt_x</p:attrName>
                                          <p:attrName>ppt_y</p:attrName>
                                        </p:attrNameLst>
                                      </p:cBhvr>
                                      <p:rCtr x="17" y="26944"/>
                                    </p:animMotion>
                                  </p:childTnLst>
                                </p:cTn>
                              </p:par>
                              <p:par>
                                <p:cTn id="35" presetID="8" presetClass="emph" presetSubtype="0" fill="hold" grpId="1" nodeType="withEffect">
                                  <p:stCondLst>
                                    <p:cond delay="0"/>
                                  </p:stCondLst>
                                  <p:childTnLst>
                                    <p:animRot by="86400000">
                                      <p:cBhvr>
                                        <p:cTn id="36" dur="1000" fill="hold"/>
                                        <p:tgtEl>
                                          <p:spTgt spid="25"/>
                                        </p:tgtEl>
                                        <p:attrNameLst>
                                          <p:attrName>r</p:attrName>
                                        </p:attrNameLst>
                                      </p:cBhvr>
                                    </p:animRot>
                                  </p:childTnLst>
                                </p:cTn>
                              </p:par>
                            </p:childTnLst>
                          </p:cTn>
                        </p:par>
                        <p:par>
                          <p:cTn id="37" fill="hold">
                            <p:stCondLst>
                              <p:cond delay="1000"/>
                            </p:stCondLst>
                            <p:childTnLst>
                              <p:par>
                                <p:cTn id="38" presetID="0" presetClass="path" presetSubtype="0" accel="50000" decel="50000" fill="hold" grpId="1" nodeType="afterEffect">
                                  <p:stCondLst>
                                    <p:cond delay="0"/>
                                  </p:stCondLst>
                                  <p:childTnLst>
                                    <p:animMotion origin="layout" path="M 0.38872 -2.59259E-6 L 0.50261 -2.59259E-6 L 0.50174 -0.11551 " pathEditMode="relative" rAng="0" ptsTypes="AAA">
                                      <p:cBhvr>
                                        <p:cTn id="39" dur="1000" fill="hold"/>
                                        <p:tgtEl>
                                          <p:spTgt spid="51"/>
                                        </p:tgtEl>
                                        <p:attrNameLst>
                                          <p:attrName>ppt_x</p:attrName>
                                          <p:attrName>ppt_y</p:attrName>
                                        </p:attrNameLst>
                                      </p:cBhvr>
                                      <p:rCtr x="5694" y="-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7" grpId="0" animBg="1"/>
      <p:bldP spid="45" grpId="0"/>
      <p:bldP spid="46" grpId="0"/>
      <p:bldP spid="47" grpId="0" animBg="1"/>
      <p:bldP spid="50" grpId="0" animBg="1"/>
      <p:bldP spid="51" grpId="0" animBg="1"/>
      <p:bldP spid="5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pFabric</a:t>
            </a:r>
            <a:r>
              <a:rPr lang="en-US" dirty="0" smtClean="0"/>
              <a:t> Switch Complexity</a:t>
            </a:r>
            <a:endParaRPr lang="en-US" dirty="0"/>
          </a:p>
        </p:txBody>
      </p:sp>
      <p:sp>
        <p:nvSpPr>
          <p:cNvPr id="3" name="Content Placeholder 2"/>
          <p:cNvSpPr>
            <a:spLocks noGrp="1"/>
          </p:cNvSpPr>
          <p:nvPr>
            <p:ph idx="1"/>
          </p:nvPr>
        </p:nvSpPr>
        <p:spPr>
          <a:xfrm>
            <a:off x="304800" y="1752600"/>
            <a:ext cx="8686800" cy="4648200"/>
          </a:xfrm>
        </p:spPr>
        <p:txBody>
          <a:bodyPr>
            <a:normAutofit lnSpcReduction="10000"/>
          </a:bodyPr>
          <a:lstStyle/>
          <a:p>
            <a:r>
              <a:rPr lang="en-US" dirty="0" smtClean="0"/>
              <a:t>Buffers are very small (~2×BDP per-port)</a:t>
            </a:r>
          </a:p>
          <a:p>
            <a:pPr lvl="1"/>
            <a:r>
              <a:rPr lang="en-US" dirty="0"/>
              <a:t>e</a:t>
            </a:r>
            <a:r>
              <a:rPr lang="en-US" dirty="0" smtClean="0"/>
              <a:t>.g., C=10Gbps, RTT=15µs </a:t>
            </a:r>
            <a:r>
              <a:rPr lang="en-US" dirty="0" smtClean="0">
                <a:latin typeface="+mj-lt"/>
                <a:cs typeface="Arial"/>
              </a:rPr>
              <a:t>→</a:t>
            </a:r>
            <a:r>
              <a:rPr lang="en-US" dirty="0" smtClean="0"/>
              <a:t> Buffer ~ 30KB</a:t>
            </a:r>
            <a:endParaRPr lang="en-US" dirty="0" smtClean="0">
              <a:solidFill>
                <a:srgbClr val="BD0A12"/>
              </a:solidFill>
            </a:endParaRPr>
          </a:p>
          <a:p>
            <a:pPr lvl="1"/>
            <a:r>
              <a:rPr lang="en-US" dirty="0" smtClean="0">
                <a:solidFill>
                  <a:srgbClr val="BD0A12"/>
                </a:solidFill>
              </a:rPr>
              <a:t>Today’s switch buffers are 10-30x larger</a:t>
            </a:r>
          </a:p>
          <a:p>
            <a:pPr marL="0" lvl="1" indent="0">
              <a:buNone/>
            </a:pPr>
            <a:endParaRPr lang="en-US" sz="1400" b="1" dirty="0">
              <a:solidFill>
                <a:schemeClr val="accent1"/>
              </a:solidFill>
            </a:endParaRPr>
          </a:p>
          <a:p>
            <a:pPr marL="0" lvl="1" indent="0">
              <a:buNone/>
            </a:pPr>
            <a:endParaRPr lang="en-US" sz="1400" b="1" dirty="0" smtClean="0">
              <a:solidFill>
                <a:schemeClr val="accent1"/>
              </a:solidFill>
            </a:endParaRPr>
          </a:p>
          <a:p>
            <a:pPr marL="0" lvl="1" indent="0">
              <a:buNone/>
            </a:pPr>
            <a:r>
              <a:rPr lang="en-US" sz="2800" b="1" dirty="0" smtClean="0">
                <a:solidFill>
                  <a:schemeClr val="accent1"/>
                </a:solidFill>
              </a:rPr>
              <a:t>Priority Scheduling/Dropping</a:t>
            </a:r>
          </a:p>
          <a:p>
            <a:pPr marL="342900" lvl="1" indent="-342900">
              <a:buFont typeface="Arial" pitchFamily="34" charset="0"/>
              <a:buChar char="•"/>
            </a:pPr>
            <a:r>
              <a:rPr lang="en-US" sz="2800" dirty="0" smtClean="0">
                <a:solidFill>
                  <a:srgbClr val="000000"/>
                </a:solidFill>
              </a:rPr>
              <a:t>Worst-case:</a:t>
            </a:r>
            <a:r>
              <a:rPr lang="en-US" sz="2800" b="1" dirty="0" smtClean="0">
                <a:solidFill>
                  <a:schemeClr val="accent1"/>
                </a:solidFill>
              </a:rPr>
              <a:t> </a:t>
            </a:r>
            <a:r>
              <a:rPr lang="en-US" sz="2800" dirty="0" smtClean="0"/>
              <a:t>Minimum size packets (64B)</a:t>
            </a:r>
          </a:p>
          <a:p>
            <a:pPr lvl="1"/>
            <a:r>
              <a:rPr lang="en-US" dirty="0" smtClean="0"/>
              <a:t>51.2ns to find min/max of ~600 numbers</a:t>
            </a:r>
          </a:p>
          <a:p>
            <a:pPr lvl="1"/>
            <a:r>
              <a:rPr lang="en-US" dirty="0"/>
              <a:t>Binary comparator tree: 10 clock </a:t>
            </a:r>
            <a:r>
              <a:rPr lang="en-US" dirty="0" smtClean="0"/>
              <a:t>cycles</a:t>
            </a:r>
            <a:endParaRPr lang="en-US" dirty="0" smtClean="0">
              <a:solidFill>
                <a:srgbClr val="BD0A12"/>
              </a:solidFill>
            </a:endParaRPr>
          </a:p>
          <a:p>
            <a:pPr lvl="1"/>
            <a:r>
              <a:rPr lang="en-US" dirty="0" smtClean="0">
                <a:solidFill>
                  <a:srgbClr val="BD0A12"/>
                </a:solidFill>
              </a:rPr>
              <a:t>Current ASICs: clock ~ 1ns</a:t>
            </a:r>
          </a:p>
        </p:txBody>
      </p:sp>
      <p:sp>
        <p:nvSpPr>
          <p:cNvPr id="8" name="Slide Number Placeholder 7"/>
          <p:cNvSpPr>
            <a:spLocks noGrp="1"/>
          </p:cNvSpPr>
          <p:nvPr>
            <p:ph type="sldNum" sz="quarter" idx="12"/>
          </p:nvPr>
        </p:nvSpPr>
        <p:spPr/>
        <p:txBody>
          <a:bodyPr/>
          <a:lstStyle/>
          <a:p>
            <a:fld id="{3AC99A5B-5B03-425B-9284-2F10A88898BE}" type="slidenum">
              <a:rPr lang="en-US" smtClean="0"/>
              <a:t>29</a:t>
            </a:fld>
            <a:endParaRPr lang="en-US"/>
          </a:p>
        </p:txBody>
      </p:sp>
    </p:spTree>
    <p:custDataLst>
      <p:tags r:id="rId1"/>
    </p:custDataLst>
    <p:extLst>
      <p:ext uri="{BB962C8B-B14F-4D97-AF65-F5344CB8AC3E}">
        <p14:creationId xmlns:p14="http://schemas.microsoft.com/office/powerpoint/2010/main" val="58141896"/>
      </p:ext>
    </p:extLst>
  </p:cSld>
  <p:clrMapOvr>
    <a:masterClrMapping/>
  </p:clrMapOvr>
  <mc:AlternateContent xmlns:mc="http://schemas.openxmlformats.org/markup-compatibility/2006" xmlns:p14="http://schemas.microsoft.com/office/powerpoint/2010/main">
    <mc:Choice Requires="p14">
      <p:transition spd="slow" p14:dur="2000" advTm="89011"/>
    </mc:Choice>
    <mc:Fallback xmlns="">
      <p:transition xmlns:p14="http://schemas.microsoft.com/office/powerpoint/2010/main" spd="slow" advTm="890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DCTCP</a:t>
            </a:r>
            <a:endParaRPr lang="en-US" dirty="0" smtClean="0">
              <a:latin typeface="Arial" charset="0"/>
              <a:ea typeface="ＭＳ Ｐゴシック" charset="0"/>
              <a:cs typeface="ＭＳ Ｐゴシック" charset="0"/>
            </a:endParaRP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err="1" smtClean="0">
                <a:latin typeface="Arial" charset="0"/>
                <a:ea typeface="ＭＳ Ｐゴシック" charset="0"/>
                <a:cs typeface="ＭＳ Ｐゴシック" charset="0"/>
              </a:rPr>
              <a:t>Pfabric</a:t>
            </a:r>
            <a:endParaRPr lang="en-US" dirty="0" smtClean="0">
              <a:latin typeface="Arial" charset="0"/>
              <a:ea typeface="ＭＳ Ｐゴシック" charset="0"/>
              <a:cs typeface="ＭＳ Ｐゴシック" charset="0"/>
            </a:endParaRP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RDMA</a:t>
            </a:r>
            <a:endParaRPr lang="en-US" dirty="0" smtClean="0">
              <a:latin typeface="Arial" charset="0"/>
              <a:ea typeface="ＭＳ Ｐゴシック" charset="0"/>
              <a:cs typeface="ＭＳ Ｐゴシック" charset="0"/>
            </a:endParaRP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3</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53985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pFabric</a:t>
            </a:r>
            <a:r>
              <a:rPr lang="en-US" dirty="0" smtClean="0"/>
              <a:t> Rate Control</a:t>
            </a:r>
            <a:endParaRPr lang="en-US" dirty="0"/>
          </a:p>
        </p:txBody>
      </p:sp>
      <p:sp>
        <p:nvSpPr>
          <p:cNvPr id="3" name="Content Placeholder 2"/>
          <p:cNvSpPr>
            <a:spLocks noGrp="1"/>
          </p:cNvSpPr>
          <p:nvPr>
            <p:ph idx="1"/>
          </p:nvPr>
        </p:nvSpPr>
        <p:spPr>
          <a:xfrm>
            <a:off x="304800" y="1752601"/>
            <a:ext cx="8610600" cy="1447800"/>
          </a:xfrm>
        </p:spPr>
        <p:txBody>
          <a:bodyPr>
            <a:normAutofit lnSpcReduction="10000"/>
          </a:bodyPr>
          <a:lstStyle/>
          <a:p>
            <a:r>
              <a:rPr lang="en-US" dirty="0" smtClean="0"/>
              <a:t>With priority scheduling/dropping, </a:t>
            </a:r>
            <a:r>
              <a:rPr lang="en-US" dirty="0"/>
              <a:t>q</a:t>
            </a:r>
            <a:r>
              <a:rPr lang="en-US" dirty="0" smtClean="0"/>
              <a:t>ueue buildup doesn’t matter</a:t>
            </a:r>
          </a:p>
          <a:p>
            <a:pPr marL="0" indent="0">
              <a:buNone/>
            </a:pPr>
            <a:r>
              <a:rPr lang="en-US" sz="2200" dirty="0" smtClean="0">
                <a:solidFill>
                  <a:srgbClr val="BD0A12"/>
                </a:solidFill>
              </a:rPr>
              <a:t>        Greatly simplifies rate control</a:t>
            </a:r>
          </a:p>
          <a:p>
            <a:endParaRPr lang="en-US" dirty="0"/>
          </a:p>
        </p:txBody>
      </p:sp>
      <p:grpSp>
        <p:nvGrpSpPr>
          <p:cNvPr id="6" name="Group 5"/>
          <p:cNvGrpSpPr/>
          <p:nvPr/>
        </p:nvGrpSpPr>
        <p:grpSpPr>
          <a:xfrm>
            <a:off x="4495800" y="2752380"/>
            <a:ext cx="4193123" cy="3572220"/>
            <a:chOff x="2553762" y="2124177"/>
            <a:chExt cx="4193123" cy="3572220"/>
          </a:xfrm>
        </p:grpSpPr>
        <p:sp>
          <p:nvSpPr>
            <p:cNvPr id="7" name="Rectangle 6"/>
            <p:cNvSpPr/>
            <p:nvPr/>
          </p:nvSpPr>
          <p:spPr>
            <a:xfrm>
              <a:off x="25537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8" name="Straight Connector 7"/>
            <p:cNvCxnSpPr>
              <a:stCxn id="7" idx="0"/>
            </p:cNvCxnSpPr>
            <p:nvPr/>
          </p:nvCxnSpPr>
          <p:spPr>
            <a:xfrm flipV="1">
              <a:off x="2745324" y="4419600"/>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2416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241685" y="263651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241685" y="263651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39274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613285" y="263651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613285" y="263651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2" idx="0"/>
            </p:cNvCxnSpPr>
            <p:nvPr/>
          </p:nvCxnSpPr>
          <p:spPr>
            <a:xfrm flipH="1" flipV="1">
              <a:off x="3927485" y="2636520"/>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765685" y="2636520"/>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2" idx="0"/>
            </p:cNvCxnSpPr>
            <p:nvPr/>
          </p:nvCxnSpPr>
          <p:spPr>
            <a:xfrm flipH="1" flipV="1">
              <a:off x="5603885" y="2636520"/>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0109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19" name="Rectangle 18"/>
            <p:cNvSpPr/>
            <p:nvPr/>
          </p:nvSpPr>
          <p:spPr>
            <a:xfrm>
              <a:off x="3468162"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20" name="Straight Connector 19"/>
            <p:cNvCxnSpPr>
              <a:stCxn id="18" idx="0"/>
            </p:cNvCxnSpPr>
            <p:nvPr/>
          </p:nvCxnSpPr>
          <p:spPr>
            <a:xfrm flipH="1" flipV="1">
              <a:off x="3197750" y="4419600"/>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9" idx="0"/>
            </p:cNvCxnSpPr>
            <p:nvPr/>
          </p:nvCxnSpPr>
          <p:spPr>
            <a:xfrm flipH="1" flipV="1">
              <a:off x="3197750" y="4419600"/>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003685"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cxnSp>
          <p:nvCxnSpPr>
            <p:cNvPr id="23" name="Straight Connector 22"/>
            <p:cNvCxnSpPr>
              <a:stCxn id="22" idx="0"/>
            </p:cNvCxnSpPr>
            <p:nvPr/>
          </p:nvCxnSpPr>
          <p:spPr>
            <a:xfrm flipV="1">
              <a:off x="4195247" y="4419600"/>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4608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5" name="Rectangle 24"/>
            <p:cNvSpPr/>
            <p:nvPr/>
          </p:nvSpPr>
          <p:spPr>
            <a:xfrm>
              <a:off x="49180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cxnSp>
          <p:nvCxnSpPr>
            <p:cNvPr id="26" name="Straight Connector 25"/>
            <p:cNvCxnSpPr>
              <a:stCxn id="24" idx="0"/>
            </p:cNvCxnSpPr>
            <p:nvPr/>
          </p:nvCxnSpPr>
          <p:spPr>
            <a:xfrm flipH="1" flipV="1">
              <a:off x="4645550" y="4419600"/>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5" idx="0"/>
            </p:cNvCxnSpPr>
            <p:nvPr/>
          </p:nvCxnSpPr>
          <p:spPr>
            <a:xfrm flipH="1" flipV="1">
              <a:off x="4645550" y="4419600"/>
              <a:ext cx="464097"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3622685" y="2124177"/>
              <a:ext cx="545969" cy="678181"/>
              <a:chOff x="1027560" y="1988818"/>
              <a:chExt cx="545969" cy="678181"/>
            </a:xfrm>
          </p:grpSpPr>
          <p:sp>
            <p:nvSpPr>
              <p:cNvPr id="111" name="Cube 11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 name="Group 28"/>
            <p:cNvGrpSpPr/>
            <p:nvPr/>
          </p:nvGrpSpPr>
          <p:grpSpPr>
            <a:xfrm>
              <a:off x="2747082" y="4333601"/>
              <a:ext cx="978209" cy="243008"/>
              <a:chOff x="5220661" y="3675707"/>
              <a:chExt cx="978209" cy="243008"/>
            </a:xfrm>
          </p:grpSpPr>
          <p:sp>
            <p:nvSpPr>
              <p:cNvPr id="90" name="Rectangle 8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0" name="Group 29"/>
            <p:cNvGrpSpPr/>
            <p:nvPr/>
          </p:nvGrpSpPr>
          <p:grpSpPr>
            <a:xfrm>
              <a:off x="4168476" y="4333601"/>
              <a:ext cx="978209" cy="243008"/>
              <a:chOff x="5220661" y="3675707"/>
              <a:chExt cx="978209" cy="243008"/>
            </a:xfrm>
          </p:grpSpPr>
          <p:sp>
            <p:nvSpPr>
              <p:cNvPr id="69" name="Rectangle 6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Group 30"/>
            <p:cNvGrpSpPr/>
            <p:nvPr/>
          </p:nvGrpSpPr>
          <p:grpSpPr>
            <a:xfrm>
              <a:off x="4486020" y="2128098"/>
              <a:ext cx="545969" cy="678181"/>
              <a:chOff x="1027560" y="1988818"/>
              <a:chExt cx="545969" cy="678181"/>
            </a:xfrm>
          </p:grpSpPr>
          <p:sp>
            <p:nvSpPr>
              <p:cNvPr id="65" name="Cube 64"/>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 name="Group 31"/>
            <p:cNvGrpSpPr/>
            <p:nvPr/>
          </p:nvGrpSpPr>
          <p:grpSpPr>
            <a:xfrm>
              <a:off x="5362716" y="2141219"/>
              <a:ext cx="545969" cy="678181"/>
              <a:chOff x="1027560" y="1988818"/>
              <a:chExt cx="545969" cy="678181"/>
            </a:xfrm>
          </p:grpSpPr>
          <p:sp>
            <p:nvSpPr>
              <p:cNvPr id="61" name="Cube 6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3" name="Rectangle 32"/>
            <p:cNvSpPr/>
            <p:nvPr/>
          </p:nvSpPr>
          <p:spPr>
            <a:xfrm>
              <a:off x="54493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4" name="Straight Connector 33"/>
            <p:cNvCxnSpPr>
              <a:stCxn id="33" idx="0"/>
            </p:cNvCxnSpPr>
            <p:nvPr/>
          </p:nvCxnSpPr>
          <p:spPr>
            <a:xfrm flipV="1">
              <a:off x="5640924" y="4419599"/>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9065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6" name="Rectangle 35"/>
            <p:cNvSpPr/>
            <p:nvPr/>
          </p:nvSpPr>
          <p:spPr>
            <a:xfrm>
              <a:off x="6363762" y="5333999"/>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7" name="Straight Connector 36"/>
            <p:cNvCxnSpPr>
              <a:stCxn id="35" idx="0"/>
            </p:cNvCxnSpPr>
            <p:nvPr/>
          </p:nvCxnSpPr>
          <p:spPr>
            <a:xfrm flipH="1" flipV="1">
              <a:off x="6093350" y="4419599"/>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6" idx="0"/>
            </p:cNvCxnSpPr>
            <p:nvPr/>
          </p:nvCxnSpPr>
          <p:spPr>
            <a:xfrm flipH="1" flipV="1">
              <a:off x="6093350" y="4419599"/>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5579365" y="4342092"/>
              <a:ext cx="978209" cy="243008"/>
              <a:chOff x="5220661" y="3675707"/>
              <a:chExt cx="978209" cy="243008"/>
            </a:xfrm>
          </p:grpSpPr>
          <p:sp>
            <p:nvSpPr>
              <p:cNvPr id="40" name="Rectangle 3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21" name="Freeform 120"/>
          <p:cNvSpPr/>
          <p:nvPr/>
        </p:nvSpPr>
        <p:spPr>
          <a:xfrm>
            <a:off x="5138823" y="3357866"/>
            <a:ext cx="3367169" cy="2635923"/>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7464 w 3357246"/>
              <a:gd name="connsiteY0" fmla="*/ 2571997 h 2571997"/>
              <a:gd name="connsiteX1" fmla="*/ 88946 w 3357246"/>
              <a:gd name="connsiteY1" fmla="*/ 1693811 h 2571997"/>
              <a:gd name="connsiteX2" fmla="*/ 405818 w 3357246"/>
              <a:gd name="connsiteY2" fmla="*/ 716037 h 2571997"/>
              <a:gd name="connsiteX3" fmla="*/ 1573714 w 3357246"/>
              <a:gd name="connsiteY3" fmla="*/ 812 h 2571997"/>
              <a:gd name="connsiteX4" fmla="*/ 2288938 w 3357246"/>
              <a:gd name="connsiteY4" fmla="*/ 851838 h 2571997"/>
              <a:gd name="connsiteX5" fmla="*/ 2895520 w 3357246"/>
              <a:gd name="connsiteY5" fmla="*/ 1675704 h 2571997"/>
              <a:gd name="connsiteX6" fmla="*/ 3357246 w 3357246"/>
              <a:gd name="connsiteY6" fmla="*/ 2571997 h 2571997"/>
              <a:gd name="connsiteX0" fmla="*/ 7464 w 3357246"/>
              <a:gd name="connsiteY0" fmla="*/ 2590079 h 2590079"/>
              <a:gd name="connsiteX1" fmla="*/ 88946 w 3357246"/>
              <a:gd name="connsiteY1" fmla="*/ 1711893 h 2590079"/>
              <a:gd name="connsiteX2" fmla="*/ 405818 w 3357246"/>
              <a:gd name="connsiteY2" fmla="*/ 734119 h 2590079"/>
              <a:gd name="connsiteX3" fmla="*/ 822276 w 3357246"/>
              <a:gd name="connsiteY3" fmla="*/ 787 h 2590079"/>
              <a:gd name="connsiteX4" fmla="*/ 2288938 w 3357246"/>
              <a:gd name="connsiteY4" fmla="*/ 869920 h 2590079"/>
              <a:gd name="connsiteX5" fmla="*/ 2895520 w 3357246"/>
              <a:gd name="connsiteY5" fmla="*/ 1693786 h 2590079"/>
              <a:gd name="connsiteX6" fmla="*/ 3357246 w 3357246"/>
              <a:gd name="connsiteY6" fmla="*/ 2590079 h 2590079"/>
              <a:gd name="connsiteX0" fmla="*/ 6176 w 3355958"/>
              <a:gd name="connsiteY0" fmla="*/ 2589690 h 2589690"/>
              <a:gd name="connsiteX1" fmla="*/ 87658 w 3355958"/>
              <a:gd name="connsiteY1" fmla="*/ 1711504 h 2589690"/>
              <a:gd name="connsiteX2" fmla="*/ 313995 w 3355958"/>
              <a:gd name="connsiteY2" fmla="*/ 978174 h 2589690"/>
              <a:gd name="connsiteX3" fmla="*/ 820988 w 3355958"/>
              <a:gd name="connsiteY3" fmla="*/ 398 h 2589690"/>
              <a:gd name="connsiteX4" fmla="*/ 2287650 w 3355958"/>
              <a:gd name="connsiteY4" fmla="*/ 869531 h 2589690"/>
              <a:gd name="connsiteX5" fmla="*/ 2894232 w 3355958"/>
              <a:gd name="connsiteY5" fmla="*/ 1693397 h 2589690"/>
              <a:gd name="connsiteX6" fmla="*/ 3355958 w 3355958"/>
              <a:gd name="connsiteY6" fmla="*/ 2589690 h 2589690"/>
              <a:gd name="connsiteX0" fmla="*/ 21206 w 3370988"/>
              <a:gd name="connsiteY0" fmla="*/ 2607081 h 2607081"/>
              <a:gd name="connsiteX1" fmla="*/ 102688 w 3370988"/>
              <a:gd name="connsiteY1" fmla="*/ 1728895 h 2607081"/>
              <a:gd name="connsiteX2" fmla="*/ 836018 w 3370988"/>
              <a:gd name="connsiteY2" fmla="*/ 17789 h 2607081"/>
              <a:gd name="connsiteX3" fmla="*/ 2302680 w 3370988"/>
              <a:gd name="connsiteY3" fmla="*/ 886922 h 2607081"/>
              <a:gd name="connsiteX4" fmla="*/ 2909262 w 3370988"/>
              <a:gd name="connsiteY4" fmla="*/ 1710788 h 2607081"/>
              <a:gd name="connsiteX5" fmla="*/ 3370988 w 3370988"/>
              <a:gd name="connsiteY5" fmla="*/ 2607081 h 2607081"/>
              <a:gd name="connsiteX0" fmla="*/ 17787 w 3367569"/>
              <a:gd name="connsiteY0" fmla="*/ 2624872 h 2624872"/>
              <a:gd name="connsiteX1" fmla="*/ 99269 w 3367569"/>
              <a:gd name="connsiteY1" fmla="*/ 1746686 h 2624872"/>
              <a:gd name="connsiteX2" fmla="*/ 760171 w 3367569"/>
              <a:gd name="connsiteY2" fmla="*/ 17473 h 2624872"/>
              <a:gd name="connsiteX3" fmla="*/ 2299261 w 3367569"/>
              <a:gd name="connsiteY3" fmla="*/ 904713 h 2624872"/>
              <a:gd name="connsiteX4" fmla="*/ 2905843 w 3367569"/>
              <a:gd name="connsiteY4" fmla="*/ 1728579 h 2624872"/>
              <a:gd name="connsiteX5" fmla="*/ 3367569 w 3367569"/>
              <a:gd name="connsiteY5" fmla="*/ 2624872 h 2624872"/>
              <a:gd name="connsiteX0" fmla="*/ 17787 w 3367569"/>
              <a:gd name="connsiteY0" fmla="*/ 2640014 h 2640014"/>
              <a:gd name="connsiteX1" fmla="*/ 99269 w 3367569"/>
              <a:gd name="connsiteY1" fmla="*/ 1761828 h 2640014"/>
              <a:gd name="connsiteX2" fmla="*/ 760171 w 3367569"/>
              <a:gd name="connsiteY2" fmla="*/ 32615 h 2640014"/>
              <a:gd name="connsiteX3" fmla="*/ 2299261 w 3367569"/>
              <a:gd name="connsiteY3" fmla="*/ 919855 h 2640014"/>
              <a:gd name="connsiteX4" fmla="*/ 2905843 w 3367569"/>
              <a:gd name="connsiteY4" fmla="*/ 1743721 h 2640014"/>
              <a:gd name="connsiteX5" fmla="*/ 3367569 w 3367569"/>
              <a:gd name="connsiteY5" fmla="*/ 2640014 h 2640014"/>
              <a:gd name="connsiteX0" fmla="*/ 17787 w 3367569"/>
              <a:gd name="connsiteY0" fmla="*/ 2615542 h 2615542"/>
              <a:gd name="connsiteX1" fmla="*/ 99269 w 3367569"/>
              <a:gd name="connsiteY1" fmla="*/ 1737356 h 2615542"/>
              <a:gd name="connsiteX2" fmla="*/ 760171 w 3367569"/>
              <a:gd name="connsiteY2" fmla="*/ 8143 h 2615542"/>
              <a:gd name="connsiteX3" fmla="*/ 2172513 w 3367569"/>
              <a:gd name="connsiteY3" fmla="*/ 1112666 h 2615542"/>
              <a:gd name="connsiteX4" fmla="*/ 2905843 w 3367569"/>
              <a:gd name="connsiteY4" fmla="*/ 1719249 h 2615542"/>
              <a:gd name="connsiteX5" fmla="*/ 3367569 w 3367569"/>
              <a:gd name="connsiteY5" fmla="*/ 2615542 h 2615542"/>
              <a:gd name="connsiteX0" fmla="*/ 19025 w 3368807"/>
              <a:gd name="connsiteY0" fmla="*/ 2615542 h 2615542"/>
              <a:gd name="connsiteX1" fmla="*/ 100507 w 3368807"/>
              <a:gd name="connsiteY1" fmla="*/ 1737356 h 2615542"/>
              <a:gd name="connsiteX2" fmla="*/ 788569 w 3368807"/>
              <a:gd name="connsiteY2" fmla="*/ 8143 h 2615542"/>
              <a:gd name="connsiteX3" fmla="*/ 2173751 w 3368807"/>
              <a:gd name="connsiteY3" fmla="*/ 1112666 h 2615542"/>
              <a:gd name="connsiteX4" fmla="*/ 2907081 w 3368807"/>
              <a:gd name="connsiteY4" fmla="*/ 1719249 h 2615542"/>
              <a:gd name="connsiteX5" fmla="*/ 3368807 w 3368807"/>
              <a:gd name="connsiteY5" fmla="*/ 2615542 h 2615542"/>
              <a:gd name="connsiteX0" fmla="*/ 19025 w 3368807"/>
              <a:gd name="connsiteY0" fmla="*/ 2608799 h 2608799"/>
              <a:gd name="connsiteX1" fmla="*/ 100507 w 3368807"/>
              <a:gd name="connsiteY1" fmla="*/ 1730613 h 2608799"/>
              <a:gd name="connsiteX2" fmla="*/ 788569 w 3368807"/>
              <a:gd name="connsiteY2" fmla="*/ 1400 h 2608799"/>
              <a:gd name="connsiteX3" fmla="*/ 2173751 w 3368807"/>
              <a:gd name="connsiteY3" fmla="*/ 1105923 h 2608799"/>
              <a:gd name="connsiteX4" fmla="*/ 2907081 w 3368807"/>
              <a:gd name="connsiteY4" fmla="*/ 1712506 h 2608799"/>
              <a:gd name="connsiteX5" fmla="*/ 3368807 w 3368807"/>
              <a:gd name="connsiteY5" fmla="*/ 2608799 h 2608799"/>
              <a:gd name="connsiteX0" fmla="*/ 17387 w 3367169"/>
              <a:gd name="connsiteY0" fmla="*/ 2635923 h 2635923"/>
              <a:gd name="connsiteX1" fmla="*/ 98869 w 3367169"/>
              <a:gd name="connsiteY1" fmla="*/ 1757737 h 2635923"/>
              <a:gd name="connsiteX2" fmla="*/ 750718 w 3367169"/>
              <a:gd name="connsiteY2" fmla="*/ 1364 h 2635923"/>
              <a:gd name="connsiteX3" fmla="*/ 2172113 w 3367169"/>
              <a:gd name="connsiteY3" fmla="*/ 1133047 h 2635923"/>
              <a:gd name="connsiteX4" fmla="*/ 2905443 w 3367169"/>
              <a:gd name="connsiteY4" fmla="*/ 1739630 h 2635923"/>
              <a:gd name="connsiteX5" fmla="*/ 3367169 w 3367169"/>
              <a:gd name="connsiteY5" fmla="*/ 2635923 h 263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169" h="2635923">
                <a:moveTo>
                  <a:pt x="17387" y="2635923"/>
                </a:moveTo>
                <a:cubicBezTo>
                  <a:pt x="-7510" y="2309998"/>
                  <a:pt x="-23353" y="2196830"/>
                  <a:pt x="98869" y="1757737"/>
                </a:cubicBezTo>
                <a:cubicBezTo>
                  <a:pt x="221091" y="1318644"/>
                  <a:pt x="604354" y="42105"/>
                  <a:pt x="750718" y="1364"/>
                </a:cubicBezTo>
                <a:cubicBezTo>
                  <a:pt x="897082" y="-39377"/>
                  <a:pt x="1812992" y="843336"/>
                  <a:pt x="2172113" y="1133047"/>
                </a:cubicBezTo>
                <a:cubicBezTo>
                  <a:pt x="2531234" y="1422758"/>
                  <a:pt x="2706267" y="1489151"/>
                  <a:pt x="2905443" y="1739630"/>
                </a:cubicBezTo>
                <a:cubicBezTo>
                  <a:pt x="3104619" y="1990109"/>
                  <a:pt x="3256264" y="2374881"/>
                  <a:pt x="3367169" y="2635923"/>
                </a:cubicBezTo>
              </a:path>
            </a:pathLst>
          </a:custGeom>
          <a:ln w="88900">
            <a:solidFill>
              <a:schemeClr val="accent6"/>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3" name="Freeform 122"/>
          <p:cNvSpPr/>
          <p:nvPr/>
        </p:nvSpPr>
        <p:spPr>
          <a:xfrm>
            <a:off x="6563736" y="3400914"/>
            <a:ext cx="1944735" cy="2554546"/>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 fmla="*/ 13128 w 3362910"/>
              <a:gd name="connsiteY0" fmla="*/ 2680626 h 2680626"/>
              <a:gd name="connsiteX1" fmla="*/ 40289 w 3362910"/>
              <a:gd name="connsiteY1" fmla="*/ 1784333 h 2680626"/>
              <a:gd name="connsiteX2" fmla="*/ 257572 w 3362910"/>
              <a:gd name="connsiteY2" fmla="*/ 1594210 h 2680626"/>
              <a:gd name="connsiteX3" fmla="*/ 1488843 w 3362910"/>
              <a:gd name="connsiteY3" fmla="*/ 64174 h 2680626"/>
              <a:gd name="connsiteX4" fmla="*/ 1923410 w 3362910"/>
              <a:gd name="connsiteY4" fmla="*/ 435366 h 2680626"/>
              <a:gd name="connsiteX5" fmla="*/ 2901184 w 3362910"/>
              <a:gd name="connsiteY5" fmla="*/ 1784333 h 2680626"/>
              <a:gd name="connsiteX6" fmla="*/ 3362910 w 3362910"/>
              <a:gd name="connsiteY6" fmla="*/ 2680626 h 2680626"/>
              <a:gd name="connsiteX0" fmla="*/ 26315 w 3376097"/>
              <a:gd name="connsiteY0" fmla="*/ 2658765 h 2658765"/>
              <a:gd name="connsiteX1" fmla="*/ 53476 w 3376097"/>
              <a:gd name="connsiteY1" fmla="*/ 1762472 h 2658765"/>
              <a:gd name="connsiteX2" fmla="*/ 515203 w 3376097"/>
              <a:gd name="connsiteY2" fmla="*/ 1246425 h 2658765"/>
              <a:gd name="connsiteX3" fmla="*/ 1502030 w 3376097"/>
              <a:gd name="connsiteY3" fmla="*/ 42313 h 2658765"/>
              <a:gd name="connsiteX4" fmla="*/ 1936597 w 3376097"/>
              <a:gd name="connsiteY4" fmla="*/ 413505 h 2658765"/>
              <a:gd name="connsiteX5" fmla="*/ 2914371 w 3376097"/>
              <a:gd name="connsiteY5" fmla="*/ 1762472 h 2658765"/>
              <a:gd name="connsiteX6" fmla="*/ 3376097 w 3376097"/>
              <a:gd name="connsiteY6" fmla="*/ 2658765 h 2658765"/>
              <a:gd name="connsiteX0" fmla="*/ 10785 w 3360567"/>
              <a:gd name="connsiteY0" fmla="*/ 2658765 h 2658765"/>
              <a:gd name="connsiteX1" fmla="*/ 83214 w 3360567"/>
              <a:gd name="connsiteY1" fmla="*/ 1798685 h 2658765"/>
              <a:gd name="connsiteX2" fmla="*/ 499673 w 3360567"/>
              <a:gd name="connsiteY2" fmla="*/ 1246425 h 2658765"/>
              <a:gd name="connsiteX3" fmla="*/ 1486500 w 3360567"/>
              <a:gd name="connsiteY3" fmla="*/ 42313 h 2658765"/>
              <a:gd name="connsiteX4" fmla="*/ 1921067 w 3360567"/>
              <a:gd name="connsiteY4" fmla="*/ 413505 h 2658765"/>
              <a:gd name="connsiteX5" fmla="*/ 2898841 w 3360567"/>
              <a:gd name="connsiteY5" fmla="*/ 1762472 h 2658765"/>
              <a:gd name="connsiteX6" fmla="*/ 3360567 w 3360567"/>
              <a:gd name="connsiteY6" fmla="*/ 2658765 h 2658765"/>
              <a:gd name="connsiteX0" fmla="*/ 22010 w 3371792"/>
              <a:gd name="connsiteY0" fmla="*/ 2658765 h 2658765"/>
              <a:gd name="connsiteX1" fmla="*/ 58225 w 3371792"/>
              <a:gd name="connsiteY1" fmla="*/ 1771525 h 2658765"/>
              <a:gd name="connsiteX2" fmla="*/ 510898 w 3371792"/>
              <a:gd name="connsiteY2" fmla="*/ 1246425 h 2658765"/>
              <a:gd name="connsiteX3" fmla="*/ 1497725 w 3371792"/>
              <a:gd name="connsiteY3" fmla="*/ 42313 h 2658765"/>
              <a:gd name="connsiteX4" fmla="*/ 1932292 w 3371792"/>
              <a:gd name="connsiteY4" fmla="*/ 413505 h 2658765"/>
              <a:gd name="connsiteX5" fmla="*/ 2910066 w 3371792"/>
              <a:gd name="connsiteY5" fmla="*/ 1762472 h 2658765"/>
              <a:gd name="connsiteX6" fmla="*/ 3371792 w 3371792"/>
              <a:gd name="connsiteY6" fmla="*/ 2658765 h 2658765"/>
              <a:gd name="connsiteX0" fmla="*/ 5964 w 3355746"/>
              <a:gd name="connsiteY0" fmla="*/ 2658765 h 2658765"/>
              <a:gd name="connsiteX1" fmla="*/ 42179 w 3355746"/>
              <a:gd name="connsiteY1" fmla="*/ 1771525 h 2658765"/>
              <a:gd name="connsiteX2" fmla="*/ 494852 w 3355746"/>
              <a:gd name="connsiteY2" fmla="*/ 1246425 h 2658765"/>
              <a:gd name="connsiteX3" fmla="*/ 1481679 w 3355746"/>
              <a:gd name="connsiteY3" fmla="*/ 42313 h 2658765"/>
              <a:gd name="connsiteX4" fmla="*/ 1916246 w 3355746"/>
              <a:gd name="connsiteY4" fmla="*/ 413505 h 2658765"/>
              <a:gd name="connsiteX5" fmla="*/ 2894020 w 3355746"/>
              <a:gd name="connsiteY5" fmla="*/ 1762472 h 2658765"/>
              <a:gd name="connsiteX6" fmla="*/ 3355746 w 3355746"/>
              <a:gd name="connsiteY6" fmla="*/ 2658765 h 2658765"/>
              <a:gd name="connsiteX0" fmla="*/ 30886 w 3380668"/>
              <a:gd name="connsiteY0" fmla="*/ 2645431 h 2645431"/>
              <a:gd name="connsiteX1" fmla="*/ 67101 w 3380668"/>
              <a:gd name="connsiteY1" fmla="*/ 1758191 h 2645431"/>
              <a:gd name="connsiteX2" fmla="*/ 664630 w 3380668"/>
              <a:gd name="connsiteY2" fmla="*/ 1024861 h 2645431"/>
              <a:gd name="connsiteX3" fmla="*/ 1506601 w 3380668"/>
              <a:gd name="connsiteY3" fmla="*/ 28979 h 2645431"/>
              <a:gd name="connsiteX4" fmla="*/ 1941168 w 3380668"/>
              <a:gd name="connsiteY4" fmla="*/ 400171 h 2645431"/>
              <a:gd name="connsiteX5" fmla="*/ 2918942 w 3380668"/>
              <a:gd name="connsiteY5" fmla="*/ 1749138 h 2645431"/>
              <a:gd name="connsiteX6" fmla="*/ 3380668 w 3380668"/>
              <a:gd name="connsiteY6" fmla="*/ 2645431 h 2645431"/>
              <a:gd name="connsiteX0" fmla="*/ 13428 w 3363210"/>
              <a:gd name="connsiteY0" fmla="*/ 2645431 h 2645431"/>
              <a:gd name="connsiteX1" fmla="*/ 94910 w 3363210"/>
              <a:gd name="connsiteY1" fmla="*/ 1767245 h 2645431"/>
              <a:gd name="connsiteX2" fmla="*/ 647172 w 3363210"/>
              <a:gd name="connsiteY2" fmla="*/ 1024861 h 2645431"/>
              <a:gd name="connsiteX3" fmla="*/ 1489143 w 3363210"/>
              <a:gd name="connsiteY3" fmla="*/ 28979 h 2645431"/>
              <a:gd name="connsiteX4" fmla="*/ 1923710 w 3363210"/>
              <a:gd name="connsiteY4" fmla="*/ 400171 h 2645431"/>
              <a:gd name="connsiteX5" fmla="*/ 2901484 w 3363210"/>
              <a:gd name="connsiteY5" fmla="*/ 1749138 h 2645431"/>
              <a:gd name="connsiteX6" fmla="*/ 3363210 w 3363210"/>
              <a:gd name="connsiteY6" fmla="*/ 2645431 h 2645431"/>
              <a:gd name="connsiteX0" fmla="*/ 14768 w 3364550"/>
              <a:gd name="connsiteY0" fmla="*/ 2639879 h 2639879"/>
              <a:gd name="connsiteX1" fmla="*/ 96250 w 3364550"/>
              <a:gd name="connsiteY1" fmla="*/ 1761693 h 2639879"/>
              <a:gd name="connsiteX2" fmla="*/ 684726 w 3364550"/>
              <a:gd name="connsiteY2" fmla="*/ 928774 h 2639879"/>
              <a:gd name="connsiteX3" fmla="*/ 1490483 w 3364550"/>
              <a:gd name="connsiteY3" fmla="*/ 23427 h 2639879"/>
              <a:gd name="connsiteX4" fmla="*/ 1925050 w 3364550"/>
              <a:gd name="connsiteY4" fmla="*/ 394619 h 2639879"/>
              <a:gd name="connsiteX5" fmla="*/ 2902824 w 3364550"/>
              <a:gd name="connsiteY5" fmla="*/ 1743586 h 2639879"/>
              <a:gd name="connsiteX6" fmla="*/ 3364550 w 3364550"/>
              <a:gd name="connsiteY6" fmla="*/ 2639879 h 2639879"/>
              <a:gd name="connsiteX0" fmla="*/ 16223 w 3366005"/>
              <a:gd name="connsiteY0" fmla="*/ 2641524 h 2641524"/>
              <a:gd name="connsiteX1" fmla="*/ 97705 w 3366005"/>
              <a:gd name="connsiteY1" fmla="*/ 1763338 h 2641524"/>
              <a:gd name="connsiteX2" fmla="*/ 722395 w 3366005"/>
              <a:gd name="connsiteY2" fmla="*/ 957580 h 2641524"/>
              <a:gd name="connsiteX3" fmla="*/ 1491938 w 3366005"/>
              <a:gd name="connsiteY3" fmla="*/ 25072 h 2641524"/>
              <a:gd name="connsiteX4" fmla="*/ 1926505 w 3366005"/>
              <a:gd name="connsiteY4" fmla="*/ 396264 h 2641524"/>
              <a:gd name="connsiteX5" fmla="*/ 2904279 w 3366005"/>
              <a:gd name="connsiteY5" fmla="*/ 1745231 h 2641524"/>
              <a:gd name="connsiteX6" fmla="*/ 3366005 w 3366005"/>
              <a:gd name="connsiteY6" fmla="*/ 2641524 h 2641524"/>
              <a:gd name="connsiteX0" fmla="*/ 16223 w 3366005"/>
              <a:gd name="connsiteY0" fmla="*/ 2633158 h 2633158"/>
              <a:gd name="connsiteX1" fmla="*/ 97705 w 3366005"/>
              <a:gd name="connsiteY1" fmla="*/ 1754972 h 2633158"/>
              <a:gd name="connsiteX2" fmla="*/ 722395 w 3366005"/>
              <a:gd name="connsiteY2" fmla="*/ 949214 h 2633158"/>
              <a:gd name="connsiteX3" fmla="*/ 1546259 w 3366005"/>
              <a:gd name="connsiteY3" fmla="*/ 25759 h 2633158"/>
              <a:gd name="connsiteX4" fmla="*/ 1926505 w 3366005"/>
              <a:gd name="connsiteY4" fmla="*/ 387898 h 2633158"/>
              <a:gd name="connsiteX5" fmla="*/ 2904279 w 3366005"/>
              <a:gd name="connsiteY5" fmla="*/ 1736865 h 2633158"/>
              <a:gd name="connsiteX6" fmla="*/ 3366005 w 3366005"/>
              <a:gd name="connsiteY6" fmla="*/ 2633158 h 2633158"/>
              <a:gd name="connsiteX0" fmla="*/ 16223 w 3366005"/>
              <a:gd name="connsiteY0" fmla="*/ 2607444 h 2607444"/>
              <a:gd name="connsiteX1" fmla="*/ 97705 w 3366005"/>
              <a:gd name="connsiteY1" fmla="*/ 1729258 h 2607444"/>
              <a:gd name="connsiteX2" fmla="*/ 722395 w 3366005"/>
              <a:gd name="connsiteY2" fmla="*/ 923500 h 2607444"/>
              <a:gd name="connsiteX3" fmla="*/ 1546259 w 3366005"/>
              <a:gd name="connsiteY3" fmla="*/ 45 h 2607444"/>
              <a:gd name="connsiteX4" fmla="*/ 2297697 w 3366005"/>
              <a:gd name="connsiteY4" fmla="*/ 887285 h 2607444"/>
              <a:gd name="connsiteX5" fmla="*/ 2904279 w 3366005"/>
              <a:gd name="connsiteY5" fmla="*/ 1711151 h 2607444"/>
              <a:gd name="connsiteX6" fmla="*/ 3366005 w 3366005"/>
              <a:gd name="connsiteY6" fmla="*/ 2607444 h 2607444"/>
              <a:gd name="connsiteX0" fmla="*/ 16223 w 3366005"/>
              <a:gd name="connsiteY0" fmla="*/ 2571232 h 2571232"/>
              <a:gd name="connsiteX1" fmla="*/ 97705 w 3366005"/>
              <a:gd name="connsiteY1" fmla="*/ 1693046 h 2571232"/>
              <a:gd name="connsiteX2" fmla="*/ 722395 w 3366005"/>
              <a:gd name="connsiteY2" fmla="*/ 887288 h 2571232"/>
              <a:gd name="connsiteX3" fmla="*/ 1582473 w 3366005"/>
              <a:gd name="connsiteY3" fmla="*/ 47 h 2571232"/>
              <a:gd name="connsiteX4" fmla="*/ 2297697 w 3366005"/>
              <a:gd name="connsiteY4" fmla="*/ 851073 h 2571232"/>
              <a:gd name="connsiteX5" fmla="*/ 2904279 w 3366005"/>
              <a:gd name="connsiteY5" fmla="*/ 1674939 h 2571232"/>
              <a:gd name="connsiteX6" fmla="*/ 3366005 w 3366005"/>
              <a:gd name="connsiteY6" fmla="*/ 2571232 h 2571232"/>
              <a:gd name="connsiteX0" fmla="*/ 1708 w 3668361"/>
              <a:gd name="connsiteY0" fmla="*/ 2516911 h 2571232"/>
              <a:gd name="connsiteX1" fmla="*/ 400061 w 3668361"/>
              <a:gd name="connsiteY1" fmla="*/ 1693046 h 2571232"/>
              <a:gd name="connsiteX2" fmla="*/ 1024751 w 3668361"/>
              <a:gd name="connsiteY2" fmla="*/ 887288 h 2571232"/>
              <a:gd name="connsiteX3" fmla="*/ 1884829 w 3668361"/>
              <a:gd name="connsiteY3" fmla="*/ 47 h 2571232"/>
              <a:gd name="connsiteX4" fmla="*/ 2600053 w 3668361"/>
              <a:gd name="connsiteY4" fmla="*/ 851073 h 2571232"/>
              <a:gd name="connsiteX5" fmla="*/ 3206635 w 3668361"/>
              <a:gd name="connsiteY5" fmla="*/ 1674939 h 2571232"/>
              <a:gd name="connsiteX6" fmla="*/ 3668361 w 3668361"/>
              <a:gd name="connsiteY6" fmla="*/ 2571232 h 2571232"/>
              <a:gd name="connsiteX0" fmla="*/ 0 w 3666653"/>
              <a:gd name="connsiteY0" fmla="*/ 2516911 h 2571232"/>
              <a:gd name="connsiteX1" fmla="*/ 398353 w 3666653"/>
              <a:gd name="connsiteY1" fmla="*/ 1693046 h 2571232"/>
              <a:gd name="connsiteX2" fmla="*/ 1023043 w 3666653"/>
              <a:gd name="connsiteY2" fmla="*/ 887288 h 2571232"/>
              <a:gd name="connsiteX3" fmla="*/ 1883121 w 3666653"/>
              <a:gd name="connsiteY3" fmla="*/ 47 h 2571232"/>
              <a:gd name="connsiteX4" fmla="*/ 2598345 w 3666653"/>
              <a:gd name="connsiteY4" fmla="*/ 851073 h 2571232"/>
              <a:gd name="connsiteX5" fmla="*/ 3204927 w 3666653"/>
              <a:gd name="connsiteY5" fmla="*/ 1674939 h 2571232"/>
              <a:gd name="connsiteX6" fmla="*/ 3666653 w 3666653"/>
              <a:gd name="connsiteY6" fmla="*/ 2571232 h 2571232"/>
              <a:gd name="connsiteX0" fmla="*/ 0 w 3666653"/>
              <a:gd name="connsiteY0" fmla="*/ 2516911 h 2571232"/>
              <a:gd name="connsiteX1" fmla="*/ 443620 w 3666653"/>
              <a:gd name="connsiteY1" fmla="*/ 1656833 h 2571232"/>
              <a:gd name="connsiteX2" fmla="*/ 1023043 w 3666653"/>
              <a:gd name="connsiteY2" fmla="*/ 887288 h 2571232"/>
              <a:gd name="connsiteX3" fmla="*/ 1883121 w 3666653"/>
              <a:gd name="connsiteY3" fmla="*/ 47 h 2571232"/>
              <a:gd name="connsiteX4" fmla="*/ 2598345 w 3666653"/>
              <a:gd name="connsiteY4" fmla="*/ 851073 h 2571232"/>
              <a:gd name="connsiteX5" fmla="*/ 3204927 w 3666653"/>
              <a:gd name="connsiteY5" fmla="*/ 1674939 h 2571232"/>
              <a:gd name="connsiteX6" fmla="*/ 3666653 w 3666653"/>
              <a:gd name="connsiteY6" fmla="*/ 2571232 h 2571232"/>
              <a:gd name="connsiteX0" fmla="*/ 0 w 3666653"/>
              <a:gd name="connsiteY0" fmla="*/ 2562175 h 2616496"/>
              <a:gd name="connsiteX1" fmla="*/ 443620 w 3666653"/>
              <a:gd name="connsiteY1" fmla="*/ 1702097 h 2616496"/>
              <a:gd name="connsiteX2" fmla="*/ 1023043 w 3666653"/>
              <a:gd name="connsiteY2" fmla="*/ 932552 h 2616496"/>
              <a:gd name="connsiteX3" fmla="*/ 1421394 w 3666653"/>
              <a:gd name="connsiteY3" fmla="*/ 44 h 2616496"/>
              <a:gd name="connsiteX4" fmla="*/ 2598345 w 3666653"/>
              <a:gd name="connsiteY4" fmla="*/ 896337 h 2616496"/>
              <a:gd name="connsiteX5" fmla="*/ 3204927 w 3666653"/>
              <a:gd name="connsiteY5" fmla="*/ 1720203 h 2616496"/>
              <a:gd name="connsiteX6" fmla="*/ 3666653 w 3666653"/>
              <a:gd name="connsiteY6" fmla="*/ 2616496 h 2616496"/>
              <a:gd name="connsiteX0" fmla="*/ 0 w 3666653"/>
              <a:gd name="connsiteY0" fmla="*/ 2562134 h 2616455"/>
              <a:gd name="connsiteX1" fmla="*/ 443620 w 3666653"/>
              <a:gd name="connsiteY1" fmla="*/ 1702056 h 2616455"/>
              <a:gd name="connsiteX2" fmla="*/ 878188 w 3666653"/>
              <a:gd name="connsiteY2" fmla="*/ 887243 h 2616455"/>
              <a:gd name="connsiteX3" fmla="*/ 1421394 w 3666653"/>
              <a:gd name="connsiteY3" fmla="*/ 3 h 2616455"/>
              <a:gd name="connsiteX4" fmla="*/ 2598345 w 3666653"/>
              <a:gd name="connsiteY4" fmla="*/ 896296 h 2616455"/>
              <a:gd name="connsiteX5" fmla="*/ 3204927 w 3666653"/>
              <a:gd name="connsiteY5" fmla="*/ 1720162 h 2616455"/>
              <a:gd name="connsiteX6" fmla="*/ 3666653 w 3666653"/>
              <a:gd name="connsiteY6" fmla="*/ 2616455 h 2616455"/>
              <a:gd name="connsiteX0" fmla="*/ 0 w 3666653"/>
              <a:gd name="connsiteY0" fmla="*/ 2516868 h 2571189"/>
              <a:gd name="connsiteX1" fmla="*/ 443620 w 3666653"/>
              <a:gd name="connsiteY1" fmla="*/ 1656790 h 2571189"/>
              <a:gd name="connsiteX2" fmla="*/ 878188 w 3666653"/>
              <a:gd name="connsiteY2" fmla="*/ 841977 h 2571189"/>
              <a:gd name="connsiteX3" fmla="*/ 1466661 w 3666653"/>
              <a:gd name="connsiteY3" fmla="*/ 4 h 2571189"/>
              <a:gd name="connsiteX4" fmla="*/ 2598345 w 3666653"/>
              <a:gd name="connsiteY4" fmla="*/ 851030 h 2571189"/>
              <a:gd name="connsiteX5" fmla="*/ 3204927 w 3666653"/>
              <a:gd name="connsiteY5" fmla="*/ 1674896 h 2571189"/>
              <a:gd name="connsiteX6" fmla="*/ 3666653 w 3666653"/>
              <a:gd name="connsiteY6" fmla="*/ 2571189 h 2571189"/>
              <a:gd name="connsiteX0" fmla="*/ 0 w 3666653"/>
              <a:gd name="connsiteY0" fmla="*/ 2531574 h 2585895"/>
              <a:gd name="connsiteX1" fmla="*/ 443620 w 3666653"/>
              <a:gd name="connsiteY1" fmla="*/ 1671496 h 2585895"/>
              <a:gd name="connsiteX2" fmla="*/ 878188 w 3666653"/>
              <a:gd name="connsiteY2" fmla="*/ 856683 h 2585895"/>
              <a:gd name="connsiteX3" fmla="*/ 1466661 w 3666653"/>
              <a:gd name="connsiteY3" fmla="*/ 14710 h 2585895"/>
              <a:gd name="connsiteX4" fmla="*/ 1991762 w 3666653"/>
              <a:gd name="connsiteY4" fmla="*/ 1599067 h 2585895"/>
              <a:gd name="connsiteX5" fmla="*/ 3204927 w 3666653"/>
              <a:gd name="connsiteY5" fmla="*/ 1689602 h 2585895"/>
              <a:gd name="connsiteX6" fmla="*/ 3666653 w 3666653"/>
              <a:gd name="connsiteY6" fmla="*/ 2585895 h 2585895"/>
              <a:gd name="connsiteX0" fmla="*/ 0 w 3666653"/>
              <a:gd name="connsiteY0" fmla="*/ 2533473 h 2587794"/>
              <a:gd name="connsiteX1" fmla="*/ 443620 w 3666653"/>
              <a:gd name="connsiteY1" fmla="*/ 1673395 h 2587794"/>
              <a:gd name="connsiteX2" fmla="*/ 878188 w 3666653"/>
              <a:gd name="connsiteY2" fmla="*/ 858582 h 2587794"/>
              <a:gd name="connsiteX3" fmla="*/ 1466661 w 3666653"/>
              <a:gd name="connsiteY3" fmla="*/ 16609 h 2587794"/>
              <a:gd name="connsiteX4" fmla="*/ 1928388 w 3666653"/>
              <a:gd name="connsiteY4" fmla="*/ 1655287 h 2587794"/>
              <a:gd name="connsiteX5" fmla="*/ 3204927 w 3666653"/>
              <a:gd name="connsiteY5" fmla="*/ 1691501 h 2587794"/>
              <a:gd name="connsiteX6" fmla="*/ 3666653 w 3666653"/>
              <a:gd name="connsiteY6" fmla="*/ 2587794 h 2587794"/>
              <a:gd name="connsiteX0" fmla="*/ 0 w 3666653"/>
              <a:gd name="connsiteY0" fmla="*/ 2533473 h 2587794"/>
              <a:gd name="connsiteX1" fmla="*/ 443620 w 3666653"/>
              <a:gd name="connsiteY1" fmla="*/ 1673395 h 2587794"/>
              <a:gd name="connsiteX2" fmla="*/ 878188 w 3666653"/>
              <a:gd name="connsiteY2" fmla="*/ 858582 h 2587794"/>
              <a:gd name="connsiteX3" fmla="*/ 1466661 w 3666653"/>
              <a:gd name="connsiteY3" fmla="*/ 16609 h 2587794"/>
              <a:gd name="connsiteX4" fmla="*/ 1928388 w 3666653"/>
              <a:gd name="connsiteY4" fmla="*/ 1655287 h 2587794"/>
              <a:gd name="connsiteX5" fmla="*/ 3204927 w 3666653"/>
              <a:gd name="connsiteY5" fmla="*/ 1691501 h 2587794"/>
              <a:gd name="connsiteX6" fmla="*/ 3666653 w 3666653"/>
              <a:gd name="connsiteY6" fmla="*/ 2587794 h 2587794"/>
              <a:gd name="connsiteX0" fmla="*/ 0 w 3666653"/>
              <a:gd name="connsiteY0" fmla="*/ 2533473 h 2587794"/>
              <a:gd name="connsiteX1" fmla="*/ 443620 w 3666653"/>
              <a:gd name="connsiteY1" fmla="*/ 1673395 h 2587794"/>
              <a:gd name="connsiteX2" fmla="*/ 878188 w 3666653"/>
              <a:gd name="connsiteY2" fmla="*/ 858582 h 2587794"/>
              <a:gd name="connsiteX3" fmla="*/ 1466661 w 3666653"/>
              <a:gd name="connsiteY3" fmla="*/ 16609 h 2587794"/>
              <a:gd name="connsiteX4" fmla="*/ 1928388 w 3666653"/>
              <a:gd name="connsiteY4" fmla="*/ 1655287 h 2587794"/>
              <a:gd name="connsiteX5" fmla="*/ 3666653 w 3666653"/>
              <a:gd name="connsiteY5" fmla="*/ 2587794 h 2587794"/>
              <a:gd name="connsiteX0" fmla="*/ 0 w 2381061"/>
              <a:gd name="connsiteY0" fmla="*/ 2533473 h 2533473"/>
              <a:gd name="connsiteX1" fmla="*/ 443620 w 2381061"/>
              <a:gd name="connsiteY1" fmla="*/ 1673395 h 2533473"/>
              <a:gd name="connsiteX2" fmla="*/ 878188 w 2381061"/>
              <a:gd name="connsiteY2" fmla="*/ 858582 h 2533473"/>
              <a:gd name="connsiteX3" fmla="*/ 1466661 w 2381061"/>
              <a:gd name="connsiteY3" fmla="*/ 16609 h 2533473"/>
              <a:gd name="connsiteX4" fmla="*/ 1928388 w 2381061"/>
              <a:gd name="connsiteY4" fmla="*/ 1655287 h 2533473"/>
              <a:gd name="connsiteX5" fmla="*/ 2381061 w 2381061"/>
              <a:gd name="connsiteY5" fmla="*/ 2524420 h 2533473"/>
              <a:gd name="connsiteX0" fmla="*/ 0 w 2381061"/>
              <a:gd name="connsiteY0" fmla="*/ 2533473 h 2533473"/>
              <a:gd name="connsiteX1" fmla="*/ 443620 w 2381061"/>
              <a:gd name="connsiteY1" fmla="*/ 1673395 h 2533473"/>
              <a:gd name="connsiteX2" fmla="*/ 878188 w 2381061"/>
              <a:gd name="connsiteY2" fmla="*/ 858582 h 2533473"/>
              <a:gd name="connsiteX3" fmla="*/ 1466661 w 2381061"/>
              <a:gd name="connsiteY3" fmla="*/ 16609 h 2533473"/>
              <a:gd name="connsiteX4" fmla="*/ 1928388 w 2381061"/>
              <a:gd name="connsiteY4" fmla="*/ 1655287 h 2533473"/>
              <a:gd name="connsiteX5" fmla="*/ 2381061 w 2381061"/>
              <a:gd name="connsiteY5" fmla="*/ 2524420 h 2533473"/>
              <a:gd name="connsiteX0" fmla="*/ 0 w 2381061"/>
              <a:gd name="connsiteY0" fmla="*/ 2533473 h 2533473"/>
              <a:gd name="connsiteX1" fmla="*/ 443620 w 2381061"/>
              <a:gd name="connsiteY1" fmla="*/ 1673395 h 2533473"/>
              <a:gd name="connsiteX2" fmla="*/ 878188 w 2381061"/>
              <a:gd name="connsiteY2" fmla="*/ 858582 h 2533473"/>
              <a:gd name="connsiteX3" fmla="*/ 1466661 w 2381061"/>
              <a:gd name="connsiteY3" fmla="*/ 16609 h 2533473"/>
              <a:gd name="connsiteX4" fmla="*/ 1928388 w 2381061"/>
              <a:gd name="connsiteY4" fmla="*/ 1655287 h 2533473"/>
              <a:gd name="connsiteX5" fmla="*/ 2381061 w 2381061"/>
              <a:gd name="connsiteY5" fmla="*/ 2524420 h 2533473"/>
              <a:gd name="connsiteX0" fmla="*/ 0 w 2381061"/>
              <a:gd name="connsiteY0" fmla="*/ 2533473 h 2533473"/>
              <a:gd name="connsiteX1" fmla="*/ 443620 w 2381061"/>
              <a:gd name="connsiteY1" fmla="*/ 1673395 h 2533473"/>
              <a:gd name="connsiteX2" fmla="*/ 878188 w 2381061"/>
              <a:gd name="connsiteY2" fmla="*/ 858582 h 2533473"/>
              <a:gd name="connsiteX3" fmla="*/ 1466661 w 2381061"/>
              <a:gd name="connsiteY3" fmla="*/ 16609 h 2533473"/>
              <a:gd name="connsiteX4" fmla="*/ 1928388 w 2381061"/>
              <a:gd name="connsiteY4" fmla="*/ 1655287 h 2533473"/>
              <a:gd name="connsiteX5" fmla="*/ 2381061 w 2381061"/>
              <a:gd name="connsiteY5" fmla="*/ 2524420 h 2533473"/>
              <a:gd name="connsiteX0" fmla="*/ 18893 w 1947281"/>
              <a:gd name="connsiteY0" fmla="*/ 2524420 h 2524420"/>
              <a:gd name="connsiteX1" fmla="*/ 9840 w 1947281"/>
              <a:gd name="connsiteY1" fmla="*/ 1673395 h 2524420"/>
              <a:gd name="connsiteX2" fmla="*/ 444408 w 1947281"/>
              <a:gd name="connsiteY2" fmla="*/ 858582 h 2524420"/>
              <a:gd name="connsiteX3" fmla="*/ 1032881 w 1947281"/>
              <a:gd name="connsiteY3" fmla="*/ 16609 h 2524420"/>
              <a:gd name="connsiteX4" fmla="*/ 1494608 w 1947281"/>
              <a:gd name="connsiteY4" fmla="*/ 1655287 h 2524420"/>
              <a:gd name="connsiteX5" fmla="*/ 1947281 w 1947281"/>
              <a:gd name="connsiteY5" fmla="*/ 2524420 h 2524420"/>
              <a:gd name="connsiteX0" fmla="*/ 29054 w 1957442"/>
              <a:gd name="connsiteY0" fmla="*/ 2524420 h 2524420"/>
              <a:gd name="connsiteX1" fmla="*/ 20001 w 1957442"/>
              <a:gd name="connsiteY1" fmla="*/ 1673395 h 2524420"/>
              <a:gd name="connsiteX2" fmla="*/ 454569 w 1957442"/>
              <a:gd name="connsiteY2" fmla="*/ 858582 h 2524420"/>
              <a:gd name="connsiteX3" fmla="*/ 1043042 w 1957442"/>
              <a:gd name="connsiteY3" fmla="*/ 16609 h 2524420"/>
              <a:gd name="connsiteX4" fmla="*/ 1504769 w 1957442"/>
              <a:gd name="connsiteY4" fmla="*/ 1655287 h 2524420"/>
              <a:gd name="connsiteX5" fmla="*/ 1957442 w 1957442"/>
              <a:gd name="connsiteY5" fmla="*/ 2524420 h 2524420"/>
              <a:gd name="connsiteX0" fmla="*/ 5413 w 1933801"/>
              <a:gd name="connsiteY0" fmla="*/ 2524301 h 2524301"/>
              <a:gd name="connsiteX1" fmla="*/ 23520 w 1933801"/>
              <a:gd name="connsiteY1" fmla="*/ 1637062 h 2524301"/>
              <a:gd name="connsiteX2" fmla="*/ 430928 w 1933801"/>
              <a:gd name="connsiteY2" fmla="*/ 858463 h 2524301"/>
              <a:gd name="connsiteX3" fmla="*/ 1019401 w 1933801"/>
              <a:gd name="connsiteY3" fmla="*/ 16490 h 2524301"/>
              <a:gd name="connsiteX4" fmla="*/ 1481128 w 1933801"/>
              <a:gd name="connsiteY4" fmla="*/ 1655168 h 2524301"/>
              <a:gd name="connsiteX5" fmla="*/ 1933801 w 1933801"/>
              <a:gd name="connsiteY5" fmla="*/ 2524301 h 2524301"/>
              <a:gd name="connsiteX0" fmla="*/ 0 w 1928388"/>
              <a:gd name="connsiteY0" fmla="*/ 2524301 h 2524301"/>
              <a:gd name="connsiteX1" fmla="*/ 18107 w 1928388"/>
              <a:gd name="connsiteY1" fmla="*/ 1637062 h 2524301"/>
              <a:gd name="connsiteX2" fmla="*/ 425515 w 1928388"/>
              <a:gd name="connsiteY2" fmla="*/ 858463 h 2524301"/>
              <a:gd name="connsiteX3" fmla="*/ 1013988 w 1928388"/>
              <a:gd name="connsiteY3" fmla="*/ 16490 h 2524301"/>
              <a:gd name="connsiteX4" fmla="*/ 1475715 w 1928388"/>
              <a:gd name="connsiteY4" fmla="*/ 1655168 h 2524301"/>
              <a:gd name="connsiteX5" fmla="*/ 1928388 w 1928388"/>
              <a:gd name="connsiteY5" fmla="*/ 2524301 h 2524301"/>
              <a:gd name="connsiteX0" fmla="*/ 0 w 1928388"/>
              <a:gd name="connsiteY0" fmla="*/ 2524301 h 2524301"/>
              <a:gd name="connsiteX1" fmla="*/ 18107 w 1928388"/>
              <a:gd name="connsiteY1" fmla="*/ 1637062 h 2524301"/>
              <a:gd name="connsiteX2" fmla="*/ 425515 w 1928388"/>
              <a:gd name="connsiteY2" fmla="*/ 858463 h 2524301"/>
              <a:gd name="connsiteX3" fmla="*/ 1013988 w 1928388"/>
              <a:gd name="connsiteY3" fmla="*/ 16490 h 2524301"/>
              <a:gd name="connsiteX4" fmla="*/ 1475715 w 1928388"/>
              <a:gd name="connsiteY4" fmla="*/ 1655168 h 2524301"/>
              <a:gd name="connsiteX5" fmla="*/ 1928388 w 1928388"/>
              <a:gd name="connsiteY5" fmla="*/ 2524301 h 2524301"/>
              <a:gd name="connsiteX0" fmla="*/ 16347 w 1944735"/>
              <a:gd name="connsiteY0" fmla="*/ 2554546 h 2554546"/>
              <a:gd name="connsiteX1" fmla="*/ 34454 w 1944735"/>
              <a:gd name="connsiteY1" fmla="*/ 1667307 h 2554546"/>
              <a:gd name="connsiteX2" fmla="*/ 595771 w 1944735"/>
              <a:gd name="connsiteY2" fmla="*/ 553729 h 2554546"/>
              <a:gd name="connsiteX3" fmla="*/ 1030335 w 1944735"/>
              <a:gd name="connsiteY3" fmla="*/ 46735 h 2554546"/>
              <a:gd name="connsiteX4" fmla="*/ 1492062 w 1944735"/>
              <a:gd name="connsiteY4" fmla="*/ 1685413 h 2554546"/>
              <a:gd name="connsiteX5" fmla="*/ 1944735 w 1944735"/>
              <a:gd name="connsiteY5" fmla="*/ 2554546 h 255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735" h="2554546">
                <a:moveTo>
                  <a:pt x="16347" y="2554546"/>
                </a:moveTo>
                <a:cubicBezTo>
                  <a:pt x="81985" y="2074712"/>
                  <a:pt x="-62117" y="2000776"/>
                  <a:pt x="34454" y="1667307"/>
                </a:cubicBezTo>
                <a:cubicBezTo>
                  <a:pt x="131025" y="1333838"/>
                  <a:pt x="429791" y="823824"/>
                  <a:pt x="595771" y="553729"/>
                </a:cubicBezTo>
                <a:cubicBezTo>
                  <a:pt x="761751" y="283634"/>
                  <a:pt x="880953" y="-141879"/>
                  <a:pt x="1030335" y="46735"/>
                </a:cubicBezTo>
                <a:cubicBezTo>
                  <a:pt x="1179717" y="235349"/>
                  <a:pt x="1339662" y="1267444"/>
                  <a:pt x="1492062" y="1685413"/>
                </a:cubicBezTo>
                <a:cubicBezTo>
                  <a:pt x="1644462" y="2103382"/>
                  <a:pt x="1881361" y="2315006"/>
                  <a:pt x="1944735" y="2554546"/>
                </a:cubicBezTo>
              </a:path>
            </a:pathLst>
          </a:custGeom>
          <a:ln w="88900">
            <a:solidFill>
              <a:schemeClr val="accent3"/>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4" name="TextBox 123"/>
          <p:cNvSpPr txBox="1"/>
          <p:nvPr/>
        </p:nvSpPr>
        <p:spPr>
          <a:xfrm>
            <a:off x="8065481" y="4045803"/>
            <a:ext cx="926119" cy="8309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latin typeface="Verdana" pitchFamily="34" charset="0"/>
                <a:ea typeface="Verdana" pitchFamily="34" charset="0"/>
                <a:cs typeface="Verdana" pitchFamily="34" charset="0"/>
              </a:rPr>
              <a:t>50% Loss</a:t>
            </a:r>
            <a:endParaRPr lang="en-US" sz="2400" dirty="0">
              <a:latin typeface="Verdana" pitchFamily="34" charset="0"/>
              <a:ea typeface="Verdana" pitchFamily="34" charset="0"/>
              <a:cs typeface="Verdana" pitchFamily="34" charset="0"/>
            </a:endParaRPr>
          </a:p>
        </p:txBody>
      </p:sp>
      <p:sp>
        <p:nvSpPr>
          <p:cNvPr id="125" name="TextBox 124"/>
          <p:cNvSpPr txBox="1"/>
          <p:nvPr/>
        </p:nvSpPr>
        <p:spPr>
          <a:xfrm>
            <a:off x="381000" y="3524071"/>
            <a:ext cx="4724400" cy="1261884"/>
          </a:xfrm>
          <a:prstGeom prst="rect">
            <a:avLst/>
          </a:prstGeom>
          <a:noFill/>
        </p:spPr>
        <p:txBody>
          <a:bodyPr wrap="square" rtlCol="0">
            <a:spAutoFit/>
          </a:bodyPr>
          <a:lstStyle/>
          <a:p>
            <a:r>
              <a:rPr lang="en-US" sz="2800" b="1" dirty="0" smtClean="0">
                <a:solidFill>
                  <a:schemeClr val="accent1"/>
                </a:solidFill>
                <a:latin typeface="Verdana" pitchFamily="34" charset="0"/>
                <a:ea typeface="Verdana" pitchFamily="34" charset="0"/>
                <a:cs typeface="Verdana" pitchFamily="34" charset="0"/>
              </a:rPr>
              <a:t>Only task for RC:</a:t>
            </a:r>
          </a:p>
          <a:p>
            <a:r>
              <a:rPr lang="en-US" sz="2400" dirty="0">
                <a:latin typeface="Verdana" pitchFamily="34" charset="0"/>
                <a:ea typeface="Verdana" pitchFamily="34" charset="0"/>
                <a:cs typeface="Verdana" pitchFamily="34" charset="0"/>
              </a:rPr>
              <a:t>P</a:t>
            </a:r>
            <a:r>
              <a:rPr lang="en-US" sz="2400" dirty="0" smtClean="0">
                <a:latin typeface="Verdana" pitchFamily="34" charset="0"/>
                <a:ea typeface="Verdana" pitchFamily="34" charset="0"/>
                <a:cs typeface="Verdana" pitchFamily="34" charset="0"/>
              </a:rPr>
              <a:t>revent congestion collapse when elephants collide</a:t>
            </a:r>
            <a:endParaRPr lang="en-US" sz="2400" dirty="0">
              <a:latin typeface="Verdana" pitchFamily="34" charset="0"/>
              <a:ea typeface="Verdana" pitchFamily="34" charset="0"/>
              <a:cs typeface="Verdana" pitchFamily="34" charset="0"/>
            </a:endParaRPr>
          </a:p>
        </p:txBody>
      </p:sp>
      <p:pic>
        <p:nvPicPr>
          <p:cNvPr id="127" name="Picture 126" descr="bang.gif"/>
          <p:cNvPicPr>
            <a:picLocks noChangeAspect="1"/>
          </p:cNvPicPr>
          <p:nvPr/>
        </p:nvPicPr>
        <p:blipFill>
          <a:blip r:embed="rId5" cstate="print"/>
          <a:stretch>
            <a:fillRect/>
          </a:stretch>
        </p:blipFill>
        <p:spPr>
          <a:xfrm>
            <a:off x="7709433" y="4808304"/>
            <a:ext cx="844412" cy="844412"/>
          </a:xfrm>
          <a:prstGeom prst="rect">
            <a:avLst/>
          </a:prstGeom>
        </p:spPr>
      </p:pic>
      <p:sp>
        <p:nvSpPr>
          <p:cNvPr id="116" name="Slide Number Placeholder 115"/>
          <p:cNvSpPr>
            <a:spLocks noGrp="1"/>
          </p:cNvSpPr>
          <p:nvPr>
            <p:ph type="sldNum" sz="quarter" idx="12"/>
          </p:nvPr>
        </p:nvSpPr>
        <p:spPr/>
        <p:txBody>
          <a:bodyPr/>
          <a:lstStyle/>
          <a:p>
            <a:fld id="{3AC99A5B-5B03-425B-9284-2F10A88898BE}" type="slidenum">
              <a:rPr lang="en-US" smtClean="0"/>
              <a:t>30</a:t>
            </a:fld>
            <a:endParaRPr lang="en-US"/>
          </a:p>
        </p:txBody>
      </p:sp>
      <p:sp>
        <p:nvSpPr>
          <p:cNvPr id="4" name="Right Arrow 3"/>
          <p:cNvSpPr/>
          <p:nvPr/>
        </p:nvSpPr>
        <p:spPr>
          <a:xfrm>
            <a:off x="585439" y="2777415"/>
            <a:ext cx="457200" cy="2286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5321272"/>
      </p:ext>
    </p:extLst>
  </p:cSld>
  <p:clrMapOvr>
    <a:masterClrMapping/>
  </p:clrMapOvr>
  <mc:AlternateContent xmlns:mc="http://schemas.openxmlformats.org/markup-compatibility/2006" xmlns:p14="http://schemas.microsoft.com/office/powerpoint/2010/main">
    <mc:Choice Requires="p14">
      <p:transition spd="slow" p14:dur="2000" advTm="79731"/>
    </mc:Choice>
    <mc:Fallback xmlns="">
      <p:transition xmlns:p14="http://schemas.microsoft.com/office/powerpoint/2010/main" spd="slow" advTm="797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wipe(left)">
                                      <p:cBhvr>
                                        <p:cTn id="15" dur="500"/>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wipe(left)">
                                      <p:cBhvr>
                                        <p:cTn id="20" dur="500"/>
                                        <p:tgtEl>
                                          <p:spTgt spid="123"/>
                                        </p:tgtEl>
                                      </p:cBhvr>
                                    </p:animEffect>
                                  </p:childTnLst>
                                </p:cTn>
                              </p:par>
                              <p:par>
                                <p:cTn id="21" presetID="1" presetClass="entr" presetSubtype="0" fill="hold" nodeType="withEffect">
                                  <p:stCondLst>
                                    <p:cond delay="40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3" grpId="0" animBg="1"/>
      <p:bldP spid="124" grpId="0" animBg="1"/>
      <p:bldP spid="1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pFabric</a:t>
            </a:r>
            <a:r>
              <a:rPr lang="en-US" dirty="0" smtClean="0"/>
              <a:t> Rate Control</a:t>
            </a:r>
            <a:endParaRPr lang="en-US" dirty="0"/>
          </a:p>
        </p:txBody>
      </p:sp>
      <p:sp>
        <p:nvSpPr>
          <p:cNvPr id="3" name="Content Placeholder 2"/>
          <p:cNvSpPr>
            <a:spLocks noGrp="1"/>
          </p:cNvSpPr>
          <p:nvPr>
            <p:ph idx="1"/>
          </p:nvPr>
        </p:nvSpPr>
        <p:spPr>
          <a:xfrm>
            <a:off x="457200" y="1874837"/>
            <a:ext cx="8305800" cy="4373563"/>
          </a:xfrm>
        </p:spPr>
        <p:txBody>
          <a:bodyPr>
            <a:normAutofit/>
          </a:bodyPr>
          <a:lstStyle/>
          <a:p>
            <a:pPr marL="0" indent="0">
              <a:buNone/>
            </a:pPr>
            <a:r>
              <a:rPr lang="en-US" dirty="0" smtClean="0"/>
              <a:t>Minimal version of TCP algorithm</a:t>
            </a:r>
          </a:p>
          <a:p>
            <a:pPr marL="0" indent="0">
              <a:buNone/>
            </a:pPr>
            <a:endParaRPr lang="en-US" sz="500" dirty="0" smtClean="0"/>
          </a:p>
          <a:p>
            <a:pPr marL="514350" indent="-457200">
              <a:buFont typeface="+mj-lt"/>
              <a:buAutoNum type="arabicPeriod"/>
            </a:pPr>
            <a:r>
              <a:rPr lang="en-US" sz="2400" dirty="0" smtClean="0"/>
              <a:t>Start at line-rate</a:t>
            </a:r>
          </a:p>
          <a:p>
            <a:pPr lvl="1"/>
            <a:r>
              <a:rPr lang="en-US" sz="2000" dirty="0" smtClean="0">
                <a:solidFill>
                  <a:srgbClr val="BD0A12"/>
                </a:solidFill>
              </a:rPr>
              <a:t>Initial window </a:t>
            </a:r>
            <a:r>
              <a:rPr lang="en-US" sz="2000" dirty="0">
                <a:solidFill>
                  <a:srgbClr val="BD0A12"/>
                </a:solidFill>
              </a:rPr>
              <a:t>l</a:t>
            </a:r>
            <a:r>
              <a:rPr lang="en-US" sz="2000" dirty="0" smtClean="0">
                <a:solidFill>
                  <a:srgbClr val="BD0A12"/>
                </a:solidFill>
              </a:rPr>
              <a:t>arger than BDP</a:t>
            </a:r>
          </a:p>
          <a:p>
            <a:pPr marL="914400" lvl="2" indent="0">
              <a:buNone/>
            </a:pPr>
            <a:endParaRPr lang="en-US" sz="700" dirty="0" smtClean="0">
              <a:solidFill>
                <a:srgbClr val="C00000"/>
              </a:solidFill>
            </a:endParaRPr>
          </a:p>
          <a:p>
            <a:pPr marL="514350" indent="-457200">
              <a:buFont typeface="+mj-lt"/>
              <a:buAutoNum type="arabicPeriod"/>
            </a:pPr>
            <a:r>
              <a:rPr lang="en-US" sz="2400" dirty="0" smtClean="0"/>
              <a:t>No </a:t>
            </a:r>
            <a:r>
              <a:rPr lang="en-US" sz="2400" dirty="0"/>
              <a:t>retransmission timeout </a:t>
            </a:r>
            <a:r>
              <a:rPr lang="en-US" sz="2400" dirty="0" smtClean="0"/>
              <a:t>estimation</a:t>
            </a:r>
          </a:p>
          <a:p>
            <a:pPr lvl="1"/>
            <a:r>
              <a:rPr lang="en-US" sz="2000" dirty="0" smtClean="0">
                <a:solidFill>
                  <a:srgbClr val="BD0A12"/>
                </a:solidFill>
              </a:rPr>
              <a:t>Fixed RTO at small multiple of round-trip time</a:t>
            </a:r>
          </a:p>
          <a:p>
            <a:pPr marL="914400" lvl="2" indent="0">
              <a:buNone/>
            </a:pPr>
            <a:endParaRPr lang="en-US" sz="700" dirty="0" smtClean="0">
              <a:solidFill>
                <a:srgbClr val="C00000"/>
              </a:solidFill>
            </a:endParaRPr>
          </a:p>
          <a:p>
            <a:pPr marL="514350" indent="-457200">
              <a:buFont typeface="+mj-lt"/>
              <a:buAutoNum type="arabicPeriod"/>
            </a:pPr>
            <a:r>
              <a:rPr lang="en-US" sz="2400" dirty="0" smtClean="0"/>
              <a:t>Reduce window size upon packet drops</a:t>
            </a:r>
            <a:endParaRPr lang="en-US" sz="2400" dirty="0"/>
          </a:p>
          <a:p>
            <a:pPr lvl="1"/>
            <a:r>
              <a:rPr lang="en-US" sz="2000" dirty="0" smtClean="0">
                <a:solidFill>
                  <a:srgbClr val="BD0A12"/>
                </a:solidFill>
              </a:rPr>
              <a:t>Window increase same as TCP (slow start, congestion avoidance, …)</a:t>
            </a:r>
            <a:endParaRPr lang="en-US" sz="2000" dirty="0"/>
          </a:p>
        </p:txBody>
      </p:sp>
      <p:sp>
        <p:nvSpPr>
          <p:cNvPr id="7" name="Slide Number Placeholder 6"/>
          <p:cNvSpPr>
            <a:spLocks noGrp="1"/>
          </p:cNvSpPr>
          <p:nvPr>
            <p:ph type="sldNum" sz="quarter" idx="12"/>
          </p:nvPr>
        </p:nvSpPr>
        <p:spPr/>
        <p:txBody>
          <a:bodyPr/>
          <a:lstStyle/>
          <a:p>
            <a:fld id="{3AC99A5B-5B03-425B-9284-2F10A88898BE}" type="slidenum">
              <a:rPr lang="en-US" smtClean="0"/>
              <a:t>31</a:t>
            </a:fld>
            <a:endParaRPr lang="en-US"/>
          </a:p>
        </p:txBody>
      </p:sp>
      <p:grpSp>
        <p:nvGrpSpPr>
          <p:cNvPr id="6" name="Group 5"/>
          <p:cNvGrpSpPr/>
          <p:nvPr/>
        </p:nvGrpSpPr>
        <p:grpSpPr>
          <a:xfrm>
            <a:off x="7162800" y="1752600"/>
            <a:ext cx="1281183" cy="1091470"/>
            <a:chOff x="2553762" y="2124177"/>
            <a:chExt cx="4193123" cy="3572220"/>
          </a:xfrm>
        </p:grpSpPr>
        <p:sp>
          <p:nvSpPr>
            <p:cNvPr id="8" name="Rectangle 7"/>
            <p:cNvSpPr/>
            <p:nvPr/>
          </p:nvSpPr>
          <p:spPr>
            <a:xfrm>
              <a:off x="25537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H1</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9" name="Straight Connector 8"/>
            <p:cNvCxnSpPr>
              <a:stCxn id="8" idx="0"/>
            </p:cNvCxnSpPr>
            <p:nvPr/>
          </p:nvCxnSpPr>
          <p:spPr>
            <a:xfrm flipV="1">
              <a:off x="2745324" y="4419600"/>
              <a:ext cx="452426"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2416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241685" y="2636519"/>
              <a:ext cx="15240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241685" y="2636519"/>
              <a:ext cx="23622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3927485" y="2636519"/>
              <a:ext cx="6858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613285" y="2636519"/>
              <a:ext cx="1524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613285" y="2636519"/>
              <a:ext cx="990600" cy="185928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3" idx="0"/>
            </p:cNvCxnSpPr>
            <p:nvPr/>
          </p:nvCxnSpPr>
          <p:spPr>
            <a:xfrm flipH="1" flipV="1">
              <a:off x="3927485" y="2636520"/>
              <a:ext cx="21856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765685" y="2636520"/>
              <a:ext cx="1332439" cy="18194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3" idx="0"/>
            </p:cNvCxnSpPr>
            <p:nvPr/>
          </p:nvCxnSpPr>
          <p:spPr>
            <a:xfrm flipH="1" flipV="1">
              <a:off x="5603885" y="2636520"/>
              <a:ext cx="509258" cy="1835569"/>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010962"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H2</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0" name="Rectangle 19"/>
            <p:cNvSpPr/>
            <p:nvPr/>
          </p:nvSpPr>
          <p:spPr>
            <a:xfrm>
              <a:off x="3468162"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H3</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21" name="Straight Connector 20"/>
            <p:cNvCxnSpPr>
              <a:stCxn id="19" idx="0"/>
            </p:cNvCxnSpPr>
            <p:nvPr/>
          </p:nvCxnSpPr>
          <p:spPr>
            <a:xfrm flipH="1" flipV="1">
              <a:off x="3197750" y="4419600"/>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0" idx="0"/>
            </p:cNvCxnSpPr>
            <p:nvPr/>
          </p:nvCxnSpPr>
          <p:spPr>
            <a:xfrm flipH="1" flipV="1">
              <a:off x="3197750" y="4419600"/>
              <a:ext cx="461974"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003685" y="5334000"/>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r>
                <a:rPr lang="en-US" sz="1200" kern="0" dirty="0">
                  <a:solidFill>
                    <a:schemeClr val="bg1"/>
                  </a:solidFill>
                  <a:latin typeface="Calibri"/>
                </a:rPr>
                <a:t>H4</a:t>
              </a:r>
            </a:p>
          </p:txBody>
        </p:sp>
        <p:cxnSp>
          <p:nvCxnSpPr>
            <p:cNvPr id="24" name="Straight Connector 23"/>
            <p:cNvCxnSpPr>
              <a:stCxn id="23" idx="0"/>
            </p:cNvCxnSpPr>
            <p:nvPr/>
          </p:nvCxnSpPr>
          <p:spPr>
            <a:xfrm flipV="1">
              <a:off x="4195247" y="4419600"/>
              <a:ext cx="450303"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4608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H5</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6" name="Rectangle 25"/>
            <p:cNvSpPr/>
            <p:nvPr/>
          </p:nvSpPr>
          <p:spPr>
            <a:xfrm>
              <a:off x="4918085" y="5334000"/>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n-US" sz="1200" kern="0" dirty="0" smtClean="0">
                  <a:solidFill>
                    <a:schemeClr val="bg1"/>
                  </a:solidFill>
                  <a:latin typeface="Calibri"/>
                </a:rPr>
                <a:t>H6</a:t>
              </a:r>
              <a:endParaRPr lang="en-US" sz="1200" kern="0" dirty="0">
                <a:solidFill>
                  <a:schemeClr val="bg1"/>
                </a:solidFill>
                <a:latin typeface="Calibri"/>
              </a:endParaRPr>
            </a:p>
          </p:txBody>
        </p:sp>
        <p:cxnSp>
          <p:nvCxnSpPr>
            <p:cNvPr id="27" name="Straight Connector 26"/>
            <p:cNvCxnSpPr>
              <a:stCxn id="25" idx="0"/>
            </p:cNvCxnSpPr>
            <p:nvPr/>
          </p:nvCxnSpPr>
          <p:spPr>
            <a:xfrm flipH="1" flipV="1">
              <a:off x="4645550" y="4419600"/>
              <a:ext cx="6897"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6" idx="0"/>
            </p:cNvCxnSpPr>
            <p:nvPr/>
          </p:nvCxnSpPr>
          <p:spPr>
            <a:xfrm flipH="1" flipV="1">
              <a:off x="4645550" y="4419600"/>
              <a:ext cx="464097"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3622685" y="2124177"/>
              <a:ext cx="545969" cy="678181"/>
              <a:chOff x="1027560" y="1988818"/>
              <a:chExt cx="545969" cy="678181"/>
            </a:xfrm>
          </p:grpSpPr>
          <p:sp>
            <p:nvSpPr>
              <p:cNvPr id="112" name="Cube 11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 name="Group 29"/>
            <p:cNvGrpSpPr/>
            <p:nvPr/>
          </p:nvGrpSpPr>
          <p:grpSpPr>
            <a:xfrm>
              <a:off x="2747082" y="4333601"/>
              <a:ext cx="978209" cy="243008"/>
              <a:chOff x="5220661" y="3675707"/>
              <a:chExt cx="978209" cy="243008"/>
            </a:xfrm>
          </p:grpSpPr>
          <p:sp>
            <p:nvSpPr>
              <p:cNvPr id="91" name="Rectangle 9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Group 30"/>
            <p:cNvGrpSpPr/>
            <p:nvPr/>
          </p:nvGrpSpPr>
          <p:grpSpPr>
            <a:xfrm>
              <a:off x="4168476" y="4333601"/>
              <a:ext cx="978209" cy="243008"/>
              <a:chOff x="5220661" y="3675707"/>
              <a:chExt cx="978209" cy="243008"/>
            </a:xfrm>
          </p:grpSpPr>
          <p:sp>
            <p:nvSpPr>
              <p:cNvPr id="70" name="Rectangle 6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2" name="Group 31"/>
            <p:cNvGrpSpPr/>
            <p:nvPr/>
          </p:nvGrpSpPr>
          <p:grpSpPr>
            <a:xfrm>
              <a:off x="4486020" y="2128098"/>
              <a:ext cx="545969" cy="678181"/>
              <a:chOff x="1027560" y="1988818"/>
              <a:chExt cx="545969" cy="678181"/>
            </a:xfrm>
          </p:grpSpPr>
          <p:sp>
            <p:nvSpPr>
              <p:cNvPr id="66" name="Cube 65"/>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3" name="Group 32"/>
            <p:cNvGrpSpPr/>
            <p:nvPr/>
          </p:nvGrpSpPr>
          <p:grpSpPr>
            <a:xfrm>
              <a:off x="5362716" y="2141219"/>
              <a:ext cx="545969" cy="678181"/>
              <a:chOff x="1027560" y="1988818"/>
              <a:chExt cx="545969" cy="678181"/>
            </a:xfrm>
          </p:grpSpPr>
          <p:sp>
            <p:nvSpPr>
              <p:cNvPr id="62" name="Cube 6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4" name="Rectangle 33"/>
            <p:cNvSpPr/>
            <p:nvPr/>
          </p:nvSpPr>
          <p:spPr>
            <a:xfrm>
              <a:off x="54493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H7</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5" name="Straight Connector 34"/>
            <p:cNvCxnSpPr>
              <a:stCxn id="34" idx="0"/>
            </p:cNvCxnSpPr>
            <p:nvPr/>
          </p:nvCxnSpPr>
          <p:spPr>
            <a:xfrm flipV="1">
              <a:off x="5640924" y="4419599"/>
              <a:ext cx="452426"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906562" y="5333999"/>
              <a:ext cx="383123" cy="36239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H8</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37" name="Rectangle 36"/>
            <p:cNvSpPr/>
            <p:nvPr/>
          </p:nvSpPr>
          <p:spPr>
            <a:xfrm>
              <a:off x="6363762" y="5333999"/>
              <a:ext cx="383123" cy="36239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noProof="0" dirty="0" smtClean="0">
                  <a:solidFill>
                    <a:schemeClr val="bg1"/>
                  </a:solidFill>
                  <a:latin typeface="Calibri"/>
                </a:rPr>
                <a:t>H9</a:t>
              </a:r>
              <a:endParaRPr kumimoji="0" lang="en-US" sz="1200" b="0" i="0" u="none" strike="noStrike" kern="0" cap="none" spc="0" normalizeH="0" baseline="0" noProof="0" dirty="0">
                <a:ln>
                  <a:noFill/>
                </a:ln>
                <a:solidFill>
                  <a:schemeClr val="bg1"/>
                </a:solidFill>
                <a:effectLst/>
                <a:uLnTx/>
                <a:uFillTx/>
                <a:latin typeface="Calibri"/>
                <a:ea typeface="+mn-ea"/>
                <a:cs typeface="+mn-cs"/>
              </a:endParaRPr>
            </a:p>
          </p:txBody>
        </p:sp>
        <p:cxnSp>
          <p:nvCxnSpPr>
            <p:cNvPr id="38" name="Straight Connector 37"/>
            <p:cNvCxnSpPr>
              <a:stCxn id="36" idx="0"/>
            </p:cNvCxnSpPr>
            <p:nvPr/>
          </p:nvCxnSpPr>
          <p:spPr>
            <a:xfrm flipH="1" flipV="1">
              <a:off x="6093350" y="4419599"/>
              <a:ext cx="4774"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7" idx="0"/>
            </p:cNvCxnSpPr>
            <p:nvPr/>
          </p:nvCxnSpPr>
          <p:spPr>
            <a:xfrm flipH="1" flipV="1">
              <a:off x="6093350" y="4419599"/>
              <a:ext cx="461974" cy="91440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5579365" y="4342092"/>
              <a:ext cx="978209" cy="243008"/>
              <a:chOff x="5220661" y="3675707"/>
              <a:chExt cx="978209" cy="243008"/>
            </a:xfrm>
          </p:grpSpPr>
          <p:sp>
            <p:nvSpPr>
              <p:cNvPr id="41" name="Rectangle 4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8" descr="Ethernet Network Connector Rj-45 Lan Female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16" name="Freeform 115"/>
          <p:cNvSpPr/>
          <p:nvPr/>
        </p:nvSpPr>
        <p:spPr>
          <a:xfrm>
            <a:off x="8184626" y="2644159"/>
            <a:ext cx="349774" cy="295244"/>
          </a:xfrm>
          <a:custGeom>
            <a:avLst/>
            <a:gdLst>
              <a:gd name="connsiteX0" fmla="*/ 680019 w 710869"/>
              <a:gd name="connsiteY0" fmla="*/ 160012 h 600044"/>
              <a:gd name="connsiteX1" fmla="*/ 630018 w 710869"/>
              <a:gd name="connsiteY1" fmla="*/ 140010 h 600044"/>
              <a:gd name="connsiteX2" fmla="*/ 610017 w 710869"/>
              <a:gd name="connsiteY2" fmla="*/ 110008 h 600044"/>
              <a:gd name="connsiteX3" fmla="*/ 570016 w 710869"/>
              <a:gd name="connsiteY3" fmla="*/ 90007 h 600044"/>
              <a:gd name="connsiteX4" fmla="*/ 530015 w 710869"/>
              <a:gd name="connsiteY4" fmla="*/ 20002 h 600044"/>
              <a:gd name="connsiteX5" fmla="*/ 510014 w 710869"/>
              <a:gd name="connsiteY5" fmla="*/ 0 h 600044"/>
              <a:gd name="connsiteX6" fmla="*/ 300009 w 710869"/>
              <a:gd name="connsiteY6" fmla="*/ 30002 h 600044"/>
              <a:gd name="connsiteX7" fmla="*/ 250007 w 710869"/>
              <a:gd name="connsiteY7" fmla="*/ 50004 h 600044"/>
              <a:gd name="connsiteX8" fmla="*/ 170005 w 710869"/>
              <a:gd name="connsiteY8" fmla="*/ 90007 h 600044"/>
              <a:gd name="connsiteX9" fmla="*/ 90003 w 710869"/>
              <a:gd name="connsiteY9" fmla="*/ 190014 h 600044"/>
              <a:gd name="connsiteX10" fmla="*/ 70002 w 710869"/>
              <a:gd name="connsiteY10" fmla="*/ 230017 h 600044"/>
              <a:gd name="connsiteX11" fmla="*/ 30001 w 710869"/>
              <a:gd name="connsiteY11" fmla="*/ 290021 h 600044"/>
              <a:gd name="connsiteX12" fmla="*/ 0 w 710869"/>
              <a:gd name="connsiteY12" fmla="*/ 360026 h 600044"/>
              <a:gd name="connsiteX13" fmla="*/ 20001 w 710869"/>
              <a:gd name="connsiteY13" fmla="*/ 380028 h 600044"/>
              <a:gd name="connsiteX14" fmla="*/ 60002 w 710869"/>
              <a:gd name="connsiteY14" fmla="*/ 430031 h 600044"/>
              <a:gd name="connsiteX15" fmla="*/ 90003 w 710869"/>
              <a:gd name="connsiteY15" fmla="*/ 450033 h 600044"/>
              <a:gd name="connsiteX16" fmla="*/ 210006 w 710869"/>
              <a:gd name="connsiteY16" fmla="*/ 500037 h 600044"/>
              <a:gd name="connsiteX17" fmla="*/ 240007 w 710869"/>
              <a:gd name="connsiteY17" fmla="*/ 520038 h 600044"/>
              <a:gd name="connsiteX18" fmla="*/ 280008 w 710869"/>
              <a:gd name="connsiteY18" fmla="*/ 540039 h 600044"/>
              <a:gd name="connsiteX19" fmla="*/ 340010 w 710869"/>
              <a:gd name="connsiteY19" fmla="*/ 580042 h 600044"/>
              <a:gd name="connsiteX20" fmla="*/ 420012 w 710869"/>
              <a:gd name="connsiteY20" fmla="*/ 600044 h 600044"/>
              <a:gd name="connsiteX21" fmla="*/ 580016 w 710869"/>
              <a:gd name="connsiteY21" fmla="*/ 570042 h 600044"/>
              <a:gd name="connsiteX22" fmla="*/ 620017 w 710869"/>
              <a:gd name="connsiteY22" fmla="*/ 540039 h 600044"/>
              <a:gd name="connsiteX23" fmla="*/ 660018 w 710869"/>
              <a:gd name="connsiteY23" fmla="*/ 520038 h 600044"/>
              <a:gd name="connsiteX24" fmla="*/ 700019 w 710869"/>
              <a:gd name="connsiteY24" fmla="*/ 480035 h 600044"/>
              <a:gd name="connsiteX25" fmla="*/ 710020 w 710869"/>
              <a:gd name="connsiteY25" fmla="*/ 430031 h 600044"/>
              <a:gd name="connsiteX26" fmla="*/ 690019 w 710869"/>
              <a:gd name="connsiteY26" fmla="*/ 220016 h 600044"/>
              <a:gd name="connsiteX27" fmla="*/ 620017 w 710869"/>
              <a:gd name="connsiteY27" fmla="*/ 120009 h 600044"/>
              <a:gd name="connsiteX28" fmla="*/ 600017 w 710869"/>
              <a:gd name="connsiteY28" fmla="*/ 100007 h 600044"/>
              <a:gd name="connsiteX29" fmla="*/ 570016 w 710869"/>
              <a:gd name="connsiteY29" fmla="*/ 90007 h 60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0869" h="600044">
                <a:moveTo>
                  <a:pt x="680019" y="160012"/>
                </a:moveTo>
                <a:cubicBezTo>
                  <a:pt x="663352" y="153345"/>
                  <a:pt x="644625" y="150444"/>
                  <a:pt x="630018" y="140010"/>
                </a:cubicBezTo>
                <a:cubicBezTo>
                  <a:pt x="620238" y="133024"/>
                  <a:pt x="619250" y="117703"/>
                  <a:pt x="610017" y="110008"/>
                </a:cubicBezTo>
                <a:cubicBezTo>
                  <a:pt x="598565" y="100464"/>
                  <a:pt x="583350" y="96674"/>
                  <a:pt x="570016" y="90007"/>
                </a:cubicBezTo>
                <a:cubicBezTo>
                  <a:pt x="556330" y="62634"/>
                  <a:pt x="548860" y="43559"/>
                  <a:pt x="530015" y="20002"/>
                </a:cubicBezTo>
                <a:cubicBezTo>
                  <a:pt x="524125" y="12639"/>
                  <a:pt x="516681" y="6667"/>
                  <a:pt x="510014" y="0"/>
                </a:cubicBezTo>
                <a:cubicBezTo>
                  <a:pt x="398482" y="12393"/>
                  <a:pt x="373497" y="2443"/>
                  <a:pt x="300009" y="30002"/>
                </a:cubicBezTo>
                <a:cubicBezTo>
                  <a:pt x="283201" y="36305"/>
                  <a:pt x="266306" y="42481"/>
                  <a:pt x="250007" y="50004"/>
                </a:cubicBezTo>
                <a:cubicBezTo>
                  <a:pt x="222936" y="62499"/>
                  <a:pt x="170005" y="90007"/>
                  <a:pt x="170005" y="90007"/>
                </a:cubicBezTo>
                <a:cubicBezTo>
                  <a:pt x="124961" y="180098"/>
                  <a:pt x="184060" y="72437"/>
                  <a:pt x="90003" y="190014"/>
                </a:cubicBezTo>
                <a:cubicBezTo>
                  <a:pt x="80690" y="201656"/>
                  <a:pt x="77672" y="217233"/>
                  <a:pt x="70002" y="230017"/>
                </a:cubicBezTo>
                <a:cubicBezTo>
                  <a:pt x="57635" y="250630"/>
                  <a:pt x="42368" y="269408"/>
                  <a:pt x="30001" y="290021"/>
                </a:cubicBezTo>
                <a:cubicBezTo>
                  <a:pt x="11467" y="320912"/>
                  <a:pt x="10345" y="328992"/>
                  <a:pt x="0" y="360026"/>
                </a:cubicBezTo>
                <a:cubicBezTo>
                  <a:pt x="6667" y="366693"/>
                  <a:pt x="13865" y="372869"/>
                  <a:pt x="20001" y="380028"/>
                </a:cubicBezTo>
                <a:cubicBezTo>
                  <a:pt x="33892" y="396234"/>
                  <a:pt x="44909" y="414938"/>
                  <a:pt x="60002" y="430031"/>
                </a:cubicBezTo>
                <a:cubicBezTo>
                  <a:pt x="68501" y="438530"/>
                  <a:pt x="79697" y="443849"/>
                  <a:pt x="90003" y="450033"/>
                </a:cubicBezTo>
                <a:cubicBezTo>
                  <a:pt x="168707" y="497258"/>
                  <a:pt x="137481" y="485531"/>
                  <a:pt x="210006" y="500037"/>
                </a:cubicBezTo>
                <a:cubicBezTo>
                  <a:pt x="220006" y="506704"/>
                  <a:pt x="229572" y="514075"/>
                  <a:pt x="240007" y="520038"/>
                </a:cubicBezTo>
                <a:cubicBezTo>
                  <a:pt x="252950" y="527434"/>
                  <a:pt x="267604" y="531770"/>
                  <a:pt x="280008" y="540039"/>
                </a:cubicBezTo>
                <a:cubicBezTo>
                  <a:pt x="325777" y="570553"/>
                  <a:pt x="267501" y="555871"/>
                  <a:pt x="340010" y="580042"/>
                </a:cubicBezTo>
                <a:cubicBezTo>
                  <a:pt x="366087" y="588735"/>
                  <a:pt x="420012" y="600044"/>
                  <a:pt x="420012" y="600044"/>
                </a:cubicBezTo>
                <a:cubicBezTo>
                  <a:pt x="473347" y="590043"/>
                  <a:pt x="528041" y="585636"/>
                  <a:pt x="580016" y="570042"/>
                </a:cubicBezTo>
                <a:cubicBezTo>
                  <a:pt x="595981" y="565252"/>
                  <a:pt x="605883" y="548873"/>
                  <a:pt x="620017" y="540039"/>
                </a:cubicBezTo>
                <a:cubicBezTo>
                  <a:pt x="632658" y="532138"/>
                  <a:pt x="646684" y="526705"/>
                  <a:pt x="660018" y="520038"/>
                </a:cubicBezTo>
                <a:cubicBezTo>
                  <a:pt x="673352" y="506704"/>
                  <a:pt x="690861" y="496519"/>
                  <a:pt x="700019" y="480035"/>
                </a:cubicBezTo>
                <a:cubicBezTo>
                  <a:pt x="708274" y="465176"/>
                  <a:pt x="710020" y="447029"/>
                  <a:pt x="710020" y="430031"/>
                </a:cubicBezTo>
                <a:cubicBezTo>
                  <a:pt x="710020" y="395073"/>
                  <a:pt x="717165" y="279741"/>
                  <a:pt x="690019" y="220016"/>
                </a:cubicBezTo>
                <a:cubicBezTo>
                  <a:pt x="638174" y="105950"/>
                  <a:pt x="677434" y="165945"/>
                  <a:pt x="620017" y="120009"/>
                </a:cubicBezTo>
                <a:cubicBezTo>
                  <a:pt x="612655" y="114119"/>
                  <a:pt x="608102" y="104858"/>
                  <a:pt x="600017" y="100007"/>
                </a:cubicBezTo>
                <a:cubicBezTo>
                  <a:pt x="590978" y="94583"/>
                  <a:pt x="570016" y="90007"/>
                  <a:pt x="570016" y="90007"/>
                </a:cubicBezTo>
              </a:path>
            </a:pathLst>
          </a:custGeom>
          <a:ln w="38100">
            <a:solidFill>
              <a:srgbClr val="0033C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7" name="Straight Arrow Connector 116"/>
          <p:cNvCxnSpPr/>
          <p:nvPr/>
        </p:nvCxnSpPr>
        <p:spPr>
          <a:xfrm flipH="1">
            <a:off x="8458202" y="2229839"/>
            <a:ext cx="215679" cy="429267"/>
          </a:xfrm>
          <a:prstGeom prst="straightConnector1">
            <a:avLst/>
          </a:prstGeom>
          <a:ln w="38100">
            <a:solidFill>
              <a:srgbClr val="0033CC"/>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9085486"/>
      </p:ext>
    </p:extLst>
  </p:cSld>
  <p:clrMapOvr>
    <a:masterClrMapping/>
  </p:clrMapOvr>
  <mc:AlternateContent xmlns:mc="http://schemas.openxmlformats.org/markup-compatibility/2006" xmlns:p14="http://schemas.microsoft.com/office/powerpoint/2010/main">
    <mc:Choice Requires="p14">
      <p:transition spd="slow" p14:dur="2000" advTm="47195"/>
    </mc:Choice>
    <mc:Fallback xmlns="">
      <p:transition xmlns:p14="http://schemas.microsoft.com/office/powerpoint/2010/main" spd="slow" advTm="4719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work?</a:t>
            </a:r>
            <a:endParaRPr lang="en-US" dirty="0"/>
          </a:p>
        </p:txBody>
      </p:sp>
      <p:sp>
        <p:nvSpPr>
          <p:cNvPr id="3" name="Content Placeholder 2"/>
          <p:cNvSpPr>
            <a:spLocks noGrp="1"/>
          </p:cNvSpPr>
          <p:nvPr>
            <p:ph idx="1"/>
          </p:nvPr>
        </p:nvSpPr>
        <p:spPr>
          <a:xfrm>
            <a:off x="457200" y="1874837"/>
            <a:ext cx="8458200" cy="4373563"/>
          </a:xfrm>
        </p:spPr>
        <p:txBody>
          <a:bodyPr>
            <a:normAutofit/>
          </a:bodyPr>
          <a:lstStyle/>
          <a:p>
            <a:pPr marL="0" indent="0">
              <a:buNone/>
            </a:pPr>
            <a:r>
              <a:rPr lang="en-US" b="1" dirty="0" smtClean="0">
                <a:solidFill>
                  <a:schemeClr val="accent1"/>
                </a:solidFill>
              </a:rPr>
              <a:t>Key invariant for ideal scheduling: </a:t>
            </a:r>
            <a:endParaRPr lang="en-US" dirty="0" smtClean="0"/>
          </a:p>
          <a:p>
            <a:pPr marL="0" indent="0">
              <a:buNone/>
            </a:pPr>
            <a:r>
              <a:rPr lang="en-US" sz="2400" dirty="0" smtClean="0"/>
              <a:t>At any instant, have the highest priority packet (according to ideal algorithm) </a:t>
            </a:r>
            <a:r>
              <a:rPr lang="en-US" sz="2400" dirty="0" smtClean="0">
                <a:solidFill>
                  <a:srgbClr val="BD0A12"/>
                </a:solidFill>
              </a:rPr>
              <a:t>available at the switch</a:t>
            </a:r>
            <a:r>
              <a:rPr lang="en-US" sz="2400" dirty="0" smtClean="0"/>
              <a:t>.</a:t>
            </a:r>
          </a:p>
          <a:p>
            <a:pPr marL="0" indent="0">
              <a:buNone/>
            </a:pPr>
            <a:endParaRPr lang="en-US" sz="1800" dirty="0"/>
          </a:p>
          <a:p>
            <a:r>
              <a:rPr lang="en-US" dirty="0" smtClean="0">
                <a:solidFill>
                  <a:srgbClr val="000000"/>
                </a:solidFill>
              </a:rPr>
              <a:t>Priority scheduling</a:t>
            </a:r>
          </a:p>
          <a:p>
            <a:pPr lvl="1">
              <a:buFont typeface="Wingdings" pitchFamily="2" charset="2"/>
              <a:buChar char="Ø"/>
            </a:pPr>
            <a:r>
              <a:rPr lang="en-US" sz="2000" dirty="0" smtClean="0"/>
              <a:t>High priority packets traverse fabric as quickly as possible</a:t>
            </a:r>
          </a:p>
          <a:p>
            <a:pPr marL="457200" lvl="1" indent="0">
              <a:buNone/>
            </a:pPr>
            <a:endParaRPr lang="en-US" sz="800" dirty="0" smtClean="0"/>
          </a:p>
          <a:p>
            <a:endParaRPr lang="en-US" sz="100" dirty="0" smtClean="0">
              <a:solidFill>
                <a:srgbClr val="000000"/>
              </a:solidFill>
            </a:endParaRPr>
          </a:p>
          <a:p>
            <a:endParaRPr lang="en-US" sz="100" dirty="0">
              <a:solidFill>
                <a:srgbClr val="000000"/>
              </a:solidFill>
            </a:endParaRPr>
          </a:p>
          <a:p>
            <a:endParaRPr lang="en-US" sz="100" dirty="0" smtClean="0">
              <a:solidFill>
                <a:srgbClr val="000000"/>
              </a:solidFill>
            </a:endParaRPr>
          </a:p>
          <a:p>
            <a:endParaRPr lang="en-US" sz="100" dirty="0">
              <a:solidFill>
                <a:srgbClr val="000000"/>
              </a:solidFill>
            </a:endParaRPr>
          </a:p>
          <a:p>
            <a:endParaRPr lang="en-US" sz="100" dirty="0" smtClean="0">
              <a:solidFill>
                <a:srgbClr val="000000"/>
              </a:solidFill>
            </a:endParaRPr>
          </a:p>
          <a:p>
            <a:endParaRPr lang="en-US" sz="100" dirty="0" smtClean="0">
              <a:solidFill>
                <a:srgbClr val="000000"/>
              </a:solidFill>
            </a:endParaRPr>
          </a:p>
          <a:p>
            <a:r>
              <a:rPr lang="en-US" dirty="0" smtClean="0">
                <a:solidFill>
                  <a:srgbClr val="000000"/>
                </a:solidFill>
              </a:rPr>
              <a:t>What about dropped packets?</a:t>
            </a:r>
          </a:p>
          <a:p>
            <a:pPr lvl="1">
              <a:buFont typeface="Wingdings" pitchFamily="2" charset="2"/>
              <a:buChar char="Ø"/>
            </a:pPr>
            <a:r>
              <a:rPr lang="en-US" sz="2000" dirty="0">
                <a:solidFill>
                  <a:srgbClr val="000000"/>
                </a:solidFill>
              </a:rPr>
              <a:t>L</a:t>
            </a:r>
            <a:r>
              <a:rPr lang="en-US" sz="2000" dirty="0" smtClean="0">
                <a:solidFill>
                  <a:srgbClr val="000000"/>
                </a:solidFill>
              </a:rPr>
              <a:t>owest priority </a:t>
            </a:r>
            <a:r>
              <a:rPr lang="en-US" sz="2000" dirty="0" smtClean="0">
                <a:solidFill>
                  <a:srgbClr val="000000"/>
                </a:solidFill>
                <a:latin typeface="+mj-lt"/>
              </a:rPr>
              <a:t>→</a:t>
            </a:r>
            <a:r>
              <a:rPr lang="en-US" sz="2000" dirty="0" smtClean="0">
                <a:solidFill>
                  <a:srgbClr val="000000"/>
                </a:solidFill>
              </a:rPr>
              <a:t> not needed till all other packets depart</a:t>
            </a:r>
          </a:p>
          <a:p>
            <a:pPr lvl="1">
              <a:buFont typeface="Wingdings" pitchFamily="2" charset="2"/>
              <a:buChar char="Ø"/>
            </a:pPr>
            <a:r>
              <a:rPr lang="en-US" sz="2000" dirty="0" smtClean="0">
                <a:solidFill>
                  <a:srgbClr val="BD0A12"/>
                </a:solidFill>
              </a:rPr>
              <a:t>Buffer &gt; BDP </a:t>
            </a:r>
            <a:r>
              <a:rPr lang="en-US" sz="2000" dirty="0">
                <a:solidFill>
                  <a:srgbClr val="000000"/>
                </a:solidFill>
                <a:latin typeface="Calibri"/>
              </a:rPr>
              <a:t>→ </a:t>
            </a:r>
            <a:r>
              <a:rPr lang="en-US" sz="2000" dirty="0" smtClean="0">
                <a:solidFill>
                  <a:srgbClr val="000000"/>
                </a:solidFill>
                <a:latin typeface="Calibri"/>
              </a:rPr>
              <a:t> </a:t>
            </a:r>
            <a:r>
              <a:rPr lang="en-US" sz="2000" dirty="0" smtClean="0">
                <a:solidFill>
                  <a:srgbClr val="000000"/>
                </a:solidFill>
              </a:rPr>
              <a:t>enough time </a:t>
            </a:r>
            <a:r>
              <a:rPr lang="en-US" sz="2000" dirty="0" smtClean="0">
                <a:solidFill>
                  <a:srgbClr val="BD0A12"/>
                </a:solidFill>
              </a:rPr>
              <a:t>(&gt; RTT) </a:t>
            </a:r>
            <a:r>
              <a:rPr lang="en-US" sz="2000" dirty="0" smtClean="0">
                <a:solidFill>
                  <a:srgbClr val="000000"/>
                </a:solidFill>
              </a:rPr>
              <a:t>to retransmit</a:t>
            </a:r>
          </a:p>
          <a:p>
            <a:pPr lvl="1"/>
            <a:endParaRPr lang="en-US" sz="2000" dirty="0"/>
          </a:p>
        </p:txBody>
      </p:sp>
      <p:sp>
        <p:nvSpPr>
          <p:cNvPr id="7" name="Slide Number Placeholder 6"/>
          <p:cNvSpPr>
            <a:spLocks noGrp="1"/>
          </p:cNvSpPr>
          <p:nvPr>
            <p:ph type="sldNum" sz="quarter" idx="12"/>
          </p:nvPr>
        </p:nvSpPr>
        <p:spPr/>
        <p:txBody>
          <a:bodyPr/>
          <a:lstStyle/>
          <a:p>
            <a:fld id="{3AC99A5B-5B03-425B-9284-2F10A88898BE}" type="slidenum">
              <a:rPr lang="en-US" smtClean="0"/>
              <a:t>32</a:t>
            </a:fld>
            <a:endParaRPr lang="en-US"/>
          </a:p>
        </p:txBody>
      </p:sp>
    </p:spTree>
    <p:custDataLst>
      <p:tags r:id="rId1"/>
    </p:custDataLst>
    <p:extLst>
      <p:ext uri="{BB962C8B-B14F-4D97-AF65-F5344CB8AC3E}">
        <p14:creationId xmlns:p14="http://schemas.microsoft.com/office/powerpoint/2010/main" val="581279732"/>
      </p:ext>
    </p:extLst>
  </p:cSld>
  <p:clrMapOvr>
    <a:masterClrMapping/>
  </p:clrMapOvr>
  <mc:AlternateContent xmlns:mc="http://schemas.openxmlformats.org/markup-compatibility/2006" xmlns:p14="http://schemas.microsoft.com/office/powerpoint/2010/main">
    <mc:Choice Requires="p14">
      <p:transition spd="slow" p14:dur="2000" advTm="97953"/>
    </mc:Choice>
    <mc:Fallback xmlns="">
      <p:transition xmlns:p14="http://schemas.microsoft.com/office/powerpoint/2010/main" spd="slow" advTm="9795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DCTCP</a:t>
            </a:r>
            <a:endParaRPr lang="en-US" dirty="0" smtClean="0">
              <a:latin typeface="Arial" charset="0"/>
              <a:ea typeface="ＭＳ Ｐゴシック" charset="0"/>
              <a:cs typeface="ＭＳ Ｐゴシック" charset="0"/>
            </a:endParaRP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err="1" smtClean="0">
                <a:latin typeface="Arial" charset="0"/>
                <a:ea typeface="ＭＳ Ｐゴシック" charset="0"/>
                <a:cs typeface="ＭＳ Ｐゴシック" charset="0"/>
              </a:rPr>
              <a:t>Pfabric</a:t>
            </a:r>
            <a:endParaRPr lang="en-US" dirty="0" smtClean="0">
              <a:latin typeface="Arial" charset="0"/>
              <a:ea typeface="ＭＳ Ｐゴシック" charset="0"/>
              <a:cs typeface="ＭＳ Ｐゴシック" charset="0"/>
            </a:endParaRPr>
          </a:p>
          <a:p>
            <a:pPr fontAlgn="auto">
              <a:spcAft>
                <a:spcPts val="0"/>
              </a:spcAft>
              <a:buFont typeface="Arial"/>
              <a:buChar char="•"/>
              <a:defRPr/>
            </a:pPr>
            <a:endParaRPr lang="en-US" dirty="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RDMA</a:t>
            </a:r>
            <a:endParaRPr lang="en-US" dirty="0" smtClean="0">
              <a:latin typeface="Arial" charset="0"/>
              <a:ea typeface="ＭＳ Ｐゴシック" charset="0"/>
              <a:cs typeface="ＭＳ Ｐゴシック" charset="0"/>
            </a:endParaRP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33</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3084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C44466-CD59-DF45-B29B-4258455BB136}" type="slidenum">
              <a:rPr lang="en-US" altLang="en-US" smtClean="0"/>
              <a:pPr/>
              <a:t>34</a:t>
            </a:fld>
            <a:endParaRPr lang="en-US" altLang="en-US"/>
          </a:p>
        </p:txBody>
      </p:sp>
      <p:pic>
        <p:nvPicPr>
          <p:cNvPr id="5" name="Picture 4"/>
          <p:cNvPicPr>
            <a:picLocks noChangeAspect="1"/>
          </p:cNvPicPr>
          <p:nvPr/>
        </p:nvPicPr>
        <p:blipFill>
          <a:blip r:embed="rId3"/>
          <a:stretch>
            <a:fillRect/>
          </a:stretch>
        </p:blipFill>
        <p:spPr>
          <a:xfrm>
            <a:off x="0" y="1147991"/>
            <a:ext cx="9144000" cy="5329009"/>
          </a:xfrm>
          <a:prstGeom prst="rect">
            <a:avLst/>
          </a:prstGeom>
        </p:spPr>
      </p:pic>
    </p:spTree>
    <p:extLst>
      <p:ext uri="{BB962C8B-B14F-4D97-AF65-F5344CB8AC3E}">
        <p14:creationId xmlns:p14="http://schemas.microsoft.com/office/powerpoint/2010/main" val="106154482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RDMA</a:t>
            </a:r>
            <a:endParaRPr lang="en-US" dirty="0"/>
          </a:p>
        </p:txBody>
      </p:sp>
      <p:sp>
        <p:nvSpPr>
          <p:cNvPr id="3" name="Content Placeholder 2"/>
          <p:cNvSpPr>
            <a:spLocks noGrp="1"/>
          </p:cNvSpPr>
          <p:nvPr>
            <p:ph idx="1"/>
          </p:nvPr>
        </p:nvSpPr>
        <p:spPr>
          <a:xfrm>
            <a:off x="304800" y="4038600"/>
            <a:ext cx="8458200" cy="2057400"/>
          </a:xfrm>
        </p:spPr>
        <p:txBody>
          <a:bodyPr/>
          <a:lstStyle/>
          <a:p>
            <a:r>
              <a:rPr lang="en-US" dirty="0" smtClean="0"/>
              <a:t>RDMA performance typically better than TCP</a:t>
            </a:r>
          </a:p>
          <a:p>
            <a:r>
              <a:rPr lang="en-US" dirty="0" smtClean="0"/>
              <a:t>Key assumption </a:t>
            </a:r>
            <a:r>
              <a:rPr lang="en-US" dirty="0" smtClean="0">
                <a:sym typeface="Wingdings"/>
              </a:rPr>
              <a:t> lossless network</a:t>
            </a:r>
          </a:p>
          <a:p>
            <a:r>
              <a:rPr lang="en-US" dirty="0" smtClean="0">
                <a:sym typeface="Wingdings"/>
              </a:rPr>
              <a:t>Need </a:t>
            </a:r>
            <a:r>
              <a:rPr lang="en-US" dirty="0"/>
              <a:t>Priority Flow Control </a:t>
            </a:r>
            <a:r>
              <a:rPr lang="en-US" dirty="0" smtClean="0"/>
              <a:t>(PFC) in Ethernet</a:t>
            </a:r>
            <a:endParaRPr lang="en-US" dirty="0"/>
          </a:p>
        </p:txBody>
      </p:sp>
      <p:sp>
        <p:nvSpPr>
          <p:cNvPr id="4" name="Slide Number Placeholder 3"/>
          <p:cNvSpPr>
            <a:spLocks noGrp="1"/>
          </p:cNvSpPr>
          <p:nvPr>
            <p:ph type="sldNum" sz="quarter" idx="12"/>
          </p:nvPr>
        </p:nvSpPr>
        <p:spPr/>
        <p:txBody>
          <a:bodyPr/>
          <a:lstStyle/>
          <a:p>
            <a:fld id="{FFC44466-CD59-DF45-B29B-4258455BB136}" type="slidenum">
              <a:rPr lang="en-US" altLang="en-US" smtClean="0"/>
              <a:pPr/>
              <a:t>35</a:t>
            </a:fld>
            <a:endParaRPr lang="en-US" altLang="en-US"/>
          </a:p>
        </p:txBody>
      </p:sp>
      <p:pic>
        <p:nvPicPr>
          <p:cNvPr id="5" name="Picture 4"/>
          <p:cNvPicPr>
            <a:picLocks noChangeAspect="1"/>
          </p:cNvPicPr>
          <p:nvPr/>
        </p:nvPicPr>
        <p:blipFill>
          <a:blip r:embed="rId2"/>
          <a:stretch>
            <a:fillRect/>
          </a:stretch>
        </p:blipFill>
        <p:spPr>
          <a:xfrm>
            <a:off x="304800" y="1447800"/>
            <a:ext cx="7803934" cy="2672907"/>
          </a:xfrm>
          <a:prstGeom prst="rect">
            <a:avLst/>
          </a:prstGeom>
        </p:spPr>
      </p:pic>
    </p:spTree>
    <p:extLst>
      <p:ext uri="{BB962C8B-B14F-4D97-AF65-F5344CB8AC3E}">
        <p14:creationId xmlns:p14="http://schemas.microsoft.com/office/powerpoint/2010/main" val="8890571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49AB44-4119-8D40-A6E7-F07A5C9675F6}" type="slidenum">
              <a:rPr lang="en-US" altLang="en-US" smtClean="0"/>
              <a:pPr/>
              <a:t>36</a:t>
            </a:fld>
            <a:endParaRPr lang="en-US" altLang="en-US"/>
          </a:p>
        </p:txBody>
      </p:sp>
      <p:pic>
        <p:nvPicPr>
          <p:cNvPr id="3" name="Picture 2"/>
          <p:cNvPicPr>
            <a:picLocks noChangeAspect="1"/>
          </p:cNvPicPr>
          <p:nvPr/>
        </p:nvPicPr>
        <p:blipFill>
          <a:blip r:embed="rId2"/>
          <a:stretch>
            <a:fillRect/>
          </a:stretch>
        </p:blipFill>
        <p:spPr>
          <a:xfrm>
            <a:off x="0" y="955285"/>
            <a:ext cx="9144000" cy="5369315"/>
          </a:xfrm>
          <a:prstGeom prst="rect">
            <a:avLst/>
          </a:prstGeom>
        </p:spPr>
      </p:pic>
    </p:spTree>
    <p:extLst>
      <p:ext uri="{BB962C8B-B14F-4D97-AF65-F5344CB8AC3E}">
        <p14:creationId xmlns:p14="http://schemas.microsoft.com/office/powerpoint/2010/main" val="157980542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49AB44-4119-8D40-A6E7-F07A5C9675F6}" type="slidenum">
              <a:rPr lang="en-US" altLang="en-US" smtClean="0"/>
              <a:pPr/>
              <a:t>37</a:t>
            </a:fld>
            <a:endParaRPr lang="en-US" altLang="en-US"/>
          </a:p>
        </p:txBody>
      </p:sp>
      <p:pic>
        <p:nvPicPr>
          <p:cNvPr id="3" name="Picture 2"/>
          <p:cNvPicPr>
            <a:picLocks noChangeAspect="1"/>
          </p:cNvPicPr>
          <p:nvPr/>
        </p:nvPicPr>
        <p:blipFill>
          <a:blip r:embed="rId2"/>
          <a:stretch>
            <a:fillRect/>
          </a:stretch>
        </p:blipFill>
        <p:spPr>
          <a:xfrm>
            <a:off x="0" y="848515"/>
            <a:ext cx="9144000" cy="5160969"/>
          </a:xfrm>
          <a:prstGeom prst="rect">
            <a:avLst/>
          </a:prstGeom>
        </p:spPr>
      </p:pic>
    </p:spTree>
    <p:extLst>
      <p:ext uri="{BB962C8B-B14F-4D97-AF65-F5344CB8AC3E}">
        <p14:creationId xmlns:p14="http://schemas.microsoft.com/office/powerpoint/2010/main" val="18334658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838200"/>
          </a:xfrm>
        </p:spPr>
        <p:txBody>
          <a:bodyPr>
            <a:normAutofit fontScale="90000"/>
          </a:bodyPr>
          <a:lstStyle/>
          <a:p>
            <a:r>
              <a:rPr lang="en-US" dirty="0" smtClean="0"/>
              <a:t>“Congestion Spreading” in Lossless </a:t>
            </a:r>
            <a:r>
              <a:rPr lang="en-US" dirty="0" smtClean="0"/>
              <a:t>Networks (Priority Flow Control of PFC)</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z="1050" smtClean="0">
                <a:latin typeface="Calibri" charset="0"/>
                <a:ea typeface="Calibri" charset="0"/>
                <a:cs typeface="Calibri" charset="0"/>
              </a:rPr>
              <a:t>38</a:t>
            </a:fld>
            <a:endParaRPr lang="en-US" sz="1050">
              <a:latin typeface="Calibri" charset="0"/>
              <a:ea typeface="Calibri" charset="0"/>
              <a:cs typeface="Calibri" charset="0"/>
            </a:endParaRPr>
          </a:p>
        </p:txBody>
      </p:sp>
      <p:grpSp>
        <p:nvGrpSpPr>
          <p:cNvPr id="300" name="Group 299"/>
          <p:cNvGrpSpPr/>
          <p:nvPr/>
        </p:nvGrpSpPr>
        <p:grpSpPr>
          <a:xfrm>
            <a:off x="367583" y="2281977"/>
            <a:ext cx="8359205" cy="3401700"/>
            <a:chOff x="367583" y="2743200"/>
            <a:chExt cx="8359205" cy="3401700"/>
          </a:xfrm>
        </p:grpSpPr>
        <p:grpSp>
          <p:nvGrpSpPr>
            <p:cNvPr id="301" name="Group 300"/>
            <p:cNvGrpSpPr/>
            <p:nvPr/>
          </p:nvGrpSpPr>
          <p:grpSpPr>
            <a:xfrm>
              <a:off x="367583" y="2954867"/>
              <a:ext cx="8359205" cy="3190033"/>
              <a:chOff x="367583" y="2954867"/>
              <a:chExt cx="8359205" cy="3190033"/>
            </a:xfrm>
          </p:grpSpPr>
          <p:cxnSp>
            <p:nvCxnSpPr>
              <p:cNvPr id="317" name="Straight Connector 316"/>
              <p:cNvCxnSpPr>
                <a:stCxn id="361" idx="0"/>
              </p:cNvCxnSpPr>
              <p:nvPr/>
            </p:nvCxnSpPr>
            <p:spPr>
              <a:xfrm flipH="1" flipV="1">
                <a:off x="2438400" y="3048000"/>
                <a:ext cx="584024" cy="9236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62" idx="1"/>
              </p:cNvCxnSpPr>
              <p:nvPr/>
            </p:nvCxnSpPr>
            <p:spPr>
              <a:xfrm flipV="1">
                <a:off x="4030808" y="3076222"/>
                <a:ext cx="2192192" cy="90660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361" idx="7"/>
              </p:cNvCxnSpPr>
              <p:nvPr/>
            </p:nvCxnSpPr>
            <p:spPr>
              <a:xfrm flipV="1">
                <a:off x="3049365" y="3022600"/>
                <a:ext cx="650568" cy="9602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362" idx="0"/>
              </p:cNvCxnSpPr>
              <p:nvPr/>
            </p:nvCxnSpPr>
            <p:spPr>
              <a:xfrm flipV="1">
                <a:off x="4057749" y="3062111"/>
                <a:ext cx="824695" cy="9095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365" idx="0"/>
              </p:cNvCxnSpPr>
              <p:nvPr/>
            </p:nvCxnSpPr>
            <p:spPr>
              <a:xfrm flipH="1" flipV="1">
                <a:off x="2497667" y="3014133"/>
                <a:ext cx="2591682" cy="9575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66" idx="1"/>
              </p:cNvCxnSpPr>
              <p:nvPr/>
            </p:nvCxnSpPr>
            <p:spPr>
              <a:xfrm flipH="1" flipV="1">
                <a:off x="5029200" y="3048000"/>
                <a:ext cx="1064805" cy="9348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365" idx="7"/>
              </p:cNvCxnSpPr>
              <p:nvPr/>
            </p:nvCxnSpPr>
            <p:spPr>
              <a:xfrm flipH="1" flipV="1">
                <a:off x="3793067" y="2988733"/>
                <a:ext cx="1323223" cy="9940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366" idx="0"/>
              </p:cNvCxnSpPr>
              <p:nvPr/>
            </p:nvCxnSpPr>
            <p:spPr>
              <a:xfrm flipV="1">
                <a:off x="6120946" y="2963333"/>
                <a:ext cx="313721" cy="10083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363" idx="0"/>
                <a:endCxn id="361" idx="4"/>
              </p:cNvCxnSpPr>
              <p:nvPr/>
            </p:nvCxnSpPr>
            <p:spPr>
              <a:xfrm flipV="1">
                <a:off x="3022424" y="4047868"/>
                <a:ext cx="0"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364" idx="0"/>
                <a:endCxn id="362" idx="4"/>
              </p:cNvCxnSpPr>
              <p:nvPr/>
            </p:nvCxnSpPr>
            <p:spPr>
              <a:xfrm flipV="1">
                <a:off x="4057749"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367" idx="0"/>
                <a:endCxn id="365" idx="4"/>
              </p:cNvCxnSpPr>
              <p:nvPr/>
            </p:nvCxnSpPr>
            <p:spPr>
              <a:xfrm flipV="1">
                <a:off x="5089349" y="4047868"/>
                <a:ext cx="0" cy="83864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stCxn id="368" idx="0"/>
                <a:endCxn id="366" idx="4"/>
              </p:cNvCxnSpPr>
              <p:nvPr/>
            </p:nvCxnSpPr>
            <p:spPr>
              <a:xfrm flipV="1">
                <a:off x="6120946" y="4047868"/>
                <a:ext cx="0" cy="83768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stCxn id="371" idx="0"/>
                <a:endCxn id="369" idx="4"/>
              </p:cNvCxnSpPr>
              <p:nvPr/>
            </p:nvCxnSpPr>
            <p:spPr>
              <a:xfrm flipV="1">
                <a:off x="7154245"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372" idx="0"/>
                <a:endCxn id="370" idx="4"/>
              </p:cNvCxnSpPr>
              <p:nvPr/>
            </p:nvCxnSpPr>
            <p:spPr>
              <a:xfrm flipV="1">
                <a:off x="8199534" y="4047868"/>
                <a:ext cx="722"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363" idx="7"/>
              </p:cNvCxnSpPr>
              <p:nvPr/>
            </p:nvCxnSpPr>
            <p:spPr>
              <a:xfrm flipV="1">
                <a:off x="3049365" y="4046841"/>
                <a:ext cx="981443" cy="8493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364" idx="1"/>
                <a:endCxn id="361" idx="5"/>
              </p:cNvCxnSpPr>
              <p:nvPr/>
            </p:nvCxnSpPr>
            <p:spPr>
              <a:xfrm flipH="1" flipV="1">
                <a:off x="3049365" y="4036709"/>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365" idx="5"/>
                <a:endCxn id="368" idx="1"/>
              </p:cNvCxnSpPr>
              <p:nvPr/>
            </p:nvCxnSpPr>
            <p:spPr>
              <a:xfrm>
                <a:off x="5116290" y="4036709"/>
                <a:ext cx="977715" cy="86000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367" idx="7"/>
                <a:endCxn id="366" idx="3"/>
              </p:cNvCxnSpPr>
              <p:nvPr/>
            </p:nvCxnSpPr>
            <p:spPr>
              <a:xfrm flipV="1">
                <a:off x="5116290" y="4036709"/>
                <a:ext cx="977715" cy="86095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369" idx="5"/>
                <a:endCxn id="372" idx="1"/>
              </p:cNvCxnSpPr>
              <p:nvPr/>
            </p:nvCxnSpPr>
            <p:spPr>
              <a:xfrm>
                <a:off x="7181186" y="4036709"/>
                <a:ext cx="991407" cy="85949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71" idx="7"/>
                <a:endCxn id="370" idx="3"/>
              </p:cNvCxnSpPr>
              <p:nvPr/>
            </p:nvCxnSpPr>
            <p:spPr>
              <a:xfrm flipV="1">
                <a:off x="7181186" y="4036709"/>
                <a:ext cx="992129"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58" idx="3"/>
                <a:endCxn id="373" idx="0"/>
              </p:cNvCxnSpPr>
              <p:nvPr/>
            </p:nvCxnSpPr>
            <p:spPr>
              <a:xfrm flipH="1">
                <a:off x="555826" y="4951109"/>
                <a:ext cx="331633"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58" idx="5"/>
              </p:cNvCxnSpPr>
              <p:nvPr/>
            </p:nvCxnSpPr>
            <p:spPr>
              <a:xfrm>
                <a:off x="941341" y="4951109"/>
                <a:ext cx="15191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60" idx="3"/>
                <a:endCxn id="375" idx="0"/>
              </p:cNvCxnSpPr>
              <p:nvPr/>
            </p:nvCxnSpPr>
            <p:spPr>
              <a:xfrm flipH="1">
                <a:off x="1620540" y="4950081"/>
                <a:ext cx="302244"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60" idx="5"/>
              </p:cNvCxnSpPr>
              <p:nvPr/>
            </p:nvCxnSpPr>
            <p:spPr>
              <a:xfrm>
                <a:off x="1976666" y="4950081"/>
                <a:ext cx="165229"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63" idx="3"/>
                <a:endCxn id="377" idx="0"/>
              </p:cNvCxnSpPr>
              <p:nvPr/>
            </p:nvCxnSpPr>
            <p:spPr>
              <a:xfrm flipH="1">
                <a:off x="2679306" y="4950081"/>
                <a:ext cx="316177"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63" idx="5"/>
                <a:endCxn id="378" idx="0"/>
              </p:cNvCxnSpPr>
              <p:nvPr/>
            </p:nvCxnSpPr>
            <p:spPr>
              <a:xfrm>
                <a:off x="3049365" y="4950081"/>
                <a:ext cx="172130"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64" idx="3"/>
                <a:endCxn id="379" idx="0"/>
              </p:cNvCxnSpPr>
              <p:nvPr/>
            </p:nvCxnSpPr>
            <p:spPr>
              <a:xfrm flipH="1">
                <a:off x="3744020" y="4951109"/>
                <a:ext cx="286788"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64" idx="5"/>
                <a:endCxn id="380" idx="0"/>
              </p:cNvCxnSpPr>
              <p:nvPr/>
            </p:nvCxnSpPr>
            <p:spPr>
              <a:xfrm>
                <a:off x="4084690" y="4951109"/>
                <a:ext cx="186584"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a:stCxn id="367" idx="3"/>
                <a:endCxn id="381" idx="0"/>
              </p:cNvCxnSpPr>
              <p:nvPr/>
            </p:nvCxnSpPr>
            <p:spPr>
              <a:xfrm flipH="1">
                <a:off x="4814045" y="4951550"/>
                <a:ext cx="248363"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a:stCxn id="367" idx="5"/>
                <a:endCxn id="382" idx="0"/>
              </p:cNvCxnSpPr>
              <p:nvPr/>
            </p:nvCxnSpPr>
            <p:spPr>
              <a:xfrm>
                <a:off x="5116290" y="4951550"/>
                <a:ext cx="239944"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a:stCxn id="368" idx="3"/>
                <a:endCxn id="383" idx="0"/>
              </p:cNvCxnSpPr>
              <p:nvPr/>
            </p:nvCxnSpPr>
            <p:spPr>
              <a:xfrm flipH="1">
                <a:off x="5878759" y="4950595"/>
                <a:ext cx="21524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a:stCxn id="368" idx="5"/>
                <a:endCxn id="384" idx="0"/>
              </p:cNvCxnSpPr>
              <p:nvPr/>
            </p:nvCxnSpPr>
            <p:spPr>
              <a:xfrm>
                <a:off x="6147887" y="4950595"/>
                <a:ext cx="25812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a:stCxn id="371" idx="3"/>
                <a:endCxn id="385" idx="0"/>
              </p:cNvCxnSpPr>
              <p:nvPr/>
            </p:nvCxnSpPr>
            <p:spPr>
              <a:xfrm flipH="1">
                <a:off x="6946578" y="4951109"/>
                <a:ext cx="180726"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a:stCxn id="371" idx="5"/>
                <a:endCxn id="386" idx="0"/>
              </p:cNvCxnSpPr>
              <p:nvPr/>
            </p:nvCxnSpPr>
            <p:spPr>
              <a:xfrm>
                <a:off x="7181186" y="4951109"/>
                <a:ext cx="30758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a:stCxn id="372" idx="3"/>
                <a:endCxn id="387" idx="0"/>
              </p:cNvCxnSpPr>
              <p:nvPr/>
            </p:nvCxnSpPr>
            <p:spPr>
              <a:xfrm flipH="1">
                <a:off x="8011292" y="4950081"/>
                <a:ext cx="16130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a:stCxn id="372" idx="5"/>
                <a:endCxn id="388" idx="0"/>
              </p:cNvCxnSpPr>
              <p:nvPr/>
            </p:nvCxnSpPr>
            <p:spPr>
              <a:xfrm>
                <a:off x="8226475" y="4950081"/>
                <a:ext cx="31207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a:stCxn id="358" idx="0"/>
                <a:endCxn id="357" idx="4"/>
              </p:cNvCxnSpPr>
              <p:nvPr/>
            </p:nvCxnSpPr>
            <p:spPr>
              <a:xfrm flipV="1">
                <a:off x="914400" y="4046840"/>
                <a:ext cx="0" cy="83922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stCxn id="360" idx="0"/>
                <a:endCxn id="359" idx="4"/>
              </p:cNvCxnSpPr>
              <p:nvPr/>
            </p:nvCxnSpPr>
            <p:spPr>
              <a:xfrm flipV="1">
                <a:off x="1949725" y="4046840"/>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a:stCxn id="358" idx="7"/>
                <a:endCxn id="359" idx="3"/>
              </p:cNvCxnSpPr>
              <p:nvPr/>
            </p:nvCxnSpPr>
            <p:spPr>
              <a:xfrm flipV="1">
                <a:off x="941341" y="4035681"/>
                <a:ext cx="981443" cy="86154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a:stCxn id="360" idx="1"/>
                <a:endCxn id="357" idx="5"/>
              </p:cNvCxnSpPr>
              <p:nvPr/>
            </p:nvCxnSpPr>
            <p:spPr>
              <a:xfrm flipH="1" flipV="1">
                <a:off x="941341" y="4035681"/>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Oval 356"/>
              <p:cNvSpPr/>
              <p:nvPr/>
            </p:nvSpPr>
            <p:spPr>
              <a:xfrm>
                <a:off x="876300"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58" name="Oval 357"/>
              <p:cNvSpPr/>
              <p:nvPr/>
            </p:nvSpPr>
            <p:spPr>
              <a:xfrm>
                <a:off x="876300"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59" name="Oval 358"/>
              <p:cNvSpPr/>
              <p:nvPr/>
            </p:nvSpPr>
            <p:spPr>
              <a:xfrm>
                <a:off x="1911625"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0" name="Oval 359"/>
              <p:cNvSpPr/>
              <p:nvPr/>
            </p:nvSpPr>
            <p:spPr>
              <a:xfrm>
                <a:off x="1911625"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1" name="Oval 360"/>
              <p:cNvSpPr/>
              <p:nvPr/>
            </p:nvSpPr>
            <p:spPr>
              <a:xfrm>
                <a:off x="2984324"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2" name="Oval 361"/>
              <p:cNvSpPr/>
              <p:nvPr/>
            </p:nvSpPr>
            <p:spPr>
              <a:xfrm>
                <a:off x="40196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3" name="Oval 362"/>
              <p:cNvSpPr/>
              <p:nvPr/>
            </p:nvSpPr>
            <p:spPr>
              <a:xfrm>
                <a:off x="298432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4" name="Oval 363"/>
              <p:cNvSpPr/>
              <p:nvPr/>
            </p:nvSpPr>
            <p:spPr>
              <a:xfrm>
                <a:off x="4019649"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5" name="Oval 364"/>
              <p:cNvSpPr/>
              <p:nvPr/>
            </p:nvSpPr>
            <p:spPr>
              <a:xfrm>
                <a:off x="50512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6" name="Oval 365"/>
              <p:cNvSpPr/>
              <p:nvPr/>
            </p:nvSpPr>
            <p:spPr>
              <a:xfrm>
                <a:off x="608284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Calibri" charset="0"/>
                  <a:ea typeface="Calibri" charset="0"/>
                  <a:cs typeface="Calibri" charset="0"/>
                </a:endParaRPr>
              </a:p>
            </p:txBody>
          </p:sp>
          <p:sp>
            <p:nvSpPr>
              <p:cNvPr id="367" name="Oval 366"/>
              <p:cNvSpPr/>
              <p:nvPr/>
            </p:nvSpPr>
            <p:spPr>
              <a:xfrm>
                <a:off x="5051249" y="4886509"/>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8" name="Oval 367"/>
              <p:cNvSpPr/>
              <p:nvPr/>
            </p:nvSpPr>
            <p:spPr>
              <a:xfrm>
                <a:off x="6082846" y="4885554"/>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charset="0"/>
                  <a:ea typeface="Calibri" charset="0"/>
                  <a:cs typeface="Calibri" charset="0"/>
                </a:endParaRPr>
              </a:p>
            </p:txBody>
          </p:sp>
          <p:sp>
            <p:nvSpPr>
              <p:cNvPr id="369" name="Oval 368"/>
              <p:cNvSpPr/>
              <p:nvPr/>
            </p:nvSpPr>
            <p:spPr>
              <a:xfrm>
                <a:off x="7116145"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Calibri" charset="0"/>
                  <a:ea typeface="Calibri" charset="0"/>
                  <a:cs typeface="Calibri" charset="0"/>
                </a:endParaRPr>
              </a:p>
            </p:txBody>
          </p:sp>
          <p:sp>
            <p:nvSpPr>
              <p:cNvPr id="370" name="Oval 369"/>
              <p:cNvSpPr/>
              <p:nvPr/>
            </p:nvSpPr>
            <p:spPr>
              <a:xfrm>
                <a:off x="816215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Calibri" charset="0"/>
                  <a:ea typeface="Calibri" charset="0"/>
                  <a:cs typeface="Calibri" charset="0"/>
                </a:endParaRPr>
              </a:p>
            </p:txBody>
          </p:sp>
          <p:sp>
            <p:nvSpPr>
              <p:cNvPr id="371" name="Oval 370"/>
              <p:cNvSpPr/>
              <p:nvPr/>
            </p:nvSpPr>
            <p:spPr>
              <a:xfrm>
                <a:off x="7116145"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Calibri" charset="0"/>
                  <a:ea typeface="Calibri" charset="0"/>
                  <a:cs typeface="Calibri" charset="0"/>
                </a:endParaRPr>
              </a:p>
            </p:txBody>
          </p:sp>
          <p:sp>
            <p:nvSpPr>
              <p:cNvPr id="372" name="Oval 371"/>
              <p:cNvSpPr/>
              <p:nvPr/>
            </p:nvSpPr>
            <p:spPr>
              <a:xfrm>
                <a:off x="816143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latin typeface="Calibri" charset="0"/>
                  <a:ea typeface="Calibri" charset="0"/>
                  <a:cs typeface="Calibri" charset="0"/>
                </a:endParaRPr>
              </a:p>
            </p:txBody>
          </p:sp>
          <p:pic>
            <p:nvPicPr>
              <p:cNvPr id="373" name="Picture 372" descr="server-gray.png"/>
              <p:cNvPicPr>
                <a:picLocks noChangeAspect="1"/>
              </p:cNvPicPr>
              <p:nvPr/>
            </p:nvPicPr>
            <p:blipFill>
              <a:blip r:embed="rId2" cstate="print"/>
              <a:stretch>
                <a:fillRect/>
              </a:stretch>
            </p:blipFill>
            <p:spPr>
              <a:xfrm>
                <a:off x="367583" y="5744126"/>
                <a:ext cx="376485" cy="400774"/>
              </a:xfrm>
              <a:prstGeom prst="rect">
                <a:avLst/>
              </a:prstGeom>
            </p:spPr>
          </p:pic>
          <p:pic>
            <p:nvPicPr>
              <p:cNvPr id="374" name="Picture 373" descr="server-gray.png"/>
              <p:cNvPicPr>
                <a:picLocks noChangeAspect="1"/>
              </p:cNvPicPr>
              <p:nvPr/>
            </p:nvPicPr>
            <p:blipFill>
              <a:blip r:embed="rId2" cstate="print"/>
              <a:stretch>
                <a:fillRect/>
              </a:stretch>
            </p:blipFill>
            <p:spPr>
              <a:xfrm>
                <a:off x="909772" y="5744126"/>
                <a:ext cx="376485" cy="400774"/>
              </a:xfrm>
              <a:prstGeom prst="rect">
                <a:avLst/>
              </a:prstGeom>
            </p:spPr>
          </p:pic>
          <p:pic>
            <p:nvPicPr>
              <p:cNvPr id="375" name="Picture 374" descr="server-gray.png"/>
              <p:cNvPicPr>
                <a:picLocks noChangeAspect="1"/>
              </p:cNvPicPr>
              <p:nvPr/>
            </p:nvPicPr>
            <p:blipFill>
              <a:blip r:embed="rId2" cstate="print"/>
              <a:stretch>
                <a:fillRect/>
              </a:stretch>
            </p:blipFill>
            <p:spPr>
              <a:xfrm>
                <a:off x="1432297" y="5744126"/>
                <a:ext cx="376485" cy="400774"/>
              </a:xfrm>
              <a:prstGeom prst="rect">
                <a:avLst/>
              </a:prstGeom>
            </p:spPr>
          </p:pic>
          <p:pic>
            <p:nvPicPr>
              <p:cNvPr id="376" name="Picture 375" descr="server-gray.png"/>
              <p:cNvPicPr>
                <a:picLocks noChangeAspect="1"/>
              </p:cNvPicPr>
              <p:nvPr/>
            </p:nvPicPr>
            <p:blipFill>
              <a:blip r:embed="rId2" cstate="print"/>
              <a:stretch>
                <a:fillRect/>
              </a:stretch>
            </p:blipFill>
            <p:spPr>
              <a:xfrm>
                <a:off x="1959551" y="5744126"/>
                <a:ext cx="376485" cy="400774"/>
              </a:xfrm>
              <a:prstGeom prst="rect">
                <a:avLst/>
              </a:prstGeom>
            </p:spPr>
          </p:pic>
          <p:pic>
            <p:nvPicPr>
              <p:cNvPr id="377" name="Picture 376" descr="server-gray.png"/>
              <p:cNvPicPr>
                <a:picLocks noChangeAspect="1"/>
              </p:cNvPicPr>
              <p:nvPr/>
            </p:nvPicPr>
            <p:blipFill>
              <a:blip r:embed="rId2" cstate="print"/>
              <a:stretch>
                <a:fillRect/>
              </a:stretch>
            </p:blipFill>
            <p:spPr>
              <a:xfrm>
                <a:off x="2491063" y="5744126"/>
                <a:ext cx="376485" cy="400774"/>
              </a:xfrm>
              <a:prstGeom prst="rect">
                <a:avLst/>
              </a:prstGeom>
            </p:spPr>
          </p:pic>
          <p:pic>
            <p:nvPicPr>
              <p:cNvPr id="378" name="Picture 377" descr="server-gray.png"/>
              <p:cNvPicPr>
                <a:picLocks noChangeAspect="1"/>
              </p:cNvPicPr>
              <p:nvPr/>
            </p:nvPicPr>
            <p:blipFill>
              <a:blip r:embed="rId2" cstate="print"/>
              <a:stretch>
                <a:fillRect/>
              </a:stretch>
            </p:blipFill>
            <p:spPr>
              <a:xfrm>
                <a:off x="3033252" y="5744126"/>
                <a:ext cx="376485" cy="400774"/>
              </a:xfrm>
              <a:prstGeom prst="rect">
                <a:avLst/>
              </a:prstGeom>
            </p:spPr>
          </p:pic>
          <p:pic>
            <p:nvPicPr>
              <p:cNvPr id="379" name="Picture 378" descr="server-gray.png"/>
              <p:cNvPicPr>
                <a:picLocks noChangeAspect="1"/>
              </p:cNvPicPr>
              <p:nvPr/>
            </p:nvPicPr>
            <p:blipFill>
              <a:blip r:embed="rId2" cstate="print"/>
              <a:stretch>
                <a:fillRect/>
              </a:stretch>
            </p:blipFill>
            <p:spPr>
              <a:xfrm>
                <a:off x="3555777" y="5744126"/>
                <a:ext cx="376485" cy="400774"/>
              </a:xfrm>
              <a:prstGeom prst="rect">
                <a:avLst/>
              </a:prstGeom>
            </p:spPr>
          </p:pic>
          <p:pic>
            <p:nvPicPr>
              <p:cNvPr id="380" name="Picture 379" descr="server-gray.png"/>
              <p:cNvPicPr>
                <a:picLocks noChangeAspect="1"/>
              </p:cNvPicPr>
              <p:nvPr/>
            </p:nvPicPr>
            <p:blipFill>
              <a:blip r:embed="rId2" cstate="print"/>
              <a:stretch>
                <a:fillRect/>
              </a:stretch>
            </p:blipFill>
            <p:spPr>
              <a:xfrm>
                <a:off x="4083031" y="5744126"/>
                <a:ext cx="376485" cy="400774"/>
              </a:xfrm>
              <a:prstGeom prst="rect">
                <a:avLst/>
              </a:prstGeom>
            </p:spPr>
          </p:pic>
          <p:pic>
            <p:nvPicPr>
              <p:cNvPr id="381" name="Picture 380" descr="server-gray.png"/>
              <p:cNvPicPr>
                <a:picLocks noChangeAspect="1"/>
              </p:cNvPicPr>
              <p:nvPr/>
            </p:nvPicPr>
            <p:blipFill>
              <a:blip r:embed="rId2" cstate="print"/>
              <a:stretch>
                <a:fillRect/>
              </a:stretch>
            </p:blipFill>
            <p:spPr>
              <a:xfrm>
                <a:off x="4625802" y="5744126"/>
                <a:ext cx="376485" cy="400774"/>
              </a:xfrm>
              <a:prstGeom prst="rect">
                <a:avLst/>
              </a:prstGeom>
            </p:spPr>
          </p:pic>
          <p:pic>
            <p:nvPicPr>
              <p:cNvPr id="382" name="Picture 381" descr="server-gray.png"/>
              <p:cNvPicPr>
                <a:picLocks noChangeAspect="1"/>
              </p:cNvPicPr>
              <p:nvPr/>
            </p:nvPicPr>
            <p:blipFill>
              <a:blip r:embed="rId2" cstate="print"/>
              <a:stretch>
                <a:fillRect/>
              </a:stretch>
            </p:blipFill>
            <p:spPr>
              <a:xfrm>
                <a:off x="5167991" y="5744126"/>
                <a:ext cx="376485" cy="400774"/>
              </a:xfrm>
              <a:prstGeom prst="rect">
                <a:avLst/>
              </a:prstGeom>
            </p:spPr>
          </p:pic>
          <p:pic>
            <p:nvPicPr>
              <p:cNvPr id="383" name="Picture 382" descr="server-gray.png"/>
              <p:cNvPicPr>
                <a:picLocks noChangeAspect="1"/>
              </p:cNvPicPr>
              <p:nvPr/>
            </p:nvPicPr>
            <p:blipFill>
              <a:blip r:embed="rId2" cstate="print"/>
              <a:stretch>
                <a:fillRect/>
              </a:stretch>
            </p:blipFill>
            <p:spPr>
              <a:xfrm>
                <a:off x="5690516" y="5744126"/>
                <a:ext cx="376485" cy="400774"/>
              </a:xfrm>
              <a:prstGeom prst="rect">
                <a:avLst/>
              </a:prstGeom>
            </p:spPr>
          </p:pic>
          <p:pic>
            <p:nvPicPr>
              <p:cNvPr id="384" name="Picture 383" descr="server-gray.png"/>
              <p:cNvPicPr>
                <a:picLocks noChangeAspect="1"/>
              </p:cNvPicPr>
              <p:nvPr/>
            </p:nvPicPr>
            <p:blipFill>
              <a:blip r:embed="rId2" cstate="print"/>
              <a:stretch>
                <a:fillRect/>
              </a:stretch>
            </p:blipFill>
            <p:spPr>
              <a:xfrm>
                <a:off x="6217770" y="5744126"/>
                <a:ext cx="376485" cy="400774"/>
              </a:xfrm>
              <a:prstGeom prst="rect">
                <a:avLst/>
              </a:prstGeom>
            </p:spPr>
          </p:pic>
          <p:pic>
            <p:nvPicPr>
              <p:cNvPr id="385" name="Picture 384" descr="server-gray.png"/>
              <p:cNvPicPr>
                <a:picLocks noChangeAspect="1"/>
              </p:cNvPicPr>
              <p:nvPr/>
            </p:nvPicPr>
            <p:blipFill>
              <a:blip r:embed="rId2" cstate="print"/>
              <a:stretch>
                <a:fillRect/>
              </a:stretch>
            </p:blipFill>
            <p:spPr>
              <a:xfrm>
                <a:off x="6758335" y="5744126"/>
                <a:ext cx="376485" cy="400774"/>
              </a:xfrm>
              <a:prstGeom prst="rect">
                <a:avLst/>
              </a:prstGeom>
            </p:spPr>
          </p:pic>
          <p:pic>
            <p:nvPicPr>
              <p:cNvPr id="386" name="Picture 385" descr="server-gray.png"/>
              <p:cNvPicPr>
                <a:picLocks noChangeAspect="1"/>
              </p:cNvPicPr>
              <p:nvPr/>
            </p:nvPicPr>
            <p:blipFill>
              <a:blip r:embed="rId2" cstate="print"/>
              <a:stretch>
                <a:fillRect/>
              </a:stretch>
            </p:blipFill>
            <p:spPr>
              <a:xfrm>
                <a:off x="7300524" y="5744126"/>
                <a:ext cx="376485" cy="400774"/>
              </a:xfrm>
              <a:prstGeom prst="rect">
                <a:avLst/>
              </a:prstGeom>
            </p:spPr>
          </p:pic>
          <p:pic>
            <p:nvPicPr>
              <p:cNvPr id="387" name="Picture 386" descr="server-gray.png"/>
              <p:cNvPicPr>
                <a:picLocks noChangeAspect="1"/>
              </p:cNvPicPr>
              <p:nvPr/>
            </p:nvPicPr>
            <p:blipFill>
              <a:blip r:embed="rId2" cstate="print"/>
              <a:stretch>
                <a:fillRect/>
              </a:stretch>
            </p:blipFill>
            <p:spPr>
              <a:xfrm>
                <a:off x="7823049" y="5744126"/>
                <a:ext cx="376485" cy="400774"/>
              </a:xfrm>
              <a:prstGeom prst="rect">
                <a:avLst/>
              </a:prstGeom>
            </p:spPr>
          </p:pic>
          <p:pic>
            <p:nvPicPr>
              <p:cNvPr id="388" name="Picture 387" descr="server-gray.png"/>
              <p:cNvPicPr>
                <a:picLocks noChangeAspect="1"/>
              </p:cNvPicPr>
              <p:nvPr/>
            </p:nvPicPr>
            <p:blipFill>
              <a:blip r:embed="rId2" cstate="print"/>
              <a:stretch>
                <a:fillRect/>
              </a:stretch>
            </p:blipFill>
            <p:spPr>
              <a:xfrm>
                <a:off x="8350303" y="5744126"/>
                <a:ext cx="376485" cy="400774"/>
              </a:xfrm>
              <a:prstGeom prst="rect">
                <a:avLst/>
              </a:prstGeom>
            </p:spPr>
          </p:pic>
          <p:pic>
            <p:nvPicPr>
              <p:cNvPr id="389" name="Picture 3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163" y="4743524"/>
                <a:ext cx="752474" cy="361288"/>
              </a:xfrm>
              <a:prstGeom prst="rect">
                <a:avLst/>
              </a:prstGeom>
            </p:spPr>
          </p:pic>
          <p:pic>
            <p:nvPicPr>
              <p:cNvPr id="390" name="Picture 3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488" y="4743965"/>
                <a:ext cx="752474" cy="361288"/>
              </a:xfrm>
              <a:prstGeom prst="rect">
                <a:avLst/>
              </a:prstGeom>
            </p:spPr>
          </p:pic>
          <p:pic>
            <p:nvPicPr>
              <p:cNvPr id="391" name="Picture 3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187" y="4742496"/>
                <a:ext cx="752474" cy="361288"/>
              </a:xfrm>
              <a:prstGeom prst="rect">
                <a:avLst/>
              </a:prstGeom>
            </p:spPr>
          </p:pic>
          <p:pic>
            <p:nvPicPr>
              <p:cNvPr id="392" name="Picture 3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512" y="4743524"/>
                <a:ext cx="752474" cy="361288"/>
              </a:xfrm>
              <a:prstGeom prst="rect">
                <a:avLst/>
              </a:prstGeom>
            </p:spPr>
          </p:pic>
          <p:pic>
            <p:nvPicPr>
              <p:cNvPr id="393" name="Picture 3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112" y="4743524"/>
                <a:ext cx="752474" cy="361288"/>
              </a:xfrm>
              <a:prstGeom prst="rect">
                <a:avLst/>
              </a:prstGeom>
            </p:spPr>
          </p:pic>
          <p:pic>
            <p:nvPicPr>
              <p:cNvPr id="394" name="Picture 3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4709" y="4743524"/>
                <a:ext cx="752474" cy="361288"/>
              </a:xfrm>
              <a:prstGeom prst="rect">
                <a:avLst/>
              </a:prstGeom>
            </p:spPr>
          </p:pic>
          <p:pic>
            <p:nvPicPr>
              <p:cNvPr id="395" name="Picture 3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008" y="4743965"/>
                <a:ext cx="752474" cy="361288"/>
              </a:xfrm>
              <a:prstGeom prst="rect">
                <a:avLst/>
              </a:prstGeom>
            </p:spPr>
          </p:pic>
          <p:pic>
            <p:nvPicPr>
              <p:cNvPr id="396" name="Picture 3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3049" y="4743965"/>
                <a:ext cx="752474" cy="361288"/>
              </a:xfrm>
              <a:prstGeom prst="rect">
                <a:avLst/>
              </a:prstGeom>
            </p:spPr>
          </p:pic>
          <p:cxnSp>
            <p:nvCxnSpPr>
              <p:cNvPr id="398" name="Straight Connector 397"/>
              <p:cNvCxnSpPr>
                <a:endCxn id="357" idx="0"/>
              </p:cNvCxnSpPr>
              <p:nvPr/>
            </p:nvCxnSpPr>
            <p:spPr>
              <a:xfrm flipH="1">
                <a:off x="914400" y="2954867"/>
                <a:ext cx="1481667" cy="101577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endCxn id="359" idx="1"/>
              </p:cNvCxnSpPr>
              <p:nvPr/>
            </p:nvCxnSpPr>
            <p:spPr>
              <a:xfrm flipH="1">
                <a:off x="1922784" y="2991556"/>
                <a:ext cx="4342549" cy="9902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a:endCxn id="359" idx="0"/>
              </p:cNvCxnSpPr>
              <p:nvPr/>
            </p:nvCxnSpPr>
            <p:spPr>
              <a:xfrm flipH="1">
                <a:off x="1949725" y="2971800"/>
                <a:ext cx="2927075" cy="9988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57" idx="7"/>
              </p:cNvCxnSpPr>
              <p:nvPr/>
            </p:nvCxnSpPr>
            <p:spPr>
              <a:xfrm flipV="1">
                <a:off x="941341" y="2980267"/>
                <a:ext cx="2690859" cy="100153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369" idx="0"/>
              </p:cNvCxnSpPr>
              <p:nvPr/>
            </p:nvCxnSpPr>
            <p:spPr>
              <a:xfrm flipH="1" flipV="1">
                <a:off x="2633133" y="2971800"/>
                <a:ext cx="4521112" cy="9998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stCxn id="370" idx="0"/>
              </p:cNvCxnSpPr>
              <p:nvPr/>
            </p:nvCxnSpPr>
            <p:spPr>
              <a:xfrm flipH="1" flipV="1">
                <a:off x="6491111" y="3005667"/>
                <a:ext cx="1709145" cy="96600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370" idx="1"/>
              </p:cNvCxnSpPr>
              <p:nvPr/>
            </p:nvCxnSpPr>
            <p:spPr>
              <a:xfrm flipH="1" flipV="1">
                <a:off x="5105400" y="2963333"/>
                <a:ext cx="3067915" cy="10194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369" idx="7"/>
              </p:cNvCxnSpPr>
              <p:nvPr/>
            </p:nvCxnSpPr>
            <p:spPr>
              <a:xfrm flipH="1" flipV="1">
                <a:off x="3886200" y="2971800"/>
                <a:ext cx="3294986" cy="10110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407" name="Picture 4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163" y="3829124"/>
                <a:ext cx="752474" cy="361288"/>
              </a:xfrm>
              <a:prstGeom prst="rect">
                <a:avLst/>
              </a:prstGeom>
            </p:spPr>
          </p:pic>
          <p:pic>
            <p:nvPicPr>
              <p:cNvPr id="408" name="Picture 4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488" y="3829124"/>
                <a:ext cx="752474" cy="361288"/>
              </a:xfrm>
              <a:prstGeom prst="rect">
                <a:avLst/>
              </a:prstGeom>
            </p:spPr>
          </p:pic>
          <p:pic>
            <p:nvPicPr>
              <p:cNvPr id="409" name="Picture 4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187" y="3829124"/>
                <a:ext cx="752474" cy="361288"/>
              </a:xfrm>
              <a:prstGeom prst="rect">
                <a:avLst/>
              </a:prstGeom>
            </p:spPr>
          </p:pic>
          <p:pic>
            <p:nvPicPr>
              <p:cNvPr id="410" name="Picture 4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512" y="3829124"/>
                <a:ext cx="752474" cy="361288"/>
              </a:xfrm>
              <a:prstGeom prst="rect">
                <a:avLst/>
              </a:prstGeom>
            </p:spPr>
          </p:pic>
          <p:pic>
            <p:nvPicPr>
              <p:cNvPr id="411" name="Picture 4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112" y="3829124"/>
                <a:ext cx="752474" cy="361288"/>
              </a:xfrm>
              <a:prstGeom prst="rect">
                <a:avLst/>
              </a:prstGeom>
            </p:spPr>
          </p:pic>
          <p:pic>
            <p:nvPicPr>
              <p:cNvPr id="412" name="Picture 4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4709" y="3828096"/>
                <a:ext cx="752474" cy="361288"/>
              </a:xfrm>
              <a:prstGeom prst="rect">
                <a:avLst/>
              </a:prstGeom>
            </p:spPr>
          </p:pic>
          <p:pic>
            <p:nvPicPr>
              <p:cNvPr id="413" name="Picture 4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008" y="3829124"/>
                <a:ext cx="752474" cy="361288"/>
              </a:xfrm>
              <a:prstGeom prst="rect">
                <a:avLst/>
              </a:prstGeom>
            </p:spPr>
          </p:pic>
          <p:pic>
            <p:nvPicPr>
              <p:cNvPr id="414" name="Picture 4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019" y="3829124"/>
                <a:ext cx="752474" cy="361288"/>
              </a:xfrm>
              <a:prstGeom prst="rect">
                <a:avLst/>
              </a:prstGeom>
            </p:spPr>
          </p:pic>
        </p:grpSp>
        <p:pic>
          <p:nvPicPr>
            <p:cNvPr id="305" name="Picture 3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726" y="2743200"/>
              <a:ext cx="752474" cy="361288"/>
            </a:xfrm>
            <a:prstGeom prst="rect">
              <a:avLst/>
            </a:prstGeom>
          </p:spPr>
        </p:pic>
        <p:pic>
          <p:nvPicPr>
            <p:cNvPr id="306" name="Picture 3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526" y="2743200"/>
              <a:ext cx="752474" cy="361288"/>
            </a:xfrm>
            <a:prstGeom prst="rect">
              <a:avLst/>
            </a:prstGeom>
          </p:spPr>
        </p:pic>
        <p:pic>
          <p:nvPicPr>
            <p:cNvPr id="307" name="Picture 3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326" y="2743200"/>
              <a:ext cx="752474" cy="361288"/>
            </a:xfrm>
            <a:prstGeom prst="rect">
              <a:avLst/>
            </a:prstGeom>
          </p:spPr>
        </p:pic>
        <p:pic>
          <p:nvPicPr>
            <p:cNvPr id="308" name="Picture 3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126" y="2743200"/>
              <a:ext cx="752474" cy="361288"/>
            </a:xfrm>
            <a:prstGeom prst="rect">
              <a:avLst/>
            </a:prstGeom>
          </p:spPr>
        </p:pic>
      </p:grpSp>
      <p:sp>
        <p:nvSpPr>
          <p:cNvPr id="415" name="Freeform 414"/>
          <p:cNvSpPr/>
          <p:nvPr/>
        </p:nvSpPr>
        <p:spPr>
          <a:xfrm>
            <a:off x="1024784" y="2538903"/>
            <a:ext cx="5358346" cy="2706750"/>
          </a:xfrm>
          <a:custGeom>
            <a:avLst/>
            <a:gdLst>
              <a:gd name="connsiteX0" fmla="*/ 0 w 4853028"/>
              <a:gd name="connsiteY0" fmla="*/ 2752427 h 2752427"/>
              <a:gd name="connsiteX1" fmla="*/ 342348 w 4853028"/>
              <a:gd name="connsiteY1" fmla="*/ 1913122 h 2752427"/>
              <a:gd name="connsiteX2" fmla="*/ 353392 w 4853028"/>
              <a:gd name="connsiteY2" fmla="*/ 1106948 h 2752427"/>
              <a:gd name="connsiteX3" fmla="*/ 4538870 w 4853028"/>
              <a:gd name="connsiteY3" fmla="*/ 2600 h 2752427"/>
              <a:gd name="connsiteX4" fmla="*/ 4549913 w 4853028"/>
              <a:gd name="connsiteY4" fmla="*/ 830861 h 2752427"/>
              <a:gd name="connsiteX5" fmla="*/ 4527826 w 4853028"/>
              <a:gd name="connsiteY5" fmla="*/ 1791644 h 2752427"/>
              <a:gd name="connsiteX6" fmla="*/ 4826000 w 4853028"/>
              <a:gd name="connsiteY6" fmla="*/ 2719296 h 2752427"/>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05700 h 2705700"/>
              <a:gd name="connsiteX1" fmla="*/ 342348 w 4826000"/>
              <a:gd name="connsiteY1" fmla="*/ 1866395 h 2705700"/>
              <a:gd name="connsiteX2" fmla="*/ 1126436 w 4826000"/>
              <a:gd name="connsiteY2" fmla="*/ 817265 h 2705700"/>
              <a:gd name="connsiteX3" fmla="*/ 2208697 w 4826000"/>
              <a:gd name="connsiteY3" fmla="*/ 46 h 2705700"/>
              <a:gd name="connsiteX4" fmla="*/ 4549913 w 4826000"/>
              <a:gd name="connsiteY4" fmla="*/ 784134 h 2705700"/>
              <a:gd name="connsiteX5" fmla="*/ 4527826 w 4826000"/>
              <a:gd name="connsiteY5" fmla="*/ 1744917 h 2705700"/>
              <a:gd name="connsiteX6" fmla="*/ 4826000 w 4826000"/>
              <a:gd name="connsiteY6" fmla="*/ 2672569 h 2705700"/>
              <a:gd name="connsiteX0" fmla="*/ 0 w 4826000"/>
              <a:gd name="connsiteY0" fmla="*/ 2706235 h 2706235"/>
              <a:gd name="connsiteX1" fmla="*/ 342348 w 4826000"/>
              <a:gd name="connsiteY1" fmla="*/ 1866930 h 2706235"/>
              <a:gd name="connsiteX2" fmla="*/ 541131 w 4826000"/>
              <a:gd name="connsiteY2" fmla="*/ 906148 h 2706235"/>
              <a:gd name="connsiteX3" fmla="*/ 2208697 w 4826000"/>
              <a:gd name="connsiteY3" fmla="*/ 581 h 2706235"/>
              <a:gd name="connsiteX4" fmla="*/ 4549913 w 4826000"/>
              <a:gd name="connsiteY4" fmla="*/ 784669 h 2706235"/>
              <a:gd name="connsiteX5" fmla="*/ 4527826 w 4826000"/>
              <a:gd name="connsiteY5" fmla="*/ 1745452 h 2706235"/>
              <a:gd name="connsiteX6" fmla="*/ 4826000 w 4826000"/>
              <a:gd name="connsiteY6" fmla="*/ 2673104 h 2706235"/>
              <a:gd name="connsiteX0" fmla="*/ 532346 w 5358346"/>
              <a:gd name="connsiteY0" fmla="*/ 2707832 h 2707832"/>
              <a:gd name="connsiteX1" fmla="*/ 874694 w 5358346"/>
              <a:gd name="connsiteY1" fmla="*/ 1868527 h 2707832"/>
              <a:gd name="connsiteX2" fmla="*/ 57477 w 5358346"/>
              <a:gd name="connsiteY2" fmla="*/ 1029223 h 2707832"/>
              <a:gd name="connsiteX3" fmla="*/ 2741043 w 5358346"/>
              <a:gd name="connsiteY3" fmla="*/ 2178 h 2707832"/>
              <a:gd name="connsiteX4" fmla="*/ 5082259 w 5358346"/>
              <a:gd name="connsiteY4" fmla="*/ 786266 h 2707832"/>
              <a:gd name="connsiteX5" fmla="*/ 5060172 w 5358346"/>
              <a:gd name="connsiteY5" fmla="*/ 1747049 h 2707832"/>
              <a:gd name="connsiteX6" fmla="*/ 5358346 w 5358346"/>
              <a:gd name="connsiteY6" fmla="*/ 2674701 h 2707832"/>
              <a:gd name="connsiteX0" fmla="*/ 532346 w 5358346"/>
              <a:gd name="connsiteY0" fmla="*/ 2706140 h 2706140"/>
              <a:gd name="connsiteX1" fmla="*/ 874694 w 5358346"/>
              <a:gd name="connsiteY1" fmla="*/ 1866835 h 2706140"/>
              <a:gd name="connsiteX2" fmla="*/ 57477 w 5358346"/>
              <a:gd name="connsiteY2" fmla="*/ 1027531 h 2706140"/>
              <a:gd name="connsiteX3" fmla="*/ 2741043 w 5358346"/>
              <a:gd name="connsiteY3" fmla="*/ 486 h 2706140"/>
              <a:gd name="connsiteX4" fmla="*/ 4110433 w 5358346"/>
              <a:gd name="connsiteY4" fmla="*/ 1160052 h 2706140"/>
              <a:gd name="connsiteX5" fmla="*/ 5060172 w 5358346"/>
              <a:gd name="connsiteY5" fmla="*/ 1745357 h 2706140"/>
              <a:gd name="connsiteX6" fmla="*/ 5358346 w 5358346"/>
              <a:gd name="connsiteY6" fmla="*/ 2673009 h 2706140"/>
              <a:gd name="connsiteX0" fmla="*/ 532346 w 5358346"/>
              <a:gd name="connsiteY0" fmla="*/ 2741800 h 2741800"/>
              <a:gd name="connsiteX1" fmla="*/ 874694 w 5358346"/>
              <a:gd name="connsiteY1" fmla="*/ 1902495 h 2741800"/>
              <a:gd name="connsiteX2" fmla="*/ 57477 w 5358346"/>
              <a:gd name="connsiteY2" fmla="*/ 1063191 h 2741800"/>
              <a:gd name="connsiteX3" fmla="*/ 2741043 w 5358346"/>
              <a:gd name="connsiteY3" fmla="*/ 36146 h 2741800"/>
              <a:gd name="connsiteX4" fmla="*/ 4110433 w 5358346"/>
              <a:gd name="connsiteY4" fmla="*/ 1195712 h 2741800"/>
              <a:gd name="connsiteX5" fmla="*/ 5060172 w 5358346"/>
              <a:gd name="connsiteY5" fmla="*/ 1781017 h 2741800"/>
              <a:gd name="connsiteX6" fmla="*/ 5358346 w 5358346"/>
              <a:gd name="connsiteY6" fmla="*/ 2708669 h 2741800"/>
              <a:gd name="connsiteX0" fmla="*/ 532346 w 5358346"/>
              <a:gd name="connsiteY0" fmla="*/ 2741800 h 2741800"/>
              <a:gd name="connsiteX1" fmla="*/ 874694 w 5358346"/>
              <a:gd name="connsiteY1" fmla="*/ 1902495 h 2741800"/>
              <a:gd name="connsiteX2" fmla="*/ 57477 w 5358346"/>
              <a:gd name="connsiteY2" fmla="*/ 1063191 h 2741800"/>
              <a:gd name="connsiteX3" fmla="*/ 2741043 w 5358346"/>
              <a:gd name="connsiteY3" fmla="*/ 36146 h 2741800"/>
              <a:gd name="connsiteX4" fmla="*/ 4110433 w 5358346"/>
              <a:gd name="connsiteY4" fmla="*/ 1195712 h 2741800"/>
              <a:gd name="connsiteX5" fmla="*/ 4938694 w 5358346"/>
              <a:gd name="connsiteY5" fmla="*/ 1869365 h 2741800"/>
              <a:gd name="connsiteX6" fmla="*/ 5358346 w 5358346"/>
              <a:gd name="connsiteY6" fmla="*/ 2708669 h 2741800"/>
              <a:gd name="connsiteX0" fmla="*/ 532346 w 5358346"/>
              <a:gd name="connsiteY0" fmla="*/ 2705741 h 2705741"/>
              <a:gd name="connsiteX1" fmla="*/ 874694 w 5358346"/>
              <a:gd name="connsiteY1" fmla="*/ 1866436 h 2705741"/>
              <a:gd name="connsiteX2" fmla="*/ 57477 w 5358346"/>
              <a:gd name="connsiteY2" fmla="*/ 1027132 h 2705741"/>
              <a:gd name="connsiteX3" fmla="*/ 2741043 w 5358346"/>
              <a:gd name="connsiteY3" fmla="*/ 87 h 2705741"/>
              <a:gd name="connsiteX4" fmla="*/ 4099389 w 5358346"/>
              <a:gd name="connsiteY4" fmla="*/ 1082348 h 2705741"/>
              <a:gd name="connsiteX5" fmla="*/ 4938694 w 5358346"/>
              <a:gd name="connsiteY5" fmla="*/ 1833306 h 2705741"/>
              <a:gd name="connsiteX6" fmla="*/ 5358346 w 5358346"/>
              <a:gd name="connsiteY6" fmla="*/ 2672610 h 2705741"/>
              <a:gd name="connsiteX0" fmla="*/ 532346 w 5358346"/>
              <a:gd name="connsiteY0" fmla="*/ 2741330 h 2741330"/>
              <a:gd name="connsiteX1" fmla="*/ 874694 w 5358346"/>
              <a:gd name="connsiteY1" fmla="*/ 1902025 h 2741330"/>
              <a:gd name="connsiteX2" fmla="*/ 57477 w 5358346"/>
              <a:gd name="connsiteY2" fmla="*/ 1062721 h 2741330"/>
              <a:gd name="connsiteX3" fmla="*/ 2741043 w 5358346"/>
              <a:gd name="connsiteY3" fmla="*/ 35676 h 2741330"/>
              <a:gd name="connsiteX4" fmla="*/ 4099389 w 5358346"/>
              <a:gd name="connsiteY4" fmla="*/ 1117937 h 2741330"/>
              <a:gd name="connsiteX5" fmla="*/ 4938694 w 5358346"/>
              <a:gd name="connsiteY5" fmla="*/ 1868895 h 2741330"/>
              <a:gd name="connsiteX6" fmla="*/ 5358346 w 5358346"/>
              <a:gd name="connsiteY6" fmla="*/ 2708199 h 2741330"/>
              <a:gd name="connsiteX0" fmla="*/ 532346 w 5358346"/>
              <a:gd name="connsiteY0" fmla="*/ 2706750 h 2706750"/>
              <a:gd name="connsiteX1" fmla="*/ 874694 w 5358346"/>
              <a:gd name="connsiteY1" fmla="*/ 1867445 h 2706750"/>
              <a:gd name="connsiteX2" fmla="*/ 57477 w 5358346"/>
              <a:gd name="connsiteY2" fmla="*/ 1028141 h 2706750"/>
              <a:gd name="connsiteX3" fmla="*/ 2741043 w 5358346"/>
              <a:gd name="connsiteY3" fmla="*/ 1096 h 2706750"/>
              <a:gd name="connsiteX4" fmla="*/ 4099389 w 5358346"/>
              <a:gd name="connsiteY4" fmla="*/ 1083357 h 2706750"/>
              <a:gd name="connsiteX5" fmla="*/ 4938694 w 5358346"/>
              <a:gd name="connsiteY5" fmla="*/ 1834315 h 2706750"/>
              <a:gd name="connsiteX6" fmla="*/ 5358346 w 5358346"/>
              <a:gd name="connsiteY6" fmla="*/ 2673619 h 270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8346" h="2706750">
                <a:moveTo>
                  <a:pt x="532346" y="2706750"/>
                </a:moveTo>
                <a:cubicBezTo>
                  <a:pt x="674070" y="2424220"/>
                  <a:pt x="953839" y="2147213"/>
                  <a:pt x="874694" y="1867445"/>
                </a:cubicBezTo>
                <a:cubicBezTo>
                  <a:pt x="795549" y="1587677"/>
                  <a:pt x="-253581" y="1339199"/>
                  <a:pt x="57477" y="1028141"/>
                </a:cubicBezTo>
                <a:cubicBezTo>
                  <a:pt x="368535" y="717083"/>
                  <a:pt x="2255130" y="36066"/>
                  <a:pt x="2741043" y="1096"/>
                </a:cubicBezTo>
                <a:cubicBezTo>
                  <a:pt x="3226956" y="-33874"/>
                  <a:pt x="3733114" y="777821"/>
                  <a:pt x="4099389" y="1083357"/>
                </a:cubicBezTo>
                <a:cubicBezTo>
                  <a:pt x="4465664" y="1388893"/>
                  <a:pt x="4728868" y="1569271"/>
                  <a:pt x="4938694" y="1834315"/>
                </a:cubicBezTo>
                <a:cubicBezTo>
                  <a:pt x="5148520" y="2099359"/>
                  <a:pt x="5358346" y="2673619"/>
                  <a:pt x="5358346" y="2673619"/>
                </a:cubicBezTo>
              </a:path>
            </a:pathLst>
          </a:custGeom>
          <a:ln w="50800">
            <a:solidFill>
              <a:srgbClr val="FF0000"/>
            </a:solidFill>
            <a:tailEnd type="stealth" w="lg" len="lg"/>
          </a:ln>
          <a:effectLst>
            <a:glow rad="38100">
              <a:schemeClr val="accent2">
                <a:lumMod val="20000"/>
                <a:lumOff val="80000"/>
                <a:alpha val="75000"/>
              </a:schemeClr>
            </a:glow>
            <a:outerShdw blurRad="40000" dist="20000" dir="5400000" rotWithShape="0">
              <a:srgbClr val="000000">
                <a:alpha val="38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Calibri" charset="0"/>
              <a:ea typeface="Calibri" charset="0"/>
              <a:cs typeface="Calibri" charset="0"/>
            </a:endParaRPr>
          </a:p>
        </p:txBody>
      </p:sp>
      <p:sp>
        <p:nvSpPr>
          <p:cNvPr id="416" name="Freeform 415"/>
          <p:cNvSpPr/>
          <p:nvPr/>
        </p:nvSpPr>
        <p:spPr>
          <a:xfrm>
            <a:off x="6123858" y="2514707"/>
            <a:ext cx="2490254" cy="2828128"/>
          </a:xfrm>
          <a:custGeom>
            <a:avLst/>
            <a:gdLst>
              <a:gd name="connsiteX0" fmla="*/ 0 w 4853028"/>
              <a:gd name="connsiteY0" fmla="*/ 2752427 h 2752427"/>
              <a:gd name="connsiteX1" fmla="*/ 342348 w 4853028"/>
              <a:gd name="connsiteY1" fmla="*/ 1913122 h 2752427"/>
              <a:gd name="connsiteX2" fmla="*/ 353392 w 4853028"/>
              <a:gd name="connsiteY2" fmla="*/ 1106948 h 2752427"/>
              <a:gd name="connsiteX3" fmla="*/ 4538870 w 4853028"/>
              <a:gd name="connsiteY3" fmla="*/ 2600 h 2752427"/>
              <a:gd name="connsiteX4" fmla="*/ 4549913 w 4853028"/>
              <a:gd name="connsiteY4" fmla="*/ 830861 h 2752427"/>
              <a:gd name="connsiteX5" fmla="*/ 4527826 w 4853028"/>
              <a:gd name="connsiteY5" fmla="*/ 1791644 h 2752427"/>
              <a:gd name="connsiteX6" fmla="*/ 4826000 w 4853028"/>
              <a:gd name="connsiteY6" fmla="*/ 2719296 h 2752427"/>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05700 h 2705700"/>
              <a:gd name="connsiteX1" fmla="*/ 342348 w 4826000"/>
              <a:gd name="connsiteY1" fmla="*/ 1866395 h 2705700"/>
              <a:gd name="connsiteX2" fmla="*/ 1126436 w 4826000"/>
              <a:gd name="connsiteY2" fmla="*/ 817265 h 2705700"/>
              <a:gd name="connsiteX3" fmla="*/ 2208697 w 4826000"/>
              <a:gd name="connsiteY3" fmla="*/ 46 h 2705700"/>
              <a:gd name="connsiteX4" fmla="*/ 4549913 w 4826000"/>
              <a:gd name="connsiteY4" fmla="*/ 784134 h 2705700"/>
              <a:gd name="connsiteX5" fmla="*/ 4527826 w 4826000"/>
              <a:gd name="connsiteY5" fmla="*/ 1744917 h 2705700"/>
              <a:gd name="connsiteX6" fmla="*/ 4826000 w 4826000"/>
              <a:gd name="connsiteY6" fmla="*/ 2672569 h 2705700"/>
              <a:gd name="connsiteX0" fmla="*/ 0 w 4826000"/>
              <a:gd name="connsiteY0" fmla="*/ 2706235 h 2706235"/>
              <a:gd name="connsiteX1" fmla="*/ 342348 w 4826000"/>
              <a:gd name="connsiteY1" fmla="*/ 1866930 h 2706235"/>
              <a:gd name="connsiteX2" fmla="*/ 541131 w 4826000"/>
              <a:gd name="connsiteY2" fmla="*/ 906148 h 2706235"/>
              <a:gd name="connsiteX3" fmla="*/ 2208697 w 4826000"/>
              <a:gd name="connsiteY3" fmla="*/ 581 h 2706235"/>
              <a:gd name="connsiteX4" fmla="*/ 4549913 w 4826000"/>
              <a:gd name="connsiteY4" fmla="*/ 784669 h 2706235"/>
              <a:gd name="connsiteX5" fmla="*/ 4527826 w 4826000"/>
              <a:gd name="connsiteY5" fmla="*/ 1745452 h 2706235"/>
              <a:gd name="connsiteX6" fmla="*/ 4826000 w 4826000"/>
              <a:gd name="connsiteY6" fmla="*/ 2673104 h 2706235"/>
              <a:gd name="connsiteX0" fmla="*/ 532346 w 5358346"/>
              <a:gd name="connsiteY0" fmla="*/ 2707832 h 2707832"/>
              <a:gd name="connsiteX1" fmla="*/ 874694 w 5358346"/>
              <a:gd name="connsiteY1" fmla="*/ 1868527 h 2707832"/>
              <a:gd name="connsiteX2" fmla="*/ 57477 w 5358346"/>
              <a:gd name="connsiteY2" fmla="*/ 1029223 h 2707832"/>
              <a:gd name="connsiteX3" fmla="*/ 2741043 w 5358346"/>
              <a:gd name="connsiteY3" fmla="*/ 2178 h 2707832"/>
              <a:gd name="connsiteX4" fmla="*/ 5082259 w 5358346"/>
              <a:gd name="connsiteY4" fmla="*/ 786266 h 2707832"/>
              <a:gd name="connsiteX5" fmla="*/ 5060172 w 5358346"/>
              <a:gd name="connsiteY5" fmla="*/ 1747049 h 2707832"/>
              <a:gd name="connsiteX6" fmla="*/ 5358346 w 5358346"/>
              <a:gd name="connsiteY6" fmla="*/ 2674701 h 2707832"/>
              <a:gd name="connsiteX0" fmla="*/ 532346 w 5358346"/>
              <a:gd name="connsiteY0" fmla="*/ 2706140 h 2706140"/>
              <a:gd name="connsiteX1" fmla="*/ 874694 w 5358346"/>
              <a:gd name="connsiteY1" fmla="*/ 1866835 h 2706140"/>
              <a:gd name="connsiteX2" fmla="*/ 57477 w 5358346"/>
              <a:gd name="connsiteY2" fmla="*/ 1027531 h 2706140"/>
              <a:gd name="connsiteX3" fmla="*/ 2741043 w 5358346"/>
              <a:gd name="connsiteY3" fmla="*/ 486 h 2706140"/>
              <a:gd name="connsiteX4" fmla="*/ 4110433 w 5358346"/>
              <a:gd name="connsiteY4" fmla="*/ 1160052 h 2706140"/>
              <a:gd name="connsiteX5" fmla="*/ 5060172 w 5358346"/>
              <a:gd name="connsiteY5" fmla="*/ 1745357 h 2706140"/>
              <a:gd name="connsiteX6" fmla="*/ 5358346 w 5358346"/>
              <a:gd name="connsiteY6" fmla="*/ 2673009 h 2706140"/>
              <a:gd name="connsiteX0" fmla="*/ 532346 w 5358346"/>
              <a:gd name="connsiteY0" fmla="*/ 2741800 h 2741800"/>
              <a:gd name="connsiteX1" fmla="*/ 874694 w 5358346"/>
              <a:gd name="connsiteY1" fmla="*/ 1902495 h 2741800"/>
              <a:gd name="connsiteX2" fmla="*/ 57477 w 5358346"/>
              <a:gd name="connsiteY2" fmla="*/ 1063191 h 2741800"/>
              <a:gd name="connsiteX3" fmla="*/ 2741043 w 5358346"/>
              <a:gd name="connsiteY3" fmla="*/ 36146 h 2741800"/>
              <a:gd name="connsiteX4" fmla="*/ 4110433 w 5358346"/>
              <a:gd name="connsiteY4" fmla="*/ 1195712 h 2741800"/>
              <a:gd name="connsiteX5" fmla="*/ 5060172 w 5358346"/>
              <a:gd name="connsiteY5" fmla="*/ 1781017 h 2741800"/>
              <a:gd name="connsiteX6" fmla="*/ 5358346 w 5358346"/>
              <a:gd name="connsiteY6" fmla="*/ 2708669 h 2741800"/>
              <a:gd name="connsiteX0" fmla="*/ 532346 w 5358346"/>
              <a:gd name="connsiteY0" fmla="*/ 2741800 h 2741800"/>
              <a:gd name="connsiteX1" fmla="*/ 874694 w 5358346"/>
              <a:gd name="connsiteY1" fmla="*/ 1902495 h 2741800"/>
              <a:gd name="connsiteX2" fmla="*/ 57477 w 5358346"/>
              <a:gd name="connsiteY2" fmla="*/ 1063191 h 2741800"/>
              <a:gd name="connsiteX3" fmla="*/ 2741043 w 5358346"/>
              <a:gd name="connsiteY3" fmla="*/ 36146 h 2741800"/>
              <a:gd name="connsiteX4" fmla="*/ 4110433 w 5358346"/>
              <a:gd name="connsiteY4" fmla="*/ 1195712 h 2741800"/>
              <a:gd name="connsiteX5" fmla="*/ 4938694 w 5358346"/>
              <a:gd name="connsiteY5" fmla="*/ 1869365 h 2741800"/>
              <a:gd name="connsiteX6" fmla="*/ 5358346 w 5358346"/>
              <a:gd name="connsiteY6" fmla="*/ 2708669 h 2741800"/>
              <a:gd name="connsiteX0" fmla="*/ 532346 w 5358346"/>
              <a:gd name="connsiteY0" fmla="*/ 2705741 h 2705741"/>
              <a:gd name="connsiteX1" fmla="*/ 874694 w 5358346"/>
              <a:gd name="connsiteY1" fmla="*/ 1866436 h 2705741"/>
              <a:gd name="connsiteX2" fmla="*/ 57477 w 5358346"/>
              <a:gd name="connsiteY2" fmla="*/ 1027132 h 2705741"/>
              <a:gd name="connsiteX3" fmla="*/ 2741043 w 5358346"/>
              <a:gd name="connsiteY3" fmla="*/ 87 h 2705741"/>
              <a:gd name="connsiteX4" fmla="*/ 4099389 w 5358346"/>
              <a:gd name="connsiteY4" fmla="*/ 1082348 h 2705741"/>
              <a:gd name="connsiteX5" fmla="*/ 4938694 w 5358346"/>
              <a:gd name="connsiteY5" fmla="*/ 1833306 h 2705741"/>
              <a:gd name="connsiteX6" fmla="*/ 5358346 w 5358346"/>
              <a:gd name="connsiteY6" fmla="*/ 2672610 h 2705741"/>
              <a:gd name="connsiteX0" fmla="*/ 532346 w 5358346"/>
              <a:gd name="connsiteY0" fmla="*/ 2741330 h 2741330"/>
              <a:gd name="connsiteX1" fmla="*/ 874694 w 5358346"/>
              <a:gd name="connsiteY1" fmla="*/ 1902025 h 2741330"/>
              <a:gd name="connsiteX2" fmla="*/ 57477 w 5358346"/>
              <a:gd name="connsiteY2" fmla="*/ 1062721 h 2741330"/>
              <a:gd name="connsiteX3" fmla="*/ 2741043 w 5358346"/>
              <a:gd name="connsiteY3" fmla="*/ 35676 h 2741330"/>
              <a:gd name="connsiteX4" fmla="*/ 4099389 w 5358346"/>
              <a:gd name="connsiteY4" fmla="*/ 1117937 h 2741330"/>
              <a:gd name="connsiteX5" fmla="*/ 4938694 w 5358346"/>
              <a:gd name="connsiteY5" fmla="*/ 1868895 h 2741330"/>
              <a:gd name="connsiteX6" fmla="*/ 5358346 w 5358346"/>
              <a:gd name="connsiteY6" fmla="*/ 2708199 h 2741330"/>
              <a:gd name="connsiteX0" fmla="*/ 532346 w 5358346"/>
              <a:gd name="connsiteY0" fmla="*/ 2706750 h 2706750"/>
              <a:gd name="connsiteX1" fmla="*/ 874694 w 5358346"/>
              <a:gd name="connsiteY1" fmla="*/ 1867445 h 2706750"/>
              <a:gd name="connsiteX2" fmla="*/ 57477 w 5358346"/>
              <a:gd name="connsiteY2" fmla="*/ 1028141 h 2706750"/>
              <a:gd name="connsiteX3" fmla="*/ 2741043 w 5358346"/>
              <a:gd name="connsiteY3" fmla="*/ 1096 h 2706750"/>
              <a:gd name="connsiteX4" fmla="*/ 4099389 w 5358346"/>
              <a:gd name="connsiteY4" fmla="*/ 1083357 h 2706750"/>
              <a:gd name="connsiteX5" fmla="*/ 4938694 w 5358346"/>
              <a:gd name="connsiteY5" fmla="*/ 1834315 h 2706750"/>
              <a:gd name="connsiteX6" fmla="*/ 5358346 w 5358346"/>
              <a:gd name="connsiteY6" fmla="*/ 2673619 h 2706750"/>
              <a:gd name="connsiteX0" fmla="*/ 832743 w 5360569"/>
              <a:gd name="connsiteY0" fmla="*/ 2651533 h 2673619"/>
              <a:gd name="connsiteX1" fmla="*/ 876917 w 5360569"/>
              <a:gd name="connsiteY1" fmla="*/ 1867445 h 2673619"/>
              <a:gd name="connsiteX2" fmla="*/ 59700 w 5360569"/>
              <a:gd name="connsiteY2" fmla="*/ 1028141 h 2673619"/>
              <a:gd name="connsiteX3" fmla="*/ 2743266 w 5360569"/>
              <a:gd name="connsiteY3" fmla="*/ 1096 h 2673619"/>
              <a:gd name="connsiteX4" fmla="*/ 4101612 w 5360569"/>
              <a:gd name="connsiteY4" fmla="*/ 1083357 h 2673619"/>
              <a:gd name="connsiteX5" fmla="*/ 4940917 w 5360569"/>
              <a:gd name="connsiteY5" fmla="*/ 1834315 h 2673619"/>
              <a:gd name="connsiteX6" fmla="*/ 5360569 w 5360569"/>
              <a:gd name="connsiteY6" fmla="*/ 2673619 h 2673619"/>
              <a:gd name="connsiteX0" fmla="*/ 893522 w 5421348"/>
              <a:gd name="connsiteY0" fmla="*/ 2651533 h 2673619"/>
              <a:gd name="connsiteX1" fmla="*/ 507001 w 5421348"/>
              <a:gd name="connsiteY1" fmla="*/ 1712836 h 2673619"/>
              <a:gd name="connsiteX2" fmla="*/ 120479 w 5421348"/>
              <a:gd name="connsiteY2" fmla="*/ 1028141 h 2673619"/>
              <a:gd name="connsiteX3" fmla="*/ 2804045 w 5421348"/>
              <a:gd name="connsiteY3" fmla="*/ 1096 h 2673619"/>
              <a:gd name="connsiteX4" fmla="*/ 4162391 w 5421348"/>
              <a:gd name="connsiteY4" fmla="*/ 1083357 h 2673619"/>
              <a:gd name="connsiteX5" fmla="*/ 5001696 w 5421348"/>
              <a:gd name="connsiteY5" fmla="*/ 1834315 h 2673619"/>
              <a:gd name="connsiteX6" fmla="*/ 5421348 w 5421348"/>
              <a:gd name="connsiteY6" fmla="*/ 2673619 h 2673619"/>
              <a:gd name="connsiteX0" fmla="*/ 876448 w 5404274"/>
              <a:gd name="connsiteY0" fmla="*/ 2651533 h 2673619"/>
              <a:gd name="connsiteX1" fmla="*/ 489927 w 5404274"/>
              <a:gd name="connsiteY1" fmla="*/ 1712836 h 2673619"/>
              <a:gd name="connsiteX2" fmla="*/ 103405 w 5404274"/>
              <a:gd name="connsiteY2" fmla="*/ 1028141 h 2673619"/>
              <a:gd name="connsiteX3" fmla="*/ 2786971 w 5404274"/>
              <a:gd name="connsiteY3" fmla="*/ 1096 h 2673619"/>
              <a:gd name="connsiteX4" fmla="*/ 4145317 w 5404274"/>
              <a:gd name="connsiteY4" fmla="*/ 1083357 h 2673619"/>
              <a:gd name="connsiteX5" fmla="*/ 4984622 w 5404274"/>
              <a:gd name="connsiteY5" fmla="*/ 1834315 h 2673619"/>
              <a:gd name="connsiteX6" fmla="*/ 5404274 w 5404274"/>
              <a:gd name="connsiteY6" fmla="*/ 2673619 h 2673619"/>
              <a:gd name="connsiteX0" fmla="*/ 1489658 w 6017484"/>
              <a:gd name="connsiteY0" fmla="*/ 2653882 h 2675968"/>
              <a:gd name="connsiteX1" fmla="*/ 1103137 w 6017484"/>
              <a:gd name="connsiteY1" fmla="*/ 1715185 h 2675968"/>
              <a:gd name="connsiteX2" fmla="*/ 76093 w 6017484"/>
              <a:gd name="connsiteY2" fmla="*/ 776490 h 2675968"/>
              <a:gd name="connsiteX3" fmla="*/ 3400181 w 6017484"/>
              <a:gd name="connsiteY3" fmla="*/ 3445 h 2675968"/>
              <a:gd name="connsiteX4" fmla="*/ 4758527 w 6017484"/>
              <a:gd name="connsiteY4" fmla="*/ 1085706 h 2675968"/>
              <a:gd name="connsiteX5" fmla="*/ 5597832 w 6017484"/>
              <a:gd name="connsiteY5" fmla="*/ 1836664 h 2675968"/>
              <a:gd name="connsiteX6" fmla="*/ 6017484 w 6017484"/>
              <a:gd name="connsiteY6" fmla="*/ 2675968 h 2675968"/>
              <a:gd name="connsiteX0" fmla="*/ 1424200 w 5952026"/>
              <a:gd name="connsiteY0" fmla="*/ 2654015 h 2676101"/>
              <a:gd name="connsiteX1" fmla="*/ 1037679 w 5952026"/>
              <a:gd name="connsiteY1" fmla="*/ 1715318 h 2676101"/>
              <a:gd name="connsiteX2" fmla="*/ 10635 w 5952026"/>
              <a:gd name="connsiteY2" fmla="*/ 776623 h 2676101"/>
              <a:gd name="connsiteX3" fmla="*/ 3334723 w 5952026"/>
              <a:gd name="connsiteY3" fmla="*/ 3578 h 2676101"/>
              <a:gd name="connsiteX4" fmla="*/ 4693069 w 5952026"/>
              <a:gd name="connsiteY4" fmla="*/ 1085839 h 2676101"/>
              <a:gd name="connsiteX5" fmla="*/ 5532374 w 5952026"/>
              <a:gd name="connsiteY5" fmla="*/ 1836797 h 2676101"/>
              <a:gd name="connsiteX6" fmla="*/ 5952026 w 5952026"/>
              <a:gd name="connsiteY6" fmla="*/ 2676101 h 2676101"/>
              <a:gd name="connsiteX0" fmla="*/ 1484044 w 6011870"/>
              <a:gd name="connsiteY0" fmla="*/ 2653883 h 2675969"/>
              <a:gd name="connsiteX1" fmla="*/ 1097523 w 6011870"/>
              <a:gd name="connsiteY1" fmla="*/ 1715186 h 2675969"/>
              <a:gd name="connsiteX2" fmla="*/ 70479 w 6011870"/>
              <a:gd name="connsiteY2" fmla="*/ 776491 h 2675969"/>
              <a:gd name="connsiteX3" fmla="*/ 3284133 w 6011870"/>
              <a:gd name="connsiteY3" fmla="*/ 3446 h 2675969"/>
              <a:gd name="connsiteX4" fmla="*/ 4752913 w 6011870"/>
              <a:gd name="connsiteY4" fmla="*/ 1085707 h 2675969"/>
              <a:gd name="connsiteX5" fmla="*/ 5592218 w 6011870"/>
              <a:gd name="connsiteY5" fmla="*/ 1836665 h 2675969"/>
              <a:gd name="connsiteX6" fmla="*/ 6011870 w 6011870"/>
              <a:gd name="connsiteY6" fmla="*/ 2675969 h 2675969"/>
              <a:gd name="connsiteX0" fmla="*/ 614380 w 5142206"/>
              <a:gd name="connsiteY0" fmla="*/ 2654836 h 2676922"/>
              <a:gd name="connsiteX1" fmla="*/ 227859 w 5142206"/>
              <a:gd name="connsiteY1" fmla="*/ 1716139 h 2676922"/>
              <a:gd name="connsiteX2" fmla="*/ 161598 w 5142206"/>
              <a:gd name="connsiteY2" fmla="*/ 744313 h 2676922"/>
              <a:gd name="connsiteX3" fmla="*/ 2414469 w 5142206"/>
              <a:gd name="connsiteY3" fmla="*/ 4399 h 2676922"/>
              <a:gd name="connsiteX4" fmla="*/ 3883249 w 5142206"/>
              <a:gd name="connsiteY4" fmla="*/ 1086660 h 2676922"/>
              <a:gd name="connsiteX5" fmla="*/ 4722554 w 5142206"/>
              <a:gd name="connsiteY5" fmla="*/ 1837618 h 2676922"/>
              <a:gd name="connsiteX6" fmla="*/ 5142206 w 5142206"/>
              <a:gd name="connsiteY6" fmla="*/ 2676922 h 2676922"/>
              <a:gd name="connsiteX0" fmla="*/ 456889 w 4984715"/>
              <a:gd name="connsiteY0" fmla="*/ 2654836 h 2676922"/>
              <a:gd name="connsiteX1" fmla="*/ 70368 w 4984715"/>
              <a:gd name="connsiteY1" fmla="*/ 1716139 h 2676922"/>
              <a:gd name="connsiteX2" fmla="*/ 4107 w 4984715"/>
              <a:gd name="connsiteY2" fmla="*/ 744313 h 2676922"/>
              <a:gd name="connsiteX3" fmla="*/ 2256978 w 4984715"/>
              <a:gd name="connsiteY3" fmla="*/ 4399 h 2676922"/>
              <a:gd name="connsiteX4" fmla="*/ 3725758 w 4984715"/>
              <a:gd name="connsiteY4" fmla="*/ 1086660 h 2676922"/>
              <a:gd name="connsiteX5" fmla="*/ 4565063 w 4984715"/>
              <a:gd name="connsiteY5" fmla="*/ 1837618 h 2676922"/>
              <a:gd name="connsiteX6" fmla="*/ 4984715 w 4984715"/>
              <a:gd name="connsiteY6" fmla="*/ 2676922 h 2676922"/>
              <a:gd name="connsiteX0" fmla="*/ 2101613 w 6629439"/>
              <a:gd name="connsiteY0" fmla="*/ 2819615 h 2841701"/>
              <a:gd name="connsiteX1" fmla="*/ 1715092 w 6629439"/>
              <a:gd name="connsiteY1" fmla="*/ 1880918 h 2841701"/>
              <a:gd name="connsiteX2" fmla="*/ 1648831 w 6629439"/>
              <a:gd name="connsiteY2" fmla="*/ 909092 h 2841701"/>
              <a:gd name="connsiteX3" fmla="*/ 124832 w 6629439"/>
              <a:gd name="connsiteY3" fmla="*/ 3526 h 2841701"/>
              <a:gd name="connsiteX4" fmla="*/ 5370482 w 6629439"/>
              <a:gd name="connsiteY4" fmla="*/ 1251439 h 2841701"/>
              <a:gd name="connsiteX5" fmla="*/ 6209787 w 6629439"/>
              <a:gd name="connsiteY5" fmla="*/ 2002397 h 2841701"/>
              <a:gd name="connsiteX6" fmla="*/ 6629439 w 6629439"/>
              <a:gd name="connsiteY6" fmla="*/ 2841701 h 2841701"/>
              <a:gd name="connsiteX0" fmla="*/ 2739490 w 7267316"/>
              <a:gd name="connsiteY0" fmla="*/ 2816786 h 2838872"/>
              <a:gd name="connsiteX1" fmla="*/ 2352969 w 7267316"/>
              <a:gd name="connsiteY1" fmla="*/ 1878089 h 2838872"/>
              <a:gd name="connsiteX2" fmla="*/ 2286708 w 7267316"/>
              <a:gd name="connsiteY2" fmla="*/ 906263 h 2838872"/>
              <a:gd name="connsiteX3" fmla="*/ 762709 w 7267316"/>
              <a:gd name="connsiteY3" fmla="*/ 697 h 2838872"/>
              <a:gd name="connsiteX4" fmla="*/ 359098 w 7267316"/>
              <a:gd name="connsiteY4" fmla="*/ 1052040 h 2838872"/>
              <a:gd name="connsiteX5" fmla="*/ 6008359 w 7267316"/>
              <a:gd name="connsiteY5" fmla="*/ 1248610 h 2838872"/>
              <a:gd name="connsiteX6" fmla="*/ 6847664 w 7267316"/>
              <a:gd name="connsiteY6" fmla="*/ 1999568 h 2838872"/>
              <a:gd name="connsiteX7" fmla="*/ 7267316 w 7267316"/>
              <a:gd name="connsiteY7" fmla="*/ 2838872 h 2838872"/>
              <a:gd name="connsiteX0" fmla="*/ 2787722 w 7550428"/>
              <a:gd name="connsiteY0" fmla="*/ 2816786 h 2838872"/>
              <a:gd name="connsiteX1" fmla="*/ 2401201 w 7550428"/>
              <a:gd name="connsiteY1" fmla="*/ 1878089 h 2838872"/>
              <a:gd name="connsiteX2" fmla="*/ 2334940 w 7550428"/>
              <a:gd name="connsiteY2" fmla="*/ 906263 h 2838872"/>
              <a:gd name="connsiteX3" fmla="*/ 810941 w 7550428"/>
              <a:gd name="connsiteY3" fmla="*/ 697 h 2838872"/>
              <a:gd name="connsiteX4" fmla="*/ 407330 w 7550428"/>
              <a:gd name="connsiteY4" fmla="*/ 1052040 h 2838872"/>
              <a:gd name="connsiteX5" fmla="*/ 325026 w 7550428"/>
              <a:gd name="connsiteY5" fmla="*/ 1811827 h 2838872"/>
              <a:gd name="connsiteX6" fmla="*/ 6895896 w 7550428"/>
              <a:gd name="connsiteY6" fmla="*/ 1999568 h 2838872"/>
              <a:gd name="connsiteX7" fmla="*/ 7315548 w 7550428"/>
              <a:gd name="connsiteY7" fmla="*/ 2838872 h 2838872"/>
              <a:gd name="connsiteX0" fmla="*/ 2787722 w 6896145"/>
              <a:gd name="connsiteY0" fmla="*/ 2816786 h 2816786"/>
              <a:gd name="connsiteX1" fmla="*/ 2401201 w 6896145"/>
              <a:gd name="connsiteY1" fmla="*/ 1878089 h 2816786"/>
              <a:gd name="connsiteX2" fmla="*/ 2334940 w 6896145"/>
              <a:gd name="connsiteY2" fmla="*/ 906263 h 2816786"/>
              <a:gd name="connsiteX3" fmla="*/ 810941 w 6896145"/>
              <a:gd name="connsiteY3" fmla="*/ 697 h 2816786"/>
              <a:gd name="connsiteX4" fmla="*/ 407330 w 6896145"/>
              <a:gd name="connsiteY4" fmla="*/ 1052040 h 2816786"/>
              <a:gd name="connsiteX5" fmla="*/ 325026 w 6896145"/>
              <a:gd name="connsiteY5" fmla="*/ 1811827 h 2816786"/>
              <a:gd name="connsiteX6" fmla="*/ 6895896 w 6896145"/>
              <a:gd name="connsiteY6" fmla="*/ 1999568 h 2816786"/>
              <a:gd name="connsiteX7" fmla="*/ 601113 w 6896145"/>
              <a:gd name="connsiteY7" fmla="*/ 2772611 h 2816786"/>
              <a:gd name="connsiteX0" fmla="*/ 2739491 w 2766777"/>
              <a:gd name="connsiteY0" fmla="*/ 2816786 h 2816786"/>
              <a:gd name="connsiteX1" fmla="*/ 2352970 w 2766777"/>
              <a:gd name="connsiteY1" fmla="*/ 1878089 h 2816786"/>
              <a:gd name="connsiteX2" fmla="*/ 2286709 w 2766777"/>
              <a:gd name="connsiteY2" fmla="*/ 906263 h 2816786"/>
              <a:gd name="connsiteX3" fmla="*/ 762710 w 2766777"/>
              <a:gd name="connsiteY3" fmla="*/ 697 h 2816786"/>
              <a:gd name="connsiteX4" fmla="*/ 359099 w 2766777"/>
              <a:gd name="connsiteY4" fmla="*/ 1052040 h 2816786"/>
              <a:gd name="connsiteX5" fmla="*/ 276795 w 2766777"/>
              <a:gd name="connsiteY5" fmla="*/ 1811827 h 2816786"/>
              <a:gd name="connsiteX6" fmla="*/ 552882 w 2766777"/>
              <a:gd name="connsiteY6" fmla="*/ 2772611 h 2816786"/>
              <a:gd name="connsiteX0" fmla="*/ 2462696 w 2489982"/>
              <a:gd name="connsiteY0" fmla="*/ 2836068 h 2836068"/>
              <a:gd name="connsiteX1" fmla="*/ 2076175 w 2489982"/>
              <a:gd name="connsiteY1" fmla="*/ 1897371 h 2836068"/>
              <a:gd name="connsiteX2" fmla="*/ 2009914 w 2489982"/>
              <a:gd name="connsiteY2" fmla="*/ 925545 h 2836068"/>
              <a:gd name="connsiteX3" fmla="*/ 485915 w 2489982"/>
              <a:gd name="connsiteY3" fmla="*/ 19979 h 2836068"/>
              <a:gd name="connsiteX4" fmla="*/ 0 w 2489982"/>
              <a:gd name="connsiteY4" fmla="*/ 1831109 h 2836068"/>
              <a:gd name="connsiteX5" fmla="*/ 276087 w 2489982"/>
              <a:gd name="connsiteY5" fmla="*/ 2791893 h 2836068"/>
              <a:gd name="connsiteX0" fmla="*/ 2462967 w 2490253"/>
              <a:gd name="connsiteY0" fmla="*/ 2846900 h 2846900"/>
              <a:gd name="connsiteX1" fmla="*/ 2076446 w 2490253"/>
              <a:gd name="connsiteY1" fmla="*/ 1908203 h 2846900"/>
              <a:gd name="connsiteX2" fmla="*/ 2010185 w 2490253"/>
              <a:gd name="connsiteY2" fmla="*/ 936377 h 2846900"/>
              <a:gd name="connsiteX3" fmla="*/ 331578 w 2490253"/>
              <a:gd name="connsiteY3" fmla="*/ 19768 h 2846900"/>
              <a:gd name="connsiteX4" fmla="*/ 271 w 2490253"/>
              <a:gd name="connsiteY4" fmla="*/ 1841941 h 2846900"/>
              <a:gd name="connsiteX5" fmla="*/ 276358 w 2490253"/>
              <a:gd name="connsiteY5" fmla="*/ 2802725 h 2846900"/>
              <a:gd name="connsiteX0" fmla="*/ 2474316 w 2501602"/>
              <a:gd name="connsiteY0" fmla="*/ 2840171 h 2840171"/>
              <a:gd name="connsiteX1" fmla="*/ 2087795 w 2501602"/>
              <a:gd name="connsiteY1" fmla="*/ 1901474 h 2840171"/>
              <a:gd name="connsiteX2" fmla="*/ 2021534 w 2501602"/>
              <a:gd name="connsiteY2" fmla="*/ 929648 h 2840171"/>
              <a:gd name="connsiteX3" fmla="*/ 342927 w 2501602"/>
              <a:gd name="connsiteY3" fmla="*/ 13039 h 2840171"/>
              <a:gd name="connsiteX4" fmla="*/ 11620 w 2501602"/>
              <a:gd name="connsiteY4" fmla="*/ 1835212 h 2840171"/>
              <a:gd name="connsiteX5" fmla="*/ 287707 w 2501602"/>
              <a:gd name="connsiteY5" fmla="*/ 2795996 h 2840171"/>
              <a:gd name="connsiteX0" fmla="*/ 2462968 w 2490254"/>
              <a:gd name="connsiteY0" fmla="*/ 2828128 h 2828128"/>
              <a:gd name="connsiteX1" fmla="*/ 2076447 w 2490254"/>
              <a:gd name="connsiteY1" fmla="*/ 1889431 h 2828128"/>
              <a:gd name="connsiteX2" fmla="*/ 2010186 w 2490254"/>
              <a:gd name="connsiteY2" fmla="*/ 917605 h 2828128"/>
              <a:gd name="connsiteX3" fmla="*/ 331579 w 2490254"/>
              <a:gd name="connsiteY3" fmla="*/ 996 h 2828128"/>
              <a:gd name="connsiteX4" fmla="*/ 272 w 2490254"/>
              <a:gd name="connsiteY4" fmla="*/ 1823169 h 2828128"/>
              <a:gd name="connsiteX5" fmla="*/ 276359 w 2490254"/>
              <a:gd name="connsiteY5" fmla="*/ 2783953 h 282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0254" h="2828128">
                <a:moveTo>
                  <a:pt x="2462968" y="2828128"/>
                </a:moveTo>
                <a:cubicBezTo>
                  <a:pt x="2604692" y="2545598"/>
                  <a:pt x="2151911" y="2207851"/>
                  <a:pt x="2076447" y="1889431"/>
                </a:cubicBezTo>
                <a:cubicBezTo>
                  <a:pt x="2000983" y="1571011"/>
                  <a:pt x="2300997" y="1232344"/>
                  <a:pt x="2010186" y="917605"/>
                </a:cubicBezTo>
                <a:cubicBezTo>
                  <a:pt x="1719375" y="602866"/>
                  <a:pt x="600304" y="-28453"/>
                  <a:pt x="331579" y="996"/>
                </a:cubicBezTo>
                <a:cubicBezTo>
                  <a:pt x="62854" y="30445"/>
                  <a:pt x="9475" y="1359343"/>
                  <a:pt x="272" y="1823169"/>
                </a:cubicBezTo>
                <a:cubicBezTo>
                  <a:pt x="-8931" y="2286995"/>
                  <a:pt x="218841" y="2583790"/>
                  <a:pt x="276359" y="2783953"/>
                </a:cubicBezTo>
              </a:path>
            </a:pathLst>
          </a:custGeom>
          <a:ln w="50800">
            <a:solidFill>
              <a:srgbClr val="008000"/>
            </a:solidFill>
            <a:tailEnd type="stealth" w="lg" len="lg"/>
          </a:ln>
          <a:effectLst>
            <a:glow rad="38100">
              <a:schemeClr val="accent3">
                <a:lumMod val="40000"/>
                <a:lumOff val="60000"/>
                <a:alpha val="75000"/>
              </a:schemeClr>
            </a:glow>
            <a:outerShdw blurRad="40000" dist="20000" dir="5400000" rotWithShape="0">
              <a:srgbClr val="000000">
                <a:alpha val="38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Calibri" charset="0"/>
              <a:ea typeface="Calibri" charset="0"/>
              <a:cs typeface="Calibri" charset="0"/>
            </a:endParaRPr>
          </a:p>
        </p:txBody>
      </p:sp>
      <p:pic>
        <p:nvPicPr>
          <p:cNvPr id="417" name="Picture 416" descr="bang.gif"/>
          <p:cNvPicPr>
            <a:picLocks noChangeAspect="1"/>
          </p:cNvPicPr>
          <p:nvPr/>
        </p:nvPicPr>
        <p:blipFill>
          <a:blip r:embed="rId4" cstate="print"/>
          <a:stretch>
            <a:fillRect/>
          </a:stretch>
        </p:blipFill>
        <p:spPr>
          <a:xfrm>
            <a:off x="5799227" y="4282742"/>
            <a:ext cx="739660" cy="739660"/>
          </a:xfrm>
          <a:prstGeom prst="rect">
            <a:avLst/>
          </a:prstGeom>
        </p:spPr>
      </p:pic>
      <p:sp>
        <p:nvSpPr>
          <p:cNvPr id="418" name="Left Arrow 417"/>
          <p:cNvSpPr/>
          <p:nvPr/>
        </p:nvSpPr>
        <p:spPr>
          <a:xfrm rot="2337299">
            <a:off x="5179164" y="3897237"/>
            <a:ext cx="897824" cy="38053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19" name="Left Arrow 418"/>
          <p:cNvSpPr/>
          <p:nvPr/>
        </p:nvSpPr>
        <p:spPr>
          <a:xfrm rot="5785401">
            <a:off x="5730042" y="3768653"/>
            <a:ext cx="904840" cy="3835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0" name="Left Arrow 419"/>
          <p:cNvSpPr/>
          <p:nvPr/>
        </p:nvSpPr>
        <p:spPr>
          <a:xfrm rot="2337299">
            <a:off x="4051607" y="2851066"/>
            <a:ext cx="988988" cy="41917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1" name="Left Arrow 420"/>
          <p:cNvSpPr/>
          <p:nvPr/>
        </p:nvSpPr>
        <p:spPr>
          <a:xfrm rot="20395274">
            <a:off x="2393577" y="2560716"/>
            <a:ext cx="1002479" cy="42488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2" name="Left Arrow 421"/>
          <p:cNvSpPr/>
          <p:nvPr/>
        </p:nvSpPr>
        <p:spPr>
          <a:xfrm rot="13480797">
            <a:off x="960115" y="3620914"/>
            <a:ext cx="915080" cy="38784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3" name="Left Arrow 422"/>
          <p:cNvSpPr/>
          <p:nvPr/>
        </p:nvSpPr>
        <p:spPr>
          <a:xfrm rot="17231796">
            <a:off x="1303379" y="4571381"/>
            <a:ext cx="945895" cy="40090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4" name="Left Arrow 423"/>
          <p:cNvSpPr/>
          <p:nvPr/>
        </p:nvSpPr>
        <p:spPr>
          <a:xfrm rot="6838181">
            <a:off x="5858935" y="2704970"/>
            <a:ext cx="904840" cy="3835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5" name="Left Arrow 424"/>
          <p:cNvSpPr/>
          <p:nvPr/>
        </p:nvSpPr>
        <p:spPr>
          <a:xfrm rot="12850464">
            <a:off x="6848104" y="2714173"/>
            <a:ext cx="904840" cy="3835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6" name="Left Arrow 425"/>
          <p:cNvSpPr/>
          <p:nvPr/>
        </p:nvSpPr>
        <p:spPr>
          <a:xfrm rot="16200000">
            <a:off x="7785933" y="3770085"/>
            <a:ext cx="904845" cy="38350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7" name="Left Arrow 426"/>
          <p:cNvSpPr/>
          <p:nvPr/>
        </p:nvSpPr>
        <p:spPr>
          <a:xfrm rot="15090164">
            <a:off x="8082616" y="4721947"/>
            <a:ext cx="904840" cy="3835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dirty="0" smtClean="0">
                <a:latin typeface="Calibri" charset="0"/>
                <a:ea typeface="Calibri" charset="0"/>
                <a:cs typeface="Calibri" charset="0"/>
              </a:rPr>
              <a:t>PAUSE</a:t>
            </a:r>
            <a:endParaRPr lang="en-US" sz="1800" dirty="0">
              <a:latin typeface="Calibri" charset="0"/>
              <a:ea typeface="Calibri" charset="0"/>
              <a:cs typeface="Calibri" charset="0"/>
            </a:endParaRPr>
          </a:p>
        </p:txBody>
      </p:sp>
      <p:sp>
        <p:nvSpPr>
          <p:cNvPr id="428" name="Freeform 427"/>
          <p:cNvSpPr/>
          <p:nvPr/>
        </p:nvSpPr>
        <p:spPr>
          <a:xfrm>
            <a:off x="3053398" y="2520066"/>
            <a:ext cx="2279333" cy="2783367"/>
          </a:xfrm>
          <a:custGeom>
            <a:avLst/>
            <a:gdLst>
              <a:gd name="connsiteX0" fmla="*/ 0 w 4853028"/>
              <a:gd name="connsiteY0" fmla="*/ 2752427 h 2752427"/>
              <a:gd name="connsiteX1" fmla="*/ 342348 w 4853028"/>
              <a:gd name="connsiteY1" fmla="*/ 1913122 h 2752427"/>
              <a:gd name="connsiteX2" fmla="*/ 353392 w 4853028"/>
              <a:gd name="connsiteY2" fmla="*/ 1106948 h 2752427"/>
              <a:gd name="connsiteX3" fmla="*/ 4538870 w 4853028"/>
              <a:gd name="connsiteY3" fmla="*/ 2600 h 2752427"/>
              <a:gd name="connsiteX4" fmla="*/ 4549913 w 4853028"/>
              <a:gd name="connsiteY4" fmla="*/ 830861 h 2752427"/>
              <a:gd name="connsiteX5" fmla="*/ 4527826 w 4853028"/>
              <a:gd name="connsiteY5" fmla="*/ 1791644 h 2752427"/>
              <a:gd name="connsiteX6" fmla="*/ 4826000 w 4853028"/>
              <a:gd name="connsiteY6" fmla="*/ 2719296 h 2752427"/>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49870 h 2749870"/>
              <a:gd name="connsiteX1" fmla="*/ 342348 w 4826000"/>
              <a:gd name="connsiteY1" fmla="*/ 1910565 h 2749870"/>
              <a:gd name="connsiteX2" fmla="*/ 1126436 w 4826000"/>
              <a:gd name="connsiteY2" fmla="*/ 861435 h 2749870"/>
              <a:gd name="connsiteX3" fmla="*/ 4538870 w 4826000"/>
              <a:gd name="connsiteY3" fmla="*/ 43 h 2749870"/>
              <a:gd name="connsiteX4" fmla="*/ 4549913 w 4826000"/>
              <a:gd name="connsiteY4" fmla="*/ 828304 h 2749870"/>
              <a:gd name="connsiteX5" fmla="*/ 4527826 w 4826000"/>
              <a:gd name="connsiteY5" fmla="*/ 1789087 h 2749870"/>
              <a:gd name="connsiteX6" fmla="*/ 4826000 w 4826000"/>
              <a:gd name="connsiteY6" fmla="*/ 2716739 h 2749870"/>
              <a:gd name="connsiteX0" fmla="*/ 0 w 4826000"/>
              <a:gd name="connsiteY0" fmla="*/ 2705700 h 2705700"/>
              <a:gd name="connsiteX1" fmla="*/ 342348 w 4826000"/>
              <a:gd name="connsiteY1" fmla="*/ 1866395 h 2705700"/>
              <a:gd name="connsiteX2" fmla="*/ 1126436 w 4826000"/>
              <a:gd name="connsiteY2" fmla="*/ 817265 h 2705700"/>
              <a:gd name="connsiteX3" fmla="*/ 2208697 w 4826000"/>
              <a:gd name="connsiteY3" fmla="*/ 46 h 2705700"/>
              <a:gd name="connsiteX4" fmla="*/ 4549913 w 4826000"/>
              <a:gd name="connsiteY4" fmla="*/ 784134 h 2705700"/>
              <a:gd name="connsiteX5" fmla="*/ 4527826 w 4826000"/>
              <a:gd name="connsiteY5" fmla="*/ 1744917 h 2705700"/>
              <a:gd name="connsiteX6" fmla="*/ 4826000 w 4826000"/>
              <a:gd name="connsiteY6" fmla="*/ 2672569 h 2705700"/>
              <a:gd name="connsiteX0" fmla="*/ 0 w 4826000"/>
              <a:gd name="connsiteY0" fmla="*/ 2706235 h 2706235"/>
              <a:gd name="connsiteX1" fmla="*/ 342348 w 4826000"/>
              <a:gd name="connsiteY1" fmla="*/ 1866930 h 2706235"/>
              <a:gd name="connsiteX2" fmla="*/ 541131 w 4826000"/>
              <a:gd name="connsiteY2" fmla="*/ 906148 h 2706235"/>
              <a:gd name="connsiteX3" fmla="*/ 2208697 w 4826000"/>
              <a:gd name="connsiteY3" fmla="*/ 581 h 2706235"/>
              <a:gd name="connsiteX4" fmla="*/ 4549913 w 4826000"/>
              <a:gd name="connsiteY4" fmla="*/ 784669 h 2706235"/>
              <a:gd name="connsiteX5" fmla="*/ 4527826 w 4826000"/>
              <a:gd name="connsiteY5" fmla="*/ 1745452 h 2706235"/>
              <a:gd name="connsiteX6" fmla="*/ 4826000 w 4826000"/>
              <a:gd name="connsiteY6" fmla="*/ 2673104 h 2706235"/>
              <a:gd name="connsiteX0" fmla="*/ 532346 w 5358346"/>
              <a:gd name="connsiteY0" fmla="*/ 2707832 h 2707832"/>
              <a:gd name="connsiteX1" fmla="*/ 874694 w 5358346"/>
              <a:gd name="connsiteY1" fmla="*/ 1868527 h 2707832"/>
              <a:gd name="connsiteX2" fmla="*/ 57477 w 5358346"/>
              <a:gd name="connsiteY2" fmla="*/ 1029223 h 2707832"/>
              <a:gd name="connsiteX3" fmla="*/ 2741043 w 5358346"/>
              <a:gd name="connsiteY3" fmla="*/ 2178 h 2707832"/>
              <a:gd name="connsiteX4" fmla="*/ 5082259 w 5358346"/>
              <a:gd name="connsiteY4" fmla="*/ 786266 h 2707832"/>
              <a:gd name="connsiteX5" fmla="*/ 5060172 w 5358346"/>
              <a:gd name="connsiteY5" fmla="*/ 1747049 h 2707832"/>
              <a:gd name="connsiteX6" fmla="*/ 5358346 w 5358346"/>
              <a:gd name="connsiteY6" fmla="*/ 2674701 h 2707832"/>
              <a:gd name="connsiteX0" fmla="*/ 532346 w 5358346"/>
              <a:gd name="connsiteY0" fmla="*/ 2706140 h 2706140"/>
              <a:gd name="connsiteX1" fmla="*/ 874694 w 5358346"/>
              <a:gd name="connsiteY1" fmla="*/ 1866835 h 2706140"/>
              <a:gd name="connsiteX2" fmla="*/ 57477 w 5358346"/>
              <a:gd name="connsiteY2" fmla="*/ 1027531 h 2706140"/>
              <a:gd name="connsiteX3" fmla="*/ 2741043 w 5358346"/>
              <a:gd name="connsiteY3" fmla="*/ 486 h 2706140"/>
              <a:gd name="connsiteX4" fmla="*/ 4110433 w 5358346"/>
              <a:gd name="connsiteY4" fmla="*/ 1160052 h 2706140"/>
              <a:gd name="connsiteX5" fmla="*/ 5060172 w 5358346"/>
              <a:gd name="connsiteY5" fmla="*/ 1745357 h 2706140"/>
              <a:gd name="connsiteX6" fmla="*/ 5358346 w 5358346"/>
              <a:gd name="connsiteY6" fmla="*/ 2673009 h 2706140"/>
              <a:gd name="connsiteX0" fmla="*/ 532346 w 5358346"/>
              <a:gd name="connsiteY0" fmla="*/ 2741800 h 2741800"/>
              <a:gd name="connsiteX1" fmla="*/ 874694 w 5358346"/>
              <a:gd name="connsiteY1" fmla="*/ 1902495 h 2741800"/>
              <a:gd name="connsiteX2" fmla="*/ 57477 w 5358346"/>
              <a:gd name="connsiteY2" fmla="*/ 1063191 h 2741800"/>
              <a:gd name="connsiteX3" fmla="*/ 2741043 w 5358346"/>
              <a:gd name="connsiteY3" fmla="*/ 36146 h 2741800"/>
              <a:gd name="connsiteX4" fmla="*/ 4110433 w 5358346"/>
              <a:gd name="connsiteY4" fmla="*/ 1195712 h 2741800"/>
              <a:gd name="connsiteX5" fmla="*/ 5060172 w 5358346"/>
              <a:gd name="connsiteY5" fmla="*/ 1781017 h 2741800"/>
              <a:gd name="connsiteX6" fmla="*/ 5358346 w 5358346"/>
              <a:gd name="connsiteY6" fmla="*/ 2708669 h 2741800"/>
              <a:gd name="connsiteX0" fmla="*/ 532346 w 5358346"/>
              <a:gd name="connsiteY0" fmla="*/ 2741800 h 2741800"/>
              <a:gd name="connsiteX1" fmla="*/ 874694 w 5358346"/>
              <a:gd name="connsiteY1" fmla="*/ 1902495 h 2741800"/>
              <a:gd name="connsiteX2" fmla="*/ 57477 w 5358346"/>
              <a:gd name="connsiteY2" fmla="*/ 1063191 h 2741800"/>
              <a:gd name="connsiteX3" fmla="*/ 2741043 w 5358346"/>
              <a:gd name="connsiteY3" fmla="*/ 36146 h 2741800"/>
              <a:gd name="connsiteX4" fmla="*/ 4110433 w 5358346"/>
              <a:gd name="connsiteY4" fmla="*/ 1195712 h 2741800"/>
              <a:gd name="connsiteX5" fmla="*/ 4938694 w 5358346"/>
              <a:gd name="connsiteY5" fmla="*/ 1869365 h 2741800"/>
              <a:gd name="connsiteX6" fmla="*/ 5358346 w 5358346"/>
              <a:gd name="connsiteY6" fmla="*/ 2708669 h 2741800"/>
              <a:gd name="connsiteX0" fmla="*/ 532346 w 5358346"/>
              <a:gd name="connsiteY0" fmla="*/ 2705741 h 2705741"/>
              <a:gd name="connsiteX1" fmla="*/ 874694 w 5358346"/>
              <a:gd name="connsiteY1" fmla="*/ 1866436 h 2705741"/>
              <a:gd name="connsiteX2" fmla="*/ 57477 w 5358346"/>
              <a:gd name="connsiteY2" fmla="*/ 1027132 h 2705741"/>
              <a:gd name="connsiteX3" fmla="*/ 2741043 w 5358346"/>
              <a:gd name="connsiteY3" fmla="*/ 87 h 2705741"/>
              <a:gd name="connsiteX4" fmla="*/ 4099389 w 5358346"/>
              <a:gd name="connsiteY4" fmla="*/ 1082348 h 2705741"/>
              <a:gd name="connsiteX5" fmla="*/ 4938694 w 5358346"/>
              <a:gd name="connsiteY5" fmla="*/ 1833306 h 2705741"/>
              <a:gd name="connsiteX6" fmla="*/ 5358346 w 5358346"/>
              <a:gd name="connsiteY6" fmla="*/ 2672610 h 2705741"/>
              <a:gd name="connsiteX0" fmla="*/ 532346 w 5358346"/>
              <a:gd name="connsiteY0" fmla="*/ 2741330 h 2741330"/>
              <a:gd name="connsiteX1" fmla="*/ 874694 w 5358346"/>
              <a:gd name="connsiteY1" fmla="*/ 1902025 h 2741330"/>
              <a:gd name="connsiteX2" fmla="*/ 57477 w 5358346"/>
              <a:gd name="connsiteY2" fmla="*/ 1062721 h 2741330"/>
              <a:gd name="connsiteX3" fmla="*/ 2741043 w 5358346"/>
              <a:gd name="connsiteY3" fmla="*/ 35676 h 2741330"/>
              <a:gd name="connsiteX4" fmla="*/ 4099389 w 5358346"/>
              <a:gd name="connsiteY4" fmla="*/ 1117937 h 2741330"/>
              <a:gd name="connsiteX5" fmla="*/ 4938694 w 5358346"/>
              <a:gd name="connsiteY5" fmla="*/ 1868895 h 2741330"/>
              <a:gd name="connsiteX6" fmla="*/ 5358346 w 5358346"/>
              <a:gd name="connsiteY6" fmla="*/ 2708199 h 2741330"/>
              <a:gd name="connsiteX0" fmla="*/ 532346 w 5358346"/>
              <a:gd name="connsiteY0" fmla="*/ 2706750 h 2706750"/>
              <a:gd name="connsiteX1" fmla="*/ 874694 w 5358346"/>
              <a:gd name="connsiteY1" fmla="*/ 1867445 h 2706750"/>
              <a:gd name="connsiteX2" fmla="*/ 57477 w 5358346"/>
              <a:gd name="connsiteY2" fmla="*/ 1028141 h 2706750"/>
              <a:gd name="connsiteX3" fmla="*/ 2741043 w 5358346"/>
              <a:gd name="connsiteY3" fmla="*/ 1096 h 2706750"/>
              <a:gd name="connsiteX4" fmla="*/ 4099389 w 5358346"/>
              <a:gd name="connsiteY4" fmla="*/ 1083357 h 2706750"/>
              <a:gd name="connsiteX5" fmla="*/ 4938694 w 5358346"/>
              <a:gd name="connsiteY5" fmla="*/ 1834315 h 2706750"/>
              <a:gd name="connsiteX6" fmla="*/ 5358346 w 5358346"/>
              <a:gd name="connsiteY6" fmla="*/ 2673619 h 2706750"/>
              <a:gd name="connsiteX0" fmla="*/ 688344 w 5514344"/>
              <a:gd name="connsiteY0" fmla="*/ 2706750 h 2706750"/>
              <a:gd name="connsiteX1" fmla="*/ 224518 w 5514344"/>
              <a:gd name="connsiteY1" fmla="*/ 1977880 h 2706750"/>
              <a:gd name="connsiteX2" fmla="*/ 213475 w 5514344"/>
              <a:gd name="connsiteY2" fmla="*/ 1028141 h 2706750"/>
              <a:gd name="connsiteX3" fmla="*/ 2897041 w 5514344"/>
              <a:gd name="connsiteY3" fmla="*/ 1096 h 2706750"/>
              <a:gd name="connsiteX4" fmla="*/ 4255387 w 5514344"/>
              <a:gd name="connsiteY4" fmla="*/ 1083357 h 2706750"/>
              <a:gd name="connsiteX5" fmla="*/ 5094692 w 5514344"/>
              <a:gd name="connsiteY5" fmla="*/ 1834315 h 2706750"/>
              <a:gd name="connsiteX6" fmla="*/ 5514344 w 5514344"/>
              <a:gd name="connsiteY6" fmla="*/ 2673619 h 2706750"/>
              <a:gd name="connsiteX0" fmla="*/ 665696 w 5491696"/>
              <a:gd name="connsiteY0" fmla="*/ 2706750 h 2706750"/>
              <a:gd name="connsiteX1" fmla="*/ 201870 w 5491696"/>
              <a:gd name="connsiteY1" fmla="*/ 1977880 h 2706750"/>
              <a:gd name="connsiteX2" fmla="*/ 190827 w 5491696"/>
              <a:gd name="connsiteY2" fmla="*/ 1028141 h 2706750"/>
              <a:gd name="connsiteX3" fmla="*/ 2874393 w 5491696"/>
              <a:gd name="connsiteY3" fmla="*/ 1096 h 2706750"/>
              <a:gd name="connsiteX4" fmla="*/ 4232739 w 5491696"/>
              <a:gd name="connsiteY4" fmla="*/ 1083357 h 2706750"/>
              <a:gd name="connsiteX5" fmla="*/ 5072044 w 5491696"/>
              <a:gd name="connsiteY5" fmla="*/ 1834315 h 2706750"/>
              <a:gd name="connsiteX6" fmla="*/ 5491696 w 5491696"/>
              <a:gd name="connsiteY6" fmla="*/ 2673619 h 2706750"/>
              <a:gd name="connsiteX0" fmla="*/ 321083 w 5500475"/>
              <a:gd name="connsiteY0" fmla="*/ 2927619 h 2927619"/>
              <a:gd name="connsiteX1" fmla="*/ 210649 w 5500475"/>
              <a:gd name="connsiteY1" fmla="*/ 1977880 h 2927619"/>
              <a:gd name="connsiteX2" fmla="*/ 199606 w 5500475"/>
              <a:gd name="connsiteY2" fmla="*/ 1028141 h 2927619"/>
              <a:gd name="connsiteX3" fmla="*/ 2883172 w 5500475"/>
              <a:gd name="connsiteY3" fmla="*/ 1096 h 2927619"/>
              <a:gd name="connsiteX4" fmla="*/ 4241518 w 5500475"/>
              <a:gd name="connsiteY4" fmla="*/ 1083357 h 2927619"/>
              <a:gd name="connsiteX5" fmla="*/ 5080823 w 5500475"/>
              <a:gd name="connsiteY5" fmla="*/ 1834315 h 2927619"/>
              <a:gd name="connsiteX6" fmla="*/ 5500475 w 5500475"/>
              <a:gd name="connsiteY6" fmla="*/ 2673619 h 2927619"/>
              <a:gd name="connsiteX0" fmla="*/ 321083 w 5500475"/>
              <a:gd name="connsiteY0" fmla="*/ 2927619 h 2927619"/>
              <a:gd name="connsiteX1" fmla="*/ 210649 w 5500475"/>
              <a:gd name="connsiteY1" fmla="*/ 1977880 h 2927619"/>
              <a:gd name="connsiteX2" fmla="*/ 199606 w 5500475"/>
              <a:gd name="connsiteY2" fmla="*/ 1028141 h 2927619"/>
              <a:gd name="connsiteX3" fmla="*/ 2883172 w 5500475"/>
              <a:gd name="connsiteY3" fmla="*/ 1096 h 2927619"/>
              <a:gd name="connsiteX4" fmla="*/ 4241518 w 5500475"/>
              <a:gd name="connsiteY4" fmla="*/ 1083357 h 2927619"/>
              <a:gd name="connsiteX5" fmla="*/ 5080823 w 5500475"/>
              <a:gd name="connsiteY5" fmla="*/ 1834315 h 2927619"/>
              <a:gd name="connsiteX6" fmla="*/ 5500475 w 5500475"/>
              <a:gd name="connsiteY6" fmla="*/ 2673619 h 2927619"/>
              <a:gd name="connsiteX0" fmla="*/ 166720 w 5346112"/>
              <a:gd name="connsiteY0" fmla="*/ 2926900 h 2926900"/>
              <a:gd name="connsiteX1" fmla="*/ 56286 w 5346112"/>
              <a:gd name="connsiteY1" fmla="*/ 1977161 h 2926900"/>
              <a:gd name="connsiteX2" fmla="*/ 266113 w 5346112"/>
              <a:gd name="connsiteY2" fmla="*/ 972205 h 2926900"/>
              <a:gd name="connsiteX3" fmla="*/ 2728809 w 5346112"/>
              <a:gd name="connsiteY3" fmla="*/ 377 h 2926900"/>
              <a:gd name="connsiteX4" fmla="*/ 4087155 w 5346112"/>
              <a:gd name="connsiteY4" fmla="*/ 1082638 h 2926900"/>
              <a:gd name="connsiteX5" fmla="*/ 4926460 w 5346112"/>
              <a:gd name="connsiteY5" fmla="*/ 1833596 h 2926900"/>
              <a:gd name="connsiteX6" fmla="*/ 5346112 w 5346112"/>
              <a:gd name="connsiteY6" fmla="*/ 2672900 h 2926900"/>
              <a:gd name="connsiteX0" fmla="*/ 111833 w 5291225"/>
              <a:gd name="connsiteY0" fmla="*/ 2783416 h 2783416"/>
              <a:gd name="connsiteX1" fmla="*/ 1399 w 5291225"/>
              <a:gd name="connsiteY1" fmla="*/ 1833677 h 2783416"/>
              <a:gd name="connsiteX2" fmla="*/ 211226 w 5291225"/>
              <a:gd name="connsiteY2" fmla="*/ 828721 h 2783416"/>
              <a:gd name="connsiteX3" fmla="*/ 708183 w 5291225"/>
              <a:gd name="connsiteY3" fmla="*/ 458 h 2783416"/>
              <a:gd name="connsiteX4" fmla="*/ 4032268 w 5291225"/>
              <a:gd name="connsiteY4" fmla="*/ 939154 h 2783416"/>
              <a:gd name="connsiteX5" fmla="*/ 4871573 w 5291225"/>
              <a:gd name="connsiteY5" fmla="*/ 1690112 h 2783416"/>
              <a:gd name="connsiteX6" fmla="*/ 5291225 w 5291225"/>
              <a:gd name="connsiteY6" fmla="*/ 2529416 h 2783416"/>
              <a:gd name="connsiteX0" fmla="*/ 111833 w 5291225"/>
              <a:gd name="connsiteY0" fmla="*/ 2899195 h 2899195"/>
              <a:gd name="connsiteX1" fmla="*/ 1399 w 5291225"/>
              <a:gd name="connsiteY1" fmla="*/ 1949456 h 2899195"/>
              <a:gd name="connsiteX2" fmla="*/ 211226 w 5291225"/>
              <a:gd name="connsiteY2" fmla="*/ 944500 h 2899195"/>
              <a:gd name="connsiteX3" fmla="*/ 708183 w 5291225"/>
              <a:gd name="connsiteY3" fmla="*/ 116237 h 2899195"/>
              <a:gd name="connsiteX4" fmla="*/ 4032268 w 5291225"/>
              <a:gd name="connsiteY4" fmla="*/ 1054933 h 2899195"/>
              <a:gd name="connsiteX5" fmla="*/ 4871573 w 5291225"/>
              <a:gd name="connsiteY5" fmla="*/ 1805891 h 2899195"/>
              <a:gd name="connsiteX6" fmla="*/ 5291225 w 5291225"/>
              <a:gd name="connsiteY6" fmla="*/ 2645195 h 2899195"/>
              <a:gd name="connsiteX0" fmla="*/ 136898 w 5316290"/>
              <a:gd name="connsiteY0" fmla="*/ 2783026 h 2783026"/>
              <a:gd name="connsiteX1" fmla="*/ 26464 w 5316290"/>
              <a:gd name="connsiteY1" fmla="*/ 1833287 h 2783026"/>
              <a:gd name="connsiteX2" fmla="*/ 70638 w 5316290"/>
              <a:gd name="connsiteY2" fmla="*/ 894592 h 2783026"/>
              <a:gd name="connsiteX3" fmla="*/ 733248 w 5316290"/>
              <a:gd name="connsiteY3" fmla="*/ 68 h 2783026"/>
              <a:gd name="connsiteX4" fmla="*/ 4057333 w 5316290"/>
              <a:gd name="connsiteY4" fmla="*/ 938764 h 2783026"/>
              <a:gd name="connsiteX5" fmla="*/ 4896638 w 5316290"/>
              <a:gd name="connsiteY5" fmla="*/ 1689722 h 2783026"/>
              <a:gd name="connsiteX6" fmla="*/ 5316290 w 5316290"/>
              <a:gd name="connsiteY6" fmla="*/ 2529026 h 2783026"/>
              <a:gd name="connsiteX0" fmla="*/ 136898 w 5329453"/>
              <a:gd name="connsiteY0" fmla="*/ 2783222 h 2783222"/>
              <a:gd name="connsiteX1" fmla="*/ 26464 w 5329453"/>
              <a:gd name="connsiteY1" fmla="*/ 1833483 h 2783222"/>
              <a:gd name="connsiteX2" fmla="*/ 70638 w 5329453"/>
              <a:gd name="connsiteY2" fmla="*/ 894788 h 2783222"/>
              <a:gd name="connsiteX3" fmla="*/ 733248 w 5329453"/>
              <a:gd name="connsiteY3" fmla="*/ 264 h 2783222"/>
              <a:gd name="connsiteX4" fmla="*/ 2025333 w 5329453"/>
              <a:gd name="connsiteY4" fmla="*/ 983134 h 2783222"/>
              <a:gd name="connsiteX5" fmla="*/ 4896638 w 5329453"/>
              <a:gd name="connsiteY5" fmla="*/ 1689918 h 2783222"/>
              <a:gd name="connsiteX6" fmla="*/ 5316290 w 5329453"/>
              <a:gd name="connsiteY6" fmla="*/ 2529222 h 2783222"/>
              <a:gd name="connsiteX0" fmla="*/ 136898 w 5316290"/>
              <a:gd name="connsiteY0" fmla="*/ 2783222 h 2783222"/>
              <a:gd name="connsiteX1" fmla="*/ 26464 w 5316290"/>
              <a:gd name="connsiteY1" fmla="*/ 1833483 h 2783222"/>
              <a:gd name="connsiteX2" fmla="*/ 70638 w 5316290"/>
              <a:gd name="connsiteY2" fmla="*/ 894788 h 2783222"/>
              <a:gd name="connsiteX3" fmla="*/ 733248 w 5316290"/>
              <a:gd name="connsiteY3" fmla="*/ 264 h 2783222"/>
              <a:gd name="connsiteX4" fmla="*/ 2025333 w 5316290"/>
              <a:gd name="connsiteY4" fmla="*/ 983134 h 2783222"/>
              <a:gd name="connsiteX5" fmla="*/ 2157855 w 5316290"/>
              <a:gd name="connsiteY5" fmla="*/ 1888701 h 2783222"/>
              <a:gd name="connsiteX6" fmla="*/ 5316290 w 5316290"/>
              <a:gd name="connsiteY6" fmla="*/ 2529222 h 2783222"/>
              <a:gd name="connsiteX0" fmla="*/ 136898 w 2279333"/>
              <a:gd name="connsiteY0" fmla="*/ 2783222 h 2783222"/>
              <a:gd name="connsiteX1" fmla="*/ 26464 w 2279333"/>
              <a:gd name="connsiteY1" fmla="*/ 1833483 h 2783222"/>
              <a:gd name="connsiteX2" fmla="*/ 70638 w 2279333"/>
              <a:gd name="connsiteY2" fmla="*/ 894788 h 2783222"/>
              <a:gd name="connsiteX3" fmla="*/ 733248 w 2279333"/>
              <a:gd name="connsiteY3" fmla="*/ 264 h 2783222"/>
              <a:gd name="connsiteX4" fmla="*/ 2025333 w 2279333"/>
              <a:gd name="connsiteY4" fmla="*/ 983134 h 2783222"/>
              <a:gd name="connsiteX5" fmla="*/ 2157855 w 2279333"/>
              <a:gd name="connsiteY5" fmla="*/ 1888701 h 2783222"/>
              <a:gd name="connsiteX6" fmla="*/ 2279333 w 2279333"/>
              <a:gd name="connsiteY6" fmla="*/ 2772178 h 2783222"/>
              <a:gd name="connsiteX0" fmla="*/ 136898 w 2279333"/>
              <a:gd name="connsiteY0" fmla="*/ 2783222 h 2783222"/>
              <a:gd name="connsiteX1" fmla="*/ 26464 w 2279333"/>
              <a:gd name="connsiteY1" fmla="*/ 1833483 h 2783222"/>
              <a:gd name="connsiteX2" fmla="*/ 70638 w 2279333"/>
              <a:gd name="connsiteY2" fmla="*/ 894788 h 2783222"/>
              <a:gd name="connsiteX3" fmla="*/ 733248 w 2279333"/>
              <a:gd name="connsiteY3" fmla="*/ 264 h 2783222"/>
              <a:gd name="connsiteX4" fmla="*/ 2025333 w 2279333"/>
              <a:gd name="connsiteY4" fmla="*/ 983134 h 2783222"/>
              <a:gd name="connsiteX5" fmla="*/ 2036377 w 2279333"/>
              <a:gd name="connsiteY5" fmla="*/ 1943919 h 2783222"/>
              <a:gd name="connsiteX6" fmla="*/ 2279333 w 2279333"/>
              <a:gd name="connsiteY6" fmla="*/ 2772178 h 2783222"/>
              <a:gd name="connsiteX0" fmla="*/ 136898 w 2279333"/>
              <a:gd name="connsiteY0" fmla="*/ 2783367 h 2783367"/>
              <a:gd name="connsiteX1" fmla="*/ 26464 w 2279333"/>
              <a:gd name="connsiteY1" fmla="*/ 1833628 h 2783367"/>
              <a:gd name="connsiteX2" fmla="*/ 70638 w 2279333"/>
              <a:gd name="connsiteY2" fmla="*/ 894933 h 2783367"/>
              <a:gd name="connsiteX3" fmla="*/ 733248 w 2279333"/>
              <a:gd name="connsiteY3" fmla="*/ 409 h 2783367"/>
              <a:gd name="connsiteX4" fmla="*/ 1925942 w 2279333"/>
              <a:gd name="connsiteY4" fmla="*/ 1005366 h 2783367"/>
              <a:gd name="connsiteX5" fmla="*/ 2036377 w 2279333"/>
              <a:gd name="connsiteY5" fmla="*/ 1944064 h 2783367"/>
              <a:gd name="connsiteX6" fmla="*/ 2279333 w 2279333"/>
              <a:gd name="connsiteY6" fmla="*/ 2772323 h 278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9333" h="2783367">
                <a:moveTo>
                  <a:pt x="136898" y="2783367"/>
                </a:moveTo>
                <a:cubicBezTo>
                  <a:pt x="146101" y="2500837"/>
                  <a:pt x="37507" y="2148367"/>
                  <a:pt x="26464" y="1833628"/>
                </a:cubicBezTo>
                <a:cubicBezTo>
                  <a:pt x="15421" y="1518889"/>
                  <a:pt x="-47159" y="1200469"/>
                  <a:pt x="70638" y="894933"/>
                </a:cubicBezTo>
                <a:cubicBezTo>
                  <a:pt x="188435" y="589397"/>
                  <a:pt x="424031" y="-17997"/>
                  <a:pt x="733248" y="409"/>
                </a:cubicBezTo>
                <a:cubicBezTo>
                  <a:pt x="1042465" y="18815"/>
                  <a:pt x="1708754" y="681424"/>
                  <a:pt x="1925942" y="1005366"/>
                </a:cubicBezTo>
                <a:cubicBezTo>
                  <a:pt x="2143130" y="1329308"/>
                  <a:pt x="1977479" y="1649571"/>
                  <a:pt x="2036377" y="1944064"/>
                </a:cubicBezTo>
                <a:cubicBezTo>
                  <a:pt x="2095275" y="2238557"/>
                  <a:pt x="2279333" y="2772323"/>
                  <a:pt x="2279333" y="2772323"/>
                </a:cubicBezTo>
              </a:path>
            </a:pathLst>
          </a:custGeom>
          <a:ln w="63500">
            <a:solidFill>
              <a:srgbClr val="0000FF"/>
            </a:solidFill>
            <a:tailEnd type="stealth" w="lg" len="lg"/>
          </a:ln>
          <a:effectLst>
            <a:glow rad="38100">
              <a:schemeClr val="tx2">
                <a:lumMod val="40000"/>
                <a:lumOff val="60000"/>
                <a:alpha val="75000"/>
              </a:schemeClr>
            </a:glow>
            <a:outerShdw blurRad="40000" dist="20000" dir="5400000" rotWithShape="0">
              <a:srgbClr val="000000">
                <a:alpha val="38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Calibri" charset="0"/>
              <a:ea typeface="Calibri" charset="0"/>
              <a:cs typeface="Calibri" charset="0"/>
            </a:endParaRPr>
          </a:p>
        </p:txBody>
      </p:sp>
      <p:pic>
        <p:nvPicPr>
          <p:cNvPr id="429" name="Picture 428" descr="bang.gif"/>
          <p:cNvPicPr>
            <a:picLocks noChangeAspect="1"/>
          </p:cNvPicPr>
          <p:nvPr/>
        </p:nvPicPr>
        <p:blipFill>
          <a:blip r:embed="rId4" cstate="print"/>
          <a:stretch>
            <a:fillRect/>
          </a:stretch>
        </p:blipFill>
        <p:spPr>
          <a:xfrm>
            <a:off x="3451632" y="2169073"/>
            <a:ext cx="739660" cy="739660"/>
          </a:xfrm>
          <a:prstGeom prst="rect">
            <a:avLst/>
          </a:prstGeom>
        </p:spPr>
      </p:pic>
    </p:spTree>
    <p:extLst>
      <p:ext uri="{BB962C8B-B14F-4D97-AF65-F5344CB8AC3E}">
        <p14:creationId xmlns:p14="http://schemas.microsoft.com/office/powerpoint/2010/main" val="688886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417"/>
                                        </p:tgtEl>
                                        <p:attrNameLst>
                                          <p:attrName>style.visibility</p:attrName>
                                        </p:attrNameLst>
                                      </p:cBhvr>
                                      <p:to>
                                        <p:strVal val="visible"/>
                                      </p:to>
                                    </p:set>
                                  </p:childTnLst>
                                </p:cTn>
                              </p:par>
                              <p:par>
                                <p:cTn id="7" presetID="1" presetClass="exit" presetSubtype="0" fill="hold" nodeType="withEffect">
                                  <p:stCondLst>
                                    <p:cond delay="1500"/>
                                  </p:stCondLst>
                                  <p:childTnLst>
                                    <p:set>
                                      <p:cBhvr>
                                        <p:cTn id="8" dur="1" fill="hold">
                                          <p:stCondLst>
                                            <p:cond delay="0"/>
                                          </p:stCondLst>
                                        </p:cTn>
                                        <p:tgtEl>
                                          <p:spTgt spid="4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15"/>
                                        </p:tgtEl>
                                        <p:attrNameLst>
                                          <p:attrName>style.visibility</p:attrName>
                                        </p:attrNameLst>
                                      </p:cBhvr>
                                      <p:to>
                                        <p:strVal val="visible"/>
                                      </p:to>
                                    </p:set>
                                    <p:animEffect transition="in" filter="wipe(left)">
                                      <p:cBhvr>
                                        <p:cTn id="13" dur="500"/>
                                        <p:tgtEl>
                                          <p:spTgt spid="4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416"/>
                                        </p:tgtEl>
                                        <p:attrNameLst>
                                          <p:attrName>style.visibility</p:attrName>
                                        </p:attrNameLst>
                                      </p:cBhvr>
                                      <p:to>
                                        <p:strVal val="visible"/>
                                      </p:to>
                                    </p:set>
                                    <p:animEffect transition="in" filter="wipe(right)">
                                      <p:cBhvr>
                                        <p:cTn id="18" dur="500"/>
                                        <p:tgtEl>
                                          <p:spTgt spid="416"/>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4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2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2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2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27"/>
                                        </p:tgtEl>
                                        <p:attrNameLst>
                                          <p:attrName>style.visibility</p:attrName>
                                        </p:attrNameLst>
                                      </p:cBhvr>
                                      <p:to>
                                        <p:strVal val="visible"/>
                                      </p:to>
                                    </p:set>
                                  </p:childTnLst>
                                </p:cTn>
                              </p:par>
                              <p:par>
                                <p:cTn id="48" presetID="1" presetClass="entr" presetSubtype="0" fill="hold" nodeType="withEffect">
                                  <p:stCondLst>
                                    <p:cond delay="1500"/>
                                  </p:stCondLst>
                                  <p:childTnLst>
                                    <p:set>
                                      <p:cBhvr>
                                        <p:cTn id="49" dur="1" fill="hold">
                                          <p:stCondLst>
                                            <p:cond delay="0"/>
                                          </p:stCondLst>
                                        </p:cTn>
                                        <p:tgtEl>
                                          <p:spTgt spid="429"/>
                                        </p:tgtEl>
                                        <p:attrNameLst>
                                          <p:attrName>style.visibility</p:attrName>
                                        </p:attrNameLst>
                                      </p:cBhvr>
                                      <p:to>
                                        <p:strVal val="visible"/>
                                      </p:to>
                                    </p:set>
                                  </p:childTnLst>
                                </p:cTn>
                              </p:par>
                              <p:par>
                                <p:cTn id="50" presetID="1" presetClass="exit" presetSubtype="0" fill="hold" nodeType="withEffect">
                                  <p:stCondLst>
                                    <p:cond delay="1500"/>
                                  </p:stCondLst>
                                  <p:childTnLst>
                                    <p:set>
                                      <p:cBhvr>
                                        <p:cTn id="51" dur="1" fill="hold">
                                          <p:stCondLst>
                                            <p:cond delay="0"/>
                                          </p:stCondLst>
                                        </p:cTn>
                                        <p:tgtEl>
                                          <p:spTgt spid="42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8"/>
                                        </p:tgtEl>
                                        <p:attrNameLst>
                                          <p:attrName>style.visibility</p:attrName>
                                        </p:attrNameLst>
                                      </p:cBhvr>
                                      <p:to>
                                        <p:strVal val="visible"/>
                                      </p:to>
                                    </p:set>
                                    <p:animEffect transition="in" filter="wipe(left)">
                                      <p:cBhvr>
                                        <p:cTn id="56" dur="500"/>
                                        <p:tgtEl>
                                          <p:spTgt spid="428"/>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animBg="1"/>
      <p:bldP spid="416"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DCQCN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Microsoft/</a:t>
            </a:r>
            <a:r>
              <a:rPr lang="en-US" dirty="0" err="1" smtClean="0"/>
              <a:t>Mellanox</a:t>
            </a:r>
            <a:r>
              <a:rPr lang="en-US" dirty="0" smtClean="0"/>
              <a:t> proposal to run congestion control for RoCEv2</a:t>
            </a:r>
          </a:p>
          <a:p>
            <a:r>
              <a:rPr lang="en-US" dirty="0" smtClean="0"/>
              <a:t>Receiving NICS reflect back ECN info once per N microseconds</a:t>
            </a:r>
          </a:p>
          <a:p>
            <a:r>
              <a:rPr lang="en-US" dirty="0" smtClean="0"/>
              <a:t>Sender adjusts rate in DCTCP-like fashion</a:t>
            </a:r>
          </a:p>
          <a:p>
            <a:r>
              <a:rPr lang="en-US" dirty="0" smtClean="0"/>
              <a:t>Experience:</a:t>
            </a:r>
          </a:p>
          <a:p>
            <a:pPr lvl="1"/>
            <a:r>
              <a:rPr lang="en-US" dirty="0" smtClean="0"/>
              <a:t>Although tree-like topology deadlocks can occur due to broadcast</a:t>
            </a:r>
          </a:p>
          <a:p>
            <a:pPr lvl="1"/>
            <a:r>
              <a:rPr lang="en-US" dirty="0" err="1" smtClean="0"/>
              <a:t>Livelock</a:t>
            </a:r>
            <a:r>
              <a:rPr lang="en-US" dirty="0" smtClean="0"/>
              <a:t> issues if losses occur due to poor loss recovery</a:t>
            </a:r>
          </a:p>
          <a:p>
            <a:pPr lvl="1"/>
            <a:r>
              <a:rPr lang="en-US" dirty="0" smtClean="0"/>
              <a:t>Hard to use &gt; 2 priorities due to buffer limitations </a:t>
            </a:r>
            <a:r>
              <a:rPr lang="en-US" dirty="0" smtClean="0">
                <a:sym typeface="Wingdings"/>
              </a:rPr>
              <a:t> need enough buffer to accommodate delays in pause</a:t>
            </a:r>
          </a:p>
          <a:p>
            <a:pPr lvl="1"/>
            <a:r>
              <a:rPr lang="en-US" dirty="0" smtClean="0">
                <a:sym typeface="Wingdings"/>
              </a:rPr>
              <a:t>Simple fixes </a:t>
            </a:r>
            <a:r>
              <a:rPr lang="mr-IN" dirty="0" smtClean="0">
                <a:sym typeface="Wingdings"/>
              </a:rPr>
              <a:t>–</a:t>
            </a:r>
            <a:r>
              <a:rPr lang="en-US" dirty="0" smtClean="0">
                <a:sym typeface="Wingdings"/>
              </a:rPr>
              <a:t> but suggest fragile design</a:t>
            </a:r>
            <a:endParaRPr lang="en-US" dirty="0" smtClean="0"/>
          </a:p>
          <a:p>
            <a:endParaRPr lang="en-US" dirty="0"/>
          </a:p>
        </p:txBody>
      </p:sp>
      <p:sp>
        <p:nvSpPr>
          <p:cNvPr id="4" name="Slide Number Placeholder 3"/>
          <p:cNvSpPr>
            <a:spLocks noGrp="1"/>
          </p:cNvSpPr>
          <p:nvPr>
            <p:ph type="sldNum" sz="quarter" idx="12"/>
          </p:nvPr>
        </p:nvSpPr>
        <p:spPr/>
        <p:txBody>
          <a:bodyPr/>
          <a:lstStyle/>
          <a:p>
            <a:fld id="{FFC44466-CD59-DF45-B29B-4258455BB136}" type="slidenum">
              <a:rPr lang="en-US" altLang="en-US" smtClean="0"/>
              <a:pPr/>
              <a:t>39</a:t>
            </a:fld>
            <a:endParaRPr lang="en-US" altLang="en-US"/>
          </a:p>
        </p:txBody>
      </p:sp>
    </p:spTree>
    <p:extLst>
      <p:ext uri="{BB962C8B-B14F-4D97-AF65-F5344CB8AC3E}">
        <p14:creationId xmlns:p14="http://schemas.microsoft.com/office/powerpoint/2010/main" val="3019328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457200" y="76200"/>
            <a:ext cx="8229600" cy="1143000"/>
          </a:xfrm>
        </p:spPr>
        <p:txBody>
          <a:bodyPr/>
          <a:lstStyle/>
          <a:p>
            <a:r>
              <a:rPr lang="en-US" altLang="en-US" sz="4000" b="1">
                <a:solidFill>
                  <a:srgbClr val="0000CC"/>
                </a:solidFill>
              </a:rPr>
              <a:t>Data Center Packet Transport</a:t>
            </a:r>
          </a:p>
        </p:txBody>
      </p:sp>
      <p:sp>
        <p:nvSpPr>
          <p:cNvPr id="135170" name="Content Placeholder 2"/>
          <p:cNvSpPr>
            <a:spLocks noGrp="1"/>
          </p:cNvSpPr>
          <p:nvPr>
            <p:ph idx="1"/>
          </p:nvPr>
        </p:nvSpPr>
        <p:spPr>
          <a:xfrm>
            <a:off x="4114800" y="1798638"/>
            <a:ext cx="5257800" cy="3535362"/>
          </a:xfrm>
        </p:spPr>
        <p:txBody>
          <a:bodyPr/>
          <a:lstStyle/>
          <a:p>
            <a:r>
              <a:rPr lang="en-US" altLang="en-US"/>
              <a:t>Large purpose-built DCs</a:t>
            </a:r>
          </a:p>
          <a:p>
            <a:pPr lvl="1"/>
            <a:r>
              <a:rPr lang="en-US" altLang="en-US"/>
              <a:t>Huge investment:  R&amp;D, business</a:t>
            </a:r>
          </a:p>
          <a:p>
            <a:pPr lvl="1">
              <a:buFontTx/>
              <a:buNone/>
            </a:pPr>
            <a:endParaRPr lang="en-US" altLang="en-US"/>
          </a:p>
          <a:p>
            <a:r>
              <a:rPr lang="en-US" altLang="en-US"/>
              <a:t>Transport </a:t>
            </a:r>
            <a:r>
              <a:rPr lang="en-US" altLang="en-US" b="1">
                <a:solidFill>
                  <a:srgbClr val="FF0000"/>
                </a:solidFill>
              </a:rPr>
              <a:t>inside </a:t>
            </a:r>
            <a:r>
              <a:rPr lang="en-US" altLang="en-US"/>
              <a:t>the DC</a:t>
            </a:r>
          </a:p>
          <a:p>
            <a:pPr lvl="1"/>
            <a:r>
              <a:rPr lang="en-US" altLang="en-US"/>
              <a:t>TCP rules (99.9% of traffic)</a:t>
            </a:r>
          </a:p>
          <a:p>
            <a:pPr lvl="1">
              <a:buFontTx/>
              <a:buNone/>
            </a:pPr>
            <a:endParaRPr lang="en-US" altLang="en-US"/>
          </a:p>
          <a:p>
            <a:r>
              <a:rPr lang="en-US" altLang="en-US"/>
              <a:t>How’s TCP doing?</a:t>
            </a:r>
          </a:p>
        </p:txBody>
      </p:sp>
      <p:pic>
        <p:nvPicPr>
          <p:cNvPr id="135171" name="Picture 8" descr="microsoft-datacente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71600"/>
            <a:ext cx="3625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E3226A-703F-BB4A-B226-61F320333295}" type="slidenum">
              <a:rPr lang="en-US" altLang="en-US" sz="1200">
                <a:solidFill>
                  <a:schemeClr val="tx2"/>
                </a:solidFill>
                <a:latin typeface="Arial Narrow" charset="0"/>
              </a:rPr>
              <a:pPr eaLnBrk="1" hangingPunct="1"/>
              <a:t>4</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5" name="Title 1"/>
          <p:cNvSpPr>
            <a:spLocks noGrp="1"/>
          </p:cNvSpPr>
          <p:nvPr>
            <p:ph type="title"/>
          </p:nvPr>
        </p:nvSpPr>
        <p:spPr>
          <a:xfrm>
            <a:off x="457200" y="0"/>
            <a:ext cx="8229600" cy="1143000"/>
          </a:xfrm>
        </p:spPr>
        <p:txBody>
          <a:bodyPr/>
          <a:lstStyle/>
          <a:p>
            <a:r>
              <a:rPr lang="en-US" altLang="en-US"/>
              <a:t>Analysis</a:t>
            </a:r>
          </a:p>
        </p:txBody>
      </p:sp>
      <p:sp>
        <p:nvSpPr>
          <p:cNvPr id="154626" name="Content Placeholder 2"/>
          <p:cNvSpPr>
            <a:spLocks noGrp="1"/>
          </p:cNvSpPr>
          <p:nvPr>
            <p:ph idx="1"/>
          </p:nvPr>
        </p:nvSpPr>
        <p:spPr>
          <a:xfrm>
            <a:off x="228600" y="1295400"/>
            <a:ext cx="8686800" cy="1524000"/>
          </a:xfrm>
        </p:spPr>
        <p:txBody>
          <a:bodyPr/>
          <a:lstStyle/>
          <a:p>
            <a:r>
              <a:rPr lang="en-US" altLang="en-US" sz="2400"/>
              <a:t>How low can DCTCP maintain queues without loss of throughput? </a:t>
            </a:r>
          </a:p>
          <a:p>
            <a:r>
              <a:rPr lang="en-US" altLang="en-US" sz="2400"/>
              <a:t>How do we set the DCTCP parameters?</a:t>
            </a:r>
          </a:p>
          <a:p>
            <a:pPr>
              <a:buFontTx/>
              <a:buNone/>
            </a:pPr>
            <a:endParaRPr lang="en-US" altLang="en-US" sz="2400"/>
          </a:p>
        </p:txBody>
      </p:sp>
      <p:sp>
        <p:nvSpPr>
          <p:cNvPr id="154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22</a:t>
            </a:r>
          </a:p>
        </p:txBody>
      </p:sp>
      <p:sp>
        <p:nvSpPr>
          <p:cNvPr id="154628" name="TextBox 4"/>
          <p:cNvSpPr txBox="1">
            <a:spLocks noChangeArrowheads="1"/>
          </p:cNvSpPr>
          <p:nvPr/>
        </p:nvSpPr>
        <p:spPr bwMode="auto">
          <a:xfrm>
            <a:off x="1143000" y="26670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Wingdings" charset="2"/>
              <a:buChar char="Ø"/>
            </a:pPr>
            <a:r>
              <a:rPr lang="en-US" altLang="en-US" b="1">
                <a:solidFill>
                  <a:srgbClr val="FF0000"/>
                </a:solidFill>
              </a:rPr>
              <a:t> Need to quantify queue size oscillations (Stability). </a:t>
            </a:r>
          </a:p>
        </p:txBody>
      </p:sp>
      <p:grpSp>
        <p:nvGrpSpPr>
          <p:cNvPr id="154629" name="Group 49"/>
          <p:cNvGrpSpPr>
            <a:grpSpLocks/>
          </p:cNvGrpSpPr>
          <p:nvPr/>
        </p:nvGrpSpPr>
        <p:grpSpPr bwMode="auto">
          <a:xfrm>
            <a:off x="933450" y="3105150"/>
            <a:ext cx="7143750" cy="3238500"/>
            <a:chOff x="933522" y="3105090"/>
            <a:chExt cx="7143678" cy="3238620"/>
          </a:xfrm>
        </p:grpSpPr>
        <p:sp>
          <p:nvSpPr>
            <p:cNvPr id="154630" name="TextBox 6"/>
            <p:cNvSpPr txBox="1">
              <a:spLocks noChangeArrowheads="1"/>
            </p:cNvSpPr>
            <p:nvPr/>
          </p:nvSpPr>
          <p:spPr bwMode="auto">
            <a:xfrm>
              <a:off x="6584545" y="5943600"/>
              <a:ext cx="149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Time</a:t>
              </a:r>
            </a:p>
          </p:txBody>
        </p:sp>
        <p:cxnSp>
          <p:nvCxnSpPr>
            <p:cNvPr id="8" name="Straight Arrow Connector 7"/>
            <p:cNvCxnSpPr/>
            <p:nvPr/>
          </p:nvCxnSpPr>
          <p:spPr>
            <a:xfrm rot="16200000" flipV="1">
              <a:off x="1593861" y="4713288"/>
              <a:ext cx="229878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43254" y="5861092"/>
              <a:ext cx="434335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806868" y="3895694"/>
              <a:ext cx="1489060" cy="1008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743254" y="4162404"/>
              <a:ext cx="4267157"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4635" name="TextBox 12"/>
            <p:cNvSpPr txBox="1">
              <a:spLocks noChangeArrowheads="1"/>
            </p:cNvSpPr>
            <p:nvPr/>
          </p:nvSpPr>
          <p:spPr bwMode="auto">
            <a:xfrm>
              <a:off x="933522" y="46598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(W*+1)(1-α/2)</a:t>
              </a:r>
            </a:p>
          </p:txBody>
        </p:sp>
        <p:sp>
          <p:nvSpPr>
            <p:cNvPr id="154636" name="TextBox 13"/>
            <p:cNvSpPr txBox="1">
              <a:spLocks noChangeArrowheads="1"/>
            </p:cNvSpPr>
            <p:nvPr/>
          </p:nvSpPr>
          <p:spPr bwMode="auto">
            <a:xfrm>
              <a:off x="1968889" y="3962400"/>
              <a:ext cx="745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a:t>
              </a:r>
            </a:p>
          </p:txBody>
        </p:sp>
        <p:sp>
          <p:nvSpPr>
            <p:cNvPr id="154637" name="TextBox 14"/>
            <p:cNvSpPr txBox="1">
              <a:spLocks noChangeArrowheads="1"/>
            </p:cNvSpPr>
            <p:nvPr/>
          </p:nvSpPr>
          <p:spPr bwMode="auto">
            <a:xfrm>
              <a:off x="1905000" y="3105090"/>
              <a:ext cx="1843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Window Size</a:t>
              </a:r>
            </a:p>
          </p:txBody>
        </p:sp>
        <p:cxnSp>
          <p:nvCxnSpPr>
            <p:cNvPr id="16" name="Straight Connector 15"/>
            <p:cNvCxnSpPr/>
            <p:nvPr/>
          </p:nvCxnSpPr>
          <p:spPr>
            <a:xfrm rot="5400000" flipH="1" flipV="1">
              <a:off x="3310755" y="4385456"/>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90291" y="4380694"/>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03866" y="3881407"/>
              <a:ext cx="1477947" cy="10017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4641" name="TextBox 18"/>
            <p:cNvSpPr txBox="1">
              <a:spLocks noChangeArrowheads="1"/>
            </p:cNvSpPr>
            <p:nvPr/>
          </p:nvSpPr>
          <p:spPr bwMode="auto">
            <a:xfrm>
              <a:off x="1724061" y="36692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a:t>
              </a:r>
            </a:p>
          </p:txBody>
        </p:sp>
        <p:cxnSp>
          <p:nvCxnSpPr>
            <p:cNvPr id="20" name="Straight Connector 19"/>
            <p:cNvCxnSpPr/>
            <p:nvPr/>
          </p:nvCxnSpPr>
          <p:spPr>
            <a:xfrm rot="10800000">
              <a:off x="2744842" y="3882994"/>
              <a:ext cx="4265569"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43254" y="3875057"/>
              <a:ext cx="1066789" cy="7223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730554" y="4899031"/>
              <a:ext cx="4268745"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6920203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49" name="Title 1"/>
          <p:cNvSpPr>
            <a:spLocks noGrp="1"/>
          </p:cNvSpPr>
          <p:nvPr>
            <p:ph type="title"/>
          </p:nvPr>
        </p:nvSpPr>
        <p:spPr>
          <a:xfrm>
            <a:off x="457200" y="0"/>
            <a:ext cx="8229600" cy="1143000"/>
          </a:xfrm>
        </p:spPr>
        <p:txBody>
          <a:bodyPr/>
          <a:lstStyle/>
          <a:p>
            <a:r>
              <a:rPr lang="en-US" altLang="en-US"/>
              <a:t>Analysis</a:t>
            </a:r>
          </a:p>
        </p:txBody>
      </p:sp>
      <p:sp>
        <p:nvSpPr>
          <p:cNvPr id="155650" name="Content Placeholder 2"/>
          <p:cNvSpPr>
            <a:spLocks noGrp="1"/>
          </p:cNvSpPr>
          <p:nvPr>
            <p:ph idx="1"/>
          </p:nvPr>
        </p:nvSpPr>
        <p:spPr>
          <a:xfrm>
            <a:off x="228600" y="1295400"/>
            <a:ext cx="8686800" cy="1524000"/>
          </a:xfrm>
        </p:spPr>
        <p:txBody>
          <a:bodyPr/>
          <a:lstStyle/>
          <a:p>
            <a:r>
              <a:rPr lang="en-US" altLang="en-US" sz="2400"/>
              <a:t>How low can DCTCP maintain queues without loss of throughput? </a:t>
            </a:r>
          </a:p>
          <a:p>
            <a:r>
              <a:rPr lang="en-US" altLang="en-US" sz="2400"/>
              <a:t>How do we set the DCTCP parameters?</a:t>
            </a:r>
          </a:p>
          <a:p>
            <a:pPr>
              <a:buFontTx/>
              <a:buNone/>
            </a:pPr>
            <a:endParaRPr lang="en-US" altLang="en-US" sz="2400"/>
          </a:p>
        </p:txBody>
      </p:sp>
      <p:sp>
        <p:nvSpPr>
          <p:cNvPr id="155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22</a:t>
            </a:r>
          </a:p>
        </p:txBody>
      </p:sp>
      <p:sp>
        <p:nvSpPr>
          <p:cNvPr id="155652" name="TextBox 4"/>
          <p:cNvSpPr txBox="1">
            <a:spLocks noChangeArrowheads="1"/>
          </p:cNvSpPr>
          <p:nvPr/>
        </p:nvSpPr>
        <p:spPr bwMode="auto">
          <a:xfrm>
            <a:off x="1143000" y="2514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Wingdings" charset="2"/>
              <a:buChar char="Ø"/>
            </a:pPr>
            <a:r>
              <a:rPr lang="en-US" altLang="en-US" b="1">
                <a:solidFill>
                  <a:srgbClr val="FF0000"/>
                </a:solidFill>
              </a:rPr>
              <a:t> Need to quantify queue size oscillations (Stability). </a:t>
            </a:r>
          </a:p>
        </p:txBody>
      </p:sp>
      <p:grpSp>
        <p:nvGrpSpPr>
          <p:cNvPr id="155653" name="Group 49"/>
          <p:cNvGrpSpPr>
            <a:grpSpLocks/>
          </p:cNvGrpSpPr>
          <p:nvPr/>
        </p:nvGrpSpPr>
        <p:grpSpPr bwMode="auto">
          <a:xfrm>
            <a:off x="1143000" y="3352800"/>
            <a:ext cx="6962775" cy="3238500"/>
            <a:chOff x="1114461" y="3105090"/>
            <a:chExt cx="6962739" cy="3238620"/>
          </a:xfrm>
        </p:grpSpPr>
        <p:sp>
          <p:nvSpPr>
            <p:cNvPr id="155663" name="TextBox 6"/>
            <p:cNvSpPr txBox="1">
              <a:spLocks noChangeArrowheads="1"/>
            </p:cNvSpPr>
            <p:nvPr/>
          </p:nvSpPr>
          <p:spPr bwMode="auto">
            <a:xfrm>
              <a:off x="6584545" y="5943600"/>
              <a:ext cx="149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Time</a:t>
              </a:r>
            </a:p>
          </p:txBody>
        </p:sp>
        <p:cxnSp>
          <p:nvCxnSpPr>
            <p:cNvPr id="8" name="Straight Arrow Connector 7"/>
            <p:cNvCxnSpPr/>
            <p:nvPr/>
          </p:nvCxnSpPr>
          <p:spPr>
            <a:xfrm rot="16200000" flipV="1">
              <a:off x="1593835" y="4713288"/>
              <a:ext cx="229878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43228" y="5861092"/>
              <a:ext cx="434337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806847" y="3895694"/>
              <a:ext cx="1489067" cy="1008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743228" y="4162404"/>
              <a:ext cx="426717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5668" name="TextBox 12"/>
            <p:cNvSpPr txBox="1">
              <a:spLocks noChangeArrowheads="1"/>
            </p:cNvSpPr>
            <p:nvPr/>
          </p:nvSpPr>
          <p:spPr bwMode="auto">
            <a:xfrm>
              <a:off x="1114461" y="46598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(W*+1)(1-α/2)</a:t>
              </a:r>
            </a:p>
          </p:txBody>
        </p:sp>
        <p:sp>
          <p:nvSpPr>
            <p:cNvPr id="155669" name="TextBox 13"/>
            <p:cNvSpPr txBox="1">
              <a:spLocks noChangeArrowheads="1"/>
            </p:cNvSpPr>
            <p:nvPr/>
          </p:nvSpPr>
          <p:spPr bwMode="auto">
            <a:xfrm>
              <a:off x="2149828" y="3962400"/>
              <a:ext cx="745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a:t>
              </a:r>
            </a:p>
          </p:txBody>
        </p:sp>
        <p:sp>
          <p:nvSpPr>
            <p:cNvPr id="155670" name="TextBox 14"/>
            <p:cNvSpPr txBox="1">
              <a:spLocks noChangeArrowheads="1"/>
            </p:cNvSpPr>
            <p:nvPr/>
          </p:nvSpPr>
          <p:spPr bwMode="auto">
            <a:xfrm>
              <a:off x="1905000" y="3105090"/>
              <a:ext cx="1843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Window Size</a:t>
              </a:r>
            </a:p>
          </p:txBody>
        </p:sp>
        <p:cxnSp>
          <p:nvCxnSpPr>
            <p:cNvPr id="16" name="Straight Connector 15"/>
            <p:cNvCxnSpPr/>
            <p:nvPr/>
          </p:nvCxnSpPr>
          <p:spPr>
            <a:xfrm rot="5400000" flipH="1" flipV="1">
              <a:off x="3310735" y="4385456"/>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90277" y="4380694"/>
              <a:ext cx="100016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03852" y="3881407"/>
              <a:ext cx="1477954" cy="10017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5674" name="TextBox 18"/>
            <p:cNvSpPr txBox="1">
              <a:spLocks noChangeArrowheads="1"/>
            </p:cNvSpPr>
            <p:nvPr/>
          </p:nvSpPr>
          <p:spPr bwMode="auto">
            <a:xfrm>
              <a:off x="1905000" y="3669268"/>
              <a:ext cx="1704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W*+1</a:t>
              </a:r>
            </a:p>
          </p:txBody>
        </p:sp>
        <p:cxnSp>
          <p:nvCxnSpPr>
            <p:cNvPr id="20" name="Straight Connector 19"/>
            <p:cNvCxnSpPr/>
            <p:nvPr/>
          </p:nvCxnSpPr>
          <p:spPr>
            <a:xfrm rot="10800000">
              <a:off x="2744816" y="3882994"/>
              <a:ext cx="426559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43228" y="3875057"/>
              <a:ext cx="1066794" cy="7223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730528" y="4899031"/>
              <a:ext cx="4268766"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nvGrpSpPr>
          <p:cNvPr id="155654" name="Group 48"/>
          <p:cNvGrpSpPr>
            <a:grpSpLocks/>
          </p:cNvGrpSpPr>
          <p:nvPr/>
        </p:nvGrpSpPr>
        <p:grpSpPr bwMode="auto">
          <a:xfrm>
            <a:off x="3429000" y="2971800"/>
            <a:ext cx="3810000" cy="1619250"/>
            <a:chOff x="3400461" y="2697421"/>
            <a:chExt cx="3810000" cy="1619310"/>
          </a:xfrm>
        </p:grpSpPr>
        <p:sp>
          <p:nvSpPr>
            <p:cNvPr id="23" name="Oval 22"/>
            <p:cNvSpPr/>
            <p:nvPr/>
          </p:nvSpPr>
          <p:spPr>
            <a:xfrm>
              <a:off x="4648200" y="3505200"/>
              <a:ext cx="920328" cy="811531"/>
            </a:xfrm>
            <a:prstGeom prst="ellipse">
              <a:avLst/>
            </a:prstGeom>
            <a:noFill/>
            <a:ln>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658" name="TextBox 23"/>
            <p:cNvSpPr txBox="1">
              <a:spLocks noChangeArrowheads="1"/>
            </p:cNvSpPr>
            <p:nvPr/>
          </p:nvSpPr>
          <p:spPr bwMode="auto">
            <a:xfrm>
              <a:off x="3400461" y="269742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rPr>
                <a:t>Packets sent in this </a:t>
              </a:r>
            </a:p>
            <a:p>
              <a:pPr algn="ctr" eaLnBrk="1" hangingPunct="1"/>
              <a:r>
                <a:rPr lang="en-US" altLang="en-US" b="1">
                  <a:solidFill>
                    <a:srgbClr val="0000CC"/>
                  </a:solidFill>
                </a:rPr>
                <a:t>RTT are marked.</a:t>
              </a:r>
            </a:p>
          </p:txBody>
        </p:sp>
        <p:grpSp>
          <p:nvGrpSpPr>
            <p:cNvPr id="155659" name="Group 46"/>
            <p:cNvGrpSpPr>
              <a:grpSpLocks/>
            </p:cNvGrpSpPr>
            <p:nvPr/>
          </p:nvGrpSpPr>
          <p:grpSpPr bwMode="auto">
            <a:xfrm>
              <a:off x="4941094" y="3674269"/>
              <a:ext cx="347663" cy="152400"/>
              <a:chOff x="4953000" y="3581400"/>
              <a:chExt cx="347663" cy="152400"/>
            </a:xfrm>
          </p:grpSpPr>
          <p:cxnSp>
            <p:nvCxnSpPr>
              <p:cNvPr id="27" name="Straight Connector 26"/>
              <p:cNvCxnSpPr/>
              <p:nvPr/>
            </p:nvCxnSpPr>
            <p:spPr>
              <a:xfrm rot="5400000" flipH="1" flipV="1">
                <a:off x="4876039" y="3657104"/>
                <a:ext cx="152406"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222114" y="3657104"/>
                <a:ext cx="152406"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52242" y="3657104"/>
                <a:ext cx="347663" cy="0"/>
              </a:xfrm>
              <a:prstGeom prst="line">
                <a:avLst/>
              </a:prstGeom>
              <a:ln w="254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0808471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3" name="Title 1"/>
          <p:cNvSpPr>
            <a:spLocks noGrp="1"/>
          </p:cNvSpPr>
          <p:nvPr>
            <p:ph type="title"/>
          </p:nvPr>
        </p:nvSpPr>
        <p:spPr>
          <a:xfrm>
            <a:off x="457200" y="0"/>
            <a:ext cx="8229600" cy="1143000"/>
          </a:xfrm>
        </p:spPr>
        <p:txBody>
          <a:bodyPr/>
          <a:lstStyle/>
          <a:p>
            <a:r>
              <a:rPr lang="en-US" altLang="en-US"/>
              <a:t>Analysis</a:t>
            </a:r>
          </a:p>
        </p:txBody>
      </p:sp>
      <p:sp>
        <p:nvSpPr>
          <p:cNvPr id="156674" name="Content Placeholder 2"/>
          <p:cNvSpPr>
            <a:spLocks noGrp="1"/>
          </p:cNvSpPr>
          <p:nvPr>
            <p:ph idx="1"/>
          </p:nvPr>
        </p:nvSpPr>
        <p:spPr>
          <a:xfrm>
            <a:off x="228600" y="1295400"/>
            <a:ext cx="8686800" cy="1524000"/>
          </a:xfrm>
        </p:spPr>
        <p:txBody>
          <a:bodyPr/>
          <a:lstStyle/>
          <a:p>
            <a:r>
              <a:rPr lang="en-US" altLang="en-US" sz="2400"/>
              <a:t>How low can DCTCP maintain queues without loss of throughput? </a:t>
            </a:r>
          </a:p>
          <a:p>
            <a:r>
              <a:rPr lang="en-US" altLang="en-US" sz="2400"/>
              <a:t>How do we set the DCTCP parameters?</a:t>
            </a:r>
          </a:p>
          <a:p>
            <a:pPr>
              <a:buFontTx/>
              <a:buNone/>
            </a:pPr>
            <a:endParaRPr lang="en-US" altLang="en-US" sz="2400"/>
          </a:p>
        </p:txBody>
      </p:sp>
      <p:sp>
        <p:nvSpPr>
          <p:cNvPr id="156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22</a:t>
            </a:r>
          </a:p>
        </p:txBody>
      </p:sp>
      <p:sp>
        <p:nvSpPr>
          <p:cNvPr id="156676" name="TextBox 4"/>
          <p:cNvSpPr txBox="1">
            <a:spLocks noChangeArrowheads="1"/>
          </p:cNvSpPr>
          <p:nvPr/>
        </p:nvSpPr>
        <p:spPr bwMode="auto">
          <a:xfrm>
            <a:off x="1143000" y="27432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Wingdings" charset="2"/>
              <a:buChar char="Ø"/>
            </a:pPr>
            <a:r>
              <a:rPr lang="en-US" altLang="en-US" b="1">
                <a:solidFill>
                  <a:srgbClr val="FF0000"/>
                </a:solidFill>
              </a:rPr>
              <a:t> Need to quantify queue size oscillations (Stability). </a:t>
            </a:r>
          </a:p>
        </p:txBody>
      </p:sp>
      <p:grpSp>
        <p:nvGrpSpPr>
          <p:cNvPr id="156677" name="Group 50"/>
          <p:cNvGrpSpPr>
            <a:grpSpLocks/>
          </p:cNvGrpSpPr>
          <p:nvPr/>
        </p:nvGrpSpPr>
        <p:grpSpPr bwMode="auto">
          <a:xfrm>
            <a:off x="2971800" y="3352800"/>
            <a:ext cx="3276600" cy="1114425"/>
            <a:chOff x="4953000" y="2286000"/>
            <a:chExt cx="3772656" cy="1282842"/>
          </a:xfrm>
        </p:grpSpPr>
        <p:sp useBgFill="1">
          <p:nvSpPr>
            <p:cNvPr id="52" name="Rounded Rectangle 51"/>
            <p:cNvSpPr/>
            <p:nvPr/>
          </p:nvSpPr>
          <p:spPr>
            <a:xfrm>
              <a:off x="4953000" y="2286000"/>
              <a:ext cx="3772656" cy="128284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anchor="ctr"/>
            <a:lstStyle/>
            <a:p>
              <a:pPr marL="342900" indent="-342900" algn="ctr" eaLnBrk="0" hangingPunct="0">
                <a:spcBef>
                  <a:spcPct val="20000"/>
                </a:spcBef>
                <a:defRPr/>
              </a:pPr>
              <a:endParaRPr lang="en-US" sz="3200" b="1" i="1" dirty="0">
                <a:cs typeface="Arial"/>
              </a:endParaRPr>
            </a:p>
          </p:txBody>
        </p:sp>
        <p:pic>
          <p:nvPicPr>
            <p:cNvPr id="156684" name="Picture 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2362200"/>
              <a:ext cx="3028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useBgFill="1">
        <p:nvSpPr>
          <p:cNvPr id="54" name="Rounded Rectangle 53"/>
          <p:cNvSpPr/>
          <p:nvPr/>
        </p:nvSpPr>
        <p:spPr>
          <a:xfrm>
            <a:off x="1905000" y="4953000"/>
            <a:ext cx="5410200" cy="85231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anchor="ctr"/>
          <a:lstStyle/>
          <a:p>
            <a:pPr marL="342900" indent="-342900" algn="ctr" eaLnBrk="0" hangingPunct="0">
              <a:spcBef>
                <a:spcPct val="20000"/>
              </a:spcBef>
              <a:defRPr/>
            </a:pPr>
            <a:r>
              <a:rPr lang="en-US" sz="3200" b="1" dirty="0">
                <a:solidFill>
                  <a:srgbClr val="FF0000"/>
                </a:solidFill>
                <a:cs typeface="Arial"/>
              </a:rPr>
              <a:t>85% Less Buffer than TCP</a:t>
            </a:r>
          </a:p>
        </p:txBody>
      </p:sp>
    </p:spTree>
    <p:extLst>
      <p:ext uri="{BB962C8B-B14F-4D97-AF65-F5344CB8AC3E}">
        <p14:creationId xmlns:p14="http://schemas.microsoft.com/office/powerpoint/2010/main" val="177778630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7" name="Title 3"/>
          <p:cNvSpPr>
            <a:spLocks noGrp="1"/>
          </p:cNvSpPr>
          <p:nvPr>
            <p:ph type="title"/>
          </p:nvPr>
        </p:nvSpPr>
        <p:spPr>
          <a:xfrm>
            <a:off x="457200" y="-76200"/>
            <a:ext cx="8229600" cy="1143000"/>
          </a:xfrm>
        </p:spPr>
        <p:txBody>
          <a:bodyPr/>
          <a:lstStyle/>
          <a:p>
            <a:r>
              <a:rPr lang="en-US" altLang="en-US"/>
              <a:t>Evaluation</a:t>
            </a:r>
          </a:p>
        </p:txBody>
      </p:sp>
      <p:sp>
        <p:nvSpPr>
          <p:cNvPr id="5" name="Content Placeholder 4"/>
          <p:cNvSpPr>
            <a:spLocks noGrp="1"/>
          </p:cNvSpPr>
          <p:nvPr>
            <p:ph idx="1"/>
          </p:nvPr>
        </p:nvSpPr>
        <p:spPr>
          <a:xfrm>
            <a:off x="228600" y="1371600"/>
            <a:ext cx="8534400" cy="5181600"/>
          </a:xfrm>
        </p:spPr>
        <p:txBody>
          <a:bodyPr>
            <a:normAutofit/>
          </a:bodyPr>
          <a:lstStyle/>
          <a:p>
            <a:pPr>
              <a:lnSpc>
                <a:spcPct val="90000"/>
              </a:lnSpc>
            </a:pPr>
            <a:r>
              <a:rPr lang="en-US" altLang="en-US" sz="2400"/>
              <a:t>Implemented in Windows stack. </a:t>
            </a:r>
          </a:p>
          <a:p>
            <a:pPr>
              <a:lnSpc>
                <a:spcPct val="90000"/>
              </a:lnSpc>
            </a:pPr>
            <a:r>
              <a:rPr lang="en-US" altLang="en-US" sz="2400"/>
              <a:t>Real hardware, </a:t>
            </a:r>
            <a:r>
              <a:rPr lang="en-US" altLang="en-US" sz="2400" b="1">
                <a:solidFill>
                  <a:srgbClr val="FF0000"/>
                </a:solidFill>
              </a:rPr>
              <a:t>1Gbps and 10Gbps</a:t>
            </a:r>
            <a:r>
              <a:rPr lang="en-US" altLang="en-US" sz="2400"/>
              <a:t> experiments</a:t>
            </a:r>
          </a:p>
          <a:p>
            <a:pPr lvl="1">
              <a:lnSpc>
                <a:spcPct val="90000"/>
              </a:lnSpc>
            </a:pPr>
            <a:r>
              <a:rPr lang="en-US" altLang="en-US" sz="2000" b="1">
                <a:solidFill>
                  <a:srgbClr val="0000CC"/>
                </a:solidFill>
              </a:rPr>
              <a:t>90 server testbed</a:t>
            </a:r>
          </a:p>
          <a:p>
            <a:pPr lvl="1">
              <a:lnSpc>
                <a:spcPct val="90000"/>
              </a:lnSpc>
            </a:pPr>
            <a:r>
              <a:rPr lang="en-US" altLang="en-US" sz="2000" b="1">
                <a:solidFill>
                  <a:srgbClr val="0000CC"/>
                </a:solidFill>
              </a:rPr>
              <a:t>Broadcom Triumph      </a:t>
            </a:r>
            <a:r>
              <a:rPr lang="en-US" altLang="en-US" sz="2000" b="1"/>
              <a:t>48    1G ports  –   4MB shared memory</a:t>
            </a:r>
          </a:p>
          <a:p>
            <a:pPr lvl="1">
              <a:lnSpc>
                <a:spcPct val="90000"/>
              </a:lnSpc>
            </a:pPr>
            <a:r>
              <a:rPr lang="en-US" altLang="en-US" sz="2000" b="1">
                <a:solidFill>
                  <a:srgbClr val="0000CC"/>
                </a:solidFill>
              </a:rPr>
              <a:t>Cisco Cat4948                </a:t>
            </a:r>
            <a:r>
              <a:rPr lang="en-US" altLang="en-US" sz="2000" b="1"/>
              <a:t>48    1G ports  – 16MB shared memory</a:t>
            </a:r>
          </a:p>
          <a:p>
            <a:pPr lvl="1">
              <a:lnSpc>
                <a:spcPct val="90000"/>
              </a:lnSpc>
            </a:pPr>
            <a:r>
              <a:rPr lang="en-US" altLang="en-US" sz="2000" b="1">
                <a:solidFill>
                  <a:srgbClr val="0000CC"/>
                </a:solidFill>
              </a:rPr>
              <a:t>Broadcom Scorpion     </a:t>
            </a:r>
            <a:r>
              <a:rPr lang="en-US" altLang="en-US" sz="2000" b="1"/>
              <a:t>24  10G ports  –   4MB shared memory</a:t>
            </a:r>
          </a:p>
          <a:p>
            <a:pPr>
              <a:lnSpc>
                <a:spcPct val="90000"/>
              </a:lnSpc>
              <a:buFontTx/>
              <a:buNone/>
            </a:pPr>
            <a:endParaRPr lang="en-US" altLang="en-US" sz="1100"/>
          </a:p>
          <a:p>
            <a:pPr>
              <a:lnSpc>
                <a:spcPct val="90000"/>
              </a:lnSpc>
            </a:pPr>
            <a:r>
              <a:rPr lang="en-US" altLang="en-US" sz="2400"/>
              <a:t>Numerous micro-benchmarks</a:t>
            </a:r>
          </a:p>
          <a:p>
            <a:pPr lvl="1">
              <a:lnSpc>
                <a:spcPct val="90000"/>
              </a:lnSpc>
              <a:buFontTx/>
              <a:buNone/>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Throughput and Queue Length</a:t>
            </a:r>
          </a:p>
          <a:p>
            <a:pPr lvl="1">
              <a:lnSpc>
                <a:spcPct val="90000"/>
              </a:lnSpc>
              <a:buFontTx/>
              <a:buNone/>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Multi-hop</a:t>
            </a:r>
          </a:p>
          <a:p>
            <a:pPr lvl="1">
              <a:lnSpc>
                <a:spcPct val="90000"/>
              </a:lnSpc>
              <a:buFontTx/>
              <a:buNone/>
            </a:pPr>
            <a:r>
              <a:rPr lang="en-US" altLang="en-US" sz="2000" b="1">
                <a:solidFill>
                  <a:srgbClr val="0000CC"/>
                </a:solidFill>
              </a:rPr>
              <a:t>– Queue Buildup</a:t>
            </a:r>
          </a:p>
          <a:p>
            <a:pPr lvl="1">
              <a:lnSpc>
                <a:spcPct val="90000"/>
              </a:lnSpc>
              <a:buFontTx/>
              <a:buNone/>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Buffer Pressure                                  </a:t>
            </a:r>
          </a:p>
          <a:p>
            <a:pPr lvl="1">
              <a:lnSpc>
                <a:spcPct val="90000"/>
              </a:lnSpc>
            </a:pPr>
            <a:endParaRPr lang="en-US" altLang="en-US" sz="2000">
              <a:solidFill>
                <a:srgbClr val="0000CC"/>
              </a:solidFill>
            </a:endParaRPr>
          </a:p>
          <a:p>
            <a:pPr>
              <a:lnSpc>
                <a:spcPct val="90000"/>
              </a:lnSpc>
            </a:pPr>
            <a:r>
              <a:rPr lang="en-US" altLang="en-US" sz="2400" b="1">
                <a:solidFill>
                  <a:srgbClr val="FF0000"/>
                </a:solidFill>
              </a:rPr>
              <a:t>Cluster traffic benchmark</a:t>
            </a:r>
          </a:p>
        </p:txBody>
      </p:sp>
      <p:sp>
        <p:nvSpPr>
          <p:cNvPr id="157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chemeClr val="tx2"/>
                </a:solidFill>
                <a:latin typeface="Arial Narrow" charset="0"/>
              </a:rPr>
              <a:t>23</a:t>
            </a:r>
          </a:p>
        </p:txBody>
      </p:sp>
      <p:sp>
        <p:nvSpPr>
          <p:cNvPr id="157700" name="TextBox 7"/>
          <p:cNvSpPr txBox="1">
            <a:spLocks noChangeArrowheads="1"/>
          </p:cNvSpPr>
          <p:nvPr/>
        </p:nvSpPr>
        <p:spPr bwMode="auto">
          <a:xfrm>
            <a:off x="4724400" y="3962400"/>
            <a:ext cx="3962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lnSpc>
                <a:spcPts val="2650"/>
              </a:lnSpc>
            </a:pPr>
            <a:r>
              <a:rPr lang="en-US" altLang="en-US" sz="2000" b="1">
                <a:solidFill>
                  <a:srgbClr val="0000CC"/>
                </a:solidFill>
              </a:rPr>
              <a:t>– Fairness and Convergence</a:t>
            </a:r>
          </a:p>
          <a:p>
            <a:pPr eaLnBrk="1" hangingPunct="1">
              <a:lnSpc>
                <a:spcPts val="2650"/>
              </a:lnSpc>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Incast</a:t>
            </a:r>
          </a:p>
          <a:p>
            <a:pPr eaLnBrk="1" hangingPunct="1">
              <a:lnSpc>
                <a:spcPts val="2650"/>
              </a:lnSpc>
            </a:pPr>
            <a:r>
              <a:rPr lang="en-US" altLang="en-US" sz="2000" b="1">
                <a:solidFill>
                  <a:srgbClr val="0000CC"/>
                </a:solidFill>
              </a:rPr>
              <a:t>–</a:t>
            </a:r>
            <a:r>
              <a:rPr lang="en-US" altLang="en-US" sz="2000" b="1">
                <a:solidFill>
                  <a:srgbClr val="FF0000"/>
                </a:solidFill>
              </a:rPr>
              <a:t> </a:t>
            </a:r>
            <a:r>
              <a:rPr lang="en-US" altLang="en-US" sz="2000" b="1">
                <a:solidFill>
                  <a:srgbClr val="0000CC"/>
                </a:solidFill>
              </a:rPr>
              <a:t>Static vs Dynamic Buffer Mgmt</a:t>
            </a:r>
            <a:endParaRPr lang="en-US" altLang="en-US" sz="2000" b="1"/>
          </a:p>
        </p:txBody>
      </p:sp>
    </p:spTree>
    <p:custDataLst>
      <p:tags r:id="rId1"/>
    </p:custDataLst>
    <p:extLst>
      <p:ext uri="{BB962C8B-B14F-4D97-AF65-F5344CB8AC3E}">
        <p14:creationId xmlns:p14="http://schemas.microsoft.com/office/powerpoint/2010/main" val="131443061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7" name="Title 3"/>
          <p:cNvSpPr>
            <a:spLocks noGrp="1"/>
          </p:cNvSpPr>
          <p:nvPr>
            <p:ph type="title"/>
          </p:nvPr>
        </p:nvSpPr>
        <p:spPr>
          <a:xfrm>
            <a:off x="457200" y="76200"/>
            <a:ext cx="8229600" cy="1143000"/>
          </a:xfrm>
        </p:spPr>
        <p:txBody>
          <a:bodyPr/>
          <a:lstStyle/>
          <a:p>
            <a:r>
              <a:rPr lang="en-US" altLang="en-US"/>
              <a:t>Incast Really Happens</a:t>
            </a:r>
          </a:p>
        </p:txBody>
      </p:sp>
      <p:sp>
        <p:nvSpPr>
          <p:cNvPr id="7" name="Content Placeholder 4"/>
          <p:cNvSpPr>
            <a:spLocks noGrp="1"/>
          </p:cNvSpPr>
          <p:nvPr>
            <p:ph idx="1"/>
          </p:nvPr>
        </p:nvSpPr>
        <p:spPr>
          <a:xfrm>
            <a:off x="533400" y="5410200"/>
            <a:ext cx="8686800" cy="1066800"/>
          </a:xfrm>
        </p:spPr>
        <p:txBody>
          <a:bodyPr/>
          <a:lstStyle/>
          <a:p>
            <a:r>
              <a:rPr lang="en-US" altLang="en-US" sz="2800"/>
              <a:t>Requests are jittered over 10ms window.</a:t>
            </a:r>
          </a:p>
          <a:p>
            <a:r>
              <a:rPr lang="en-US" altLang="en-US" sz="2800"/>
              <a:t>Jittering switched off around 8:30 am.</a:t>
            </a:r>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pPr lvl="1">
              <a:buFontTx/>
              <a:buNone/>
            </a:pPr>
            <a:endParaRPr lang="en-US" altLang="en-US"/>
          </a:p>
        </p:txBody>
      </p:sp>
      <p:sp>
        <p:nvSpPr>
          <p:cNvPr id="14233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58B7EE-FFD7-6547-A00F-C49AB267811F}" type="slidenum">
              <a:rPr lang="en-US" altLang="en-US" sz="1200">
                <a:solidFill>
                  <a:schemeClr val="tx2"/>
                </a:solidFill>
                <a:latin typeface="Arial Narrow" charset="0"/>
              </a:rPr>
              <a:pPr eaLnBrk="1" hangingPunct="1"/>
              <a:t>44</a:t>
            </a:fld>
            <a:endParaRPr lang="en-US" altLang="en-US" sz="1200">
              <a:solidFill>
                <a:schemeClr val="tx2"/>
              </a:solidFill>
              <a:latin typeface="Arial Narrow" charset="0"/>
            </a:endParaRPr>
          </a:p>
        </p:txBody>
      </p:sp>
      <p:pic>
        <p:nvPicPr>
          <p:cNvPr id="142340" name="Picture 292" descr="indexserve-jitter-labeled.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63" y="1371600"/>
            <a:ext cx="74247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4" name="Rounded Rectangle 13"/>
          <p:cNvSpPr/>
          <p:nvPr/>
        </p:nvSpPr>
        <p:spPr>
          <a:xfrm>
            <a:off x="533400" y="5486400"/>
            <a:ext cx="8077200" cy="838200"/>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atte"/>
        </p:spPr>
        <p:txBody>
          <a:bodyPr anchor="ctr"/>
          <a:lstStyle/>
          <a:p>
            <a:pPr marL="342900" indent="-342900" algn="ctr" eaLnBrk="0" hangingPunct="0">
              <a:spcBef>
                <a:spcPct val="20000"/>
              </a:spcBef>
              <a:defRPr/>
            </a:pPr>
            <a:r>
              <a:rPr lang="en-US" sz="2800" b="1" dirty="0">
                <a:solidFill>
                  <a:srgbClr val="FF0000"/>
                </a:solidFill>
                <a:cs typeface="Arial"/>
              </a:rPr>
              <a:t>Jittering trades off median against high percentiles.</a:t>
            </a:r>
          </a:p>
        </p:txBody>
      </p:sp>
      <p:sp useBgFill="1">
        <p:nvSpPr>
          <p:cNvPr id="6" name="Rounded Rectangle 5"/>
          <p:cNvSpPr/>
          <p:nvPr/>
        </p:nvSpPr>
        <p:spPr>
          <a:xfrm>
            <a:off x="2057400" y="5472288"/>
            <a:ext cx="5410200" cy="852312"/>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plastic"/>
        </p:spPr>
        <p:txBody>
          <a:bodyPr anchor="ctr"/>
          <a:lstStyle/>
          <a:p>
            <a:pPr marL="342900" indent="-342900" algn="ctr" eaLnBrk="0" hangingPunct="0">
              <a:spcBef>
                <a:spcPct val="20000"/>
              </a:spcBef>
              <a:defRPr/>
            </a:pPr>
            <a:r>
              <a:rPr lang="en-US" sz="2800" b="1" dirty="0">
                <a:solidFill>
                  <a:srgbClr val="FF0000"/>
                </a:solidFill>
                <a:cs typeface="Arial"/>
              </a:rPr>
              <a:t>99.9</a:t>
            </a:r>
            <a:r>
              <a:rPr lang="en-US" sz="2800" b="1" baseline="30000" dirty="0">
                <a:solidFill>
                  <a:srgbClr val="FF0000"/>
                </a:solidFill>
                <a:cs typeface="Arial"/>
              </a:rPr>
              <a:t>th</a:t>
            </a:r>
            <a:r>
              <a:rPr lang="en-US" sz="2800" b="1" dirty="0">
                <a:solidFill>
                  <a:srgbClr val="FF0000"/>
                </a:solidFill>
                <a:cs typeface="Arial"/>
              </a:rPr>
              <a:t> percentile is being tracked.</a:t>
            </a:r>
          </a:p>
        </p:txBody>
      </p:sp>
      <p:sp>
        <p:nvSpPr>
          <p:cNvPr id="142347" name="TextBox 8"/>
          <p:cNvSpPr txBox="1">
            <a:spLocks noChangeArrowheads="1"/>
          </p:cNvSpPr>
          <p:nvPr/>
        </p:nvSpPr>
        <p:spPr bwMode="auto">
          <a:xfrm rot="-5400000">
            <a:off x="-1606550" y="2886075"/>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t>MLA Query Completion Time (ms)</a:t>
            </a:r>
          </a:p>
        </p:txBody>
      </p:sp>
      <p:sp>
        <p:nvSpPr>
          <p:cNvPr id="17" name="Oval 16"/>
          <p:cNvSpPr/>
          <p:nvPr/>
        </p:nvSpPr>
        <p:spPr>
          <a:xfrm>
            <a:off x="5410200" y="3810000"/>
            <a:ext cx="1676400" cy="1219200"/>
          </a:xfrm>
          <a:prstGeom prst="ellipse">
            <a:avLst/>
          </a:prstGeom>
          <a:solidFill>
            <a:schemeClr val="accent3">
              <a:lumMod val="20000"/>
              <a:lumOff val="80000"/>
              <a:alpha val="0"/>
            </a:schemeClr>
          </a:solidFill>
          <a:ln w="38100">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1478858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en-US"/>
              <a:t>Overview</a:t>
            </a:r>
          </a:p>
        </p:txBody>
      </p:sp>
      <p:sp>
        <p:nvSpPr>
          <p:cNvPr id="82946" name="Content Placeholder 2"/>
          <p:cNvSpPr>
            <a:spLocks noGrp="1"/>
          </p:cNvSpPr>
          <p:nvPr>
            <p:ph idx="1"/>
          </p:nvPr>
        </p:nvSpPr>
        <p:spPr/>
        <p:txBody>
          <a:bodyPr/>
          <a:lstStyle/>
          <a:p>
            <a:endParaRPr lang="en-US" altLang="en-US"/>
          </a:p>
          <a:p>
            <a:r>
              <a:rPr lang="en-US" altLang="en-US"/>
              <a:t>Data Center Overview</a:t>
            </a:r>
          </a:p>
          <a:p>
            <a:pPr>
              <a:buFontTx/>
              <a:buNone/>
            </a:pPr>
            <a:endParaRPr lang="en-US" altLang="en-US"/>
          </a:p>
          <a:p>
            <a:r>
              <a:rPr lang="en-US" altLang="en-US"/>
              <a:t>Routing in the DC</a:t>
            </a:r>
          </a:p>
          <a:p>
            <a:endParaRPr lang="en-US" altLang="en-US"/>
          </a:p>
          <a:p>
            <a:r>
              <a:rPr lang="en-US" altLang="en-US"/>
              <a:t>Transport in the DC</a:t>
            </a:r>
          </a:p>
          <a:p>
            <a:endParaRPr lang="en-US" altLang="en-US"/>
          </a:p>
        </p:txBody>
      </p:sp>
      <p:sp>
        <p:nvSpPr>
          <p:cNvPr id="829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696582-7E90-3D4F-A8E4-6164D0633F02}" type="slidenum">
              <a:rPr lang="en-US" altLang="en-US" sz="1200">
                <a:solidFill>
                  <a:schemeClr val="tx2"/>
                </a:solidFill>
                <a:latin typeface="Arial Narrow" charset="0"/>
              </a:rPr>
              <a:pPr eaLnBrk="1" hangingPunct="1"/>
              <a:t>45</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altLang="en-US"/>
              <a:t>Cluster-based Storage Systems</a:t>
            </a:r>
          </a:p>
        </p:txBody>
      </p:sp>
      <p:pic>
        <p:nvPicPr>
          <p:cNvPr id="83970"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925763"/>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7541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638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11"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7734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2"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8593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3"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3063875"/>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14"/>
          <p:cNvSpPr txBox="1">
            <a:spLocks noChangeArrowheads="1"/>
          </p:cNvSpPr>
          <p:nvPr/>
        </p:nvSpPr>
        <p:spPr bwMode="auto">
          <a:xfrm>
            <a:off x="809625" y="3968750"/>
            <a:ext cx="973138" cy="461963"/>
          </a:xfrm>
          <a:prstGeom prst="rect">
            <a:avLst/>
          </a:prstGeom>
          <a:noFill/>
          <a:ln w="9525">
            <a:noFill/>
            <a:miter lim="800000"/>
            <a:headEnd/>
            <a:tailEnd/>
          </a:ln>
        </p:spPr>
        <p:txBody>
          <a:bodyPr wrap="none">
            <a:spAutoFit/>
          </a:bodyPr>
          <a:lstStyle/>
          <a:p>
            <a:pPr>
              <a:defRPr/>
            </a:pPr>
            <a:r>
              <a:rPr lang="en-US" dirty="0">
                <a:latin typeface="+mn-lt"/>
                <a:ea typeface="+mn-ea"/>
              </a:rPr>
              <a:t>Client</a:t>
            </a:r>
          </a:p>
        </p:txBody>
      </p:sp>
      <p:sp>
        <p:nvSpPr>
          <p:cNvPr id="14349" name="TextBox 15"/>
          <p:cNvSpPr txBox="1">
            <a:spLocks noChangeArrowheads="1"/>
          </p:cNvSpPr>
          <p:nvPr/>
        </p:nvSpPr>
        <p:spPr bwMode="auto">
          <a:xfrm>
            <a:off x="2847975" y="3978275"/>
            <a:ext cx="1092200" cy="461963"/>
          </a:xfrm>
          <a:prstGeom prst="rect">
            <a:avLst/>
          </a:prstGeom>
          <a:noFill/>
          <a:ln w="9525">
            <a:noFill/>
            <a:miter lim="800000"/>
            <a:headEnd/>
            <a:tailEnd/>
          </a:ln>
        </p:spPr>
        <p:txBody>
          <a:bodyPr wrap="none">
            <a:spAutoFit/>
          </a:bodyPr>
          <a:lstStyle/>
          <a:p>
            <a:pPr>
              <a:defRPr/>
            </a:pPr>
            <a:r>
              <a:rPr lang="en-US" dirty="0">
                <a:latin typeface="+mn-lt"/>
                <a:ea typeface="+mn-ea"/>
              </a:rPr>
              <a:t>Switch</a:t>
            </a:r>
          </a:p>
        </p:txBody>
      </p:sp>
      <p:sp>
        <p:nvSpPr>
          <p:cNvPr id="14350" name="TextBox 16"/>
          <p:cNvSpPr txBox="1">
            <a:spLocks noChangeArrowheads="1"/>
          </p:cNvSpPr>
          <p:nvPr/>
        </p:nvSpPr>
        <p:spPr bwMode="auto">
          <a:xfrm>
            <a:off x="4784725" y="5494338"/>
            <a:ext cx="1347788" cy="830262"/>
          </a:xfrm>
          <a:prstGeom prst="rect">
            <a:avLst/>
          </a:prstGeom>
          <a:noFill/>
          <a:ln w="9525">
            <a:noFill/>
            <a:miter lim="800000"/>
            <a:headEnd/>
            <a:tailEnd/>
          </a:ln>
        </p:spPr>
        <p:txBody>
          <a:bodyPr wrap="none">
            <a:spAutoFit/>
          </a:bodyPr>
          <a:lstStyle/>
          <a:p>
            <a:pPr>
              <a:defRPr/>
            </a:pPr>
            <a:r>
              <a:rPr lang="en-US" dirty="0">
                <a:latin typeface="+mn-lt"/>
                <a:ea typeface="+mn-ea"/>
              </a:rPr>
              <a:t>Storage </a:t>
            </a:r>
          </a:p>
          <a:p>
            <a:pPr>
              <a:defRPr/>
            </a:pPr>
            <a:r>
              <a:rPr lang="en-US" dirty="0">
                <a:latin typeface="+mn-lt"/>
                <a:ea typeface="+mn-ea"/>
              </a:rPr>
              <a:t>Servers</a:t>
            </a:r>
          </a:p>
        </p:txBody>
      </p:sp>
      <p:sp>
        <p:nvSpPr>
          <p:cNvPr id="18" name="Rounded Rectangle 17"/>
          <p:cNvSpPr/>
          <p:nvPr/>
        </p:nvSpPr>
        <p:spPr>
          <a:xfrm>
            <a:off x="923925" y="23209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1076325" y="24733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0" name="Rounded Rectangle 19"/>
          <p:cNvSpPr/>
          <p:nvPr/>
        </p:nvSpPr>
        <p:spPr>
          <a:xfrm>
            <a:off x="1228725" y="26257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1" name="Rounded Rectangle 20"/>
          <p:cNvSpPr/>
          <p:nvPr/>
        </p:nvSpPr>
        <p:spPr>
          <a:xfrm>
            <a:off x="1381125" y="27781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2" name="Rounded Rectangle 21"/>
          <p:cNvSpPr/>
          <p:nvPr/>
        </p:nvSpPr>
        <p:spPr>
          <a:xfrm>
            <a:off x="6467475" y="17970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3" name="Rounded Rectangle 22"/>
          <p:cNvSpPr/>
          <p:nvPr/>
        </p:nvSpPr>
        <p:spPr>
          <a:xfrm>
            <a:off x="6467475" y="2820988"/>
            <a:ext cx="728663" cy="277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26" name="Rounded Rectangle 25"/>
          <p:cNvSpPr/>
          <p:nvPr/>
        </p:nvSpPr>
        <p:spPr>
          <a:xfrm>
            <a:off x="6245225" y="1558925"/>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8" name="TextBox 26"/>
          <p:cNvSpPr txBox="1">
            <a:spLocks noChangeArrowheads="1"/>
          </p:cNvSpPr>
          <p:nvPr/>
        </p:nvSpPr>
        <p:spPr bwMode="auto">
          <a:xfrm>
            <a:off x="6186488" y="5691188"/>
            <a:ext cx="1300162" cy="369887"/>
          </a:xfrm>
          <a:prstGeom prst="rect">
            <a:avLst/>
          </a:prstGeom>
          <a:noFill/>
          <a:ln w="9525">
            <a:noFill/>
            <a:miter lim="800000"/>
            <a:headEnd/>
            <a:tailEnd/>
          </a:ln>
        </p:spPr>
        <p:txBody>
          <a:bodyPr wrap="none">
            <a:spAutoFit/>
          </a:bodyPr>
          <a:lstStyle/>
          <a:p>
            <a:pPr>
              <a:defRPr/>
            </a:pPr>
            <a:r>
              <a:rPr lang="en-US" sz="1800" dirty="0">
                <a:latin typeface="+mn-lt"/>
                <a:ea typeface="+mn-ea"/>
              </a:rPr>
              <a:t>Data Block</a:t>
            </a:r>
          </a:p>
        </p:txBody>
      </p:sp>
      <p:sp>
        <p:nvSpPr>
          <p:cNvPr id="14359" name="TextBox 27"/>
          <p:cNvSpPr txBox="1">
            <a:spLocks noChangeArrowheads="1"/>
          </p:cNvSpPr>
          <p:nvPr/>
        </p:nvSpPr>
        <p:spPr bwMode="auto">
          <a:xfrm>
            <a:off x="7532688" y="4630738"/>
            <a:ext cx="1517650" cy="923925"/>
          </a:xfrm>
          <a:prstGeom prst="rect">
            <a:avLst/>
          </a:prstGeom>
          <a:noFill/>
          <a:ln w="9525">
            <a:noFill/>
            <a:miter lim="800000"/>
            <a:headEnd/>
            <a:tailEnd/>
          </a:ln>
        </p:spPr>
        <p:txBody>
          <a:bodyPr wrap="none">
            <a:spAutoFit/>
          </a:bodyPr>
          <a:lstStyle/>
          <a:p>
            <a:pPr>
              <a:defRPr/>
            </a:pPr>
            <a:r>
              <a:rPr lang="en-US" sz="1800" dirty="0">
                <a:latin typeface="+mn-lt"/>
                <a:ea typeface="+mn-ea"/>
              </a:rPr>
              <a:t>Server </a:t>
            </a:r>
          </a:p>
          <a:p>
            <a:pPr>
              <a:defRPr/>
            </a:pPr>
            <a:r>
              <a:rPr lang="en-US" sz="1800" dirty="0">
                <a:latin typeface="+mn-lt"/>
                <a:ea typeface="+mn-ea"/>
              </a:rPr>
              <a:t>Request Unit</a:t>
            </a:r>
          </a:p>
          <a:p>
            <a:pPr>
              <a:defRPr/>
            </a:pPr>
            <a:r>
              <a:rPr lang="en-US" sz="1800" dirty="0">
                <a:latin typeface="+mn-lt"/>
                <a:ea typeface="+mn-ea"/>
              </a:rPr>
              <a:t>(SRU)</a:t>
            </a:r>
          </a:p>
        </p:txBody>
      </p:sp>
      <p:cxnSp>
        <p:nvCxnSpPr>
          <p:cNvPr id="31" name="Straight Arrow Connector 30"/>
          <p:cNvCxnSpPr>
            <a:stCxn id="14359" idx="1"/>
            <a:endCxn id="51" idx="3"/>
          </p:cNvCxnSpPr>
          <p:nvPr/>
        </p:nvCxnSpPr>
        <p:spPr>
          <a:xfrm rot="10800000">
            <a:off x="7185025" y="5084763"/>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Connector 35"/>
          <p:cNvCxnSpPr>
            <a:cxnSpLocks noChangeShapeType="1"/>
          </p:cNvCxnSpPr>
          <p:nvPr/>
        </p:nvCxnSpPr>
        <p:spPr bwMode="auto">
          <a:xfrm>
            <a:off x="1978025" y="3344863"/>
            <a:ext cx="712788"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8" name="Straight Connector 37"/>
          <p:cNvCxnSpPr>
            <a:cxnSpLocks noChangeShapeType="1"/>
          </p:cNvCxnSpPr>
          <p:nvPr/>
        </p:nvCxnSpPr>
        <p:spPr bwMode="auto">
          <a:xfrm flipV="1">
            <a:off x="4006850" y="2047875"/>
            <a:ext cx="669925" cy="12969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1" name="Straight Connector 40"/>
          <p:cNvCxnSpPr>
            <a:cxnSpLocks noChangeShapeType="1"/>
          </p:cNvCxnSpPr>
          <p:nvPr/>
        </p:nvCxnSpPr>
        <p:spPr bwMode="auto">
          <a:xfrm flipV="1">
            <a:off x="4006850" y="3057525"/>
            <a:ext cx="717550" cy="2873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4" name="Straight Connector 43"/>
          <p:cNvCxnSpPr>
            <a:cxnSpLocks noChangeShapeType="1"/>
          </p:cNvCxnSpPr>
          <p:nvPr/>
        </p:nvCxnSpPr>
        <p:spPr bwMode="auto">
          <a:xfrm>
            <a:off x="4006850" y="3344863"/>
            <a:ext cx="746125" cy="72231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7" name="Straight Connector 46"/>
          <p:cNvCxnSpPr>
            <a:cxnSpLocks noChangeShapeType="1"/>
          </p:cNvCxnSpPr>
          <p:nvPr/>
        </p:nvCxnSpPr>
        <p:spPr bwMode="auto">
          <a:xfrm>
            <a:off x="4006850" y="3344863"/>
            <a:ext cx="746125" cy="180816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50" name="Rounded Rectangle 49"/>
          <p:cNvSpPr/>
          <p:nvPr/>
        </p:nvSpPr>
        <p:spPr>
          <a:xfrm>
            <a:off x="6477000" y="3863975"/>
            <a:ext cx="70802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51" name="Rounded Rectangle 50"/>
          <p:cNvSpPr/>
          <p:nvPr/>
        </p:nvSpPr>
        <p:spPr>
          <a:xfrm>
            <a:off x="6489700" y="4945063"/>
            <a:ext cx="695325" cy="27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61" name="TextBox 60"/>
          <p:cNvSpPr txBox="1">
            <a:spLocks noChangeArrowheads="1"/>
          </p:cNvSpPr>
          <p:nvPr/>
        </p:nvSpPr>
        <p:spPr bwMode="auto">
          <a:xfrm>
            <a:off x="606425" y="1649413"/>
            <a:ext cx="2874963" cy="461962"/>
          </a:xfrm>
          <a:prstGeom prst="rect">
            <a:avLst/>
          </a:prstGeom>
          <a:noFill/>
          <a:ln w="9525">
            <a:noFill/>
            <a:miter lim="800000"/>
            <a:headEnd/>
            <a:tailEnd/>
          </a:ln>
        </p:spPr>
        <p:txBody>
          <a:bodyPr wrap="none">
            <a:spAutoFit/>
          </a:bodyPr>
          <a:lstStyle/>
          <a:p>
            <a:pPr>
              <a:defRPr/>
            </a:pPr>
            <a:r>
              <a:rPr lang="en-US" dirty="0">
                <a:latin typeface="+mn-lt"/>
                <a:ea typeface="+mn-ea"/>
              </a:rPr>
              <a:t>Synchronized Read</a:t>
            </a:r>
          </a:p>
        </p:txBody>
      </p:sp>
      <p:sp>
        <p:nvSpPr>
          <p:cNvPr id="37" name="TextBox 36"/>
          <p:cNvSpPr txBox="1">
            <a:spLocks noChangeArrowheads="1"/>
          </p:cNvSpPr>
          <p:nvPr/>
        </p:nvSpPr>
        <p:spPr bwMode="auto">
          <a:xfrm>
            <a:off x="534988" y="5081588"/>
            <a:ext cx="3213100" cy="830262"/>
          </a:xfrm>
          <a:prstGeom prst="rect">
            <a:avLst/>
          </a:prstGeom>
          <a:noFill/>
          <a:ln w="9525">
            <a:noFill/>
            <a:miter lim="800000"/>
            <a:headEnd/>
            <a:tailEnd/>
          </a:ln>
        </p:spPr>
        <p:txBody>
          <a:bodyPr wrap="none">
            <a:spAutoFit/>
          </a:bodyPr>
          <a:lstStyle/>
          <a:p>
            <a:pPr>
              <a:defRPr/>
            </a:pPr>
            <a:r>
              <a:rPr lang="en-US" dirty="0">
                <a:latin typeface="+mn-lt"/>
                <a:ea typeface="+mn-ea"/>
              </a:rPr>
              <a:t>Client now sends</a:t>
            </a:r>
          </a:p>
          <a:p>
            <a:pPr>
              <a:defRPr/>
            </a:pPr>
            <a:r>
              <a:rPr lang="en-US" dirty="0">
                <a:latin typeface="+mn-lt"/>
                <a:ea typeface="+mn-ea"/>
              </a:rPr>
              <a:t>next batch of requests</a:t>
            </a:r>
          </a:p>
        </p:txBody>
      </p:sp>
      <p:sp>
        <p:nvSpPr>
          <p:cNvPr id="40" name="Rounded Rectangle 39"/>
          <p:cNvSpPr/>
          <p:nvPr/>
        </p:nvSpPr>
        <p:spPr>
          <a:xfrm>
            <a:off x="550863" y="4764088"/>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42" name="Rounded Rectangle 41"/>
          <p:cNvSpPr/>
          <p:nvPr/>
        </p:nvSpPr>
        <p:spPr>
          <a:xfrm>
            <a:off x="1309688"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43" name="Rounded Rectangle 42"/>
          <p:cNvSpPr/>
          <p:nvPr/>
        </p:nvSpPr>
        <p:spPr>
          <a:xfrm>
            <a:off x="2081213" y="4762500"/>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5" name="Rounded Rectangle 44"/>
          <p:cNvSpPr/>
          <p:nvPr/>
        </p:nvSpPr>
        <p:spPr>
          <a:xfrm>
            <a:off x="2841625"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30" dur="2000" fill="hold"/>
                                        <p:tgtEl>
                                          <p:spTgt spid="18"/>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2" dur="2000" fill="hold"/>
                                        <p:tgtEl>
                                          <p:spTgt spid="19"/>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4" dur="2000" fill="hold"/>
                                        <p:tgtEl>
                                          <p:spTgt spid="20"/>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6" dur="2000" fill="hold"/>
                                        <p:tgtEl>
                                          <p:spTgt spid="21"/>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77778E-6 6.10546E-7 C -0.13107 0.05412 -0.26093 0.10823 -0.36962 0.13228 C -0.47812 0.1568 -0.59705 0.11425 -0.65208 0.14408 " pathEditMode="relative" rAng="0" ptsTypes="aaA">
                                      <p:cBhvr>
                                        <p:cTn id="40" dur="2000" fill="hold"/>
                                        <p:tgtEl>
                                          <p:spTgt spid="22"/>
                                        </p:tgtEl>
                                        <p:attrNameLst>
                                          <p:attrName>ppt_x</p:attrName>
                                          <p:attrName>ppt_y</p:attrName>
                                        </p:attrNameLst>
                                      </p:cBhvr>
                                      <p:rCtr x="-32604" y="7840"/>
                                    </p:animMotion>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4358"/>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43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 0 C -0.125 0.01966 -0.24983 0.03931 -0.35573 0.04486 C -0.46163 0.05042 -0.54844 0.04163 -0.63507 0.03284 " pathEditMode="relative" ptsTypes="aaA">
                                      <p:cBhvr>
                                        <p:cTn id="50" dur="2000" fill="hold"/>
                                        <p:tgtEl>
                                          <p:spTgt spid="23"/>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C -0.12413 -0.03978 -0.24774 -0.07932 -0.35191 -0.09343 C -0.45607 -0.10754 -0.54045 -0.09621 -0.62465 -0.08464 " pathEditMode="relative" ptsTypes="aaA">
                                      <p:cBhvr>
                                        <p:cTn id="52" dur="2000" fill="hold"/>
                                        <p:tgtEl>
                                          <p:spTgt spid="5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16667E-6 -1.26735E-6 C -0.04635 0.01966 -0.09236 0.03955 -0.15225 -0.00139 C -0.21215 -0.04232 -0.28281 -0.21115 -0.35972 -0.24584 C -0.4368 -0.28053 -0.52569 -0.24584 -0.61423 -0.21091 " pathEditMode="relative" rAng="0" ptsTypes="aaaA">
                                      <p:cBhvr>
                                        <p:cTn id="54" dur="2000" fill="hold"/>
                                        <p:tgtEl>
                                          <p:spTgt spid="51"/>
                                        </p:tgtEl>
                                        <p:attrNameLst>
                                          <p:attrName>ppt_x</p:attrName>
                                          <p:attrName>ppt_y</p:attrName>
                                        </p:attrNameLst>
                                      </p:cBhvr>
                                      <p:rCtr x="-30712" y="-1204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3" grpId="1" animBg="1"/>
      <p:bldP spid="26" grpId="0" animBg="1"/>
      <p:bldP spid="14358" grpId="0"/>
      <p:bldP spid="14359" grpId="0"/>
      <p:bldP spid="50" grpId="0" animBg="1"/>
      <p:bldP spid="50" grpId="1" animBg="1"/>
      <p:bldP spid="51" grpId="0" animBg="1"/>
      <p:bldP spid="51" grpId="1" animBg="1"/>
      <p:bldP spid="61" grpId="0"/>
      <p:bldP spid="37" grpId="0"/>
      <p:bldP spid="40" grpId="0" animBg="1"/>
      <p:bldP spid="42" grpId="0" animBg="1"/>
      <p:bldP spid="43" grpId="0" animBg="1"/>
      <p:bldP spid="4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en-US"/>
              <a:t>TCP Throughput Collapse</a:t>
            </a:r>
          </a:p>
        </p:txBody>
      </p:sp>
      <p:pic>
        <p:nvPicPr>
          <p:cNvPr id="860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574800"/>
            <a:ext cx="65786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5"/>
          <p:cNvSpPr txBox="1">
            <a:spLocks noChangeArrowheads="1"/>
          </p:cNvSpPr>
          <p:nvPr/>
        </p:nvSpPr>
        <p:spPr bwMode="auto">
          <a:xfrm>
            <a:off x="3092450" y="2763838"/>
            <a:ext cx="1182688" cy="461962"/>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Collapse</a:t>
            </a:r>
            <a:r>
              <a:rPr lang="en-US" altLang="en-US">
                <a:solidFill>
                  <a:schemeClr val="bg1"/>
                </a:solidFill>
              </a:rPr>
              <a:t>!</a:t>
            </a:r>
          </a:p>
        </p:txBody>
      </p:sp>
      <p:cxnSp>
        <p:nvCxnSpPr>
          <p:cNvPr id="7" name="Straight Arrow Connector 6"/>
          <p:cNvCxnSpPr>
            <a:cxnSpLocks noChangeShapeType="1"/>
          </p:cNvCxnSpPr>
          <p:nvPr/>
        </p:nvCxnSpPr>
        <p:spPr bwMode="auto">
          <a:xfrm rot="10800000" flipV="1">
            <a:off x="2454275" y="3209925"/>
            <a:ext cx="639763" cy="40481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aphicFrame>
        <p:nvGraphicFramePr>
          <p:cNvPr id="12" name="Content Placeholder 11"/>
          <p:cNvGraphicFramePr>
            <a:graphicFrameLocks noGrp="1"/>
          </p:cNvGraphicFramePr>
          <p:nvPr>
            <p:ph idx="1"/>
          </p:nvPr>
        </p:nvGraphicFramePr>
        <p:xfrm>
          <a:off x="6659563" y="1889125"/>
          <a:ext cx="1946275" cy="1857375"/>
        </p:xfrm>
        <a:graphic>
          <a:graphicData uri="http://schemas.openxmlformats.org/drawingml/2006/table">
            <a:tbl>
              <a:tblPr/>
              <a:tblGrid>
                <a:gridCol w="194627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EFED6"/>
                          </a:solidFill>
                          <a:effectLst/>
                          <a:latin typeface="Arial" charset="0"/>
                          <a:ea typeface="ＭＳ Ｐゴシック" charset="0"/>
                          <a:cs typeface="ＭＳ Ｐゴシック" charset="0"/>
                        </a:rPr>
                        <a:t>Cluster Setup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A523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1Gbps Ethernet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C"/>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Unmodified TCP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EE"/>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S50 Switch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5DC"/>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1MB Block 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EE"/>
                    </a:solidFill>
                  </a:tcPr>
                </a:tc>
              </a:tr>
            </a:tbl>
          </a:graphicData>
        </a:graphic>
      </p:graphicFrame>
      <p:sp>
        <p:nvSpPr>
          <p:cNvPr id="8" name="TextBox 7"/>
          <p:cNvSpPr txBox="1">
            <a:spLocks noChangeArrowheads="1"/>
          </p:cNvSpPr>
          <p:nvPr/>
        </p:nvSpPr>
        <p:spPr bwMode="auto">
          <a:xfrm>
            <a:off x="409575" y="4895850"/>
            <a:ext cx="8335963" cy="1200150"/>
          </a:xfrm>
          <a:prstGeom prst="rect">
            <a:avLst/>
          </a:prstGeom>
          <a:noFill/>
          <a:ln w="9525">
            <a:noFill/>
            <a:miter lim="800000"/>
            <a:headEnd/>
            <a:tailEnd/>
          </a:ln>
        </p:spPr>
        <p:txBody>
          <a:bodyPr>
            <a:spAutoFit/>
          </a:bodyPr>
          <a:lstStyle/>
          <a:p>
            <a:pPr>
              <a:buFont typeface="Arial" charset="0"/>
              <a:buChar char="•"/>
              <a:defRPr/>
            </a:pPr>
            <a:r>
              <a:rPr lang="en-US" dirty="0">
                <a:latin typeface="+mn-lt"/>
                <a:ea typeface="+mn-ea"/>
              </a:rPr>
              <a:t> </a:t>
            </a:r>
            <a:r>
              <a:rPr lang="en-US" dirty="0">
                <a:solidFill>
                  <a:srgbClr val="000000"/>
                </a:solidFill>
                <a:latin typeface="+mn-lt"/>
                <a:ea typeface="+mn-ea"/>
              </a:rPr>
              <a:t>TCP </a:t>
            </a:r>
            <a:r>
              <a:rPr lang="en-US" i="1" dirty="0" err="1">
                <a:solidFill>
                  <a:srgbClr val="000000"/>
                </a:solidFill>
                <a:latin typeface="+mn-lt"/>
                <a:ea typeface="+mn-ea"/>
              </a:rPr>
              <a:t>Incast</a:t>
            </a:r>
            <a:endParaRPr lang="en-US" i="1" dirty="0">
              <a:solidFill>
                <a:srgbClr val="000000"/>
              </a:solidFill>
              <a:latin typeface="+mn-lt"/>
              <a:ea typeface="+mn-ea"/>
            </a:endParaRPr>
          </a:p>
          <a:p>
            <a:pPr lvl="1">
              <a:buFont typeface="Arial" charset="0"/>
              <a:buChar char="•"/>
              <a:defRPr/>
            </a:pPr>
            <a:r>
              <a:rPr lang="en-US" dirty="0">
                <a:solidFill>
                  <a:srgbClr val="000000"/>
                </a:solidFill>
                <a:latin typeface="+mn-lt"/>
                <a:ea typeface="+mn-ea"/>
              </a:rPr>
              <a:t> Cause of throughput collapse: </a:t>
            </a:r>
          </a:p>
          <a:p>
            <a:pPr lvl="1">
              <a:defRPr/>
            </a:pPr>
            <a:r>
              <a:rPr lang="en-US" dirty="0">
                <a:latin typeface="+mn-lt"/>
                <a:ea typeface="+mn-ea"/>
              </a:rPr>
              <a:t>	</a:t>
            </a:r>
            <a:r>
              <a:rPr lang="en-US" dirty="0">
                <a:solidFill>
                  <a:srgbClr val="FF0000"/>
                </a:solidFill>
                <a:latin typeface="+mn-lt"/>
                <a:ea typeface="+mn-ea"/>
              </a:rPr>
              <a:t>coarse-grained TCP timeouts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altLang="en-US"/>
              <a:t>TCP: Loss recovery comparison</a:t>
            </a:r>
          </a:p>
        </p:txBody>
      </p:sp>
      <p:grpSp>
        <p:nvGrpSpPr>
          <p:cNvPr id="88066" name="Group 47"/>
          <p:cNvGrpSpPr>
            <a:grpSpLocks/>
          </p:cNvGrpSpPr>
          <p:nvPr/>
        </p:nvGrpSpPr>
        <p:grpSpPr bwMode="auto">
          <a:xfrm>
            <a:off x="5362575" y="2028825"/>
            <a:ext cx="3386138" cy="2217738"/>
            <a:chOff x="1473554" y="851150"/>
            <a:chExt cx="3953288" cy="3054856"/>
          </a:xfrm>
        </p:grpSpPr>
        <p:cxnSp>
          <p:nvCxnSpPr>
            <p:cNvPr id="9" name="Straight Connector 8"/>
            <p:cNvCxnSpPr>
              <a:cxnSpLocks noChangeShapeType="1"/>
            </p:cNvCxnSpPr>
            <p:nvPr/>
          </p:nvCxnSpPr>
          <p:spPr bwMode="auto">
            <a:xfrm rot="16200000" flipH="1">
              <a:off x="1232112" y="2348444"/>
              <a:ext cx="2328862" cy="29654"/>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rot="16200000" flipH="1">
              <a:off x="3568314" y="2345851"/>
              <a:ext cx="2328863" cy="12973"/>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19464" name="TextBox 11"/>
            <p:cNvSpPr txBox="1">
              <a:spLocks noChangeArrowheads="1"/>
            </p:cNvSpPr>
            <p:nvPr/>
          </p:nvSpPr>
          <p:spPr bwMode="auto">
            <a:xfrm>
              <a:off x="2062933" y="3525516"/>
              <a:ext cx="798813" cy="380490"/>
            </a:xfrm>
            <a:prstGeom prst="rect">
              <a:avLst/>
            </a:prstGeom>
            <a:noFill/>
            <a:ln w="9525">
              <a:noFill/>
              <a:miter lim="800000"/>
              <a:headEnd/>
              <a:tailEnd/>
            </a:ln>
          </p:spPr>
          <p:txBody>
            <a:bodyPr wrap="none">
              <a:spAutoFit/>
            </a:bodyPr>
            <a:lstStyle/>
            <a:p>
              <a:pPr>
                <a:defRPr/>
              </a:pPr>
              <a:r>
                <a:rPr lang="en-US" sz="1200" dirty="0">
                  <a:solidFill>
                    <a:srgbClr val="000000"/>
                  </a:solidFill>
                  <a:latin typeface="+mn-lt"/>
                  <a:ea typeface="+mn-ea"/>
                </a:rPr>
                <a:t>Sender</a:t>
              </a:r>
            </a:p>
          </p:txBody>
        </p:sp>
        <p:sp>
          <p:nvSpPr>
            <p:cNvPr id="19465" name="TextBox 12"/>
            <p:cNvSpPr txBox="1">
              <a:spLocks noChangeArrowheads="1"/>
            </p:cNvSpPr>
            <p:nvPr/>
          </p:nvSpPr>
          <p:spPr bwMode="auto">
            <a:xfrm>
              <a:off x="4309245" y="3516769"/>
              <a:ext cx="922990" cy="380490"/>
            </a:xfrm>
            <a:prstGeom prst="rect">
              <a:avLst/>
            </a:prstGeom>
            <a:noFill/>
            <a:ln w="9525">
              <a:noFill/>
              <a:miter lim="800000"/>
              <a:headEnd/>
              <a:tailEnd/>
            </a:ln>
          </p:spPr>
          <p:txBody>
            <a:bodyPr wrap="none">
              <a:spAutoFit/>
            </a:bodyPr>
            <a:lstStyle/>
            <a:p>
              <a:pPr>
                <a:defRPr/>
              </a:pPr>
              <a:r>
                <a:rPr lang="en-US" sz="1200" dirty="0">
                  <a:solidFill>
                    <a:srgbClr val="000000"/>
                  </a:solidFill>
                  <a:latin typeface="+mn-lt"/>
                  <a:ea typeface="+mn-ea"/>
                </a:rPr>
                <a:t>Receiver</a:t>
              </a:r>
            </a:p>
          </p:txBody>
        </p:sp>
        <p:cxnSp>
          <p:nvCxnSpPr>
            <p:cNvPr id="15" name="Straight Arrow Connector 14"/>
            <p:cNvCxnSpPr>
              <a:cxnSpLocks noChangeShapeType="1"/>
            </p:cNvCxnSpPr>
            <p:nvPr/>
          </p:nvCxnSpPr>
          <p:spPr bwMode="auto">
            <a:xfrm>
              <a:off x="2394691" y="1198840"/>
              <a:ext cx="2314887" cy="1246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105" name="TextBox 15"/>
            <p:cNvSpPr txBox="1">
              <a:spLocks noChangeArrowheads="1"/>
            </p:cNvSpPr>
            <p:nvPr/>
          </p:nvSpPr>
          <p:spPr bwMode="auto">
            <a:xfrm>
              <a:off x="2060632" y="1090283"/>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1</a:t>
              </a:r>
            </a:p>
          </p:txBody>
        </p:sp>
        <p:cxnSp>
          <p:nvCxnSpPr>
            <p:cNvPr id="17" name="Straight Arrow Connector 16"/>
            <p:cNvCxnSpPr>
              <a:cxnSpLocks noChangeShapeType="1"/>
            </p:cNvCxnSpPr>
            <p:nvPr/>
          </p:nvCxnSpPr>
          <p:spPr bwMode="auto">
            <a:xfrm>
              <a:off x="2402105" y="1354097"/>
              <a:ext cx="670928" cy="349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107" name="TextBox 17"/>
            <p:cNvSpPr txBox="1">
              <a:spLocks noChangeArrowheads="1"/>
            </p:cNvSpPr>
            <p:nvPr/>
          </p:nvSpPr>
          <p:spPr bwMode="auto">
            <a:xfrm>
              <a:off x="2047478" y="1220159"/>
              <a:ext cx="305376" cy="38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200">
                  <a:solidFill>
                    <a:srgbClr val="000000"/>
                  </a:solidFill>
                </a:rPr>
                <a:t>2</a:t>
              </a:r>
            </a:p>
          </p:txBody>
        </p:sp>
        <p:sp>
          <p:nvSpPr>
            <p:cNvPr id="20" name="Multiply 19"/>
            <p:cNvSpPr/>
            <p:nvPr/>
          </p:nvSpPr>
          <p:spPr>
            <a:xfrm>
              <a:off x="3063765" y="1297242"/>
              <a:ext cx="209434" cy="19899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21" name="Straight Arrow Connector 20"/>
            <p:cNvCxnSpPr>
              <a:cxnSpLocks noChangeShapeType="1"/>
            </p:cNvCxnSpPr>
            <p:nvPr/>
          </p:nvCxnSpPr>
          <p:spPr bwMode="auto">
            <a:xfrm>
              <a:off x="2390984" y="1496235"/>
              <a:ext cx="2316741" cy="12245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22" name="Straight Arrow Connector 21"/>
            <p:cNvCxnSpPr>
              <a:cxnSpLocks noChangeShapeType="1"/>
            </p:cNvCxnSpPr>
            <p:nvPr/>
          </p:nvCxnSpPr>
          <p:spPr bwMode="auto">
            <a:xfrm>
              <a:off x="2381717" y="1684293"/>
              <a:ext cx="2314889" cy="120269"/>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23" name="Straight Arrow Connector 22"/>
            <p:cNvCxnSpPr>
              <a:cxnSpLocks noChangeShapeType="1"/>
            </p:cNvCxnSpPr>
            <p:nvPr/>
          </p:nvCxnSpPr>
          <p:spPr bwMode="auto">
            <a:xfrm>
              <a:off x="2389130" y="1867978"/>
              <a:ext cx="2314889" cy="12245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112" name="TextBox 23"/>
            <p:cNvSpPr txBox="1">
              <a:spLocks noChangeArrowheads="1"/>
            </p:cNvSpPr>
            <p:nvPr/>
          </p:nvSpPr>
          <p:spPr bwMode="auto">
            <a:xfrm>
              <a:off x="2055149" y="1418155"/>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3</a:t>
              </a:r>
            </a:p>
          </p:txBody>
        </p:sp>
        <p:sp>
          <p:nvSpPr>
            <p:cNvPr id="88113" name="TextBox 24"/>
            <p:cNvSpPr txBox="1">
              <a:spLocks noChangeArrowheads="1"/>
            </p:cNvSpPr>
            <p:nvPr/>
          </p:nvSpPr>
          <p:spPr bwMode="auto">
            <a:xfrm>
              <a:off x="2053869" y="1577916"/>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4</a:t>
              </a:r>
            </a:p>
          </p:txBody>
        </p:sp>
        <p:sp>
          <p:nvSpPr>
            <p:cNvPr id="88114" name="TextBox 25"/>
            <p:cNvSpPr txBox="1">
              <a:spLocks noChangeArrowheads="1"/>
            </p:cNvSpPr>
            <p:nvPr/>
          </p:nvSpPr>
          <p:spPr bwMode="auto">
            <a:xfrm>
              <a:off x="2052592" y="1776420"/>
              <a:ext cx="290407" cy="33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a:solidFill>
                    <a:srgbClr val="000000"/>
                  </a:solidFill>
                </a:rPr>
                <a:t>5</a:t>
              </a:r>
            </a:p>
          </p:txBody>
        </p:sp>
        <p:cxnSp>
          <p:nvCxnSpPr>
            <p:cNvPr id="28" name="Straight Arrow Connector 27"/>
            <p:cNvCxnSpPr>
              <a:cxnSpLocks noChangeShapeType="1"/>
            </p:cNvCxnSpPr>
            <p:nvPr/>
          </p:nvCxnSpPr>
          <p:spPr bwMode="auto">
            <a:xfrm rot="10800000" flipV="1">
              <a:off x="2403957" y="1389084"/>
              <a:ext cx="2275967" cy="800341"/>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29" name="Straight Arrow Connector 28"/>
            <p:cNvCxnSpPr>
              <a:cxnSpLocks noChangeShapeType="1"/>
            </p:cNvCxnSpPr>
            <p:nvPr/>
          </p:nvCxnSpPr>
          <p:spPr bwMode="auto">
            <a:xfrm rot="10800000" flipV="1">
              <a:off x="2420638" y="1695226"/>
              <a:ext cx="2275967" cy="802529"/>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0" name="TextBox 29"/>
            <p:cNvSpPr txBox="1">
              <a:spLocks noChangeArrowheads="1"/>
            </p:cNvSpPr>
            <p:nvPr/>
          </p:nvSpPr>
          <p:spPr bwMode="auto">
            <a:xfrm>
              <a:off x="4765180" y="1218520"/>
              <a:ext cx="589379" cy="338943"/>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sp>
          <p:nvSpPr>
            <p:cNvPr id="31" name="TextBox 30"/>
            <p:cNvSpPr txBox="1">
              <a:spLocks noChangeArrowheads="1"/>
            </p:cNvSpPr>
            <p:nvPr/>
          </p:nvSpPr>
          <p:spPr bwMode="auto">
            <a:xfrm>
              <a:off x="4791128" y="1566210"/>
              <a:ext cx="589379" cy="338942"/>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sp>
          <p:nvSpPr>
            <p:cNvPr id="32" name="TextBox 31"/>
            <p:cNvSpPr txBox="1">
              <a:spLocks noChangeArrowheads="1"/>
            </p:cNvSpPr>
            <p:nvPr/>
          </p:nvSpPr>
          <p:spPr bwMode="auto">
            <a:xfrm>
              <a:off x="4791128" y="1784882"/>
              <a:ext cx="589379" cy="338942"/>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sp>
          <p:nvSpPr>
            <p:cNvPr id="33" name="TextBox 32"/>
            <p:cNvSpPr txBox="1">
              <a:spLocks noChangeArrowheads="1"/>
            </p:cNvSpPr>
            <p:nvPr/>
          </p:nvSpPr>
          <p:spPr bwMode="auto">
            <a:xfrm>
              <a:off x="4791128" y="2018861"/>
              <a:ext cx="589379" cy="338943"/>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1</a:t>
              </a:r>
            </a:p>
          </p:txBody>
        </p:sp>
        <p:cxnSp>
          <p:nvCxnSpPr>
            <p:cNvPr id="34" name="Straight Arrow Connector 33"/>
            <p:cNvCxnSpPr>
              <a:cxnSpLocks noChangeShapeType="1"/>
            </p:cNvCxnSpPr>
            <p:nvPr/>
          </p:nvCxnSpPr>
          <p:spPr bwMode="auto">
            <a:xfrm rot="10800000" flipV="1">
              <a:off x="2409518" y="1863605"/>
              <a:ext cx="2277819" cy="800341"/>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35" name="Straight Arrow Connector 34"/>
            <p:cNvCxnSpPr>
              <a:cxnSpLocks noChangeShapeType="1"/>
            </p:cNvCxnSpPr>
            <p:nvPr/>
          </p:nvCxnSpPr>
          <p:spPr bwMode="auto">
            <a:xfrm rot="10800000" flipV="1">
              <a:off x="2428052" y="2045102"/>
              <a:ext cx="2277819" cy="800341"/>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37" name="Straight Arrow Connector 36"/>
            <p:cNvCxnSpPr>
              <a:cxnSpLocks noChangeShapeType="1"/>
            </p:cNvCxnSpPr>
            <p:nvPr/>
          </p:nvCxnSpPr>
          <p:spPr bwMode="auto">
            <a:xfrm>
              <a:off x="2429905" y="2930726"/>
              <a:ext cx="2316741" cy="12245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41" name="TextBox 40"/>
            <p:cNvSpPr txBox="1">
              <a:spLocks noChangeArrowheads="1"/>
            </p:cNvSpPr>
            <p:nvPr/>
          </p:nvSpPr>
          <p:spPr bwMode="auto">
            <a:xfrm>
              <a:off x="1473554" y="2832323"/>
              <a:ext cx="948937" cy="551055"/>
            </a:xfrm>
            <a:prstGeom prst="rect">
              <a:avLst/>
            </a:prstGeom>
            <a:noFill/>
            <a:ln w="9525">
              <a:noFill/>
              <a:miter lim="800000"/>
              <a:headEnd/>
              <a:tailEnd/>
            </a:ln>
          </p:spPr>
          <p:txBody>
            <a:bodyPr wrap="none">
              <a:spAutoFit/>
            </a:bodyPr>
            <a:lstStyle/>
            <a:p>
              <a:pPr>
                <a:defRPr/>
              </a:pPr>
              <a:r>
                <a:rPr lang="en-US" sz="1000" dirty="0">
                  <a:solidFill>
                    <a:srgbClr val="000000"/>
                  </a:solidFill>
                  <a:latin typeface="+mn-lt"/>
                  <a:ea typeface="+mn-ea"/>
                </a:rPr>
                <a:t>Retransmit</a:t>
              </a:r>
            </a:p>
            <a:p>
              <a:pPr>
                <a:defRPr/>
              </a:pPr>
              <a:r>
                <a:rPr lang="en-US" sz="1000" dirty="0">
                  <a:solidFill>
                    <a:srgbClr val="000000"/>
                  </a:solidFill>
                  <a:latin typeface="Times New Roman" pitchFamily="18" charset="0"/>
                  <a:ea typeface="+mn-ea"/>
                </a:rPr>
                <a:t>        2</a:t>
              </a:r>
            </a:p>
          </p:txBody>
        </p:sp>
        <p:sp>
          <p:nvSpPr>
            <p:cNvPr id="42" name="TextBox 41"/>
            <p:cNvSpPr txBox="1">
              <a:spLocks noChangeArrowheads="1"/>
            </p:cNvSpPr>
            <p:nvPr/>
          </p:nvSpPr>
          <p:spPr bwMode="auto">
            <a:xfrm>
              <a:off x="1931343" y="851150"/>
              <a:ext cx="606059" cy="338943"/>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Seq</a:t>
              </a:r>
              <a:r>
                <a:rPr lang="en-US" sz="1000" dirty="0">
                  <a:solidFill>
                    <a:srgbClr val="000000"/>
                  </a:solidFill>
                  <a:latin typeface="+mn-lt"/>
                  <a:ea typeface="+mn-ea"/>
                </a:rPr>
                <a:t> #</a:t>
              </a:r>
            </a:p>
          </p:txBody>
        </p:sp>
        <p:cxnSp>
          <p:nvCxnSpPr>
            <p:cNvPr id="45" name="Straight Arrow Connector 44"/>
            <p:cNvCxnSpPr>
              <a:cxnSpLocks noChangeShapeType="1"/>
            </p:cNvCxnSpPr>
            <p:nvPr/>
          </p:nvCxnSpPr>
          <p:spPr bwMode="auto">
            <a:xfrm rot="10800000" flipV="1">
              <a:off x="2422491" y="3103477"/>
              <a:ext cx="2320448" cy="25366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49" name="TextBox 48"/>
            <p:cNvSpPr txBox="1">
              <a:spLocks noChangeArrowheads="1"/>
            </p:cNvSpPr>
            <p:nvPr/>
          </p:nvSpPr>
          <p:spPr bwMode="auto">
            <a:xfrm>
              <a:off x="4837463" y="3005075"/>
              <a:ext cx="589379" cy="338942"/>
            </a:xfrm>
            <a:prstGeom prst="rect">
              <a:avLst/>
            </a:prstGeom>
            <a:noFill/>
            <a:ln w="9525">
              <a:noFill/>
              <a:miter lim="800000"/>
              <a:headEnd/>
              <a:tailEnd/>
            </a:ln>
          </p:spPr>
          <p:txBody>
            <a:bodyPr wrap="none">
              <a:spAutoFit/>
            </a:bodyPr>
            <a:lstStyle/>
            <a:p>
              <a:pPr>
                <a:defRPr/>
              </a:pPr>
              <a:r>
                <a:rPr lang="en-US" sz="1000" dirty="0" err="1">
                  <a:solidFill>
                    <a:srgbClr val="000000"/>
                  </a:solidFill>
                  <a:latin typeface="+mn-lt"/>
                  <a:ea typeface="+mn-ea"/>
                </a:rPr>
                <a:t>Ack</a:t>
              </a:r>
              <a:r>
                <a:rPr lang="en-US" sz="1000" dirty="0">
                  <a:solidFill>
                    <a:srgbClr val="000000"/>
                  </a:solidFill>
                  <a:latin typeface="+mn-lt"/>
                  <a:ea typeface="+mn-ea"/>
                </a:rPr>
                <a:t> 5</a:t>
              </a:r>
            </a:p>
          </p:txBody>
        </p:sp>
      </p:grpSp>
      <p:grpSp>
        <p:nvGrpSpPr>
          <p:cNvPr id="88067" name="Group 134"/>
          <p:cNvGrpSpPr>
            <a:grpSpLocks/>
          </p:cNvGrpSpPr>
          <p:nvPr/>
        </p:nvGrpSpPr>
        <p:grpSpPr bwMode="auto">
          <a:xfrm>
            <a:off x="296863" y="2057400"/>
            <a:ext cx="4632325" cy="4459288"/>
            <a:chOff x="427500" y="922400"/>
            <a:chExt cx="4632900" cy="4977076"/>
          </a:xfrm>
        </p:grpSpPr>
        <p:cxnSp>
          <p:nvCxnSpPr>
            <p:cNvPr id="76" name="Straight Connector 75"/>
            <p:cNvCxnSpPr>
              <a:cxnSpLocks noChangeShapeType="1"/>
            </p:cNvCxnSpPr>
            <p:nvPr/>
          </p:nvCxnSpPr>
          <p:spPr bwMode="auto">
            <a:xfrm rot="5400000">
              <a:off x="1535687" y="2037435"/>
              <a:ext cx="1711589" cy="9526"/>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78" name="TextBox 8"/>
            <p:cNvSpPr txBox="1">
              <a:spLocks noChangeArrowheads="1"/>
            </p:cNvSpPr>
            <p:nvPr/>
          </p:nvSpPr>
          <p:spPr bwMode="auto">
            <a:xfrm>
              <a:off x="1853252" y="5486639"/>
              <a:ext cx="928802" cy="412837"/>
            </a:xfrm>
            <a:prstGeom prst="rect">
              <a:avLst/>
            </a:prstGeom>
            <a:noFill/>
            <a:ln w="9525">
              <a:noFill/>
              <a:miter lim="800000"/>
              <a:headEnd/>
              <a:tailEnd/>
            </a:ln>
          </p:spPr>
          <p:txBody>
            <a:bodyPr wrap="none">
              <a:spAutoFit/>
            </a:bodyPr>
            <a:lstStyle/>
            <a:p>
              <a:pPr>
                <a:defRPr/>
              </a:pPr>
              <a:r>
                <a:rPr lang="en-US" sz="1800" dirty="0">
                  <a:solidFill>
                    <a:srgbClr val="000000"/>
                  </a:solidFill>
                  <a:latin typeface="+mn-lt"/>
                  <a:ea typeface="+mn-ea"/>
                </a:rPr>
                <a:t>Sender</a:t>
              </a:r>
            </a:p>
          </p:txBody>
        </p:sp>
        <p:sp>
          <p:nvSpPr>
            <p:cNvPr id="79" name="TextBox 9"/>
            <p:cNvSpPr txBox="1">
              <a:spLocks noChangeArrowheads="1"/>
            </p:cNvSpPr>
            <p:nvPr/>
          </p:nvSpPr>
          <p:spPr bwMode="auto">
            <a:xfrm>
              <a:off x="3787067" y="5437027"/>
              <a:ext cx="1095511" cy="412837"/>
            </a:xfrm>
            <a:prstGeom prst="rect">
              <a:avLst/>
            </a:prstGeom>
            <a:noFill/>
            <a:ln w="9525">
              <a:noFill/>
              <a:miter lim="800000"/>
              <a:headEnd/>
              <a:tailEnd/>
            </a:ln>
          </p:spPr>
          <p:txBody>
            <a:bodyPr wrap="none">
              <a:spAutoFit/>
            </a:bodyPr>
            <a:lstStyle/>
            <a:p>
              <a:pPr>
                <a:defRPr/>
              </a:pPr>
              <a:r>
                <a:rPr lang="en-US" sz="1800" dirty="0">
                  <a:solidFill>
                    <a:srgbClr val="000000"/>
                  </a:solidFill>
                  <a:latin typeface="+mn-lt"/>
                  <a:ea typeface="+mn-ea"/>
                </a:rPr>
                <a:t>Receiver</a:t>
              </a:r>
            </a:p>
          </p:txBody>
        </p:sp>
        <p:sp>
          <p:nvSpPr>
            <p:cNvPr id="88073" name="TextBox 79"/>
            <p:cNvSpPr txBox="1">
              <a:spLocks noChangeArrowheads="1"/>
            </p:cNvSpPr>
            <p:nvPr/>
          </p:nvSpPr>
          <p:spPr bwMode="auto">
            <a:xfrm>
              <a:off x="1970587" y="1187512"/>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1</a:t>
              </a:r>
            </a:p>
          </p:txBody>
        </p:sp>
        <p:cxnSp>
          <p:nvCxnSpPr>
            <p:cNvPr id="81" name="Straight Arrow Connector 80"/>
            <p:cNvCxnSpPr>
              <a:cxnSpLocks noChangeShapeType="1"/>
            </p:cNvCxnSpPr>
            <p:nvPr/>
          </p:nvCxnSpPr>
          <p:spPr bwMode="auto">
            <a:xfrm>
              <a:off x="2408946" y="1671885"/>
              <a:ext cx="833540" cy="6024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075" name="TextBox 81"/>
            <p:cNvSpPr txBox="1">
              <a:spLocks noChangeArrowheads="1"/>
            </p:cNvSpPr>
            <p:nvPr/>
          </p:nvSpPr>
          <p:spPr bwMode="auto">
            <a:xfrm>
              <a:off x="1969000" y="1470088"/>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2</a:t>
              </a:r>
            </a:p>
          </p:txBody>
        </p:sp>
        <p:sp>
          <p:nvSpPr>
            <p:cNvPr id="83" name="Multiply 82"/>
            <p:cNvSpPr/>
            <p:nvPr/>
          </p:nvSpPr>
          <p:spPr>
            <a:xfrm>
              <a:off x="3229785" y="1567347"/>
              <a:ext cx="261971" cy="36854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88077" name="TextBox 83"/>
            <p:cNvSpPr txBox="1">
              <a:spLocks noChangeArrowheads="1"/>
            </p:cNvSpPr>
            <p:nvPr/>
          </p:nvSpPr>
          <p:spPr bwMode="auto">
            <a:xfrm>
              <a:off x="1978525" y="1730438"/>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3</a:t>
              </a:r>
            </a:p>
          </p:txBody>
        </p:sp>
        <p:sp>
          <p:nvSpPr>
            <p:cNvPr id="88078" name="TextBox 84"/>
            <p:cNvSpPr txBox="1">
              <a:spLocks noChangeArrowheads="1"/>
            </p:cNvSpPr>
            <p:nvPr/>
          </p:nvSpPr>
          <p:spPr bwMode="auto">
            <a:xfrm>
              <a:off x="1976937" y="2084450"/>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4</a:t>
              </a:r>
            </a:p>
          </p:txBody>
        </p:sp>
        <p:sp>
          <p:nvSpPr>
            <p:cNvPr id="88079" name="TextBox 85"/>
            <p:cNvSpPr txBox="1">
              <a:spLocks noChangeArrowheads="1"/>
            </p:cNvSpPr>
            <p:nvPr/>
          </p:nvSpPr>
          <p:spPr bwMode="auto">
            <a:xfrm>
              <a:off x="1975350" y="2449575"/>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5</a:t>
              </a:r>
            </a:p>
          </p:txBody>
        </p:sp>
        <p:cxnSp>
          <p:nvCxnSpPr>
            <p:cNvPr id="87" name="Straight Arrow Connector 86"/>
            <p:cNvCxnSpPr>
              <a:cxnSpLocks noChangeShapeType="1"/>
            </p:cNvCxnSpPr>
            <p:nvPr/>
          </p:nvCxnSpPr>
          <p:spPr bwMode="auto">
            <a:xfrm>
              <a:off x="2386718" y="4405821"/>
              <a:ext cx="1805211" cy="131116"/>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8081" name="TextBox 87"/>
            <p:cNvSpPr txBox="1">
              <a:spLocks noChangeArrowheads="1"/>
            </p:cNvSpPr>
            <p:nvPr/>
          </p:nvSpPr>
          <p:spPr bwMode="auto">
            <a:xfrm>
              <a:off x="1954712" y="4638738"/>
              <a:ext cx="300113" cy="41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1</a:t>
              </a:r>
            </a:p>
          </p:txBody>
        </p:sp>
        <p:cxnSp>
          <p:nvCxnSpPr>
            <p:cNvPr id="89" name="Straight Arrow Connector 88"/>
            <p:cNvCxnSpPr>
              <a:cxnSpLocks noChangeShapeType="1"/>
            </p:cNvCxnSpPr>
            <p:nvPr/>
          </p:nvCxnSpPr>
          <p:spPr bwMode="auto">
            <a:xfrm>
              <a:off x="2407358" y="1409654"/>
              <a:ext cx="833541" cy="6024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0" name="Multiply 89"/>
            <p:cNvSpPr/>
            <p:nvPr/>
          </p:nvSpPr>
          <p:spPr>
            <a:xfrm>
              <a:off x="3228198" y="1305116"/>
              <a:ext cx="261970" cy="36677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91" name="Straight Arrow Connector 90"/>
            <p:cNvCxnSpPr>
              <a:cxnSpLocks noChangeShapeType="1"/>
            </p:cNvCxnSpPr>
            <p:nvPr/>
          </p:nvCxnSpPr>
          <p:spPr bwMode="auto">
            <a:xfrm>
              <a:off x="2407358" y="1930573"/>
              <a:ext cx="833541" cy="62014"/>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2" name="Multiply 91"/>
            <p:cNvSpPr/>
            <p:nvPr/>
          </p:nvSpPr>
          <p:spPr>
            <a:xfrm>
              <a:off x="3228198" y="1827807"/>
              <a:ext cx="261970" cy="36676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93" name="Straight Arrow Connector 92"/>
            <p:cNvCxnSpPr>
              <a:cxnSpLocks noChangeShapeType="1"/>
            </p:cNvCxnSpPr>
            <p:nvPr/>
          </p:nvCxnSpPr>
          <p:spPr bwMode="auto">
            <a:xfrm>
              <a:off x="2407358" y="2286710"/>
              <a:ext cx="833541" cy="63786"/>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4" name="Multiply 93"/>
            <p:cNvSpPr/>
            <p:nvPr/>
          </p:nvSpPr>
          <p:spPr>
            <a:xfrm>
              <a:off x="3228198" y="2183944"/>
              <a:ext cx="261970" cy="36677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cxnSp>
          <p:nvCxnSpPr>
            <p:cNvPr id="95" name="Straight Arrow Connector 94"/>
            <p:cNvCxnSpPr>
              <a:cxnSpLocks noChangeShapeType="1"/>
            </p:cNvCxnSpPr>
            <p:nvPr/>
          </p:nvCxnSpPr>
          <p:spPr bwMode="auto">
            <a:xfrm>
              <a:off x="2407358" y="2619815"/>
              <a:ext cx="833541" cy="6201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6" name="Multiply 95"/>
            <p:cNvSpPr/>
            <p:nvPr/>
          </p:nvSpPr>
          <p:spPr>
            <a:xfrm>
              <a:off x="3228198" y="2517049"/>
              <a:ext cx="261970" cy="3649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97" name="Left Brace 96"/>
            <p:cNvSpPr>
              <a:spLocks/>
            </p:cNvSpPr>
            <p:nvPr/>
          </p:nvSpPr>
          <p:spPr bwMode="auto">
            <a:xfrm>
              <a:off x="2018372" y="2814716"/>
              <a:ext cx="249268" cy="1483024"/>
            </a:xfrm>
            <a:prstGeom prst="leftBrace">
              <a:avLst>
                <a:gd name="adj1" fmla="val 8320"/>
                <a:gd name="adj2" fmla="val 50000"/>
              </a:avLst>
            </a:prstGeom>
            <a:noFill/>
            <a:ln w="25400">
              <a:solidFill>
                <a:schemeClr val="tx1"/>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endParaRPr>
            </a:p>
          </p:txBody>
        </p:sp>
        <p:sp>
          <p:nvSpPr>
            <p:cNvPr id="98" name="TextBox 97"/>
            <p:cNvSpPr txBox="1">
              <a:spLocks noChangeArrowheads="1"/>
            </p:cNvSpPr>
            <p:nvPr/>
          </p:nvSpPr>
          <p:spPr bwMode="auto">
            <a:xfrm>
              <a:off x="427500" y="3110613"/>
              <a:ext cx="1775045" cy="1031206"/>
            </a:xfrm>
            <a:prstGeom prst="rect">
              <a:avLst/>
            </a:prstGeom>
            <a:noFill/>
            <a:ln w="9525">
              <a:noFill/>
              <a:miter lim="800000"/>
              <a:headEnd/>
              <a:tailEnd/>
            </a:ln>
          </p:spPr>
          <p:txBody>
            <a:bodyPr wrap="none">
              <a:spAutoFit/>
            </a:bodyPr>
            <a:lstStyle/>
            <a:p>
              <a:pPr>
                <a:defRPr/>
              </a:pPr>
              <a:r>
                <a:rPr lang="en-US" sz="1800" dirty="0">
                  <a:solidFill>
                    <a:srgbClr val="000000"/>
                  </a:solidFill>
                  <a:latin typeface="+mn-lt"/>
                  <a:ea typeface="+mn-ea"/>
                </a:rPr>
                <a:t>Retransmission</a:t>
              </a:r>
            </a:p>
            <a:p>
              <a:pPr>
                <a:defRPr/>
              </a:pPr>
              <a:r>
                <a:rPr lang="en-US" sz="1800" dirty="0">
                  <a:solidFill>
                    <a:srgbClr val="000000"/>
                  </a:solidFill>
                  <a:latin typeface="+mn-lt"/>
                  <a:ea typeface="+mn-ea"/>
                </a:rPr>
                <a:t>Timeout</a:t>
              </a:r>
            </a:p>
            <a:p>
              <a:pPr>
                <a:defRPr/>
              </a:pPr>
              <a:r>
                <a:rPr lang="en-US" sz="1800" dirty="0">
                  <a:solidFill>
                    <a:srgbClr val="000000"/>
                  </a:solidFill>
                  <a:latin typeface="+mn-lt"/>
                  <a:ea typeface="+mn-ea"/>
                </a:rPr>
                <a:t>(RTO)</a:t>
              </a:r>
            </a:p>
          </p:txBody>
        </p:sp>
        <p:cxnSp>
          <p:nvCxnSpPr>
            <p:cNvPr id="99" name="Straight Arrow Connector 98"/>
            <p:cNvCxnSpPr>
              <a:cxnSpLocks noChangeShapeType="1"/>
            </p:cNvCxnSpPr>
            <p:nvPr/>
          </p:nvCxnSpPr>
          <p:spPr bwMode="auto">
            <a:xfrm rot="10800000" flipV="1">
              <a:off x="2423235" y="4584777"/>
              <a:ext cx="1757581" cy="21262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100" name="TextBox 99"/>
            <p:cNvSpPr txBox="1">
              <a:spLocks noChangeArrowheads="1"/>
            </p:cNvSpPr>
            <p:nvPr/>
          </p:nvSpPr>
          <p:spPr bwMode="auto">
            <a:xfrm>
              <a:off x="4285604" y="4414681"/>
              <a:ext cx="774796" cy="412836"/>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Ack</a:t>
              </a:r>
              <a:r>
                <a:rPr lang="en-US" sz="1800" dirty="0">
                  <a:solidFill>
                    <a:srgbClr val="000000"/>
                  </a:solidFill>
                  <a:latin typeface="+mn-lt"/>
                  <a:ea typeface="+mn-ea"/>
                </a:rPr>
                <a:t> 1</a:t>
              </a:r>
            </a:p>
          </p:txBody>
        </p:sp>
        <p:sp>
          <p:nvSpPr>
            <p:cNvPr id="101" name="TextBox 100"/>
            <p:cNvSpPr txBox="1">
              <a:spLocks noChangeArrowheads="1"/>
            </p:cNvSpPr>
            <p:nvPr/>
          </p:nvSpPr>
          <p:spPr bwMode="auto">
            <a:xfrm>
              <a:off x="1623035" y="922400"/>
              <a:ext cx="800199" cy="412837"/>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cxnSp>
          <p:nvCxnSpPr>
            <p:cNvPr id="109" name="Straight Connector 108"/>
            <p:cNvCxnSpPr/>
            <p:nvPr/>
          </p:nvCxnSpPr>
          <p:spPr>
            <a:xfrm rot="5400000">
              <a:off x="1729277" y="3580240"/>
              <a:ext cx="1316470" cy="1587"/>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16" name="Straight Connector 115"/>
            <p:cNvCxnSpPr>
              <a:cxnSpLocks noChangeShapeType="1"/>
            </p:cNvCxnSpPr>
            <p:nvPr/>
          </p:nvCxnSpPr>
          <p:spPr bwMode="auto">
            <a:xfrm rot="16200000" flipH="1">
              <a:off x="1783099" y="4870317"/>
              <a:ext cx="1227879" cy="4764"/>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29" name="Straight Connector 128"/>
            <p:cNvCxnSpPr>
              <a:cxnSpLocks noChangeShapeType="1"/>
            </p:cNvCxnSpPr>
            <p:nvPr/>
          </p:nvCxnSpPr>
          <p:spPr bwMode="auto">
            <a:xfrm rot="5400000">
              <a:off x="3350424" y="1975420"/>
              <a:ext cx="1711589" cy="9526"/>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30" name="Straight Connector 129"/>
            <p:cNvCxnSpPr/>
            <p:nvPr/>
          </p:nvCxnSpPr>
          <p:spPr>
            <a:xfrm rot="5400000">
              <a:off x="3544013" y="3518226"/>
              <a:ext cx="1316472" cy="1588"/>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31" name="Straight Connector 130"/>
            <p:cNvCxnSpPr>
              <a:cxnSpLocks noChangeShapeType="1"/>
            </p:cNvCxnSpPr>
            <p:nvPr/>
          </p:nvCxnSpPr>
          <p:spPr bwMode="auto">
            <a:xfrm rot="16200000" flipH="1">
              <a:off x="3597836" y="4808304"/>
              <a:ext cx="1227880" cy="4763"/>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63" name="TextBox 62"/>
          <p:cNvSpPr txBox="1"/>
          <p:nvPr/>
        </p:nvSpPr>
        <p:spPr>
          <a:xfrm>
            <a:off x="688975" y="1203325"/>
            <a:ext cx="3784600" cy="830263"/>
          </a:xfrm>
          <a:prstGeom prst="rect">
            <a:avLst/>
          </a:prstGeom>
          <a:noFill/>
        </p:spPr>
        <p:txBody>
          <a:bodyPr wrap="none">
            <a:spAutoFit/>
          </a:bodyPr>
          <a:lstStyle/>
          <a:p>
            <a:pPr algn="ctr">
              <a:defRPr/>
            </a:pPr>
            <a:r>
              <a:rPr lang="en-US" dirty="0">
                <a:solidFill>
                  <a:srgbClr val="000000"/>
                </a:solidFill>
                <a:latin typeface="+mn-lt"/>
                <a:ea typeface="+mn-ea"/>
              </a:rPr>
              <a:t>Timeout driven recovery is</a:t>
            </a:r>
          </a:p>
          <a:p>
            <a:pPr algn="ctr">
              <a:defRPr/>
            </a:pPr>
            <a:r>
              <a:rPr lang="en-US" dirty="0">
                <a:solidFill>
                  <a:srgbClr val="000000"/>
                </a:solidFill>
                <a:latin typeface="+mn-lt"/>
                <a:ea typeface="+mn-ea"/>
              </a:rPr>
              <a:t> slow (</a:t>
            </a:r>
            <a:r>
              <a:rPr lang="en-US" b="1" dirty="0">
                <a:solidFill>
                  <a:srgbClr val="000000"/>
                </a:solidFill>
                <a:latin typeface="+mn-lt"/>
                <a:ea typeface="+mn-ea"/>
              </a:rPr>
              <a:t>ms</a:t>
            </a:r>
            <a:r>
              <a:rPr lang="en-US" dirty="0">
                <a:solidFill>
                  <a:srgbClr val="000000"/>
                </a:solidFill>
                <a:latin typeface="+mn-lt"/>
                <a:ea typeface="+mn-ea"/>
              </a:rPr>
              <a:t>)</a:t>
            </a:r>
          </a:p>
        </p:txBody>
      </p:sp>
      <p:sp>
        <p:nvSpPr>
          <p:cNvPr id="88069" name="TextBox 63"/>
          <p:cNvSpPr txBox="1">
            <a:spLocks noChangeArrowheads="1"/>
          </p:cNvSpPr>
          <p:nvPr/>
        </p:nvSpPr>
        <p:spPr bwMode="auto">
          <a:xfrm>
            <a:off x="4933950" y="1201738"/>
            <a:ext cx="4170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Data-driven recovery is</a:t>
            </a:r>
          </a:p>
          <a:p>
            <a:pPr algn="ctr" eaLnBrk="1" hangingPunct="1"/>
            <a:r>
              <a:rPr lang="en-US" altLang="en-US">
                <a:solidFill>
                  <a:srgbClr val="000000"/>
                </a:solidFill>
                <a:latin typeface="Arial" charset="0"/>
              </a:rPr>
              <a:t>super fast (</a:t>
            </a:r>
            <a:r>
              <a:rPr lang="en-US" altLang="en-US" b="1">
                <a:solidFill>
                  <a:srgbClr val="000000"/>
                </a:solidFill>
              </a:rPr>
              <a:t>µ</a:t>
            </a:r>
            <a:r>
              <a:rPr lang="en-US" altLang="en-US" b="1">
                <a:solidFill>
                  <a:srgbClr val="000000"/>
                </a:solidFill>
                <a:latin typeface="Arial" charset="0"/>
              </a:rPr>
              <a:t>s</a:t>
            </a:r>
            <a:r>
              <a:rPr lang="en-US" altLang="en-US">
                <a:solidFill>
                  <a:srgbClr val="000000"/>
                </a:solidFill>
                <a:latin typeface="Arial" charset="0"/>
              </a:rPr>
              <a:t>) in datacenters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altLang="en-US"/>
              <a:t>Link Idle Time Due To Timeouts</a:t>
            </a:r>
          </a:p>
        </p:txBody>
      </p:sp>
      <p:pic>
        <p:nvPicPr>
          <p:cNvPr id="90114"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741613"/>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7"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5700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796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9"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5893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6751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1"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2879725"/>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Box 12"/>
          <p:cNvSpPr txBox="1">
            <a:spLocks noChangeArrowheads="1"/>
          </p:cNvSpPr>
          <p:nvPr/>
        </p:nvSpPr>
        <p:spPr bwMode="auto">
          <a:xfrm>
            <a:off x="809625" y="3784600"/>
            <a:ext cx="973138" cy="461963"/>
          </a:xfrm>
          <a:prstGeom prst="rect">
            <a:avLst/>
          </a:prstGeom>
          <a:noFill/>
          <a:ln w="9525">
            <a:noFill/>
            <a:miter lim="800000"/>
            <a:headEnd/>
            <a:tailEnd/>
          </a:ln>
        </p:spPr>
        <p:txBody>
          <a:bodyPr wrap="none">
            <a:spAutoFit/>
          </a:bodyPr>
          <a:lstStyle/>
          <a:p>
            <a:pPr>
              <a:defRPr/>
            </a:pPr>
            <a:r>
              <a:rPr lang="en-US" dirty="0">
                <a:latin typeface="+mn-lt"/>
                <a:ea typeface="+mn-ea"/>
              </a:rPr>
              <a:t>Client</a:t>
            </a:r>
          </a:p>
        </p:txBody>
      </p:sp>
      <p:sp>
        <p:nvSpPr>
          <p:cNvPr id="22541" name="TextBox 13"/>
          <p:cNvSpPr txBox="1">
            <a:spLocks noChangeArrowheads="1"/>
          </p:cNvSpPr>
          <p:nvPr/>
        </p:nvSpPr>
        <p:spPr bwMode="auto">
          <a:xfrm>
            <a:off x="2847975" y="3794125"/>
            <a:ext cx="1092200" cy="461963"/>
          </a:xfrm>
          <a:prstGeom prst="rect">
            <a:avLst/>
          </a:prstGeom>
          <a:noFill/>
          <a:ln w="9525">
            <a:noFill/>
            <a:miter lim="800000"/>
            <a:headEnd/>
            <a:tailEnd/>
          </a:ln>
        </p:spPr>
        <p:txBody>
          <a:bodyPr wrap="none">
            <a:spAutoFit/>
          </a:bodyPr>
          <a:lstStyle/>
          <a:p>
            <a:pPr>
              <a:defRPr/>
            </a:pPr>
            <a:r>
              <a:rPr lang="en-US" dirty="0">
                <a:latin typeface="+mn-lt"/>
                <a:ea typeface="+mn-ea"/>
              </a:rPr>
              <a:t>Switch</a:t>
            </a:r>
          </a:p>
        </p:txBody>
      </p:sp>
      <p:sp>
        <p:nvSpPr>
          <p:cNvPr id="15" name="Rounded Rectangle 14"/>
          <p:cNvSpPr/>
          <p:nvPr/>
        </p:nvSpPr>
        <p:spPr>
          <a:xfrm>
            <a:off x="923925" y="21367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6" name="Rounded Rectangle 15"/>
          <p:cNvSpPr/>
          <p:nvPr/>
        </p:nvSpPr>
        <p:spPr>
          <a:xfrm>
            <a:off x="1076325" y="22891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7" name="Rounded Rectangle 16"/>
          <p:cNvSpPr/>
          <p:nvPr/>
        </p:nvSpPr>
        <p:spPr>
          <a:xfrm>
            <a:off x="1228725" y="24415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8" name="Rounded Rectangle 17"/>
          <p:cNvSpPr/>
          <p:nvPr/>
        </p:nvSpPr>
        <p:spPr>
          <a:xfrm>
            <a:off x="1381125" y="259397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6467475" y="1612900"/>
            <a:ext cx="7286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0" name="Rounded Rectangle 19"/>
          <p:cNvSpPr/>
          <p:nvPr/>
        </p:nvSpPr>
        <p:spPr>
          <a:xfrm>
            <a:off x="6467475" y="2636838"/>
            <a:ext cx="717550" cy="265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cxnSp>
        <p:nvCxnSpPr>
          <p:cNvPr id="24" name="Straight Connector 23"/>
          <p:cNvCxnSpPr>
            <a:cxnSpLocks noChangeShapeType="1"/>
          </p:cNvCxnSpPr>
          <p:nvPr/>
        </p:nvCxnSpPr>
        <p:spPr bwMode="auto">
          <a:xfrm>
            <a:off x="1978025" y="3160713"/>
            <a:ext cx="712788"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5" name="Straight Connector 24"/>
          <p:cNvCxnSpPr>
            <a:cxnSpLocks noChangeShapeType="1"/>
          </p:cNvCxnSpPr>
          <p:nvPr/>
        </p:nvCxnSpPr>
        <p:spPr bwMode="auto">
          <a:xfrm flipV="1">
            <a:off x="4006850" y="1863725"/>
            <a:ext cx="669925" cy="12969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6" name="Straight Connector 25"/>
          <p:cNvCxnSpPr>
            <a:cxnSpLocks noChangeShapeType="1"/>
          </p:cNvCxnSpPr>
          <p:nvPr/>
        </p:nvCxnSpPr>
        <p:spPr bwMode="auto">
          <a:xfrm flipV="1">
            <a:off x="4006850" y="2873375"/>
            <a:ext cx="717550" cy="2873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7" name="Straight Connector 26"/>
          <p:cNvCxnSpPr>
            <a:cxnSpLocks noChangeShapeType="1"/>
          </p:cNvCxnSpPr>
          <p:nvPr/>
        </p:nvCxnSpPr>
        <p:spPr bwMode="auto">
          <a:xfrm>
            <a:off x="4006850" y="3160713"/>
            <a:ext cx="746125" cy="72231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8" name="Straight Connector 27"/>
          <p:cNvCxnSpPr>
            <a:cxnSpLocks noChangeShapeType="1"/>
          </p:cNvCxnSpPr>
          <p:nvPr/>
        </p:nvCxnSpPr>
        <p:spPr bwMode="auto">
          <a:xfrm>
            <a:off x="4006850" y="3160713"/>
            <a:ext cx="746125" cy="180816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9" name="Rounded Rectangle 28"/>
          <p:cNvSpPr/>
          <p:nvPr/>
        </p:nvSpPr>
        <p:spPr>
          <a:xfrm>
            <a:off x="6477000" y="3679825"/>
            <a:ext cx="719138" cy="3159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30" name="Rounded Rectangle 29"/>
          <p:cNvSpPr/>
          <p:nvPr/>
        </p:nvSpPr>
        <p:spPr>
          <a:xfrm>
            <a:off x="6489700" y="4760913"/>
            <a:ext cx="695325" cy="3143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35" name="TextBox 34"/>
          <p:cNvSpPr txBox="1">
            <a:spLocks noChangeArrowheads="1"/>
          </p:cNvSpPr>
          <p:nvPr/>
        </p:nvSpPr>
        <p:spPr bwMode="auto">
          <a:xfrm>
            <a:off x="606425" y="1465263"/>
            <a:ext cx="2874963" cy="461962"/>
          </a:xfrm>
          <a:prstGeom prst="rect">
            <a:avLst/>
          </a:prstGeom>
          <a:noFill/>
          <a:ln w="9525">
            <a:noFill/>
            <a:miter lim="800000"/>
            <a:headEnd/>
            <a:tailEnd/>
          </a:ln>
        </p:spPr>
        <p:txBody>
          <a:bodyPr wrap="none">
            <a:spAutoFit/>
          </a:bodyPr>
          <a:lstStyle/>
          <a:p>
            <a:pPr>
              <a:defRPr/>
            </a:pPr>
            <a:r>
              <a:rPr lang="en-US" dirty="0">
                <a:latin typeface="+mn-lt"/>
                <a:ea typeface="+mn-ea"/>
              </a:rPr>
              <a:t>Synchronized Read</a:t>
            </a:r>
          </a:p>
        </p:txBody>
      </p:sp>
      <p:sp>
        <p:nvSpPr>
          <p:cNvPr id="94" name="Rounded Rectangle 93"/>
          <p:cNvSpPr/>
          <p:nvPr/>
        </p:nvSpPr>
        <p:spPr>
          <a:xfrm>
            <a:off x="3087688" y="3035300"/>
            <a:ext cx="658812" cy="342900"/>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37" name="Rounded Rectangle 36"/>
          <p:cNvSpPr/>
          <p:nvPr/>
        </p:nvSpPr>
        <p:spPr>
          <a:xfrm>
            <a:off x="527050" y="4579938"/>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38" name="Rounded Rectangle 37"/>
          <p:cNvSpPr/>
          <p:nvPr/>
        </p:nvSpPr>
        <p:spPr>
          <a:xfrm>
            <a:off x="1285875" y="45783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39" name="Rounded Rectangle 38"/>
          <p:cNvSpPr/>
          <p:nvPr/>
        </p:nvSpPr>
        <p:spPr>
          <a:xfrm>
            <a:off x="2057400" y="45783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0" name="Rounded Rectangle 39"/>
          <p:cNvSpPr/>
          <p:nvPr/>
        </p:nvSpPr>
        <p:spPr>
          <a:xfrm>
            <a:off x="2817813" y="4578350"/>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43" name="TextBox 27"/>
          <p:cNvSpPr txBox="1">
            <a:spLocks noChangeArrowheads="1"/>
          </p:cNvSpPr>
          <p:nvPr/>
        </p:nvSpPr>
        <p:spPr bwMode="auto">
          <a:xfrm>
            <a:off x="7532688" y="4446588"/>
            <a:ext cx="1517650" cy="923925"/>
          </a:xfrm>
          <a:prstGeom prst="rect">
            <a:avLst/>
          </a:prstGeom>
          <a:noFill/>
          <a:ln w="9525">
            <a:noFill/>
            <a:miter lim="800000"/>
            <a:headEnd/>
            <a:tailEnd/>
          </a:ln>
        </p:spPr>
        <p:txBody>
          <a:bodyPr wrap="none">
            <a:spAutoFit/>
          </a:bodyPr>
          <a:lstStyle/>
          <a:p>
            <a:pPr>
              <a:defRPr/>
            </a:pPr>
            <a:r>
              <a:rPr lang="en-US" sz="1800" dirty="0">
                <a:latin typeface="+mn-lt"/>
                <a:ea typeface="+mn-ea"/>
              </a:rPr>
              <a:t>Server </a:t>
            </a:r>
          </a:p>
          <a:p>
            <a:pPr>
              <a:defRPr/>
            </a:pPr>
            <a:r>
              <a:rPr lang="en-US" sz="1800" dirty="0">
                <a:latin typeface="+mn-lt"/>
                <a:ea typeface="+mn-ea"/>
              </a:rPr>
              <a:t>Request Unit</a:t>
            </a:r>
          </a:p>
          <a:p>
            <a:pPr>
              <a:defRPr/>
            </a:pPr>
            <a:r>
              <a:rPr lang="en-US" sz="1800" dirty="0">
                <a:latin typeface="+mn-lt"/>
                <a:ea typeface="+mn-ea"/>
              </a:rPr>
              <a:t>(SRU)</a:t>
            </a:r>
          </a:p>
        </p:txBody>
      </p:sp>
      <p:cxnSp>
        <p:nvCxnSpPr>
          <p:cNvPr id="44" name="Straight Arrow Connector 43"/>
          <p:cNvCxnSpPr>
            <a:stCxn id="43" idx="1"/>
          </p:cNvCxnSpPr>
          <p:nvPr/>
        </p:nvCxnSpPr>
        <p:spPr>
          <a:xfrm rot="10800000">
            <a:off x="7185025" y="4900613"/>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ounded Rectangle 44"/>
          <p:cNvSpPr/>
          <p:nvPr/>
        </p:nvSpPr>
        <p:spPr>
          <a:xfrm>
            <a:off x="6245225" y="1374775"/>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Line 37"/>
          <p:cNvSpPr>
            <a:spLocks noChangeShapeType="1"/>
          </p:cNvSpPr>
          <p:nvPr/>
        </p:nvSpPr>
        <p:spPr bwMode="auto">
          <a:xfrm>
            <a:off x="900113" y="6386513"/>
            <a:ext cx="73152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6" name="TextBox 16"/>
          <p:cNvSpPr txBox="1">
            <a:spLocks noChangeArrowheads="1"/>
          </p:cNvSpPr>
          <p:nvPr/>
        </p:nvSpPr>
        <p:spPr bwMode="auto">
          <a:xfrm>
            <a:off x="7815263" y="5768975"/>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time</a:t>
            </a:r>
          </a:p>
        </p:txBody>
      </p:sp>
      <p:sp>
        <p:nvSpPr>
          <p:cNvPr id="57" name="Line 39"/>
          <p:cNvSpPr>
            <a:spLocks noChangeShapeType="1"/>
          </p:cNvSpPr>
          <p:nvPr/>
        </p:nvSpPr>
        <p:spPr bwMode="auto">
          <a:xfrm>
            <a:off x="900113" y="6038850"/>
            <a:ext cx="1587"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TextBox 16"/>
          <p:cNvSpPr txBox="1">
            <a:spLocks noChangeArrowheads="1"/>
          </p:cNvSpPr>
          <p:nvPr/>
        </p:nvSpPr>
        <p:spPr bwMode="auto">
          <a:xfrm>
            <a:off x="187325" y="5281613"/>
            <a:ext cx="852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8080"/>
                </a:solidFill>
                <a:latin typeface="Arial" charset="0"/>
              </a:rPr>
              <a:t>Req.</a:t>
            </a:r>
          </a:p>
          <a:p>
            <a:pPr algn="ctr" eaLnBrk="1" hangingPunct="1"/>
            <a:r>
              <a:rPr lang="en-US" altLang="en-US">
                <a:solidFill>
                  <a:srgbClr val="008080"/>
                </a:solidFill>
                <a:latin typeface="Arial" charset="0"/>
              </a:rPr>
              <a:t> sent</a:t>
            </a:r>
          </a:p>
        </p:txBody>
      </p:sp>
      <p:sp>
        <p:nvSpPr>
          <p:cNvPr id="60" name="TextBox 16"/>
          <p:cNvSpPr txBox="1">
            <a:spLocks noChangeArrowheads="1"/>
          </p:cNvSpPr>
          <p:nvPr/>
        </p:nvSpPr>
        <p:spPr bwMode="auto">
          <a:xfrm>
            <a:off x="1211263" y="5303838"/>
            <a:ext cx="850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chemeClr val="accent2"/>
                </a:solidFill>
                <a:latin typeface="Arial" charset="0"/>
              </a:rPr>
              <a:t>Rsp.</a:t>
            </a:r>
          </a:p>
          <a:p>
            <a:pPr algn="ctr" eaLnBrk="1" hangingPunct="1"/>
            <a:r>
              <a:rPr lang="en-US" altLang="en-US">
                <a:solidFill>
                  <a:schemeClr val="accent2"/>
                </a:solidFill>
                <a:latin typeface="Arial" charset="0"/>
              </a:rPr>
              <a:t> sent</a:t>
            </a:r>
          </a:p>
        </p:txBody>
      </p:sp>
      <p:sp>
        <p:nvSpPr>
          <p:cNvPr id="62" name="TextBox 16"/>
          <p:cNvSpPr txBox="1">
            <a:spLocks noChangeArrowheads="1"/>
          </p:cNvSpPr>
          <p:nvPr/>
        </p:nvSpPr>
        <p:spPr bwMode="auto">
          <a:xfrm>
            <a:off x="2089150" y="5238750"/>
            <a:ext cx="1573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FF0000"/>
                </a:solidFill>
                <a:latin typeface="Arial" charset="0"/>
              </a:rPr>
              <a:t>4 dropped</a:t>
            </a:r>
          </a:p>
        </p:txBody>
      </p:sp>
      <p:sp>
        <p:nvSpPr>
          <p:cNvPr id="63" name="Line 54"/>
          <p:cNvSpPr>
            <a:spLocks noChangeShapeType="1"/>
          </p:cNvSpPr>
          <p:nvPr/>
        </p:nvSpPr>
        <p:spPr bwMode="auto">
          <a:xfrm>
            <a:off x="7096125" y="6142038"/>
            <a:ext cx="0" cy="233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TextBox 16"/>
          <p:cNvSpPr txBox="1">
            <a:spLocks noChangeArrowheads="1"/>
          </p:cNvSpPr>
          <p:nvPr/>
        </p:nvSpPr>
        <p:spPr bwMode="auto">
          <a:xfrm>
            <a:off x="6442075" y="5372100"/>
            <a:ext cx="1558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chemeClr val="accent2"/>
                </a:solidFill>
                <a:latin typeface="Arial" charset="0"/>
              </a:rPr>
              <a:t>Response</a:t>
            </a:r>
          </a:p>
          <a:p>
            <a:pPr algn="ctr" eaLnBrk="1" hangingPunct="1"/>
            <a:r>
              <a:rPr lang="en-US" altLang="en-US">
                <a:solidFill>
                  <a:schemeClr val="accent2"/>
                </a:solidFill>
                <a:latin typeface="Arial" charset="0"/>
              </a:rPr>
              <a:t> resent</a:t>
            </a:r>
          </a:p>
        </p:txBody>
      </p:sp>
      <p:sp>
        <p:nvSpPr>
          <p:cNvPr id="65" name="Line 39"/>
          <p:cNvSpPr>
            <a:spLocks noChangeShapeType="1"/>
          </p:cNvSpPr>
          <p:nvPr/>
        </p:nvSpPr>
        <p:spPr bwMode="auto">
          <a:xfrm>
            <a:off x="1704975" y="6032500"/>
            <a:ext cx="1588"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52"/>
          <p:cNvSpPr>
            <a:spLocks noChangeShapeType="1"/>
          </p:cNvSpPr>
          <p:nvPr/>
        </p:nvSpPr>
        <p:spPr bwMode="auto">
          <a:xfrm flipH="1">
            <a:off x="2881313" y="6030913"/>
            <a:ext cx="0" cy="347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Box 16"/>
          <p:cNvSpPr txBox="1">
            <a:spLocks noChangeArrowheads="1"/>
          </p:cNvSpPr>
          <p:nvPr/>
        </p:nvSpPr>
        <p:spPr bwMode="auto">
          <a:xfrm>
            <a:off x="2074863" y="5673725"/>
            <a:ext cx="217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chemeClr val="accent2"/>
                </a:solidFill>
                <a:latin typeface="Arial" charset="0"/>
              </a:rPr>
              <a:t>1 – 3 done</a:t>
            </a:r>
          </a:p>
        </p:txBody>
      </p:sp>
      <p:sp>
        <p:nvSpPr>
          <p:cNvPr id="70" name="TextBox 16"/>
          <p:cNvSpPr txBox="1">
            <a:spLocks noChangeArrowheads="1"/>
          </p:cNvSpPr>
          <p:nvPr/>
        </p:nvSpPr>
        <p:spPr bwMode="auto">
          <a:xfrm>
            <a:off x="4054475" y="5813425"/>
            <a:ext cx="2185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latin typeface="Arial" charset="0"/>
              </a:rPr>
              <a:t>Link Idle!</a:t>
            </a:r>
          </a:p>
        </p:txBody>
      </p:sp>
      <p:cxnSp>
        <p:nvCxnSpPr>
          <p:cNvPr id="71" name="Straight Connector 70"/>
          <p:cNvCxnSpPr>
            <a:cxnSpLocks noChangeShapeType="1"/>
          </p:cNvCxnSpPr>
          <p:nvPr/>
        </p:nvCxnSpPr>
        <p:spPr bwMode="auto">
          <a:xfrm rot="5400000">
            <a:off x="1915320" y="5980906"/>
            <a:ext cx="741362" cy="15875"/>
          </a:xfrm>
          <a:prstGeom prst="line">
            <a:avLst/>
          </a:prstGeom>
          <a:noFill/>
          <a:ln w="38100">
            <a:solidFill>
              <a:schemeClr val="tx1"/>
            </a:solidFill>
            <a:prstDash val="sysDash"/>
            <a:round/>
            <a:headEnd/>
            <a:tailEnd/>
          </a:ln>
          <a:effectLst>
            <a:outerShdw blurRad="63500" dist="23000" dir="5400000" rotWithShape="0">
              <a:srgbClr val="000000">
                <a:alpha val="34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32" dur="2000" fill="hold"/>
                                        <p:tgtEl>
                                          <p:spTgt spid="15"/>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4" dur="2000" fill="hold"/>
                                        <p:tgtEl>
                                          <p:spTgt spid="16"/>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6" dur="2000" fill="hold"/>
                                        <p:tgtEl>
                                          <p:spTgt spid="17"/>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8" dur="2000" fill="hold"/>
                                        <p:tgtEl>
                                          <p:spTgt spid="18"/>
                                        </p:tgtEl>
                                        <p:attrNameLst>
                                          <p:attrName>ppt_x</p:attrName>
                                          <p:attrName>ppt_y</p:attrName>
                                        </p:attrNameLst>
                                      </p:cBhvr>
                                    </p:animMotion>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2.77778E-6 6.10546E-7 C -0.13107 0.05412 -0.26093 0.10823 -0.36962 0.13228 C -0.47812 0.1568 -0.59705 0.11425 -0.65208 0.14408 " pathEditMode="relative" rAng="0" ptsTypes="aaA">
                                      <p:cBhvr>
                                        <p:cTn id="46" dur="2000" fill="hold"/>
                                        <p:tgtEl>
                                          <p:spTgt spid="19"/>
                                        </p:tgtEl>
                                        <p:attrNameLst>
                                          <p:attrName>ppt_x</p:attrName>
                                          <p:attrName>ppt_y</p:attrName>
                                        </p:attrNameLst>
                                      </p:cBhvr>
                                      <p:rCtr x="-32604" y="7840"/>
                                    </p:animMotion>
                                  </p:childTnLst>
                                </p:cTn>
                              </p:par>
                              <p:par>
                                <p:cTn id="47" presetID="0" presetClass="path" presetSubtype="0" accel="50000" decel="50000" fill="hold" grpId="2" nodeType="withEffect">
                                  <p:stCondLst>
                                    <p:cond delay="0"/>
                                  </p:stCondLst>
                                  <p:childTnLst>
                                    <p:animMotion origin="layout" path="M -3.05556E-6 -0.00324 C -0.04027 0.01943 -0.08021 0.04209 -0.14218 0.00023 C -0.20399 -0.0414 -0.28802 -0.14732 -0.3717 -0.25277 " pathEditMode="relative" rAng="0" ptsTypes="aaA">
                                      <p:cBhvr>
                                        <p:cTn id="48" dur="2000" fill="hold"/>
                                        <p:tgtEl>
                                          <p:spTgt spid="30"/>
                                        </p:tgtEl>
                                        <p:attrNameLst>
                                          <p:attrName>ppt_x</p:attrName>
                                          <p:attrName>ppt_y</p:attrName>
                                        </p:attrNameLst>
                                      </p:cBhvr>
                                      <p:rCtr x="-18594" y="-10222"/>
                                    </p:animMotion>
                                  </p:childTnLst>
                                </p:cTn>
                              </p:par>
                              <p:par>
                                <p:cTn id="49" presetID="0" presetClass="path" presetSubtype="0" accel="50000" decel="50000" fill="hold" grpId="1" nodeType="withEffect">
                                  <p:stCondLst>
                                    <p:cond delay="0"/>
                                  </p:stCondLst>
                                  <p:childTnLst>
                                    <p:animMotion origin="layout" path="M 0 0 C -0.125 0.01966 -0.24983 0.03931 -0.35573 0.04486 C -0.46163 0.05042 -0.54844 0.04163 -0.63507 0.03284 " pathEditMode="relative" ptsTypes="aaA">
                                      <p:cBhvr>
                                        <p:cTn id="50" dur="2000" fill="hold"/>
                                        <p:tgtEl>
                                          <p:spTgt spid="20"/>
                                        </p:tgtEl>
                                        <p:attrNameLst>
                                          <p:attrName>ppt_x</p:attrName>
                                          <p:attrName>ppt_y</p:attrName>
                                        </p:attrNameLst>
                                      </p:cBhvr>
                                    </p:animMotion>
                                  </p:childTnLst>
                                </p:cTn>
                              </p:par>
                              <p:par>
                                <p:cTn id="51" presetID="0" presetClass="path" presetSubtype="0" accel="50000" decel="50000" fill="hold" grpId="1" nodeType="withEffect">
                                  <p:stCondLst>
                                    <p:cond delay="0"/>
                                  </p:stCondLst>
                                  <p:childTnLst>
                                    <p:animMotion origin="layout" path="M 0 0 C -0.12413 -0.03978 -0.24774 -0.07932 -0.35191 -0.09343 C -0.45607 -0.10754 -0.54045 -0.09621 -0.62465 -0.08464 " pathEditMode="relative" ptsTypes="aaA">
                                      <p:cBhvr>
                                        <p:cTn id="52" dur="2000" fill="hold"/>
                                        <p:tgtEl>
                                          <p:spTgt spid="29"/>
                                        </p:tgtEl>
                                        <p:attrNameLst>
                                          <p:attrName>ppt_x</p:attrName>
                                          <p:attrName>ppt_y</p:attrName>
                                        </p:attrNameLst>
                                      </p:cBhvr>
                                    </p:animMotion>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5" nodeType="clickEffect">
                                  <p:stCondLst>
                                    <p:cond delay="0"/>
                                  </p:stCondLst>
                                  <p:childTnLst>
                                    <p:set>
                                      <p:cBhvr>
                                        <p:cTn id="66" dur="1" fill="hold">
                                          <p:stCondLst>
                                            <p:cond delay="0"/>
                                          </p:stCondLst>
                                        </p:cTn>
                                        <p:tgtEl>
                                          <p:spTgt spid="3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35" presetClass="exit" presetSubtype="0" fill="hold" grpId="1" nodeType="withEffect">
                                  <p:stCondLst>
                                    <p:cond delay="0"/>
                                  </p:stCondLst>
                                  <p:childTnLst>
                                    <p:animEffect transition="out" filter="fade">
                                      <p:cBhvr>
                                        <p:cTn id="70" dur="2000"/>
                                        <p:tgtEl>
                                          <p:spTgt spid="94"/>
                                        </p:tgtEl>
                                      </p:cBhvr>
                                    </p:animEffect>
                                    <p:anim calcmode="lin" valueType="num">
                                      <p:cBhvr>
                                        <p:cTn id="71" dur="2000"/>
                                        <p:tgtEl>
                                          <p:spTgt spid="94"/>
                                        </p:tgtEl>
                                        <p:attrNameLst>
                                          <p:attrName>style.rotation</p:attrName>
                                        </p:attrNameLst>
                                      </p:cBhvr>
                                      <p:tavLst>
                                        <p:tav tm="0">
                                          <p:val>
                                            <p:fltVal val="0"/>
                                          </p:val>
                                        </p:tav>
                                        <p:tav tm="100000">
                                          <p:val>
                                            <p:fltVal val="720"/>
                                          </p:val>
                                        </p:tav>
                                      </p:tavLst>
                                    </p:anim>
                                    <p:anim calcmode="lin" valueType="num">
                                      <p:cBhvr>
                                        <p:cTn id="72" dur="2000"/>
                                        <p:tgtEl>
                                          <p:spTgt spid="94"/>
                                        </p:tgtEl>
                                        <p:attrNameLst>
                                          <p:attrName>ppt_h</p:attrName>
                                        </p:attrNameLst>
                                      </p:cBhvr>
                                      <p:tavLst>
                                        <p:tav tm="0">
                                          <p:val>
                                            <p:strVal val="ppt_h"/>
                                          </p:val>
                                        </p:tav>
                                        <p:tav tm="100000">
                                          <p:val>
                                            <p:fltVal val="0"/>
                                          </p:val>
                                        </p:tav>
                                      </p:tavLst>
                                    </p:anim>
                                    <p:anim calcmode="lin" valueType="num">
                                      <p:cBhvr>
                                        <p:cTn id="73" dur="2000"/>
                                        <p:tgtEl>
                                          <p:spTgt spid="94"/>
                                        </p:tgtEl>
                                        <p:attrNameLst>
                                          <p:attrName>ppt_w</p:attrName>
                                        </p:attrNameLst>
                                      </p:cBhvr>
                                      <p:tavLst>
                                        <p:tav tm="0">
                                          <p:val>
                                            <p:strVal val="ppt_w"/>
                                          </p:val>
                                        </p:tav>
                                        <p:tav tm="100000">
                                          <p:val>
                                            <p:fltVal val="0"/>
                                          </p:val>
                                        </p:tav>
                                      </p:tavLst>
                                    </p:anim>
                                    <p:set>
                                      <p:cBhvr>
                                        <p:cTn id="74" dur="1" fill="hold">
                                          <p:stCondLst>
                                            <p:cond delay="1999"/>
                                          </p:stCondLst>
                                        </p:cTn>
                                        <p:tgtEl>
                                          <p:spTgt spid="94"/>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3"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0" presetClass="path" presetSubtype="0" accel="50000" decel="50000" fill="hold" grpId="4" nodeType="withEffect">
                                  <p:stCondLst>
                                    <p:cond delay="0"/>
                                  </p:stCondLst>
                                  <p:childTnLst>
                                    <p:animMotion origin="layout" path="M 0 0 C -0.03021 0.02105 -0.06025 0.04233 -0.12084 0 C -0.18143 -0.04232 -0.28264 -0.21854 -0.36372 -0.25439 C -0.4448 -0.29024 -0.52639 -0.25254 -0.60782 -0.21461 " pathEditMode="relative" ptsTypes="aaaA">
                                      <p:cBhvr>
                                        <p:cTn id="92" dur="2000" fill="hold"/>
                                        <p:tgtEl>
                                          <p:spTgt spid="30"/>
                                        </p:tgtEl>
                                        <p:attrNameLst>
                                          <p:attrName>ppt_x</p:attrName>
                                          <p:attrName>ppt_y</p:attrName>
                                        </p:attrNameLst>
                                      </p:cBhvr>
                                    </p:animMotion>
                                  </p:childTnLst>
                                </p:cTn>
                              </p:par>
                              <p:par>
                                <p:cTn id="93" presetID="1"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20"/>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2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9" grpId="2" animBg="1"/>
      <p:bldP spid="20" grpId="0" animBg="1"/>
      <p:bldP spid="20" grpId="1" animBg="1"/>
      <p:bldP spid="20" grpId="2" animBg="1"/>
      <p:bldP spid="29" grpId="0" animBg="1"/>
      <p:bldP spid="29" grpId="1" animBg="1"/>
      <p:bldP spid="29" grpId="2" animBg="1"/>
      <p:bldP spid="30" grpId="0" animBg="1"/>
      <p:bldP spid="30" grpId="1" animBg="1"/>
      <p:bldP spid="30" grpId="2" animBg="1"/>
      <p:bldP spid="30" grpId="3" animBg="1"/>
      <p:bldP spid="30" grpId="4" animBg="1"/>
      <p:bldP spid="30" grpId="5" animBg="1"/>
      <p:bldP spid="35" grpId="0"/>
      <p:bldP spid="94" grpId="0" animBg="1"/>
      <p:bldP spid="94" grpId="1" animBg="1"/>
      <p:bldP spid="37" grpId="0" animBg="1"/>
      <p:bldP spid="38" grpId="0" animBg="1"/>
      <p:bldP spid="39" grpId="0" animBg="1"/>
      <p:bldP spid="40" grpId="0" animBg="1"/>
      <p:bldP spid="43" grpId="0"/>
      <p:bldP spid="45" grpId="0" animBg="1"/>
      <p:bldP spid="55" grpId="0" animBg="1"/>
      <p:bldP spid="56" grpId="0"/>
      <p:bldP spid="57" grpId="0" animBg="1"/>
      <p:bldP spid="58" grpId="0"/>
      <p:bldP spid="60" grpId="0"/>
      <p:bldP spid="62" grpId="0"/>
      <p:bldP spid="63" grpId="0" animBg="1"/>
      <p:bldP spid="64" grpId="0"/>
      <p:bldP spid="65" grpId="0" animBg="1"/>
      <p:bldP spid="66" grpId="0" animBg="1"/>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457200" y="76200"/>
            <a:ext cx="8229600" cy="1143000"/>
          </a:xfrm>
        </p:spPr>
        <p:txBody>
          <a:bodyPr/>
          <a:lstStyle/>
          <a:p>
            <a:r>
              <a:rPr lang="en-US" altLang="en-US"/>
              <a:t>TCP in the Data Center</a:t>
            </a:r>
          </a:p>
        </p:txBody>
      </p:sp>
      <p:sp>
        <p:nvSpPr>
          <p:cNvPr id="3" name="Content Placeholder 2"/>
          <p:cNvSpPr>
            <a:spLocks noGrp="1"/>
          </p:cNvSpPr>
          <p:nvPr>
            <p:ph idx="1"/>
          </p:nvPr>
        </p:nvSpPr>
        <p:spPr>
          <a:xfrm>
            <a:off x="304800" y="1493838"/>
            <a:ext cx="8534400" cy="4830762"/>
          </a:xfrm>
        </p:spPr>
        <p:txBody>
          <a:bodyPr>
            <a:normAutofit/>
          </a:bodyPr>
          <a:lstStyle/>
          <a:p>
            <a:pPr>
              <a:lnSpc>
                <a:spcPct val="80000"/>
              </a:lnSpc>
            </a:pPr>
            <a:r>
              <a:rPr lang="en-US" altLang="en-US" sz="3000"/>
              <a:t>We’ll see TCP does not meet demands of apps.</a:t>
            </a:r>
          </a:p>
          <a:p>
            <a:pPr lvl="1">
              <a:lnSpc>
                <a:spcPct val="80000"/>
              </a:lnSpc>
            </a:pPr>
            <a:r>
              <a:rPr lang="en-US" altLang="en-US" sz="2600"/>
              <a:t>Suffers from bursty packet drops, Incast [SIGCOMM ‘09], ... </a:t>
            </a:r>
          </a:p>
          <a:p>
            <a:pPr lvl="1">
              <a:lnSpc>
                <a:spcPct val="80000"/>
              </a:lnSpc>
            </a:pPr>
            <a:r>
              <a:rPr lang="en-US" altLang="en-US" sz="2600"/>
              <a:t>Builds up large queues: </a:t>
            </a:r>
          </a:p>
          <a:p>
            <a:pPr lvl="2">
              <a:lnSpc>
                <a:spcPct val="80000"/>
              </a:lnSpc>
              <a:buFont typeface="Wingdings" charset="2"/>
              <a:buChar char="Ø"/>
            </a:pPr>
            <a:r>
              <a:rPr lang="en-US" altLang="en-US" sz="2200">
                <a:solidFill>
                  <a:srgbClr val="FF0000"/>
                </a:solidFill>
              </a:rPr>
              <a:t> Adds significant latency.</a:t>
            </a:r>
          </a:p>
          <a:p>
            <a:pPr lvl="2">
              <a:lnSpc>
                <a:spcPct val="80000"/>
              </a:lnSpc>
              <a:buFont typeface="Wingdings" charset="2"/>
              <a:buChar char="Ø"/>
            </a:pPr>
            <a:r>
              <a:rPr lang="en-US" altLang="en-US" sz="2200">
                <a:solidFill>
                  <a:srgbClr val="FF0000"/>
                </a:solidFill>
              </a:rPr>
              <a:t> Wastes precious buffers, esp. bad with shallow-buffered switches.</a:t>
            </a:r>
          </a:p>
          <a:p>
            <a:pPr>
              <a:lnSpc>
                <a:spcPct val="80000"/>
              </a:lnSpc>
            </a:pPr>
            <a:endParaRPr lang="en-US" altLang="en-US" sz="3000"/>
          </a:p>
          <a:p>
            <a:pPr>
              <a:lnSpc>
                <a:spcPct val="80000"/>
              </a:lnSpc>
              <a:spcBef>
                <a:spcPts val="600"/>
              </a:spcBef>
            </a:pPr>
            <a:r>
              <a:rPr lang="en-US" altLang="en-US" sz="3000"/>
              <a:t>Operators work around TCP problems.</a:t>
            </a:r>
          </a:p>
          <a:p>
            <a:pPr lvl="1">
              <a:lnSpc>
                <a:spcPct val="80000"/>
              </a:lnSpc>
              <a:spcBef>
                <a:spcPts val="600"/>
              </a:spcBef>
              <a:buFont typeface="Calibri" charset="0"/>
              <a:buChar char="‒"/>
            </a:pPr>
            <a:r>
              <a:rPr lang="en-US" altLang="en-US" sz="2600"/>
              <a:t>Ad-hoc, inefficient, often expensive solutions</a:t>
            </a:r>
          </a:p>
          <a:p>
            <a:pPr lvl="1">
              <a:lnSpc>
                <a:spcPct val="80000"/>
              </a:lnSpc>
              <a:spcBef>
                <a:spcPts val="600"/>
              </a:spcBef>
              <a:buFont typeface="Calibri" charset="0"/>
              <a:buChar char="‒"/>
            </a:pPr>
            <a:r>
              <a:rPr lang="en-US" altLang="en-US" sz="2600"/>
              <a:t>No solid understanding of consequences, tradeoffs</a:t>
            </a:r>
          </a:p>
        </p:txBody>
      </p:sp>
      <p:sp>
        <p:nvSpPr>
          <p:cNvPr id="136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2D55F2D-9D16-774F-855E-54D9138F7F45}" type="slidenum">
              <a:rPr lang="en-US" altLang="en-US" sz="1200">
                <a:solidFill>
                  <a:schemeClr val="tx2"/>
                </a:solidFill>
                <a:latin typeface="Arial Narrow" charset="0"/>
              </a:rPr>
              <a:pPr eaLnBrk="1" hangingPunct="1"/>
              <a:t>5</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a:t>Client Link Utilization</a:t>
            </a:r>
          </a:p>
        </p:txBody>
      </p:sp>
      <p:pic>
        <p:nvPicPr>
          <p:cNvPr id="92162" name="Content Placeholder 3" descr="spike_graph.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16088" y="1346200"/>
            <a:ext cx="5807075" cy="5054600"/>
          </a:xfrm>
        </p:spPr>
      </p:pic>
      <p:sp>
        <p:nvSpPr>
          <p:cNvPr id="7" name="Left-Right Arrow 6"/>
          <p:cNvSpPr/>
          <p:nvPr/>
        </p:nvSpPr>
        <p:spPr>
          <a:xfrm>
            <a:off x="3076575" y="3492500"/>
            <a:ext cx="1698625" cy="803275"/>
          </a:xfrm>
          <a:prstGeom prst="lef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200ms</a:t>
            </a:r>
          </a:p>
        </p:txBody>
      </p:sp>
      <p:sp>
        <p:nvSpPr>
          <p:cNvPr id="8" name="TextBox 16"/>
          <p:cNvSpPr txBox="1">
            <a:spLocks noChangeArrowheads="1"/>
          </p:cNvSpPr>
          <p:nvPr/>
        </p:nvSpPr>
        <p:spPr bwMode="auto">
          <a:xfrm>
            <a:off x="3251200" y="3005138"/>
            <a:ext cx="1408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latin typeface="Arial" charset="0"/>
              </a:rPr>
              <a:t>Link Idle!</a:t>
            </a:r>
          </a:p>
        </p:txBody>
      </p:sp>
      <p:sp>
        <p:nvSpPr>
          <p:cNvPr id="6" name="Rounded Rectangle 5"/>
          <p:cNvSpPr/>
          <p:nvPr/>
        </p:nvSpPr>
        <p:spPr>
          <a:xfrm>
            <a:off x="2862263" y="2435225"/>
            <a:ext cx="1936750" cy="3733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a:t>Default minRTO: Throughput Collapse</a:t>
            </a:r>
          </a:p>
        </p:txBody>
      </p:sp>
      <p:pic>
        <p:nvPicPr>
          <p:cNvPr id="942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389063"/>
            <a:ext cx="65786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491288" y="3395663"/>
            <a:ext cx="1993900"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Unmodified TCP</a:t>
            </a:r>
          </a:p>
          <a:p>
            <a:pPr eaLnBrk="1" hangingPunct="1"/>
            <a:r>
              <a:rPr lang="en-US" altLang="en-US" sz="2000">
                <a:solidFill>
                  <a:schemeClr val="bg1"/>
                </a:solidFill>
              </a:rPr>
              <a:t>(200ms minRTO)</a:t>
            </a:r>
            <a:endParaRPr lang="en-US"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a:t>Lowering minRTO to 1ms helps</a:t>
            </a:r>
          </a:p>
        </p:txBody>
      </p:sp>
      <p:sp>
        <p:nvSpPr>
          <p:cNvPr id="3" name="Content Placeholder 2"/>
          <p:cNvSpPr>
            <a:spLocks noGrp="1"/>
          </p:cNvSpPr>
          <p:nvPr>
            <p:ph idx="1"/>
          </p:nvPr>
        </p:nvSpPr>
        <p:spPr>
          <a:xfrm>
            <a:off x="685800" y="4906963"/>
            <a:ext cx="7772400" cy="655637"/>
          </a:xfrm>
        </p:spPr>
        <p:txBody>
          <a:bodyPr/>
          <a:lstStyle/>
          <a:p>
            <a:pPr algn="ctr">
              <a:buFontTx/>
              <a:buNone/>
            </a:pPr>
            <a:r>
              <a:rPr lang="en-US" altLang="en-US"/>
              <a:t>Millisecond retransmissions are not enough</a:t>
            </a:r>
            <a:endParaRPr lang="en-US" altLang="en-US">
              <a:solidFill>
                <a:srgbClr val="FF0000"/>
              </a:solidFill>
            </a:endParaRPr>
          </a:p>
          <a:p>
            <a:pPr lvl="1"/>
            <a:endParaRPr lang="en-US" altLang="en-US"/>
          </a:p>
        </p:txBody>
      </p:sp>
      <p:pic>
        <p:nvPicPr>
          <p:cNvPr id="962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46200"/>
            <a:ext cx="6297613"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491288" y="3357563"/>
            <a:ext cx="2122487"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Unmodified TCP</a:t>
            </a:r>
          </a:p>
          <a:p>
            <a:pPr eaLnBrk="1" hangingPunct="1"/>
            <a:r>
              <a:rPr lang="en-US" altLang="en-US" sz="2000">
                <a:solidFill>
                  <a:schemeClr val="bg1"/>
                </a:solidFill>
              </a:rPr>
              <a:t>(200ms  minRTO)</a:t>
            </a:r>
            <a:endParaRPr lang="en-US" altLang="en-US">
              <a:solidFill>
                <a:schemeClr val="bg1"/>
              </a:solidFill>
            </a:endParaRPr>
          </a:p>
        </p:txBody>
      </p:sp>
      <p:sp>
        <p:nvSpPr>
          <p:cNvPr id="7" name="TextBox 6"/>
          <p:cNvSpPr txBox="1">
            <a:spLocks noChangeArrowheads="1"/>
          </p:cNvSpPr>
          <p:nvPr/>
        </p:nvSpPr>
        <p:spPr bwMode="auto">
          <a:xfrm>
            <a:off x="6492875" y="2293938"/>
            <a:ext cx="1631950" cy="400050"/>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1ms  minRTO</a:t>
            </a:r>
            <a:endParaRPr lang="en-US"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Title 1"/>
          <p:cNvSpPr>
            <a:spLocks noGrp="1"/>
          </p:cNvSpPr>
          <p:nvPr>
            <p:ph type="title"/>
          </p:nvPr>
        </p:nvSpPr>
        <p:spPr>
          <a:xfrm>
            <a:off x="461963" y="304800"/>
            <a:ext cx="8326437" cy="685800"/>
          </a:xfrm>
        </p:spPr>
        <p:txBody>
          <a:bodyPr/>
          <a:lstStyle/>
          <a:p>
            <a:r>
              <a:rPr lang="en-US" altLang="en-US"/>
              <a:t>Solution: </a:t>
            </a:r>
            <a:r>
              <a:rPr lang="en-US" altLang="en-US" b="1"/>
              <a:t>µsecond TCP + no minRTO</a:t>
            </a:r>
          </a:p>
        </p:txBody>
      </p:sp>
      <p:sp>
        <p:nvSpPr>
          <p:cNvPr id="9" name="TextBox 8"/>
          <p:cNvSpPr txBox="1">
            <a:spLocks noChangeArrowheads="1"/>
          </p:cNvSpPr>
          <p:nvPr/>
        </p:nvSpPr>
        <p:spPr bwMode="auto">
          <a:xfrm>
            <a:off x="6491288" y="3416300"/>
            <a:ext cx="1993900"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Unmodified TCP</a:t>
            </a:r>
          </a:p>
          <a:p>
            <a:pPr eaLnBrk="1" hangingPunct="1"/>
            <a:r>
              <a:rPr lang="en-US" altLang="en-US" sz="2000">
                <a:solidFill>
                  <a:schemeClr val="bg1"/>
                </a:solidFill>
              </a:rPr>
              <a:t>(200ms minRTO)</a:t>
            </a:r>
            <a:endParaRPr lang="en-US" altLang="en-US">
              <a:solidFill>
                <a:schemeClr val="bg1"/>
              </a:solidFill>
            </a:endParaRPr>
          </a:p>
        </p:txBody>
      </p:sp>
      <p:pic>
        <p:nvPicPr>
          <p:cNvPr id="983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485900"/>
            <a:ext cx="6227762"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355850" y="4117975"/>
            <a:ext cx="2233613" cy="400050"/>
          </a:xfrm>
          <a:prstGeom prst="rect">
            <a:avLst/>
          </a:prstGeom>
          <a:solidFill>
            <a:schemeClr val="bg1"/>
          </a:solidFill>
          <a:ln w="9525">
            <a:noFill/>
            <a:miter lim="800000"/>
            <a:headEnd/>
            <a:tailEnd/>
          </a:ln>
        </p:spPr>
        <p:txBody>
          <a:bodyPr>
            <a:spAutoFit/>
          </a:bodyPr>
          <a:lstStyle/>
          <a:p>
            <a:pPr algn="r">
              <a:defRPr/>
            </a:pPr>
            <a:r>
              <a:rPr lang="en-US" sz="2000" dirty="0">
                <a:latin typeface="+mn-lt"/>
                <a:ea typeface="+mn-ea"/>
              </a:rPr>
              <a:t>more servers</a:t>
            </a:r>
          </a:p>
        </p:txBody>
      </p:sp>
      <p:sp>
        <p:nvSpPr>
          <p:cNvPr id="7" name="TextBox 6"/>
          <p:cNvSpPr txBox="1">
            <a:spLocks noChangeArrowheads="1"/>
          </p:cNvSpPr>
          <p:nvPr/>
        </p:nvSpPr>
        <p:spPr bwMode="auto">
          <a:xfrm>
            <a:off x="6492875" y="2352675"/>
            <a:ext cx="1566863" cy="400050"/>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1ms minRTO</a:t>
            </a:r>
            <a:endParaRPr lang="en-US" altLang="en-US">
              <a:solidFill>
                <a:schemeClr val="bg1"/>
              </a:solidFill>
            </a:endParaRPr>
          </a:p>
        </p:txBody>
      </p:sp>
      <p:sp>
        <p:nvSpPr>
          <p:cNvPr id="8" name="TextBox 7"/>
          <p:cNvSpPr txBox="1">
            <a:spLocks noChangeArrowheads="1"/>
          </p:cNvSpPr>
          <p:nvPr/>
        </p:nvSpPr>
        <p:spPr bwMode="auto">
          <a:xfrm>
            <a:off x="6505575" y="1473200"/>
            <a:ext cx="2087563" cy="708025"/>
          </a:xfrm>
          <a:prstGeom prst="rect">
            <a:avLst/>
          </a:prstGeom>
          <a:solidFill>
            <a:srgbClr val="9A52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solidFill>
                  <a:schemeClr val="bg1"/>
                </a:solidFill>
              </a:rPr>
              <a:t>microsecond  TCP</a:t>
            </a:r>
          </a:p>
          <a:p>
            <a:pPr eaLnBrk="1" hangingPunct="1"/>
            <a:r>
              <a:rPr lang="en-US" altLang="en-US" sz="2000">
                <a:solidFill>
                  <a:schemeClr val="bg1"/>
                </a:solidFill>
              </a:rPr>
              <a:t>+ no minRTO</a:t>
            </a:r>
            <a:endParaRPr lang="en-US" altLang="en-US">
              <a:solidFill>
                <a:schemeClr val="bg1"/>
              </a:solidFill>
            </a:endParaRPr>
          </a:p>
        </p:txBody>
      </p:sp>
      <p:sp>
        <p:nvSpPr>
          <p:cNvPr id="10" name="Content Placeholder 2"/>
          <p:cNvSpPr>
            <a:spLocks noGrp="1"/>
          </p:cNvSpPr>
          <p:nvPr>
            <p:ph idx="1"/>
          </p:nvPr>
        </p:nvSpPr>
        <p:spPr>
          <a:xfrm>
            <a:off x="733425" y="4927600"/>
            <a:ext cx="7772400" cy="1092200"/>
          </a:xfrm>
        </p:spPr>
        <p:txBody>
          <a:bodyPr/>
          <a:lstStyle/>
          <a:p>
            <a:pPr>
              <a:buFont typeface="Wingdings" pitchFamily="2" charset="2"/>
              <a:buChar char="ü"/>
              <a:defRPr/>
            </a:pPr>
            <a:r>
              <a:rPr lang="en-US" sz="2400" dirty="0" smtClean="0">
                <a:solidFill>
                  <a:schemeClr val="accent6"/>
                </a:solidFill>
                <a:sym typeface="Wingdings" pitchFamily="2" charset="2"/>
              </a:rPr>
              <a:t>High throughput for up to 47 servers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a:t>Simulation: Scaling to thousands</a:t>
            </a:r>
          </a:p>
        </p:txBody>
      </p:sp>
      <p:pic>
        <p:nvPicPr>
          <p:cNvPr id="1003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1087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Content Placeholder 2"/>
          <p:cNvSpPr>
            <a:spLocks noGrp="1"/>
          </p:cNvSpPr>
          <p:nvPr>
            <p:ph idx="1"/>
          </p:nvPr>
        </p:nvSpPr>
        <p:spPr>
          <a:xfrm>
            <a:off x="439738" y="5170488"/>
            <a:ext cx="8308975" cy="1049337"/>
          </a:xfrm>
        </p:spPr>
        <p:txBody>
          <a:bodyPr/>
          <a:lstStyle/>
          <a:p>
            <a:pPr algn="ctr">
              <a:buFontTx/>
              <a:buNone/>
            </a:pPr>
            <a:r>
              <a:rPr lang="en-US" altLang="en-US"/>
              <a:t>Block Size = 80MB, Buffer = 32KB, RTT = 20us</a:t>
            </a:r>
            <a:endParaRPr lang="en-US" altLang="en-US">
              <a:sym typeface="Wingdings" charset="2"/>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en-US"/>
              <a:t>Delayed-ACK (for RTO &gt; 40ms)</a:t>
            </a:r>
          </a:p>
        </p:txBody>
      </p:sp>
      <p:sp>
        <p:nvSpPr>
          <p:cNvPr id="3" name="Content Placeholder 2"/>
          <p:cNvSpPr>
            <a:spLocks noGrp="1"/>
          </p:cNvSpPr>
          <p:nvPr>
            <p:ph idx="1"/>
          </p:nvPr>
        </p:nvSpPr>
        <p:spPr>
          <a:xfrm>
            <a:off x="387350" y="5218113"/>
            <a:ext cx="8315325" cy="642937"/>
          </a:xfrm>
        </p:spPr>
        <p:txBody>
          <a:bodyPr/>
          <a:lstStyle/>
          <a:p>
            <a:pPr algn="ctr">
              <a:buFontTx/>
              <a:buNone/>
            </a:pPr>
            <a:r>
              <a:rPr lang="en-US" altLang="en-US"/>
              <a:t>Delayed-Ack: Optimization to reduce #ACKs sent</a:t>
            </a:r>
          </a:p>
        </p:txBody>
      </p:sp>
      <p:sp>
        <p:nvSpPr>
          <p:cNvPr id="29" name="TextBox 28"/>
          <p:cNvSpPr txBox="1">
            <a:spLocks noChangeArrowheads="1"/>
          </p:cNvSpPr>
          <p:nvPr/>
        </p:nvSpPr>
        <p:spPr bwMode="auto">
          <a:xfrm>
            <a:off x="3203575" y="1268413"/>
            <a:ext cx="800100" cy="369887"/>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cxnSp>
        <p:nvCxnSpPr>
          <p:cNvPr id="4" name="Straight Connector 3"/>
          <p:cNvCxnSpPr>
            <a:cxnSpLocks noChangeShapeType="1"/>
          </p:cNvCxnSpPr>
          <p:nvPr/>
        </p:nvCxnSpPr>
        <p:spPr bwMode="auto">
          <a:xfrm rot="16200000" flipH="1">
            <a:off x="2207419" y="3196431"/>
            <a:ext cx="3113088"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5" name="Straight Connector 4"/>
          <p:cNvCxnSpPr>
            <a:cxnSpLocks noChangeShapeType="1"/>
          </p:cNvCxnSpPr>
          <p:nvPr/>
        </p:nvCxnSpPr>
        <p:spPr bwMode="auto">
          <a:xfrm rot="16200000" flipH="1">
            <a:off x="3381375" y="3154363"/>
            <a:ext cx="3157537" cy="206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6" name="TextBox 11"/>
          <p:cNvSpPr txBox="1">
            <a:spLocks noChangeArrowheads="1"/>
          </p:cNvSpPr>
          <p:nvPr/>
        </p:nvSpPr>
        <p:spPr bwMode="auto">
          <a:xfrm>
            <a:off x="3368675" y="4843463"/>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7" name="TextBox 12"/>
          <p:cNvSpPr txBox="1">
            <a:spLocks noChangeArrowheads="1"/>
          </p:cNvSpPr>
          <p:nvPr/>
        </p:nvSpPr>
        <p:spPr bwMode="auto">
          <a:xfrm>
            <a:off x="4481513" y="4829175"/>
            <a:ext cx="992187"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8" name="Straight Arrow Connector 7"/>
          <p:cNvCxnSpPr>
            <a:cxnSpLocks noChangeShapeType="1"/>
          </p:cNvCxnSpPr>
          <p:nvPr/>
        </p:nvCxnSpPr>
        <p:spPr bwMode="auto">
          <a:xfrm>
            <a:off x="3776663" y="1643063"/>
            <a:ext cx="1150937"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0" name="TextBox 9"/>
          <p:cNvSpPr txBox="1">
            <a:spLocks noChangeArrowheads="1"/>
          </p:cNvSpPr>
          <p:nvPr/>
        </p:nvSpPr>
        <p:spPr bwMode="auto">
          <a:xfrm>
            <a:off x="3357563" y="1597025"/>
            <a:ext cx="287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17" name="TextBox 16"/>
          <p:cNvSpPr txBox="1">
            <a:spLocks noChangeArrowheads="1"/>
          </p:cNvSpPr>
          <p:nvPr/>
        </p:nvSpPr>
        <p:spPr bwMode="auto">
          <a:xfrm>
            <a:off x="4941888" y="2786063"/>
            <a:ext cx="698500" cy="338137"/>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1</a:t>
            </a:r>
          </a:p>
        </p:txBody>
      </p:sp>
      <p:cxnSp>
        <p:nvCxnSpPr>
          <p:cNvPr id="21" name="Straight Arrow Connector 20"/>
          <p:cNvCxnSpPr>
            <a:cxnSpLocks noChangeShapeType="1"/>
            <a:stCxn id="17" idx="1"/>
          </p:cNvCxnSpPr>
          <p:nvPr/>
        </p:nvCxnSpPr>
        <p:spPr bwMode="auto">
          <a:xfrm rot="10800000" flipV="1">
            <a:off x="3765550" y="2954338"/>
            <a:ext cx="1176338" cy="563562"/>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0" name="Left Brace 29"/>
          <p:cNvSpPr>
            <a:spLocks/>
          </p:cNvSpPr>
          <p:nvPr/>
        </p:nvSpPr>
        <p:spPr bwMode="auto">
          <a:xfrm flipH="1">
            <a:off x="4970463" y="1784350"/>
            <a:ext cx="268287" cy="1044575"/>
          </a:xfrm>
          <a:prstGeom prst="leftBrace">
            <a:avLst>
              <a:gd name="adj1" fmla="val 8328"/>
              <a:gd name="adj2" fmla="val 50000"/>
            </a:avLst>
          </a:prstGeom>
          <a:noFill/>
          <a:ln w="25400">
            <a:solidFill>
              <a:schemeClr val="tx1"/>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endParaRPr>
          </a:p>
        </p:txBody>
      </p:sp>
      <p:sp>
        <p:nvSpPr>
          <p:cNvPr id="31" name="TextBox 30"/>
          <p:cNvSpPr txBox="1">
            <a:spLocks noChangeArrowheads="1"/>
          </p:cNvSpPr>
          <p:nvPr/>
        </p:nvSpPr>
        <p:spPr bwMode="auto">
          <a:xfrm>
            <a:off x="5297488" y="2109788"/>
            <a:ext cx="687387"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40ms</a:t>
            </a:r>
          </a:p>
        </p:txBody>
      </p:sp>
      <p:cxnSp>
        <p:nvCxnSpPr>
          <p:cNvPr id="35" name="Straight Connector 34"/>
          <p:cNvCxnSpPr>
            <a:cxnSpLocks noChangeShapeType="1"/>
          </p:cNvCxnSpPr>
          <p:nvPr/>
        </p:nvCxnSpPr>
        <p:spPr bwMode="auto">
          <a:xfrm rot="16200000" flipH="1">
            <a:off x="-404018" y="3186906"/>
            <a:ext cx="3113088"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6" name="Straight Connector 35"/>
          <p:cNvCxnSpPr>
            <a:cxnSpLocks noChangeShapeType="1"/>
          </p:cNvCxnSpPr>
          <p:nvPr/>
        </p:nvCxnSpPr>
        <p:spPr bwMode="auto">
          <a:xfrm rot="16200000" flipH="1">
            <a:off x="770732" y="3145631"/>
            <a:ext cx="3155950" cy="2063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37" name="TextBox 11"/>
          <p:cNvSpPr txBox="1">
            <a:spLocks noChangeArrowheads="1"/>
          </p:cNvSpPr>
          <p:nvPr/>
        </p:nvSpPr>
        <p:spPr bwMode="auto">
          <a:xfrm>
            <a:off x="757238" y="4833938"/>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38" name="TextBox 12"/>
          <p:cNvSpPr txBox="1">
            <a:spLocks noChangeArrowheads="1"/>
          </p:cNvSpPr>
          <p:nvPr/>
        </p:nvSpPr>
        <p:spPr bwMode="auto">
          <a:xfrm>
            <a:off x="1870075" y="4819650"/>
            <a:ext cx="992188"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39" name="Straight Arrow Connector 38"/>
          <p:cNvCxnSpPr>
            <a:cxnSpLocks noChangeShapeType="1"/>
          </p:cNvCxnSpPr>
          <p:nvPr/>
        </p:nvCxnSpPr>
        <p:spPr bwMode="auto">
          <a:xfrm>
            <a:off x="1165225" y="1633538"/>
            <a:ext cx="1150938" cy="10001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40" name="TextBox 39"/>
          <p:cNvSpPr txBox="1">
            <a:spLocks noChangeArrowheads="1"/>
          </p:cNvSpPr>
          <p:nvPr/>
        </p:nvSpPr>
        <p:spPr bwMode="auto">
          <a:xfrm>
            <a:off x="746125" y="1589088"/>
            <a:ext cx="28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41" name="TextBox 40"/>
          <p:cNvSpPr txBox="1">
            <a:spLocks noChangeArrowheads="1"/>
          </p:cNvSpPr>
          <p:nvPr/>
        </p:nvSpPr>
        <p:spPr bwMode="auto">
          <a:xfrm>
            <a:off x="2330450" y="1970088"/>
            <a:ext cx="696913" cy="338137"/>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2</a:t>
            </a:r>
          </a:p>
        </p:txBody>
      </p:sp>
      <p:cxnSp>
        <p:nvCxnSpPr>
          <p:cNvPr id="42" name="Straight Arrow Connector 41"/>
          <p:cNvCxnSpPr>
            <a:cxnSpLocks noChangeShapeType="1"/>
            <a:stCxn id="41" idx="1"/>
          </p:cNvCxnSpPr>
          <p:nvPr/>
        </p:nvCxnSpPr>
        <p:spPr bwMode="auto">
          <a:xfrm rot="10800000" flipV="1">
            <a:off x="1154113" y="2139950"/>
            <a:ext cx="1176337" cy="5619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43" name="TextBox 42"/>
          <p:cNvSpPr txBox="1">
            <a:spLocks noChangeArrowheads="1"/>
          </p:cNvSpPr>
          <p:nvPr/>
        </p:nvSpPr>
        <p:spPr bwMode="auto">
          <a:xfrm>
            <a:off x="592138" y="1258888"/>
            <a:ext cx="800100" cy="369887"/>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sp>
        <p:nvSpPr>
          <p:cNvPr id="45" name="TextBox 44"/>
          <p:cNvSpPr txBox="1">
            <a:spLocks noChangeArrowheads="1"/>
          </p:cNvSpPr>
          <p:nvPr/>
        </p:nvSpPr>
        <p:spPr bwMode="auto">
          <a:xfrm>
            <a:off x="747713" y="1762125"/>
            <a:ext cx="287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2</a:t>
            </a:r>
          </a:p>
        </p:txBody>
      </p:sp>
      <p:cxnSp>
        <p:nvCxnSpPr>
          <p:cNvPr id="46" name="Straight Arrow Connector 45"/>
          <p:cNvCxnSpPr>
            <a:cxnSpLocks noChangeShapeType="1"/>
          </p:cNvCxnSpPr>
          <p:nvPr/>
        </p:nvCxnSpPr>
        <p:spPr bwMode="auto">
          <a:xfrm>
            <a:off x="1177925" y="1916113"/>
            <a:ext cx="1149350"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48" name="Straight Connector 47"/>
          <p:cNvCxnSpPr>
            <a:cxnSpLocks noChangeShapeType="1"/>
          </p:cNvCxnSpPr>
          <p:nvPr/>
        </p:nvCxnSpPr>
        <p:spPr bwMode="auto">
          <a:xfrm rot="16200000" flipH="1">
            <a:off x="5115719" y="3178969"/>
            <a:ext cx="3113087"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9" name="Straight Connector 48"/>
          <p:cNvCxnSpPr>
            <a:cxnSpLocks noChangeShapeType="1"/>
          </p:cNvCxnSpPr>
          <p:nvPr/>
        </p:nvCxnSpPr>
        <p:spPr bwMode="auto">
          <a:xfrm rot="16200000" flipH="1">
            <a:off x="6289675" y="3136900"/>
            <a:ext cx="3157538" cy="206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50" name="TextBox 11"/>
          <p:cNvSpPr txBox="1">
            <a:spLocks noChangeArrowheads="1"/>
          </p:cNvSpPr>
          <p:nvPr/>
        </p:nvSpPr>
        <p:spPr bwMode="auto">
          <a:xfrm>
            <a:off x="6276975" y="4826000"/>
            <a:ext cx="844550"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51" name="TextBox 12"/>
          <p:cNvSpPr txBox="1">
            <a:spLocks noChangeArrowheads="1"/>
          </p:cNvSpPr>
          <p:nvPr/>
        </p:nvSpPr>
        <p:spPr bwMode="auto">
          <a:xfrm>
            <a:off x="7391400" y="4811713"/>
            <a:ext cx="992188"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52" name="Straight Arrow Connector 51"/>
          <p:cNvCxnSpPr>
            <a:cxnSpLocks noChangeShapeType="1"/>
          </p:cNvCxnSpPr>
          <p:nvPr/>
        </p:nvCxnSpPr>
        <p:spPr bwMode="auto">
          <a:xfrm>
            <a:off x="6684963" y="1625600"/>
            <a:ext cx="555625" cy="523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3" name="TextBox 52"/>
          <p:cNvSpPr txBox="1">
            <a:spLocks noChangeArrowheads="1"/>
          </p:cNvSpPr>
          <p:nvPr/>
        </p:nvSpPr>
        <p:spPr bwMode="auto">
          <a:xfrm>
            <a:off x="6265863" y="1579563"/>
            <a:ext cx="28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54" name="TextBox 53"/>
          <p:cNvSpPr txBox="1">
            <a:spLocks noChangeArrowheads="1"/>
          </p:cNvSpPr>
          <p:nvPr/>
        </p:nvSpPr>
        <p:spPr bwMode="auto">
          <a:xfrm>
            <a:off x="7850188" y="1960563"/>
            <a:ext cx="698500" cy="339725"/>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0</a:t>
            </a:r>
          </a:p>
        </p:txBody>
      </p:sp>
      <p:cxnSp>
        <p:nvCxnSpPr>
          <p:cNvPr id="55" name="Straight Arrow Connector 54"/>
          <p:cNvCxnSpPr>
            <a:cxnSpLocks noChangeShapeType="1"/>
            <a:stCxn id="54" idx="1"/>
          </p:cNvCxnSpPr>
          <p:nvPr/>
        </p:nvCxnSpPr>
        <p:spPr bwMode="auto">
          <a:xfrm rot="10800000" flipV="1">
            <a:off x="6673850" y="2130425"/>
            <a:ext cx="1176338" cy="5619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56" name="TextBox 55"/>
          <p:cNvSpPr txBox="1">
            <a:spLocks noChangeArrowheads="1"/>
          </p:cNvSpPr>
          <p:nvPr/>
        </p:nvSpPr>
        <p:spPr bwMode="auto">
          <a:xfrm>
            <a:off x="6111875" y="1250950"/>
            <a:ext cx="800100" cy="369888"/>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sp>
        <p:nvSpPr>
          <p:cNvPr id="57" name="TextBox 56"/>
          <p:cNvSpPr txBox="1">
            <a:spLocks noChangeArrowheads="1"/>
          </p:cNvSpPr>
          <p:nvPr/>
        </p:nvSpPr>
        <p:spPr bwMode="auto">
          <a:xfrm>
            <a:off x="6269038" y="1754188"/>
            <a:ext cx="28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2</a:t>
            </a:r>
          </a:p>
        </p:txBody>
      </p:sp>
      <p:cxnSp>
        <p:nvCxnSpPr>
          <p:cNvPr id="58" name="Straight Arrow Connector 57"/>
          <p:cNvCxnSpPr>
            <a:cxnSpLocks noChangeShapeType="1"/>
          </p:cNvCxnSpPr>
          <p:nvPr/>
        </p:nvCxnSpPr>
        <p:spPr bwMode="auto">
          <a:xfrm>
            <a:off x="6697663" y="1906588"/>
            <a:ext cx="1150937" cy="10001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60" name="Multiply 59"/>
          <p:cNvSpPr/>
          <p:nvPr/>
        </p:nvSpPr>
        <p:spPr>
          <a:xfrm>
            <a:off x="7216775" y="1503363"/>
            <a:ext cx="261938" cy="3683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P spid="6" grpId="0"/>
      <p:bldP spid="7" grpId="0"/>
      <p:bldP spid="10" grpId="0"/>
      <p:bldP spid="17" grpId="0"/>
      <p:bldP spid="30" grpId="0" animBg="1"/>
      <p:bldP spid="31" grpId="0"/>
      <p:bldP spid="37" grpId="0"/>
      <p:bldP spid="38" grpId="0"/>
      <p:bldP spid="40" grpId="0"/>
      <p:bldP spid="41" grpId="0"/>
      <p:bldP spid="43" grpId="0"/>
      <p:bldP spid="45" grpId="0"/>
      <p:bldP spid="50" grpId="0"/>
      <p:bldP spid="51" grpId="0"/>
      <p:bldP spid="53" grpId="0"/>
      <p:bldP spid="54" grpId="0"/>
      <p:bldP spid="56" grpId="0"/>
      <p:bldP spid="57"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tLang="en-US"/>
              <a:t>µsecond RTO and Delayed-ACK</a:t>
            </a:r>
          </a:p>
        </p:txBody>
      </p:sp>
      <p:sp>
        <p:nvSpPr>
          <p:cNvPr id="3" name="Content Placeholder 2"/>
          <p:cNvSpPr>
            <a:spLocks noGrp="1"/>
          </p:cNvSpPr>
          <p:nvPr>
            <p:ph idx="1"/>
          </p:nvPr>
        </p:nvSpPr>
        <p:spPr>
          <a:xfrm>
            <a:off x="461963" y="5110163"/>
            <a:ext cx="8283575" cy="1042987"/>
          </a:xfrm>
        </p:spPr>
        <p:txBody>
          <a:bodyPr/>
          <a:lstStyle/>
          <a:p>
            <a:pPr algn="r">
              <a:buFontTx/>
              <a:buNone/>
            </a:pPr>
            <a:r>
              <a:rPr lang="en-US" altLang="en-US">
                <a:solidFill>
                  <a:srgbClr val="FF0000"/>
                </a:solidFill>
              </a:rPr>
              <a:t>Premature Timeout</a:t>
            </a:r>
          </a:p>
          <a:p>
            <a:pPr marL="4763" lvl="1" indent="-4763" algn="r">
              <a:buFontTx/>
              <a:buNone/>
            </a:pPr>
            <a:r>
              <a:rPr lang="en-US" altLang="en-US"/>
              <a:t>RTO on sender triggers before Delayed-ACK on receiver</a:t>
            </a:r>
          </a:p>
        </p:txBody>
      </p:sp>
      <p:cxnSp>
        <p:nvCxnSpPr>
          <p:cNvPr id="27" name="Straight Connector 26"/>
          <p:cNvCxnSpPr>
            <a:cxnSpLocks noChangeShapeType="1"/>
          </p:cNvCxnSpPr>
          <p:nvPr/>
        </p:nvCxnSpPr>
        <p:spPr bwMode="auto">
          <a:xfrm rot="5400000">
            <a:off x="5291932" y="3418681"/>
            <a:ext cx="2508250" cy="11113"/>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8" name="Straight Connector 27"/>
          <p:cNvCxnSpPr>
            <a:cxnSpLocks noChangeShapeType="1"/>
          </p:cNvCxnSpPr>
          <p:nvPr/>
        </p:nvCxnSpPr>
        <p:spPr bwMode="auto">
          <a:xfrm rot="16200000" flipH="1">
            <a:off x="6465094" y="3386931"/>
            <a:ext cx="2552700" cy="79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9" name="TextBox 11"/>
          <p:cNvSpPr txBox="1">
            <a:spLocks noChangeArrowheads="1"/>
          </p:cNvSpPr>
          <p:nvPr/>
        </p:nvSpPr>
        <p:spPr bwMode="auto">
          <a:xfrm>
            <a:off x="6157913" y="4757738"/>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30" name="TextBox 12"/>
          <p:cNvSpPr txBox="1">
            <a:spLocks noChangeArrowheads="1"/>
          </p:cNvSpPr>
          <p:nvPr/>
        </p:nvSpPr>
        <p:spPr bwMode="auto">
          <a:xfrm>
            <a:off x="7270750" y="4743450"/>
            <a:ext cx="992188"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31" name="Straight Arrow Connector 30"/>
          <p:cNvCxnSpPr>
            <a:cxnSpLocks noChangeShapeType="1"/>
          </p:cNvCxnSpPr>
          <p:nvPr/>
        </p:nvCxnSpPr>
        <p:spPr bwMode="auto">
          <a:xfrm>
            <a:off x="6565900" y="2171700"/>
            <a:ext cx="1149350"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32" name="TextBox 31"/>
          <p:cNvSpPr txBox="1">
            <a:spLocks noChangeArrowheads="1"/>
          </p:cNvSpPr>
          <p:nvPr/>
        </p:nvSpPr>
        <p:spPr bwMode="auto">
          <a:xfrm>
            <a:off x="6146800" y="2125663"/>
            <a:ext cx="28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33" name="TextBox 32"/>
          <p:cNvSpPr txBox="1">
            <a:spLocks noChangeArrowheads="1"/>
          </p:cNvSpPr>
          <p:nvPr/>
        </p:nvSpPr>
        <p:spPr bwMode="auto">
          <a:xfrm>
            <a:off x="7729538" y="2506663"/>
            <a:ext cx="698500" cy="339725"/>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1</a:t>
            </a:r>
          </a:p>
        </p:txBody>
      </p:sp>
      <p:cxnSp>
        <p:nvCxnSpPr>
          <p:cNvPr id="34" name="Straight Arrow Connector 33"/>
          <p:cNvCxnSpPr>
            <a:cxnSpLocks noChangeShapeType="1"/>
            <a:stCxn id="33" idx="1"/>
          </p:cNvCxnSpPr>
          <p:nvPr/>
        </p:nvCxnSpPr>
        <p:spPr bwMode="auto">
          <a:xfrm rot="10800000" flipV="1">
            <a:off x="6553200" y="2676525"/>
            <a:ext cx="1176338" cy="5619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5" name="TextBox 34"/>
          <p:cNvSpPr txBox="1">
            <a:spLocks noChangeArrowheads="1"/>
          </p:cNvSpPr>
          <p:nvPr/>
        </p:nvSpPr>
        <p:spPr bwMode="auto">
          <a:xfrm>
            <a:off x="5991225" y="1774825"/>
            <a:ext cx="800100" cy="369888"/>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sp>
        <p:nvSpPr>
          <p:cNvPr id="36" name="TextBox 35"/>
          <p:cNvSpPr txBox="1">
            <a:spLocks noChangeArrowheads="1"/>
          </p:cNvSpPr>
          <p:nvPr/>
        </p:nvSpPr>
        <p:spPr bwMode="auto">
          <a:xfrm>
            <a:off x="6148388" y="2298700"/>
            <a:ext cx="287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cxnSp>
        <p:nvCxnSpPr>
          <p:cNvPr id="37" name="Straight Arrow Connector 36"/>
          <p:cNvCxnSpPr>
            <a:cxnSpLocks noChangeShapeType="1"/>
          </p:cNvCxnSpPr>
          <p:nvPr/>
        </p:nvCxnSpPr>
        <p:spPr bwMode="auto">
          <a:xfrm>
            <a:off x="6577013" y="2452688"/>
            <a:ext cx="1150937"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38" name="TextBox 37"/>
          <p:cNvSpPr txBox="1"/>
          <p:nvPr/>
        </p:nvSpPr>
        <p:spPr>
          <a:xfrm>
            <a:off x="6227763" y="1214438"/>
            <a:ext cx="1925637" cy="461962"/>
          </a:xfrm>
          <a:prstGeom prst="rect">
            <a:avLst/>
          </a:prstGeom>
          <a:noFill/>
        </p:spPr>
        <p:txBody>
          <a:bodyPr wrap="none">
            <a:spAutoFit/>
          </a:bodyPr>
          <a:lstStyle/>
          <a:p>
            <a:pPr>
              <a:defRPr/>
            </a:pPr>
            <a:r>
              <a:rPr lang="en-US" dirty="0">
                <a:solidFill>
                  <a:srgbClr val="000000"/>
                </a:solidFill>
                <a:latin typeface="+mn-lt"/>
                <a:ea typeface="+mn-ea"/>
              </a:rPr>
              <a:t>RTO &lt; 40ms</a:t>
            </a:r>
          </a:p>
        </p:txBody>
      </p:sp>
      <p:sp>
        <p:nvSpPr>
          <p:cNvPr id="44" name="TextBox 43"/>
          <p:cNvSpPr txBox="1">
            <a:spLocks noChangeArrowheads="1"/>
          </p:cNvSpPr>
          <p:nvPr/>
        </p:nvSpPr>
        <p:spPr bwMode="auto">
          <a:xfrm>
            <a:off x="4486275" y="2295525"/>
            <a:ext cx="2108200" cy="646113"/>
          </a:xfrm>
          <a:prstGeom prst="rect">
            <a:avLst/>
          </a:prstGeom>
          <a:noFill/>
          <a:ln w="9525">
            <a:noFill/>
            <a:miter lim="800000"/>
            <a:headEnd/>
            <a:tailEnd/>
          </a:ln>
        </p:spPr>
        <p:txBody>
          <a:bodyPr wrap="none">
            <a:spAutoFit/>
          </a:bodyPr>
          <a:lstStyle/>
          <a:p>
            <a:pPr algn="ctr">
              <a:defRPr/>
            </a:pPr>
            <a:r>
              <a:rPr lang="en-US" sz="1800" dirty="0">
                <a:solidFill>
                  <a:srgbClr val="000000"/>
                </a:solidFill>
                <a:latin typeface="+mn-lt"/>
                <a:ea typeface="+mn-ea"/>
              </a:rPr>
              <a:t>Timeout</a:t>
            </a:r>
          </a:p>
          <a:p>
            <a:pPr>
              <a:defRPr/>
            </a:pPr>
            <a:r>
              <a:rPr lang="en-US" sz="1800" dirty="0">
                <a:solidFill>
                  <a:srgbClr val="000000"/>
                </a:solidFill>
                <a:latin typeface="+mn-lt"/>
                <a:ea typeface="+mn-ea"/>
              </a:rPr>
              <a:t>Retransmit packet </a:t>
            </a:r>
          </a:p>
        </p:txBody>
      </p:sp>
      <p:sp>
        <p:nvSpPr>
          <p:cNvPr id="17" name="TextBox 16"/>
          <p:cNvSpPr txBox="1">
            <a:spLocks noChangeArrowheads="1"/>
          </p:cNvSpPr>
          <p:nvPr/>
        </p:nvSpPr>
        <p:spPr bwMode="auto">
          <a:xfrm>
            <a:off x="901700" y="1762125"/>
            <a:ext cx="800100" cy="369888"/>
          </a:xfrm>
          <a:prstGeom prst="rect">
            <a:avLst/>
          </a:prstGeom>
          <a:noFill/>
          <a:ln w="9525">
            <a:noFill/>
            <a:miter lim="800000"/>
            <a:headEnd/>
            <a:tailEnd/>
          </a:ln>
        </p:spPr>
        <p:txBody>
          <a:bodyPr wrap="none">
            <a:spAutoFit/>
          </a:bodyPr>
          <a:lstStyle/>
          <a:p>
            <a:pPr>
              <a:defRPr/>
            </a:pPr>
            <a:r>
              <a:rPr lang="en-US" sz="1800" dirty="0" err="1">
                <a:solidFill>
                  <a:srgbClr val="000000"/>
                </a:solidFill>
                <a:latin typeface="+mn-lt"/>
                <a:ea typeface="+mn-ea"/>
              </a:rPr>
              <a:t>Seq</a:t>
            </a:r>
            <a:r>
              <a:rPr lang="en-US" sz="1800" dirty="0">
                <a:solidFill>
                  <a:srgbClr val="000000"/>
                </a:solidFill>
                <a:latin typeface="+mn-lt"/>
                <a:ea typeface="+mn-ea"/>
              </a:rPr>
              <a:t> #</a:t>
            </a:r>
          </a:p>
        </p:txBody>
      </p:sp>
      <p:cxnSp>
        <p:nvCxnSpPr>
          <p:cNvPr id="18" name="Straight Connector 17"/>
          <p:cNvCxnSpPr>
            <a:cxnSpLocks noChangeShapeType="1"/>
          </p:cNvCxnSpPr>
          <p:nvPr/>
        </p:nvCxnSpPr>
        <p:spPr bwMode="auto">
          <a:xfrm rot="16200000" flipH="1">
            <a:off x="157957" y="3437731"/>
            <a:ext cx="2608262" cy="317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9" name="Straight Connector 18"/>
          <p:cNvCxnSpPr>
            <a:cxnSpLocks noChangeShapeType="1"/>
          </p:cNvCxnSpPr>
          <p:nvPr/>
        </p:nvCxnSpPr>
        <p:spPr bwMode="auto">
          <a:xfrm rot="16200000" flipH="1">
            <a:off x="1320800" y="3406775"/>
            <a:ext cx="2663825" cy="952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0" name="TextBox 11"/>
          <p:cNvSpPr txBox="1">
            <a:spLocks noChangeArrowheads="1"/>
          </p:cNvSpPr>
          <p:nvPr/>
        </p:nvSpPr>
        <p:spPr bwMode="auto">
          <a:xfrm>
            <a:off x="1066800" y="4767263"/>
            <a:ext cx="844550" cy="338137"/>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Sender</a:t>
            </a:r>
          </a:p>
        </p:txBody>
      </p:sp>
      <p:sp>
        <p:nvSpPr>
          <p:cNvPr id="21" name="TextBox 12"/>
          <p:cNvSpPr txBox="1">
            <a:spLocks noChangeArrowheads="1"/>
          </p:cNvSpPr>
          <p:nvPr/>
        </p:nvSpPr>
        <p:spPr bwMode="auto">
          <a:xfrm>
            <a:off x="2179638" y="4752975"/>
            <a:ext cx="992187"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Receiver</a:t>
            </a:r>
          </a:p>
        </p:txBody>
      </p:sp>
      <p:cxnSp>
        <p:nvCxnSpPr>
          <p:cNvPr id="22" name="Straight Arrow Connector 21"/>
          <p:cNvCxnSpPr>
            <a:cxnSpLocks noChangeShapeType="1"/>
          </p:cNvCxnSpPr>
          <p:nvPr/>
        </p:nvCxnSpPr>
        <p:spPr bwMode="auto">
          <a:xfrm>
            <a:off x="1474788" y="2136775"/>
            <a:ext cx="1150937" cy="9842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23" name="TextBox 22"/>
          <p:cNvSpPr txBox="1">
            <a:spLocks noChangeArrowheads="1"/>
          </p:cNvSpPr>
          <p:nvPr/>
        </p:nvSpPr>
        <p:spPr bwMode="auto">
          <a:xfrm>
            <a:off x="1055688" y="2090738"/>
            <a:ext cx="287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1</a:t>
            </a:r>
          </a:p>
        </p:txBody>
      </p:sp>
      <p:sp>
        <p:nvSpPr>
          <p:cNvPr id="24" name="TextBox 23"/>
          <p:cNvSpPr txBox="1">
            <a:spLocks noChangeArrowheads="1"/>
          </p:cNvSpPr>
          <p:nvPr/>
        </p:nvSpPr>
        <p:spPr bwMode="auto">
          <a:xfrm>
            <a:off x="2640013" y="3279775"/>
            <a:ext cx="698500" cy="338138"/>
          </a:xfrm>
          <a:prstGeom prst="rect">
            <a:avLst/>
          </a:prstGeom>
          <a:noFill/>
          <a:ln w="9525">
            <a:noFill/>
            <a:miter lim="800000"/>
            <a:headEnd/>
            <a:tailEnd/>
          </a:ln>
        </p:spPr>
        <p:txBody>
          <a:bodyPr wrap="none">
            <a:spAutoFit/>
          </a:bodyPr>
          <a:lstStyle/>
          <a:p>
            <a:pPr>
              <a:defRPr/>
            </a:pPr>
            <a:r>
              <a:rPr lang="en-US" sz="1600" dirty="0" err="1">
                <a:solidFill>
                  <a:srgbClr val="000000"/>
                </a:solidFill>
                <a:latin typeface="+mn-lt"/>
                <a:ea typeface="+mn-ea"/>
              </a:rPr>
              <a:t>Ack</a:t>
            </a:r>
            <a:r>
              <a:rPr lang="en-US" sz="1600" dirty="0">
                <a:solidFill>
                  <a:srgbClr val="000000"/>
                </a:solidFill>
                <a:latin typeface="+mn-lt"/>
                <a:ea typeface="+mn-ea"/>
              </a:rPr>
              <a:t> 1</a:t>
            </a:r>
          </a:p>
        </p:txBody>
      </p:sp>
      <p:cxnSp>
        <p:nvCxnSpPr>
          <p:cNvPr id="25" name="Straight Arrow Connector 24"/>
          <p:cNvCxnSpPr>
            <a:cxnSpLocks noChangeShapeType="1"/>
            <a:stCxn id="24" idx="1"/>
          </p:cNvCxnSpPr>
          <p:nvPr/>
        </p:nvCxnSpPr>
        <p:spPr bwMode="auto">
          <a:xfrm rot="10800000" flipV="1">
            <a:off x="1463675" y="3448050"/>
            <a:ext cx="1176338" cy="5635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26" name="Left Brace 25"/>
          <p:cNvSpPr>
            <a:spLocks/>
          </p:cNvSpPr>
          <p:nvPr/>
        </p:nvSpPr>
        <p:spPr bwMode="auto">
          <a:xfrm flipH="1">
            <a:off x="2668588" y="2278063"/>
            <a:ext cx="268287" cy="1044575"/>
          </a:xfrm>
          <a:prstGeom prst="leftBrace">
            <a:avLst>
              <a:gd name="adj1" fmla="val 8328"/>
              <a:gd name="adj2" fmla="val 50000"/>
            </a:avLst>
          </a:prstGeom>
          <a:noFill/>
          <a:ln w="25400">
            <a:solidFill>
              <a:schemeClr val="tx1"/>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endParaRPr>
          </a:p>
        </p:txBody>
      </p:sp>
      <p:sp>
        <p:nvSpPr>
          <p:cNvPr id="39" name="TextBox 38"/>
          <p:cNvSpPr txBox="1">
            <a:spLocks noChangeArrowheads="1"/>
          </p:cNvSpPr>
          <p:nvPr/>
        </p:nvSpPr>
        <p:spPr bwMode="auto">
          <a:xfrm>
            <a:off x="2995613" y="2603500"/>
            <a:ext cx="687387" cy="338138"/>
          </a:xfrm>
          <a:prstGeom prst="rect">
            <a:avLst/>
          </a:prstGeom>
          <a:noFill/>
          <a:ln w="9525">
            <a:noFill/>
            <a:miter lim="800000"/>
            <a:headEnd/>
            <a:tailEnd/>
          </a:ln>
        </p:spPr>
        <p:txBody>
          <a:bodyPr wrap="none">
            <a:spAutoFit/>
          </a:bodyPr>
          <a:lstStyle/>
          <a:p>
            <a:pPr>
              <a:defRPr/>
            </a:pPr>
            <a:r>
              <a:rPr lang="en-US" sz="1600" dirty="0">
                <a:solidFill>
                  <a:srgbClr val="000000"/>
                </a:solidFill>
                <a:latin typeface="+mn-lt"/>
                <a:ea typeface="+mn-ea"/>
              </a:rPr>
              <a:t>40ms</a:t>
            </a:r>
          </a:p>
        </p:txBody>
      </p:sp>
      <p:sp>
        <p:nvSpPr>
          <p:cNvPr id="42" name="TextBox 41"/>
          <p:cNvSpPr txBox="1"/>
          <p:nvPr/>
        </p:nvSpPr>
        <p:spPr>
          <a:xfrm>
            <a:off x="1087438" y="1216025"/>
            <a:ext cx="1925637" cy="461963"/>
          </a:xfrm>
          <a:prstGeom prst="rect">
            <a:avLst/>
          </a:prstGeom>
          <a:noFill/>
        </p:spPr>
        <p:txBody>
          <a:bodyPr wrap="none">
            <a:spAutoFit/>
          </a:bodyPr>
          <a:lstStyle/>
          <a:p>
            <a:pPr>
              <a:defRPr/>
            </a:pPr>
            <a:r>
              <a:rPr lang="en-US" dirty="0">
                <a:solidFill>
                  <a:srgbClr val="000000"/>
                </a:solidFill>
                <a:latin typeface="+mn-lt"/>
                <a:ea typeface="+mn-ea"/>
              </a:rPr>
              <a:t>RTO &gt; 40ms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P spid="30" grpId="0"/>
      <p:bldP spid="32" grpId="0"/>
      <p:bldP spid="33" grpId="0"/>
      <p:bldP spid="35" grpId="0"/>
      <p:bldP spid="36" grpId="0"/>
      <p:bldP spid="38" grpId="0"/>
      <p:bldP spid="17" grpId="0"/>
      <p:bldP spid="20" grpId="0"/>
      <p:bldP spid="21" grpId="0"/>
      <p:bldP spid="23" grpId="0"/>
      <p:bldP spid="24" grpId="0"/>
      <p:bldP spid="26" grpId="0" animBg="1"/>
      <p:bldP spid="39" grpId="0"/>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tLang="en-US"/>
              <a:t>Impact of Delayed-ACK</a:t>
            </a:r>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252538"/>
            <a:ext cx="81438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tLang="en-US"/>
              <a:t>Is it safe for the wide-area?</a:t>
            </a:r>
          </a:p>
        </p:txBody>
      </p:sp>
      <p:sp>
        <p:nvSpPr>
          <p:cNvPr id="30723" name="Content Placeholder 2"/>
          <p:cNvSpPr>
            <a:spLocks noGrp="1"/>
          </p:cNvSpPr>
          <p:nvPr>
            <p:ph idx="1"/>
          </p:nvPr>
        </p:nvSpPr>
        <p:spPr/>
        <p:txBody>
          <a:bodyPr/>
          <a:lstStyle/>
          <a:p>
            <a:pPr>
              <a:lnSpc>
                <a:spcPct val="80000"/>
              </a:lnSpc>
            </a:pPr>
            <a:r>
              <a:rPr lang="en-US" altLang="en-US" sz="3000"/>
              <a:t>Stability: Could we cause congestion collapse?</a:t>
            </a:r>
          </a:p>
          <a:p>
            <a:pPr lvl="1">
              <a:lnSpc>
                <a:spcPct val="80000"/>
              </a:lnSpc>
            </a:pPr>
            <a:r>
              <a:rPr lang="en-US" altLang="en-US" sz="2600"/>
              <a:t>No: Wide-area RTOs are in 10s, 100s of ms</a:t>
            </a:r>
          </a:p>
          <a:p>
            <a:pPr lvl="1">
              <a:lnSpc>
                <a:spcPct val="80000"/>
              </a:lnSpc>
            </a:pPr>
            <a:r>
              <a:rPr lang="en-US" altLang="en-US" sz="2600"/>
              <a:t>No: Timeouts result in rediscovering link capacity (slow down the rate of transfer)</a:t>
            </a:r>
          </a:p>
          <a:p>
            <a:pPr lvl="1">
              <a:lnSpc>
                <a:spcPct val="80000"/>
              </a:lnSpc>
            </a:pPr>
            <a:endParaRPr lang="en-US" altLang="en-US" sz="2600"/>
          </a:p>
          <a:p>
            <a:pPr>
              <a:lnSpc>
                <a:spcPct val="80000"/>
              </a:lnSpc>
            </a:pPr>
            <a:r>
              <a:rPr lang="en-US" altLang="en-US" sz="3000"/>
              <a:t>Performance: Do we timeout unnecessarily?</a:t>
            </a:r>
          </a:p>
          <a:p>
            <a:pPr lvl="1">
              <a:lnSpc>
                <a:spcPct val="80000"/>
              </a:lnSpc>
            </a:pPr>
            <a:r>
              <a:rPr lang="en-US" altLang="en-US" sz="2600"/>
              <a:t>[Allman99] Reducing minRTO increases the chance of premature timeouts</a:t>
            </a:r>
          </a:p>
          <a:p>
            <a:pPr lvl="2">
              <a:lnSpc>
                <a:spcPct val="80000"/>
              </a:lnSpc>
            </a:pPr>
            <a:r>
              <a:rPr lang="en-US" altLang="en-US" sz="2200"/>
              <a:t>Premature timeouts slow transfer rate</a:t>
            </a:r>
          </a:p>
          <a:p>
            <a:pPr lvl="1">
              <a:lnSpc>
                <a:spcPct val="80000"/>
              </a:lnSpc>
            </a:pPr>
            <a:r>
              <a:rPr lang="en-US" altLang="en-US" sz="2600"/>
              <a:t>Today: detect and recover from premature timeouts</a:t>
            </a:r>
          </a:p>
          <a:p>
            <a:pPr lvl="1">
              <a:lnSpc>
                <a:spcPct val="80000"/>
              </a:lnSpc>
            </a:pPr>
            <a:r>
              <a:rPr lang="en-US" altLang="en-US" sz="2600"/>
              <a:t>Wide-area experiments to determine performance impact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tLang="en-US"/>
              <a:t>Wide-area Experiment</a:t>
            </a:r>
          </a:p>
        </p:txBody>
      </p:sp>
      <p:sp>
        <p:nvSpPr>
          <p:cNvPr id="3" name="Content Placeholder 2"/>
          <p:cNvSpPr>
            <a:spLocks noGrp="1"/>
          </p:cNvSpPr>
          <p:nvPr>
            <p:ph idx="1"/>
          </p:nvPr>
        </p:nvSpPr>
        <p:spPr>
          <a:xfrm>
            <a:off x="304800" y="5257800"/>
            <a:ext cx="8458200" cy="838200"/>
          </a:xfrm>
        </p:spPr>
        <p:txBody>
          <a:bodyPr/>
          <a:lstStyle/>
          <a:p>
            <a:r>
              <a:rPr lang="en-US" altLang="en-US"/>
              <a:t>Do microsecond timeouts harm wide-area throughput?</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962150"/>
            <a:ext cx="330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6" descr="bla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2046288"/>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6" descr="bla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4057650"/>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45"/>
          <p:cNvSpPr>
            <a:spLocks noChangeArrowheads="1"/>
          </p:cNvSpPr>
          <p:nvPr/>
        </p:nvSpPr>
        <p:spPr bwMode="auto">
          <a:xfrm>
            <a:off x="2557463" y="2224088"/>
            <a:ext cx="2828925" cy="1001712"/>
          </a:xfrm>
          <a:prstGeom prst="curvedLeftArrow">
            <a:avLst>
              <a:gd name="adj1" fmla="val 20000"/>
              <a:gd name="adj2" fmla="val 40000"/>
              <a:gd name="adj3" fmla="val 61332"/>
            </a:avLst>
          </a:prstGeom>
          <a:solidFill>
            <a:srgbClr val="339966"/>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 name="AutoShape 45"/>
          <p:cNvSpPr>
            <a:spLocks noChangeArrowheads="1"/>
          </p:cNvSpPr>
          <p:nvPr/>
        </p:nvSpPr>
        <p:spPr bwMode="auto">
          <a:xfrm>
            <a:off x="2559050" y="4002088"/>
            <a:ext cx="2828925" cy="1084262"/>
          </a:xfrm>
          <a:prstGeom prst="curvedLeftArrow">
            <a:avLst>
              <a:gd name="adj1" fmla="val 20000"/>
              <a:gd name="adj2" fmla="val 40000"/>
              <a:gd name="adj3" fmla="val 61422"/>
            </a:avLst>
          </a:prstGeom>
          <a:solidFill>
            <a:srgbClr val="339966"/>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 name="TextBox 11"/>
          <p:cNvSpPr txBox="1">
            <a:spLocks noChangeArrowheads="1"/>
          </p:cNvSpPr>
          <p:nvPr/>
        </p:nvSpPr>
        <p:spPr bwMode="auto">
          <a:xfrm>
            <a:off x="479425" y="2667000"/>
            <a:ext cx="2014538" cy="923925"/>
          </a:xfrm>
          <a:prstGeom prst="rect">
            <a:avLst/>
          </a:prstGeom>
          <a:noFill/>
          <a:ln w="9525">
            <a:noFill/>
            <a:miter lim="800000"/>
            <a:headEnd/>
            <a:tailEnd/>
          </a:ln>
        </p:spPr>
        <p:txBody>
          <a:bodyPr wrap="none">
            <a:spAutoFit/>
          </a:bodyPr>
          <a:lstStyle/>
          <a:p>
            <a:pPr algn="ctr">
              <a:defRPr/>
            </a:pPr>
            <a:r>
              <a:rPr lang="en-US" sz="1800" dirty="0">
                <a:solidFill>
                  <a:srgbClr val="000000"/>
                </a:solidFill>
                <a:latin typeface="+mn-lt"/>
                <a:ea typeface="+mn-ea"/>
              </a:rPr>
              <a:t>Microsecond TCP</a:t>
            </a:r>
          </a:p>
          <a:p>
            <a:pPr algn="ctr">
              <a:defRPr/>
            </a:pPr>
            <a:r>
              <a:rPr lang="en-US" sz="1800" dirty="0">
                <a:solidFill>
                  <a:srgbClr val="000000"/>
                </a:solidFill>
                <a:latin typeface="+mn-lt"/>
                <a:ea typeface="+mn-ea"/>
              </a:rPr>
              <a:t>+</a:t>
            </a:r>
          </a:p>
          <a:p>
            <a:pPr algn="ctr">
              <a:defRPr/>
            </a:pPr>
            <a:r>
              <a:rPr lang="en-US" sz="1800" dirty="0">
                <a:solidFill>
                  <a:srgbClr val="000000"/>
                </a:solidFill>
                <a:latin typeface="+mn-lt"/>
                <a:ea typeface="+mn-ea"/>
              </a:rPr>
              <a:t>No </a:t>
            </a:r>
            <a:r>
              <a:rPr lang="en-US" sz="1800" dirty="0" err="1">
                <a:solidFill>
                  <a:srgbClr val="000000"/>
                </a:solidFill>
                <a:latin typeface="+mn-lt"/>
                <a:ea typeface="+mn-ea"/>
              </a:rPr>
              <a:t>minRTO</a:t>
            </a:r>
            <a:endParaRPr lang="en-US" sz="1800" dirty="0">
              <a:solidFill>
                <a:srgbClr val="000000"/>
              </a:solidFill>
              <a:latin typeface="+mn-lt"/>
              <a:ea typeface="+mn-ea"/>
            </a:endParaRPr>
          </a:p>
        </p:txBody>
      </p:sp>
      <p:sp>
        <p:nvSpPr>
          <p:cNvPr id="13" name="TextBox 12"/>
          <p:cNvSpPr txBox="1">
            <a:spLocks noChangeArrowheads="1"/>
          </p:cNvSpPr>
          <p:nvPr/>
        </p:nvSpPr>
        <p:spPr bwMode="auto">
          <a:xfrm>
            <a:off x="858838" y="4702175"/>
            <a:ext cx="1641475" cy="369888"/>
          </a:xfrm>
          <a:prstGeom prst="rect">
            <a:avLst/>
          </a:prstGeom>
          <a:noFill/>
          <a:ln w="9525">
            <a:noFill/>
            <a:miter lim="800000"/>
            <a:headEnd/>
            <a:tailEnd/>
          </a:ln>
        </p:spPr>
        <p:txBody>
          <a:bodyPr wrap="none">
            <a:spAutoFit/>
          </a:bodyPr>
          <a:lstStyle/>
          <a:p>
            <a:pPr algn="ctr">
              <a:defRPr/>
            </a:pPr>
            <a:r>
              <a:rPr lang="en-US" sz="1800" dirty="0">
                <a:solidFill>
                  <a:srgbClr val="000000"/>
                </a:solidFill>
                <a:latin typeface="+mn-lt"/>
                <a:ea typeface="+mn-ea"/>
              </a:rPr>
              <a:t>Standard TCP</a:t>
            </a:r>
          </a:p>
        </p:txBody>
      </p:sp>
      <p:sp>
        <p:nvSpPr>
          <p:cNvPr id="14" name="TextBox 13"/>
          <p:cNvSpPr txBox="1">
            <a:spLocks noChangeArrowheads="1"/>
          </p:cNvSpPr>
          <p:nvPr/>
        </p:nvSpPr>
        <p:spPr bwMode="auto">
          <a:xfrm>
            <a:off x="835025" y="1249363"/>
            <a:ext cx="1504950" cy="830262"/>
          </a:xfrm>
          <a:prstGeom prst="rect">
            <a:avLst/>
          </a:prstGeom>
          <a:noFill/>
          <a:ln w="9525">
            <a:noFill/>
            <a:miter lim="800000"/>
            <a:headEnd/>
            <a:tailEnd/>
          </a:ln>
        </p:spPr>
        <p:txBody>
          <a:bodyPr wrap="none">
            <a:spAutoFit/>
          </a:bodyPr>
          <a:lstStyle/>
          <a:p>
            <a:pPr algn="ctr">
              <a:defRPr/>
            </a:pPr>
            <a:r>
              <a:rPr lang="en-US" dirty="0" err="1">
                <a:solidFill>
                  <a:srgbClr val="000000"/>
                </a:solidFill>
                <a:latin typeface="+mn-lt"/>
                <a:ea typeface="+mn-ea"/>
              </a:rPr>
              <a:t>BitTorrent</a:t>
            </a:r>
            <a:r>
              <a:rPr lang="en-US" dirty="0">
                <a:solidFill>
                  <a:srgbClr val="000000"/>
                </a:solidFill>
                <a:latin typeface="+mn-lt"/>
                <a:ea typeface="+mn-ea"/>
              </a:rPr>
              <a:t> </a:t>
            </a:r>
          </a:p>
          <a:p>
            <a:pPr algn="ctr">
              <a:defRPr/>
            </a:pPr>
            <a:r>
              <a:rPr lang="en-US" dirty="0">
                <a:solidFill>
                  <a:srgbClr val="000000"/>
                </a:solidFill>
                <a:latin typeface="+mn-lt"/>
                <a:ea typeface="+mn-ea"/>
              </a:rPr>
              <a:t>Seeds</a:t>
            </a:r>
          </a:p>
        </p:txBody>
      </p:sp>
      <p:sp>
        <p:nvSpPr>
          <p:cNvPr id="15" name="TextBox 14"/>
          <p:cNvSpPr txBox="1">
            <a:spLocks noChangeArrowheads="1"/>
          </p:cNvSpPr>
          <p:nvPr/>
        </p:nvSpPr>
        <p:spPr bwMode="auto">
          <a:xfrm>
            <a:off x="6064250" y="1262063"/>
            <a:ext cx="1506538" cy="830262"/>
          </a:xfrm>
          <a:prstGeom prst="rect">
            <a:avLst/>
          </a:prstGeom>
          <a:noFill/>
          <a:ln w="9525">
            <a:noFill/>
            <a:miter lim="800000"/>
            <a:headEnd/>
            <a:tailEnd/>
          </a:ln>
        </p:spPr>
        <p:txBody>
          <a:bodyPr wrap="none">
            <a:spAutoFit/>
          </a:bodyPr>
          <a:lstStyle/>
          <a:p>
            <a:pPr algn="ctr">
              <a:defRPr/>
            </a:pPr>
            <a:r>
              <a:rPr lang="en-US" dirty="0" err="1">
                <a:solidFill>
                  <a:srgbClr val="000000"/>
                </a:solidFill>
                <a:latin typeface="+mn-lt"/>
                <a:ea typeface="+mn-ea"/>
              </a:rPr>
              <a:t>BitTorrent</a:t>
            </a:r>
            <a:r>
              <a:rPr lang="en-US" dirty="0">
                <a:solidFill>
                  <a:srgbClr val="000000"/>
                </a:solidFill>
                <a:latin typeface="+mn-lt"/>
                <a:ea typeface="+mn-ea"/>
              </a:rPr>
              <a:t> </a:t>
            </a:r>
          </a:p>
          <a:p>
            <a:pPr algn="ctr">
              <a:defRPr/>
            </a:pPr>
            <a:r>
              <a:rPr lang="en-US" dirty="0">
                <a:solidFill>
                  <a:srgbClr val="000000"/>
                </a:solidFill>
                <a:latin typeface="+mn-lt"/>
                <a:ea typeface="+mn-ea"/>
              </a:rPr>
              <a:t>Clients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a:grpSpLocks/>
          </p:cNvGrpSpPr>
          <p:nvPr/>
        </p:nvGrpSpPr>
        <p:grpSpPr bwMode="auto">
          <a:xfrm>
            <a:off x="2895600" y="2286000"/>
            <a:ext cx="6045200" cy="4800600"/>
            <a:chOff x="152400" y="1676400"/>
            <a:chExt cx="5181600" cy="4114800"/>
          </a:xfrm>
        </p:grpSpPr>
        <p:pic>
          <p:nvPicPr>
            <p:cNvPr id="137329" name="Picture 117" descr="04-02QuincyWADC_l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5151805" cy="398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118"/>
            <p:cNvSpPr/>
            <p:nvPr/>
          </p:nvSpPr>
          <p:spPr>
            <a:xfrm>
              <a:off x="152400" y="5181600"/>
              <a:ext cx="518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grpSp>
        <p:nvGrpSpPr>
          <p:cNvPr id="127" name="Group 126"/>
          <p:cNvGrpSpPr>
            <a:grpSpLocks/>
          </p:cNvGrpSpPr>
          <p:nvPr/>
        </p:nvGrpSpPr>
        <p:grpSpPr bwMode="auto">
          <a:xfrm>
            <a:off x="3046413" y="954088"/>
            <a:ext cx="5868987" cy="5694362"/>
            <a:chOff x="3122444" y="954555"/>
            <a:chExt cx="5869156" cy="5693955"/>
          </a:xfrm>
        </p:grpSpPr>
        <p:grpSp>
          <p:nvGrpSpPr>
            <p:cNvPr id="137299" name="Group 121"/>
            <p:cNvGrpSpPr>
              <a:grpSpLocks/>
            </p:cNvGrpSpPr>
            <p:nvPr/>
          </p:nvGrpSpPr>
          <p:grpSpPr bwMode="auto">
            <a:xfrm>
              <a:off x="3122444" y="954555"/>
              <a:ext cx="5869156" cy="5253691"/>
              <a:chOff x="3123322" y="954555"/>
              <a:chExt cx="5869156" cy="5253691"/>
            </a:xfrm>
          </p:grpSpPr>
          <p:grpSp>
            <p:nvGrpSpPr>
              <p:cNvPr id="137302" name="Group 120"/>
              <p:cNvGrpSpPr>
                <a:grpSpLocks/>
              </p:cNvGrpSpPr>
              <p:nvPr/>
            </p:nvGrpSpPr>
            <p:grpSpPr bwMode="auto">
              <a:xfrm>
                <a:off x="3123322" y="954555"/>
                <a:ext cx="5869156" cy="5253691"/>
                <a:chOff x="3123322" y="954555"/>
                <a:chExt cx="5869156" cy="5253691"/>
              </a:xfrm>
            </p:grpSpPr>
            <p:grpSp>
              <p:nvGrpSpPr>
                <p:cNvPr id="137305" name="Group 119"/>
                <p:cNvGrpSpPr>
                  <a:grpSpLocks/>
                </p:cNvGrpSpPr>
                <p:nvPr/>
              </p:nvGrpSpPr>
              <p:grpSpPr bwMode="auto">
                <a:xfrm>
                  <a:off x="3123322" y="954555"/>
                  <a:ext cx="5869156" cy="5253691"/>
                  <a:chOff x="3123322" y="954555"/>
                  <a:chExt cx="5869156" cy="5253691"/>
                </a:xfrm>
              </p:grpSpPr>
              <p:grpSp>
                <p:nvGrpSpPr>
                  <p:cNvPr id="137314" name="Group 19"/>
                  <p:cNvGrpSpPr>
                    <a:grpSpLocks/>
                  </p:cNvGrpSpPr>
                  <p:nvPr/>
                </p:nvGrpSpPr>
                <p:grpSpPr bwMode="auto">
                  <a:xfrm>
                    <a:off x="5360341" y="954555"/>
                    <a:ext cx="1727137" cy="1102845"/>
                    <a:chOff x="3733801" y="1408176"/>
                    <a:chExt cx="2090742" cy="1335024"/>
                  </a:xfrm>
                </p:grpSpPr>
                <p:pic>
                  <p:nvPicPr>
                    <p:cNvPr id="137327" name="Picture 16"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1408176"/>
                      <a:ext cx="139065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328" name="TextBox 17"/>
                    <p:cNvSpPr txBox="1">
                      <a:spLocks noChangeArrowheads="1"/>
                    </p:cNvSpPr>
                    <p:nvPr/>
                  </p:nvSpPr>
                  <p:spPr bwMode="auto">
                    <a:xfrm>
                      <a:off x="4902123" y="1636294"/>
                      <a:ext cx="922420" cy="4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TLA</a:t>
                      </a:r>
                    </a:p>
                  </p:txBody>
                </p:sp>
              </p:grpSp>
              <p:grpSp>
                <p:nvGrpSpPr>
                  <p:cNvPr id="137315" name="Group 38"/>
                  <p:cNvGrpSpPr>
                    <a:grpSpLocks/>
                  </p:cNvGrpSpPr>
                  <p:nvPr/>
                </p:nvGrpSpPr>
                <p:grpSpPr bwMode="auto">
                  <a:xfrm>
                    <a:off x="6172199" y="2971800"/>
                    <a:ext cx="1828802" cy="1143000"/>
                    <a:chOff x="2910638" y="1359567"/>
                    <a:chExt cx="2213812" cy="1383633"/>
                  </a:xfrm>
                </p:grpSpPr>
                <p:pic>
                  <p:nvPicPr>
                    <p:cNvPr id="137325" name="Picture 39"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08176"/>
                      <a:ext cx="139065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326" name="TextBox 40"/>
                    <p:cNvSpPr txBox="1">
                      <a:spLocks noChangeArrowheads="1"/>
                    </p:cNvSpPr>
                    <p:nvPr/>
                  </p:nvSpPr>
                  <p:spPr bwMode="auto">
                    <a:xfrm>
                      <a:off x="2910638" y="1359567"/>
                      <a:ext cx="837150" cy="4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MLA</a:t>
                      </a:r>
                    </a:p>
                  </p:txBody>
                </p:sp>
              </p:grpSp>
              <p:pic>
                <p:nvPicPr>
                  <p:cNvPr id="137316" name="Picture 47"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3322"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17" name="Picture 48"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18" name="Picture 49"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4522"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19" name="Picture 50"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5122" y="5233918"/>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20" name="Picture 51"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5722"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321" name="Picture 52"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217646"/>
                    <a:ext cx="915278" cy="97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7322" name="Group 68"/>
                  <p:cNvGrpSpPr>
                    <a:grpSpLocks/>
                  </p:cNvGrpSpPr>
                  <p:nvPr/>
                </p:nvGrpSpPr>
                <p:grpSpPr bwMode="auto">
                  <a:xfrm>
                    <a:off x="3962401" y="2971800"/>
                    <a:ext cx="1683036" cy="1138891"/>
                    <a:chOff x="3733800" y="1364542"/>
                    <a:chExt cx="2037358" cy="1378659"/>
                  </a:xfrm>
                </p:grpSpPr>
                <p:pic>
                  <p:nvPicPr>
                    <p:cNvPr id="137323" name="Picture 69"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08177"/>
                      <a:ext cx="139065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324" name="TextBox 70"/>
                    <p:cNvSpPr txBox="1">
                      <a:spLocks noChangeArrowheads="1"/>
                    </p:cNvSpPr>
                    <p:nvPr/>
                  </p:nvSpPr>
                  <p:spPr bwMode="auto">
                    <a:xfrm>
                      <a:off x="4934008" y="1364542"/>
                      <a:ext cx="837150" cy="4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latin typeface="Calibri" charset="0"/>
                        </a:rPr>
                        <a:t>MLA</a:t>
                      </a:r>
                    </a:p>
                  </p:txBody>
                </p:sp>
              </p:grpSp>
            </p:grpSp>
            <p:grpSp>
              <p:nvGrpSpPr>
                <p:cNvPr id="137306" name="Group 93"/>
                <p:cNvGrpSpPr>
                  <a:grpSpLocks/>
                </p:cNvGrpSpPr>
                <p:nvPr/>
              </p:nvGrpSpPr>
              <p:grpSpPr bwMode="auto">
                <a:xfrm>
                  <a:off x="3669537" y="3998446"/>
                  <a:ext cx="1740663" cy="1294485"/>
                  <a:chOff x="838200" y="4169885"/>
                  <a:chExt cx="1740663" cy="1294485"/>
                </a:xfrm>
              </p:grpSpPr>
              <p:cxnSp>
                <p:nvCxnSpPr>
                  <p:cNvPr id="95" name="Straight Connector 94"/>
                  <p:cNvCxnSpPr/>
                  <p:nvPr/>
                </p:nvCxnSpPr>
                <p:spPr>
                  <a:xfrm rot="5400000">
                    <a:off x="590509" y="4422955"/>
                    <a:ext cx="1288957" cy="79377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096934" y="4807143"/>
                    <a:ext cx="12730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1560498" y="4434069"/>
                    <a:ext cx="1277846" cy="76043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307" name="Group 97"/>
                <p:cNvGrpSpPr>
                  <a:grpSpLocks/>
                </p:cNvGrpSpPr>
                <p:nvPr/>
              </p:nvGrpSpPr>
              <p:grpSpPr bwMode="auto">
                <a:xfrm>
                  <a:off x="6565137" y="3998446"/>
                  <a:ext cx="1740663" cy="1294485"/>
                  <a:chOff x="838200" y="4169885"/>
                  <a:chExt cx="1740663" cy="1294485"/>
                </a:xfrm>
              </p:grpSpPr>
              <p:cxnSp>
                <p:nvCxnSpPr>
                  <p:cNvPr id="99" name="Straight Connector 98"/>
                  <p:cNvCxnSpPr/>
                  <p:nvPr/>
                </p:nvCxnSpPr>
                <p:spPr>
                  <a:xfrm rot="5400000">
                    <a:off x="589798" y="4423749"/>
                    <a:ext cx="1288957" cy="79218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096223" y="4806349"/>
                    <a:ext cx="1273084"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1558994" y="4434068"/>
                    <a:ext cx="1277846" cy="7604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p:cNvCxnSpPr/>
              <p:nvPr/>
            </p:nvCxnSpPr>
            <p:spPr>
              <a:xfrm rot="16200000" flipH="1">
                <a:off x="5961115" y="2115687"/>
                <a:ext cx="1092122" cy="8239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803001" y="2014876"/>
                <a:ext cx="1112758" cy="10461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300" name="TextBox 105"/>
            <p:cNvSpPr txBox="1">
              <a:spLocks noChangeArrowheads="1"/>
            </p:cNvSpPr>
            <p:nvPr/>
          </p:nvSpPr>
          <p:spPr bwMode="auto">
            <a:xfrm>
              <a:off x="5105400" y="62484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solidFill>
                    <a:srgbClr val="FF0000"/>
                  </a:solidFill>
                  <a:latin typeface="Calibri" charset="0"/>
                </a:rPr>
                <a:t>Worker Nodes</a:t>
              </a:r>
            </a:p>
          </p:txBody>
        </p:sp>
        <p:sp>
          <p:nvSpPr>
            <p:cNvPr id="137301" name="TextBox 218"/>
            <p:cNvSpPr txBox="1">
              <a:spLocks noChangeArrowheads="1"/>
            </p:cNvSpPr>
            <p:nvPr/>
          </p:nvSpPr>
          <p:spPr bwMode="auto">
            <a:xfrm>
              <a:off x="5486400" y="2895600"/>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sp>
        <p:nvSpPr>
          <p:cNvPr id="4" name="Title 3"/>
          <p:cNvSpPr>
            <a:spLocks noGrp="1"/>
          </p:cNvSpPr>
          <p:nvPr>
            <p:ph type="title"/>
          </p:nvPr>
        </p:nvSpPr>
        <p:spPr>
          <a:xfrm>
            <a:off x="0" y="-76200"/>
            <a:ext cx="9144000" cy="990600"/>
          </a:xfrm>
        </p:spPr>
        <p:txBody>
          <a:bodyPr>
            <a:normAutofit fontScale="90000"/>
          </a:bodyPr>
          <a:lstStyle/>
          <a:p>
            <a:pPr>
              <a:defRPr/>
            </a:pPr>
            <a:r>
              <a:rPr lang="en-US" sz="4000" dirty="0" smtClean="0"/>
              <a:t>Partition/Aggregate Application Structure</a:t>
            </a:r>
            <a:endParaRPr lang="en-US" sz="4000" dirty="0"/>
          </a:p>
        </p:txBody>
      </p:sp>
      <p:sp>
        <p:nvSpPr>
          <p:cNvPr id="137220" name="Content Placeholder 4"/>
          <p:cNvSpPr>
            <a:spLocks noGrp="1"/>
          </p:cNvSpPr>
          <p:nvPr>
            <p:ph idx="1"/>
          </p:nvPr>
        </p:nvSpPr>
        <p:spPr>
          <a:xfrm>
            <a:off x="533400" y="2667000"/>
            <a:ext cx="2667000" cy="1828800"/>
          </a:xfrm>
        </p:spPr>
        <p:txBody>
          <a:bodyPr/>
          <a:lstStyle/>
          <a:p>
            <a:pPr>
              <a:spcBef>
                <a:spcPct val="25000"/>
              </a:spcBef>
              <a:buFontTx/>
              <a:buNone/>
            </a:pPr>
            <a:endParaRPr lang="en-US" altLang="en-US">
              <a:latin typeface="Calibri" charset="0"/>
            </a:endParaRPr>
          </a:p>
          <a:p>
            <a:endParaRPr lang="en-US" altLang="en-US">
              <a:latin typeface="Calibri" charset="0"/>
            </a:endParaRPr>
          </a:p>
        </p:txBody>
      </p:sp>
      <p:sp>
        <p:nvSpPr>
          <p:cNvPr id="137221" name="Slide Number Placeholder 32"/>
          <p:cNvSpPr>
            <a:spLocks noGrp="1"/>
          </p:cNvSpPr>
          <p:nvPr>
            <p:ph type="sldNum" sz="quarter" idx="12"/>
          </p:nvPr>
        </p:nvSpPr>
        <p:spPr>
          <a:xfrm>
            <a:off x="6477000" y="63404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2D4DE52-952D-9842-963C-35D6C3C5F357}" type="slidenum">
              <a:rPr lang="en-US" altLang="en-US" sz="1200">
                <a:solidFill>
                  <a:schemeClr val="tx2"/>
                </a:solidFill>
                <a:latin typeface="Arial Narrow" charset="0"/>
              </a:rPr>
              <a:pPr eaLnBrk="1" hangingPunct="1"/>
              <a:t>6</a:t>
            </a:fld>
            <a:endParaRPr lang="en-US" altLang="en-US" sz="1200">
              <a:solidFill>
                <a:schemeClr val="tx2"/>
              </a:solidFill>
              <a:latin typeface="Arial Narrow" charset="0"/>
            </a:endParaRPr>
          </a:p>
        </p:txBody>
      </p:sp>
      <p:grpSp>
        <p:nvGrpSpPr>
          <p:cNvPr id="9" name="Group 121"/>
          <p:cNvGrpSpPr>
            <a:grpSpLocks/>
          </p:cNvGrpSpPr>
          <p:nvPr/>
        </p:nvGrpSpPr>
        <p:grpSpPr bwMode="auto">
          <a:xfrm>
            <a:off x="30163" y="946150"/>
            <a:ext cx="2070100" cy="1828800"/>
            <a:chOff x="138952" y="609600"/>
            <a:chExt cx="2070848" cy="1828800"/>
          </a:xfrm>
        </p:grpSpPr>
        <p:pic>
          <p:nvPicPr>
            <p:cNvPr id="137295" name="Picture 122" descr="Computergir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952" y="609600"/>
              <a:ext cx="207084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Rounded Rectangle 123"/>
            <p:cNvSpPr/>
            <p:nvPr/>
          </p:nvSpPr>
          <p:spPr>
            <a:xfrm>
              <a:off x="1295070" y="838200"/>
              <a:ext cx="281089" cy="341313"/>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pic>
          <p:nvPicPr>
            <p:cNvPr id="137297" name="Picture 124" descr="bing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886814"/>
              <a:ext cx="256032" cy="10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98" name="Picture 125" descr="microsoft-bing2-1.jpg"/>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295400" y="992827"/>
              <a:ext cx="256032" cy="11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 name="Picture 109" descr="clou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4413" y="804863"/>
            <a:ext cx="266858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26"/>
          <p:cNvGrpSpPr>
            <a:grpSpLocks/>
          </p:cNvGrpSpPr>
          <p:nvPr/>
        </p:nvGrpSpPr>
        <p:grpSpPr bwMode="auto">
          <a:xfrm>
            <a:off x="1209675" y="762000"/>
            <a:ext cx="1457325" cy="1458913"/>
            <a:chOff x="533400" y="3571240"/>
            <a:chExt cx="1762760" cy="1762760"/>
          </a:xfrm>
        </p:grpSpPr>
        <p:pic>
          <p:nvPicPr>
            <p:cNvPr id="137293" name="Picture 127" descr="mail.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571240"/>
              <a:ext cx="1762760" cy="17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94" name="TextBox 128"/>
            <p:cNvSpPr txBox="1">
              <a:spLocks noChangeArrowheads="1"/>
            </p:cNvSpPr>
            <p:nvPr/>
          </p:nvSpPr>
          <p:spPr bwMode="auto">
            <a:xfrm>
              <a:off x="860839" y="4094423"/>
              <a:ext cx="1066800" cy="37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400" b="1">
                  <a:latin typeface="Calibri" charset="0"/>
                </a:rPr>
                <a:t>Picasso</a:t>
              </a:r>
            </a:p>
          </p:txBody>
        </p:sp>
      </p:grpSp>
      <p:sp>
        <p:nvSpPr>
          <p:cNvPr id="134" name="Rectangle 169"/>
          <p:cNvSpPr>
            <a:spLocks noChangeArrowheads="1"/>
          </p:cNvSpPr>
          <p:nvPr/>
        </p:nvSpPr>
        <p:spPr bwMode="auto">
          <a:xfrm rot="2565780">
            <a:off x="5584825" y="1879600"/>
            <a:ext cx="23495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a:outerShdw blurRad="63500" dist="107763" dir="8100000" algn="ctr" rotWithShape="0">
              <a:schemeClr val="bg2">
                <a:alpha val="50000"/>
              </a:schemeClr>
            </a:outerShdw>
          </a:effectLst>
        </p:spPr>
        <p:txBody>
          <a:bodyPr wrap="none" anchor="ctr"/>
          <a:lstStyle/>
          <a:p>
            <a:pPr>
              <a:defRPr/>
            </a:pPr>
            <a:endParaRPr lang="en-US">
              <a:latin typeface="Calibri"/>
              <a:ea typeface="+mn-ea"/>
              <a:cs typeface="Calibri"/>
            </a:endParaRPr>
          </a:p>
        </p:txBody>
      </p:sp>
      <p:sp>
        <p:nvSpPr>
          <p:cNvPr id="135" name="Rectangle 169"/>
          <p:cNvSpPr>
            <a:spLocks noChangeAspect="1" noChangeArrowheads="1"/>
          </p:cNvSpPr>
          <p:nvPr/>
        </p:nvSpPr>
        <p:spPr bwMode="auto">
          <a:xfrm rot="19365942">
            <a:off x="5981700" y="1882775"/>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145" name="Rectangle 169"/>
          <p:cNvSpPr>
            <a:spLocks noChangeAspect="1" noChangeArrowheads="1"/>
          </p:cNvSpPr>
          <p:nvPr/>
        </p:nvSpPr>
        <p:spPr bwMode="auto">
          <a:xfrm rot="1907847">
            <a:off x="4164013" y="3913188"/>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47" name="Rectangle 169"/>
          <p:cNvSpPr>
            <a:spLocks noChangeAspect="1" noChangeArrowheads="1"/>
          </p:cNvSpPr>
          <p:nvPr/>
        </p:nvSpPr>
        <p:spPr bwMode="auto">
          <a:xfrm rot="19720810">
            <a:off x="4546600" y="391160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49" name="Rectangle 169"/>
          <p:cNvSpPr>
            <a:spLocks noChangeAspect="1" noChangeArrowheads="1"/>
          </p:cNvSpPr>
          <p:nvPr/>
        </p:nvSpPr>
        <p:spPr bwMode="auto">
          <a:xfrm>
            <a:off x="4365625" y="3927475"/>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52" name="Rectangle 169"/>
          <p:cNvSpPr>
            <a:spLocks noChangeAspect="1" noChangeArrowheads="1"/>
          </p:cNvSpPr>
          <p:nvPr/>
        </p:nvSpPr>
        <p:spPr bwMode="auto">
          <a:xfrm rot="1907847">
            <a:off x="7059613" y="393700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53" name="Rectangle 169"/>
          <p:cNvSpPr>
            <a:spLocks noChangeAspect="1" noChangeArrowheads="1"/>
          </p:cNvSpPr>
          <p:nvPr/>
        </p:nvSpPr>
        <p:spPr bwMode="auto">
          <a:xfrm rot="19720810">
            <a:off x="7442200" y="393700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sp>
        <p:nvSpPr>
          <p:cNvPr id="154" name="Rectangle 169"/>
          <p:cNvSpPr>
            <a:spLocks noChangeAspect="1" noChangeArrowheads="1"/>
          </p:cNvSpPr>
          <p:nvPr/>
        </p:nvSpPr>
        <p:spPr bwMode="auto">
          <a:xfrm>
            <a:off x="7261225" y="3951288"/>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Calibri"/>
              <a:ea typeface="+mn-ea"/>
              <a:cs typeface="Calibri"/>
            </a:endParaRPr>
          </a:p>
        </p:txBody>
      </p:sp>
      <p:pic>
        <p:nvPicPr>
          <p:cNvPr id="199" name="Picture 198" descr="picasso1.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5184775"/>
            <a:ext cx="1122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200" descr="picasso3.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97338" y="5184775"/>
            <a:ext cx="1008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5" descr="picasso1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5184775"/>
            <a:ext cx="1811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descr="picasso4.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5184775"/>
            <a:ext cx="1624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descr="picasso5.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62400" y="5184775"/>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199" descr="picasso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59225" y="5184775"/>
            <a:ext cx="1069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descr="picasso8.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81425" y="5184775"/>
            <a:ext cx="1323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6" descr="picasso10.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581400" y="5184775"/>
            <a:ext cx="1771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Box 207"/>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“Everything you can imagine is real.” </a:t>
            </a:r>
          </a:p>
        </p:txBody>
      </p:sp>
      <p:sp>
        <p:nvSpPr>
          <p:cNvPr id="218" name="TextBox 217"/>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“Bad artists copy. </a:t>
            </a:r>
          </a:p>
          <a:p>
            <a:pPr algn="ctr" eaLnBrk="1" hangingPunct="1"/>
            <a:r>
              <a:rPr lang="en-US" altLang="en-US" sz="1600" b="1">
                <a:solidFill>
                  <a:srgbClr val="0000CC"/>
                </a:solidFill>
                <a:latin typeface="Calibri" charset="0"/>
              </a:rPr>
              <a:t>Good artists steal.”</a:t>
            </a:r>
          </a:p>
        </p:txBody>
      </p:sp>
      <p:sp>
        <p:nvSpPr>
          <p:cNvPr id="210" name="TextBox 209"/>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“It is your work in life that is the ultimate seduction.“</a:t>
            </a:r>
          </a:p>
        </p:txBody>
      </p:sp>
      <p:sp>
        <p:nvSpPr>
          <p:cNvPr id="217" name="TextBox 216"/>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“The chief enemy of creativity is good sense.“</a:t>
            </a:r>
          </a:p>
        </p:txBody>
      </p:sp>
      <p:sp>
        <p:nvSpPr>
          <p:cNvPr id="209" name="TextBox 208"/>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“Inspiration does exist, </a:t>
            </a:r>
          </a:p>
          <a:p>
            <a:pPr algn="ctr" eaLnBrk="1" hangingPunct="1"/>
            <a:r>
              <a:rPr lang="en-US" altLang="en-US" sz="1600" b="1">
                <a:solidFill>
                  <a:srgbClr val="0000CC"/>
                </a:solidFill>
                <a:latin typeface="Calibri" charset="0"/>
              </a:rPr>
              <a:t>but it must find you working.”</a:t>
            </a:r>
          </a:p>
        </p:txBody>
      </p:sp>
      <p:sp>
        <p:nvSpPr>
          <p:cNvPr id="216" name="TextBox 215"/>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“I'd like to live as a poor man </a:t>
            </a:r>
          </a:p>
          <a:p>
            <a:pPr algn="ctr" eaLnBrk="1" hangingPunct="1"/>
            <a:r>
              <a:rPr lang="en-US" altLang="en-US" sz="1600" b="1">
                <a:solidFill>
                  <a:srgbClr val="0000CC"/>
                </a:solidFill>
                <a:latin typeface="Calibri" charset="0"/>
              </a:rPr>
              <a:t>with lots of money.“</a:t>
            </a:r>
          </a:p>
        </p:txBody>
      </p:sp>
      <p:sp>
        <p:nvSpPr>
          <p:cNvPr id="213" name="TextBox 212"/>
          <p:cNvSpPr txBox="1">
            <a:spLocks noChangeArrowheads="1"/>
          </p:cNvSpPr>
          <p:nvPr/>
        </p:nvSpPr>
        <p:spPr bwMode="auto">
          <a:xfrm>
            <a:off x="5794375"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“Art is a lie that makes us</a:t>
            </a:r>
          </a:p>
          <a:p>
            <a:pPr algn="ctr" eaLnBrk="1" hangingPunct="1"/>
            <a:r>
              <a:rPr lang="en-US" altLang="en-US" sz="1600" b="1">
                <a:solidFill>
                  <a:srgbClr val="0000CC"/>
                </a:solidFill>
                <a:latin typeface="Calibri" charset="0"/>
              </a:rPr>
              <a:t> realize the truth.</a:t>
            </a:r>
          </a:p>
        </p:txBody>
      </p:sp>
      <p:sp>
        <p:nvSpPr>
          <p:cNvPr id="214" name="TextBox 213"/>
          <p:cNvSpPr txBox="1">
            <a:spLocks noChangeArrowheads="1"/>
          </p:cNvSpPr>
          <p:nvPr/>
        </p:nvSpPr>
        <p:spPr bwMode="auto">
          <a:xfrm>
            <a:off x="5791200" y="5410200"/>
            <a:ext cx="3273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b="1">
                <a:solidFill>
                  <a:srgbClr val="0000CC"/>
                </a:solidFill>
                <a:latin typeface="Calibri" charset="0"/>
              </a:rPr>
              <a:t>“Computers are useless. </a:t>
            </a:r>
          </a:p>
          <a:p>
            <a:pPr algn="ctr" eaLnBrk="1" hangingPunct="1"/>
            <a:r>
              <a:rPr lang="en-US" altLang="en-US" sz="1600" b="1">
                <a:solidFill>
                  <a:srgbClr val="0000CC"/>
                </a:solidFill>
                <a:latin typeface="Calibri" charset="0"/>
              </a:rPr>
              <a:t>They can only give you answers.”</a:t>
            </a:r>
          </a:p>
        </p:txBody>
      </p:sp>
      <p:sp>
        <p:nvSpPr>
          <p:cNvPr id="220" name="Rectangle 167"/>
          <p:cNvSpPr>
            <a:spLocks noChangeAspect="1" noChangeArrowheads="1"/>
          </p:cNvSpPr>
          <p:nvPr/>
        </p:nvSpPr>
        <p:spPr bwMode="auto">
          <a:xfrm rot="1979433">
            <a:off x="36115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1" name="Rectangle 167"/>
          <p:cNvSpPr>
            <a:spLocks noChangeAspect="1" noChangeArrowheads="1"/>
          </p:cNvSpPr>
          <p:nvPr/>
        </p:nvSpPr>
        <p:spPr bwMode="auto">
          <a:xfrm rot="19624742">
            <a:off x="51101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2" name="Rectangle 167"/>
          <p:cNvSpPr>
            <a:spLocks noChangeAspect="1" noChangeArrowheads="1"/>
          </p:cNvSpPr>
          <p:nvPr/>
        </p:nvSpPr>
        <p:spPr bwMode="auto">
          <a:xfrm>
            <a:off x="4375150" y="485457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3" name="Rectangle 167"/>
          <p:cNvSpPr>
            <a:spLocks noChangeAspect="1" noChangeArrowheads="1"/>
          </p:cNvSpPr>
          <p:nvPr/>
        </p:nvSpPr>
        <p:spPr bwMode="auto">
          <a:xfrm rot="1979433">
            <a:off x="65071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4" name="Rectangle 167"/>
          <p:cNvSpPr>
            <a:spLocks noChangeAspect="1" noChangeArrowheads="1"/>
          </p:cNvSpPr>
          <p:nvPr/>
        </p:nvSpPr>
        <p:spPr bwMode="auto">
          <a:xfrm rot="19624742">
            <a:off x="8005763" y="4851400"/>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25" name="Rectangle 167"/>
          <p:cNvSpPr>
            <a:spLocks noChangeAspect="1" noChangeArrowheads="1"/>
          </p:cNvSpPr>
          <p:nvPr/>
        </p:nvSpPr>
        <p:spPr bwMode="auto">
          <a:xfrm>
            <a:off x="7270750" y="485457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grpSp>
        <p:nvGrpSpPr>
          <p:cNvPr id="11" name="Group 243"/>
          <p:cNvGrpSpPr>
            <a:grpSpLocks/>
          </p:cNvGrpSpPr>
          <p:nvPr/>
        </p:nvGrpSpPr>
        <p:grpSpPr bwMode="auto">
          <a:xfrm>
            <a:off x="2895600" y="2963863"/>
            <a:ext cx="6400800" cy="1455737"/>
            <a:chOff x="2971800" y="2963686"/>
            <a:chExt cx="6400800" cy="1455914"/>
          </a:xfrm>
        </p:grpSpPr>
        <p:grpSp>
          <p:nvGrpSpPr>
            <p:cNvPr id="137279" name="Group 234"/>
            <p:cNvGrpSpPr>
              <a:grpSpLocks/>
            </p:cNvGrpSpPr>
            <p:nvPr/>
          </p:nvGrpSpPr>
          <p:grpSpPr bwMode="auto">
            <a:xfrm>
              <a:off x="2971800" y="2963686"/>
              <a:ext cx="838200" cy="1455914"/>
              <a:chOff x="2133600" y="3039886"/>
              <a:chExt cx="838200" cy="1455914"/>
            </a:xfrm>
          </p:grpSpPr>
          <p:grpSp>
            <p:nvGrpSpPr>
              <p:cNvPr id="137286" name="Group 233"/>
              <p:cNvGrpSpPr>
                <a:grpSpLocks/>
              </p:cNvGrpSpPr>
              <p:nvPr/>
            </p:nvGrpSpPr>
            <p:grpSpPr bwMode="auto">
              <a:xfrm>
                <a:off x="2133600" y="3039886"/>
                <a:ext cx="762000" cy="1379714"/>
                <a:chOff x="2133600" y="3039886"/>
                <a:chExt cx="762000" cy="1379714"/>
              </a:xfrm>
            </p:grpSpPr>
            <p:sp>
              <p:nvSpPr>
                <p:cNvPr id="137288" name="TextBox 225"/>
                <p:cNvSpPr txBox="1">
                  <a:spLocks noChangeArrowheads="1"/>
                </p:cNvSpPr>
                <p:nvPr/>
              </p:nvSpPr>
              <p:spPr bwMode="auto">
                <a:xfrm>
                  <a:off x="2133600" y="31242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1.</a:t>
                  </a:r>
                </a:p>
              </p:txBody>
            </p:sp>
            <p:pic>
              <p:nvPicPr>
                <p:cNvPr id="137289" name="Picture 227" descr="picasso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514600" y="3573286"/>
                  <a:ext cx="381000" cy="46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90" name="TextBox 228"/>
                <p:cNvSpPr txBox="1">
                  <a:spLocks noChangeArrowheads="1"/>
                </p:cNvSpPr>
                <p:nvPr/>
              </p:nvSpPr>
              <p:spPr bwMode="auto">
                <a:xfrm>
                  <a:off x="2133600" y="36238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2.</a:t>
                  </a:r>
                </a:p>
              </p:txBody>
            </p:sp>
            <p:pic>
              <p:nvPicPr>
                <p:cNvPr id="137291" name="Picture 229" descr="picasso1.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534029" y="3039886"/>
                  <a:ext cx="342142" cy="46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92" name="TextBox 230"/>
                <p:cNvSpPr txBox="1">
                  <a:spLocks noChangeArrowheads="1"/>
                </p:cNvSpPr>
                <p:nvPr/>
              </p:nvSpPr>
              <p:spPr bwMode="auto">
                <a:xfrm>
                  <a:off x="2133600" y="40810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3.     </a:t>
                  </a:r>
                </a:p>
              </p:txBody>
            </p:sp>
          </p:grpSp>
          <p:sp>
            <p:nvSpPr>
              <p:cNvPr id="137287" name="TextBox 231"/>
              <p:cNvSpPr txBox="1">
                <a:spLocks noChangeArrowheads="1"/>
              </p:cNvSpPr>
              <p:nvPr/>
            </p:nvSpPr>
            <p:spPr bwMode="auto">
              <a:xfrm rot="5400000">
                <a:off x="2505045" y="402904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grpSp>
          <p:nvGrpSpPr>
            <p:cNvPr id="137280" name="Group 235"/>
            <p:cNvGrpSpPr>
              <a:grpSpLocks/>
            </p:cNvGrpSpPr>
            <p:nvPr/>
          </p:nvGrpSpPr>
          <p:grpSpPr bwMode="auto">
            <a:xfrm>
              <a:off x="7924800" y="2971800"/>
              <a:ext cx="1447800" cy="1371600"/>
              <a:chOff x="2057400" y="3048000"/>
              <a:chExt cx="1447800" cy="1371600"/>
            </a:xfrm>
          </p:grpSpPr>
          <p:grpSp>
            <p:nvGrpSpPr>
              <p:cNvPr id="137281" name="Group 233"/>
              <p:cNvGrpSpPr>
                <a:grpSpLocks/>
              </p:cNvGrpSpPr>
              <p:nvPr/>
            </p:nvGrpSpPr>
            <p:grpSpPr bwMode="auto">
              <a:xfrm>
                <a:off x="2057400" y="3048000"/>
                <a:ext cx="1447800" cy="1295400"/>
                <a:chOff x="2057400" y="3048000"/>
                <a:chExt cx="1447800" cy="1295400"/>
              </a:xfrm>
            </p:grpSpPr>
            <p:sp>
              <p:nvSpPr>
                <p:cNvPr id="137283" name="TextBox 238"/>
                <p:cNvSpPr txBox="1">
                  <a:spLocks noChangeArrowheads="1"/>
                </p:cNvSpPr>
                <p:nvPr/>
              </p:nvSpPr>
              <p:spPr bwMode="auto">
                <a:xfrm>
                  <a:off x="2057400" y="304800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1. </a:t>
                  </a:r>
                  <a:r>
                    <a:rPr lang="en-US" altLang="en-US" sz="1600" b="1">
                      <a:solidFill>
                        <a:srgbClr val="000000"/>
                      </a:solidFill>
                      <a:latin typeface="Calibri" charset="0"/>
                    </a:rPr>
                    <a:t>Art is a lie…</a:t>
                  </a:r>
                  <a:endParaRPr lang="en-US" altLang="en-US" sz="1600" b="1">
                    <a:latin typeface="Calibri" charset="0"/>
                  </a:endParaRPr>
                </a:p>
              </p:txBody>
            </p:sp>
            <p:sp>
              <p:nvSpPr>
                <p:cNvPr id="137284" name="TextBox 240"/>
                <p:cNvSpPr txBox="1">
                  <a:spLocks noChangeArrowheads="1"/>
                </p:cNvSpPr>
                <p:nvPr/>
              </p:nvSpPr>
              <p:spPr bwMode="auto">
                <a:xfrm>
                  <a:off x="2057400" y="3547646"/>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2. The chief… </a:t>
                  </a:r>
                </a:p>
              </p:txBody>
            </p:sp>
            <p:sp>
              <p:nvSpPr>
                <p:cNvPr id="137285" name="TextBox 242"/>
                <p:cNvSpPr txBox="1">
                  <a:spLocks noChangeArrowheads="1"/>
                </p:cNvSpPr>
                <p:nvPr/>
              </p:nvSpPr>
              <p:spPr bwMode="auto">
                <a:xfrm>
                  <a:off x="2057400" y="40048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3.     </a:t>
                  </a:r>
                </a:p>
              </p:txBody>
            </p:sp>
          </p:grpSp>
          <p:sp>
            <p:nvSpPr>
              <p:cNvPr id="137282" name="TextBox 237"/>
              <p:cNvSpPr txBox="1">
                <a:spLocks noChangeArrowheads="1"/>
              </p:cNvSpPr>
              <p:nvPr/>
            </p:nvSpPr>
            <p:spPr bwMode="auto">
              <a:xfrm rot="5400000">
                <a:off x="2352645" y="395284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grpSp>
      <p:sp>
        <p:nvSpPr>
          <p:cNvPr id="245" name="Rectangle 167"/>
          <p:cNvSpPr>
            <a:spLocks noChangeAspect="1" noChangeArrowheads="1"/>
          </p:cNvSpPr>
          <p:nvPr/>
        </p:nvSpPr>
        <p:spPr bwMode="auto">
          <a:xfrm rot="2584639">
            <a:off x="4849813" y="272732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sp>
        <p:nvSpPr>
          <p:cNvPr id="246" name="Rectangle 167"/>
          <p:cNvSpPr>
            <a:spLocks noChangeAspect="1" noChangeArrowheads="1"/>
          </p:cNvSpPr>
          <p:nvPr/>
        </p:nvSpPr>
        <p:spPr bwMode="auto">
          <a:xfrm rot="19296511">
            <a:off x="6616700" y="2689225"/>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Calibri"/>
              <a:ea typeface="+mn-ea"/>
              <a:cs typeface="Calibri"/>
            </a:endParaRPr>
          </a:p>
        </p:txBody>
      </p:sp>
      <p:grpSp>
        <p:nvGrpSpPr>
          <p:cNvPr id="16" name="Group 234"/>
          <p:cNvGrpSpPr>
            <a:grpSpLocks/>
          </p:cNvGrpSpPr>
          <p:nvPr/>
        </p:nvGrpSpPr>
        <p:grpSpPr bwMode="auto">
          <a:xfrm>
            <a:off x="6781800" y="762000"/>
            <a:ext cx="1524000" cy="1447800"/>
            <a:chOff x="2133600" y="3048000"/>
            <a:chExt cx="1524000" cy="1447800"/>
          </a:xfrm>
        </p:grpSpPr>
        <p:grpSp>
          <p:nvGrpSpPr>
            <p:cNvPr id="137273" name="Group 233"/>
            <p:cNvGrpSpPr>
              <a:grpSpLocks/>
            </p:cNvGrpSpPr>
            <p:nvPr/>
          </p:nvGrpSpPr>
          <p:grpSpPr bwMode="auto">
            <a:xfrm>
              <a:off x="2133600" y="3048000"/>
              <a:ext cx="1524000" cy="1371600"/>
              <a:chOff x="2133600" y="3048000"/>
              <a:chExt cx="1524000" cy="1371600"/>
            </a:xfrm>
          </p:grpSpPr>
          <p:sp>
            <p:nvSpPr>
              <p:cNvPr id="137275" name="TextBox 256"/>
              <p:cNvSpPr txBox="1">
                <a:spLocks noChangeArrowheads="1"/>
              </p:cNvSpPr>
              <p:nvPr/>
            </p:nvSpPr>
            <p:spPr bwMode="auto">
              <a:xfrm>
                <a:off x="2133600" y="31242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1.</a:t>
                </a:r>
              </a:p>
            </p:txBody>
          </p:sp>
          <p:sp>
            <p:nvSpPr>
              <p:cNvPr id="137276" name="TextBox 258"/>
              <p:cNvSpPr txBox="1">
                <a:spLocks noChangeArrowheads="1"/>
              </p:cNvSpPr>
              <p:nvPr/>
            </p:nvSpPr>
            <p:spPr bwMode="auto">
              <a:xfrm>
                <a:off x="2133600" y="3623846"/>
                <a:ext cx="152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2. </a:t>
                </a:r>
                <a:r>
                  <a:rPr lang="en-US" altLang="en-US" sz="1600" b="1">
                    <a:solidFill>
                      <a:srgbClr val="000000"/>
                    </a:solidFill>
                    <a:latin typeface="Calibri" charset="0"/>
                  </a:rPr>
                  <a:t>Art is a lie… </a:t>
                </a:r>
              </a:p>
              <a:p>
                <a:pPr eaLnBrk="1" hangingPunct="1"/>
                <a:endParaRPr lang="en-US" altLang="en-US" sz="1600" b="1">
                  <a:latin typeface="Calibri" charset="0"/>
                </a:endParaRPr>
              </a:p>
            </p:txBody>
          </p:sp>
          <p:pic>
            <p:nvPicPr>
              <p:cNvPr id="137277" name="Picture 259" descr="picasso1.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438400" y="3048000"/>
                <a:ext cx="342142" cy="46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78" name="TextBox 260"/>
              <p:cNvSpPr txBox="1">
                <a:spLocks noChangeArrowheads="1"/>
              </p:cNvSpPr>
              <p:nvPr/>
            </p:nvSpPr>
            <p:spPr bwMode="auto">
              <a:xfrm>
                <a:off x="2133600" y="4081046"/>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latin typeface="Calibri" charset="0"/>
                  </a:rPr>
                  <a:t>3.     </a:t>
                </a:r>
              </a:p>
            </p:txBody>
          </p:sp>
        </p:grpSp>
        <p:sp>
          <p:nvSpPr>
            <p:cNvPr id="137274" name="TextBox 255"/>
            <p:cNvSpPr txBox="1">
              <a:spLocks noChangeArrowheads="1"/>
            </p:cNvSpPr>
            <p:nvPr/>
          </p:nvSpPr>
          <p:spPr bwMode="auto">
            <a:xfrm rot="5400000">
              <a:off x="2505045" y="4029045"/>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latin typeface="Calibri" charset="0"/>
                </a:rPr>
                <a:t>…..</a:t>
              </a:r>
              <a:endParaRPr lang="en-US" altLang="en-US" b="1">
                <a:latin typeface="Calibri" charset="0"/>
              </a:endParaRPr>
            </a:p>
          </p:txBody>
        </p:sp>
      </p:grpSp>
      <p:grpSp>
        <p:nvGrpSpPr>
          <p:cNvPr id="20" name="Group 281"/>
          <p:cNvGrpSpPr>
            <a:grpSpLocks/>
          </p:cNvGrpSpPr>
          <p:nvPr/>
        </p:nvGrpSpPr>
        <p:grpSpPr bwMode="auto">
          <a:xfrm>
            <a:off x="4038600" y="696913"/>
            <a:ext cx="1600200" cy="1452562"/>
            <a:chOff x="990600" y="3200400"/>
            <a:chExt cx="1600200" cy="1453896"/>
          </a:xfrm>
        </p:grpSpPr>
        <p:pic>
          <p:nvPicPr>
            <p:cNvPr id="137270" name="Picture 276" descr="opened-letter.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90600" y="3200400"/>
              <a:ext cx="1453896" cy="14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71" name="Picture 277" descr="picasso1.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22518" y="3581400"/>
              <a:ext cx="174054" cy="2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 name="TextBox 280"/>
            <p:cNvSpPr txBox="1"/>
            <p:nvPr/>
          </p:nvSpPr>
          <p:spPr>
            <a:xfrm>
              <a:off x="1447800" y="3777191"/>
              <a:ext cx="1143000" cy="262179"/>
            </a:xfrm>
            <a:prstGeom prst="rect">
              <a:avLst/>
            </a:prstGeom>
            <a:noFill/>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000" b="1">
                  <a:latin typeface="Calibri" charset="0"/>
                </a:rPr>
                <a:t>Art is…</a:t>
              </a:r>
            </a:p>
          </p:txBody>
        </p:sp>
      </p:grpSp>
      <p:grpSp>
        <p:nvGrpSpPr>
          <p:cNvPr id="111" name="Group 110"/>
          <p:cNvGrpSpPr>
            <a:grpSpLocks/>
          </p:cNvGrpSpPr>
          <p:nvPr/>
        </p:nvGrpSpPr>
        <p:grpSpPr bwMode="auto">
          <a:xfrm>
            <a:off x="192088" y="2012950"/>
            <a:ext cx="3084512" cy="774700"/>
            <a:chOff x="192024" y="1981200"/>
            <a:chExt cx="3084576" cy="775097"/>
          </a:xfrm>
        </p:grpSpPr>
        <p:pic>
          <p:nvPicPr>
            <p:cNvPr id="137268" name="Picture 103" descr="microsoft-bing2.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92024" y="2451497"/>
              <a:ext cx="30845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69" name="Picture 104" descr="bingLogo.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432956" y="1981200"/>
              <a:ext cx="1135811"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8" name="Picture 107" descr="mail.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12850" y="773113"/>
            <a:ext cx="14541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a:spLocks noChangeArrowheads="1"/>
          </p:cNvSpPr>
          <p:nvPr/>
        </p:nvSpPr>
        <p:spPr bwMode="auto">
          <a:xfrm>
            <a:off x="1447800" y="2449513"/>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Calibri" charset="0"/>
              </a:rPr>
              <a:t>Picasso</a:t>
            </a:r>
          </a:p>
        </p:txBody>
      </p:sp>
      <p:sp>
        <p:nvSpPr>
          <p:cNvPr id="130" name="TextBox 129"/>
          <p:cNvSpPr txBox="1">
            <a:spLocks noChangeArrowheads="1"/>
          </p:cNvSpPr>
          <p:nvPr/>
        </p:nvSpPr>
        <p:spPr bwMode="auto">
          <a:xfrm>
            <a:off x="228600" y="2652713"/>
            <a:ext cx="43434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a:latin typeface="Calibri" charset="0"/>
              </a:rPr>
              <a:t> Time is money</a:t>
            </a:r>
          </a:p>
          <a:p>
            <a:pPr lvl="1" eaLnBrk="1" hangingPunct="1">
              <a:buFont typeface="Wingdings" charset="2"/>
              <a:buChar char="Ø"/>
            </a:pPr>
            <a:r>
              <a:rPr lang="en-US" altLang="en-US" sz="2000" b="1">
                <a:solidFill>
                  <a:srgbClr val="FF0000"/>
                </a:solidFill>
                <a:latin typeface="Calibri" charset="0"/>
              </a:rPr>
              <a:t> Strict deadlines (SLAs)</a:t>
            </a:r>
          </a:p>
          <a:p>
            <a:pPr lvl="1" eaLnBrk="1" hangingPunct="1"/>
            <a:endParaRPr lang="en-US" altLang="en-US" sz="2000" b="1">
              <a:solidFill>
                <a:srgbClr val="0000CC"/>
              </a:solidFill>
              <a:latin typeface="Calibri" charset="0"/>
            </a:endParaRPr>
          </a:p>
          <a:p>
            <a:pPr lvl="1" eaLnBrk="1" hangingPunct="1"/>
            <a:endParaRPr lang="en-US" altLang="en-US" sz="2000" b="1">
              <a:solidFill>
                <a:srgbClr val="0000CC"/>
              </a:solidFill>
              <a:latin typeface="Calibri" charset="0"/>
            </a:endParaRPr>
          </a:p>
          <a:p>
            <a:pPr eaLnBrk="1" hangingPunct="1">
              <a:buFont typeface="Arial" charset="0"/>
              <a:buChar char="•"/>
            </a:pPr>
            <a:r>
              <a:rPr lang="en-US" altLang="en-US">
                <a:latin typeface="Calibri" charset="0"/>
              </a:rPr>
              <a:t> Missed deadline</a:t>
            </a:r>
          </a:p>
          <a:p>
            <a:pPr lvl="1" eaLnBrk="1" hangingPunct="1">
              <a:buFont typeface="Wingdings" charset="2"/>
              <a:buChar char="Ø"/>
            </a:pPr>
            <a:r>
              <a:rPr lang="en-US" altLang="en-US" sz="2000" b="1">
                <a:solidFill>
                  <a:srgbClr val="FF0000"/>
                </a:solidFill>
                <a:latin typeface="Calibri" charset="0"/>
              </a:rPr>
              <a:t> Lower quality result</a:t>
            </a:r>
          </a:p>
          <a:p>
            <a:pPr eaLnBrk="1" hangingPunct="1">
              <a:buFont typeface="Wingdings" charset="2"/>
              <a:buChar char="Ø"/>
            </a:pPr>
            <a:endParaRPr lang="en-US" altLang="en-US" sz="2000" b="1">
              <a:solidFill>
                <a:srgbClr val="FF0000"/>
              </a:solidFill>
              <a:latin typeface="Calibri" charset="0"/>
            </a:endParaRPr>
          </a:p>
          <a:p>
            <a:pPr eaLnBrk="1" hangingPunct="1">
              <a:buFont typeface="Wingdings" charset="2"/>
              <a:buChar char="Ø"/>
            </a:pPr>
            <a:endParaRPr lang="en-US" altLang="en-US" sz="2000" b="1">
              <a:solidFill>
                <a:srgbClr val="FF0000"/>
              </a:solidFill>
              <a:latin typeface="Calibri" charset="0"/>
            </a:endParaRPr>
          </a:p>
          <a:p>
            <a:pPr eaLnBrk="1" hangingPunct="1"/>
            <a:endParaRPr lang="en-US" altLang="en-US" sz="2000" b="1">
              <a:solidFill>
                <a:srgbClr val="0000CC"/>
              </a:solidFill>
              <a:latin typeface="Calibri" charset="0"/>
            </a:endParaRPr>
          </a:p>
        </p:txBody>
      </p:sp>
      <p:grpSp>
        <p:nvGrpSpPr>
          <p:cNvPr id="136" name="Group 135"/>
          <p:cNvGrpSpPr>
            <a:grpSpLocks/>
          </p:cNvGrpSpPr>
          <p:nvPr/>
        </p:nvGrpSpPr>
        <p:grpSpPr bwMode="auto">
          <a:xfrm>
            <a:off x="4800600" y="1295400"/>
            <a:ext cx="3733800" cy="5033963"/>
            <a:chOff x="4876800" y="1295400"/>
            <a:chExt cx="3733800" cy="5033665"/>
          </a:xfrm>
        </p:grpSpPr>
        <p:sp>
          <p:nvSpPr>
            <p:cNvPr id="137265" name="TextBox 130"/>
            <p:cNvSpPr txBox="1">
              <a:spLocks noChangeArrowheads="1"/>
            </p:cNvSpPr>
            <p:nvPr/>
          </p:nvSpPr>
          <p:spPr bwMode="auto">
            <a:xfrm>
              <a:off x="6400800" y="1295400"/>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latin typeface="Calibri" charset="0"/>
                </a:rPr>
                <a:t>Deadline = 250ms</a:t>
              </a:r>
            </a:p>
          </p:txBody>
        </p:sp>
        <p:sp>
          <p:nvSpPr>
            <p:cNvPr id="137266" name="TextBox 131"/>
            <p:cNvSpPr txBox="1">
              <a:spLocks noChangeArrowheads="1"/>
            </p:cNvSpPr>
            <p:nvPr/>
          </p:nvSpPr>
          <p:spPr bwMode="auto">
            <a:xfrm>
              <a:off x="4876800" y="3288268"/>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latin typeface="Calibri" charset="0"/>
                </a:rPr>
                <a:t>Deadline = 50ms</a:t>
              </a:r>
            </a:p>
          </p:txBody>
        </p:sp>
        <p:sp>
          <p:nvSpPr>
            <p:cNvPr id="137267" name="TextBox 132"/>
            <p:cNvSpPr txBox="1">
              <a:spLocks noChangeArrowheads="1"/>
            </p:cNvSpPr>
            <p:nvPr/>
          </p:nvSpPr>
          <p:spPr bwMode="auto">
            <a:xfrm>
              <a:off x="4876800" y="5498068"/>
              <a:ext cx="2209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CC"/>
                  </a:solidFill>
                  <a:latin typeface="Calibri" charset="0"/>
                </a:rPr>
                <a:t>Deadline = 10ms</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17"/>
                                        </p:tgtEl>
                                      </p:cBhvr>
                                    </p:animEffect>
                                    <p:set>
                                      <p:cBhvr>
                                        <p:cTn id="7" dur="1" fill="hold">
                                          <p:stCondLst>
                                            <p:cond delay="999"/>
                                          </p:stCondLst>
                                        </p:cTn>
                                        <p:tgtEl>
                                          <p:spTgt spid="11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1000"/>
                                        <p:tgtEl>
                                          <p:spTgt spid="111"/>
                                        </p:tgtEl>
                                      </p:cBhvr>
                                    </p:animEffect>
                                  </p:childTnLst>
                                </p:cTn>
                              </p:par>
                              <p:par>
                                <p:cTn id="11" presetID="10"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1000"/>
                                        <p:tgtEl>
                                          <p:spTgt spid="127"/>
                                        </p:tgtEl>
                                      </p:cBhvr>
                                    </p:animEffec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2" nodeType="clickEffect">
                                  <p:stCondLst>
                                    <p:cond delay="0"/>
                                  </p:stCondLst>
                                  <p:iterate type="lt">
                                    <p:tmPct val="50000"/>
                                  </p:iterate>
                                  <p:childTnLst>
                                    <p:set>
                                      <p:cBhvr>
                                        <p:cTn id="20" dur="1" fill="hold">
                                          <p:stCondLst>
                                            <p:cond delay="0"/>
                                          </p:stCondLst>
                                        </p:cTn>
                                        <p:tgtEl>
                                          <p:spTgt spid="107">
                                            <p:txEl>
                                              <p:pRg st="0" end="0"/>
                                            </p:txEl>
                                          </p:spTgt>
                                        </p:tgtEl>
                                        <p:attrNameLst>
                                          <p:attrName>style.visibility</p:attrName>
                                        </p:attrNameLst>
                                      </p:cBhvr>
                                      <p:to>
                                        <p:strVal val="visible"/>
                                      </p:to>
                                    </p:set>
                                    <p:anim calcmode="discrete" valueType="clr">
                                      <p:cBhvr override="childStyle">
                                        <p:cTn id="21" dur="80"/>
                                        <p:tgtEl>
                                          <p:spTgt spid="107">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22" dur="80"/>
                                        <p:tgtEl>
                                          <p:spTgt spid="107">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07">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8"/>
                                        </p:tgtEl>
                                        <p:attrNameLst>
                                          <p:attrName>style.visibility</p:attrName>
                                        </p:attrNameLst>
                                      </p:cBhvr>
                                      <p:to>
                                        <p:strVal val="visible"/>
                                      </p:to>
                                    </p:set>
                                  </p:childTnLst>
                                </p:cTn>
                              </p:par>
                              <p:par>
                                <p:cTn id="28" presetID="42" presetClass="path" presetSubtype="0" accel="50000" decel="50000" fill="hold" grpId="0" nodeType="withEffect">
                                  <p:stCondLst>
                                    <p:cond delay="0"/>
                                  </p:stCondLst>
                                  <p:iterate type="lt">
                                    <p:tmPct val="0"/>
                                  </p:iterate>
                                  <p:childTnLst>
                                    <p:animMotion origin="layout" path="M 0.00365 0.00486 L 0.00399 -0.17415 " pathEditMode="relative" rAng="0" ptsTypes="AA">
                                      <p:cBhvr>
                                        <p:cTn id="29" dur="700" fill="hold"/>
                                        <p:tgtEl>
                                          <p:spTgt spid="107">
                                            <p:txEl>
                                              <p:pRg st="0" end="0"/>
                                            </p:txEl>
                                          </p:spTgt>
                                        </p:tgtEl>
                                        <p:attrNameLst>
                                          <p:attrName>ppt_x</p:attrName>
                                          <p:attrName>ppt_y</p:attrName>
                                        </p:attrNameLst>
                                      </p:cBhvr>
                                      <p:rCtr x="0" y="-90"/>
                                    </p:animMotion>
                                  </p:childTnLst>
                                </p:cTn>
                              </p:par>
                              <p:par>
                                <p:cTn id="30" presetID="5" presetClass="emph" presetSubtype="1" grpId="1" nodeType="withEffect">
                                  <p:stCondLst>
                                    <p:cond delay="0"/>
                                  </p:stCondLst>
                                  <p:iterate type="lt">
                                    <p:tmAbs val="0"/>
                                  </p:iterate>
                                  <p:childTnLst>
                                    <p:set>
                                      <p:cBhvr override="childStyle">
                                        <p:cTn id="31" dur="700"/>
                                        <p:tgtEl>
                                          <p:spTgt spid="107">
                                            <p:txEl>
                                              <p:pRg st="0" end="0"/>
                                            </p:txEl>
                                          </p:spTgt>
                                        </p:tgtEl>
                                        <p:attrNameLst>
                                          <p:attrName>style.fontStyle</p:attrName>
                                        </p:attrNameLst>
                                      </p:cBhvr>
                                      <p:to>
                                        <p:strVal val="normal"/>
                                      </p:to>
                                    </p:set>
                                    <p:set>
                                      <p:cBhvr override="childStyle">
                                        <p:cTn id="32" dur="700"/>
                                        <p:tgtEl>
                                          <p:spTgt spid="107">
                                            <p:txEl>
                                              <p:pRg st="0" end="0"/>
                                            </p:txEl>
                                          </p:spTgt>
                                        </p:tgtEl>
                                        <p:attrNameLst>
                                          <p:attrName>style.fontWeight</p:attrName>
                                        </p:attrNameLst>
                                      </p:cBhvr>
                                      <p:to>
                                        <p:strVal val="bold"/>
                                      </p:to>
                                    </p:set>
                                    <p:set>
                                      <p:cBhvr override="childStyle">
                                        <p:cTn id="33" dur="700"/>
                                        <p:tgtEl>
                                          <p:spTgt spid="107">
                                            <p:txEl>
                                              <p:pRg st="0" end="0"/>
                                            </p:txEl>
                                          </p:spTgt>
                                        </p:tgtEl>
                                        <p:attrNameLst>
                                          <p:attrName>style.textDecorationUnderline</p:attrName>
                                        </p:attrNameLst>
                                      </p:cBhvr>
                                      <p:to>
                                        <p:strVal val="false"/>
                                      </p:to>
                                    </p:set>
                                  </p:childTnLst>
                                </p:cTn>
                              </p:par>
                              <p:par>
                                <p:cTn id="34" presetID="4" presetClass="emph" presetSubtype="2" fill="hold" grpId="4" nodeType="withEffect">
                                  <p:stCondLst>
                                    <p:cond delay="0"/>
                                  </p:stCondLst>
                                  <p:iterate type="lt">
                                    <p:tmPct val="0"/>
                                  </p:iterate>
                                  <p:childTnLst>
                                    <p:anim to="0.76" calcmode="lin" valueType="num">
                                      <p:cBhvr override="childStyle">
                                        <p:cTn id="35" dur="700" fill="hold"/>
                                        <p:tgtEl>
                                          <p:spTgt spid="107">
                                            <p:txEl>
                                              <p:pRg st="0" end="0"/>
                                            </p:txEl>
                                          </p:spTgt>
                                        </p:tgtEl>
                                        <p:attrNameLst>
                                          <p:attrName>style.fontSize</p:attrName>
                                        </p:attrNameLst>
                                      </p:cBhvr>
                                    </p:anim>
                                  </p:childTnLst>
                                </p:cTn>
                              </p:par>
                            </p:childTnLst>
                          </p:cTn>
                        </p:par>
                        <p:par>
                          <p:cTn id="36" fill="hold" nodeType="afterGroup">
                            <p:stCondLst>
                              <p:cond delay="700"/>
                            </p:stCondLst>
                            <p:childTnLst>
                              <p:par>
                                <p:cTn id="37" presetID="1" presetClass="exit" presetSubtype="0" fill="hold" grpId="3" nodeType="afterEffect">
                                  <p:stCondLst>
                                    <p:cond delay="0"/>
                                  </p:stCondLst>
                                  <p:iterate type="lt">
                                    <p:tmAbs val="0"/>
                                  </p:iterate>
                                  <p:childTnLst>
                                    <p:set>
                                      <p:cBhvr>
                                        <p:cTn id="38" dur="1" fill="hold">
                                          <p:stCondLst>
                                            <p:cond delay="0"/>
                                          </p:stCondLst>
                                        </p:cTn>
                                        <p:tgtEl>
                                          <p:spTgt spid="107">
                                            <p:txEl>
                                              <p:pRg st="0" end="0"/>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63" presetClass="path" presetSubtype="0" accel="50000" decel="50000" fill="hold" nodeType="withEffect">
                                  <p:stCondLst>
                                    <p:cond delay="0"/>
                                  </p:stCondLst>
                                  <p:childTnLst>
                                    <p:animMotion origin="layout" path="M 4.16667E-6 -6.45385E-7 L 0.31718 0.00069 " pathEditMode="relative" rAng="0" ptsTypes="AA">
                                      <p:cBhvr>
                                        <p:cTn id="44" dur="2000" fill="hold"/>
                                        <p:tgtEl>
                                          <p:spTgt spid="10"/>
                                        </p:tgtEl>
                                        <p:attrNameLst>
                                          <p:attrName>ppt_x</p:attrName>
                                          <p:attrName>ppt_y</p:attrName>
                                        </p:attrNameLst>
                                      </p:cBhvr>
                                      <p:rCtr x="159"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1"/>
                                        </p:tgtEl>
                                      </p:cBhvr>
                                    </p:animEffect>
                                    <p:set>
                                      <p:cBhvr>
                                        <p:cTn id="52" dur="1" fill="hold">
                                          <p:stCondLst>
                                            <p:cond delay="499"/>
                                          </p:stCondLst>
                                        </p:cTn>
                                        <p:tgtEl>
                                          <p:spTgt spid="111"/>
                                        </p:tgtEl>
                                        <p:attrNameLst>
                                          <p:attrName>style.visibility</p:attrName>
                                        </p:attrNameLst>
                                      </p:cBhvr>
                                      <p:to>
                                        <p:strVal val="hidden"/>
                                      </p:to>
                                    </p:set>
                                  </p:childTnLst>
                                </p:cTn>
                              </p:par>
                            </p:childTnLst>
                          </p:cTn>
                        </p:par>
                        <p:par>
                          <p:cTn id="53" fill="hold" nodeType="afterGroup">
                            <p:stCondLst>
                              <p:cond delay="500"/>
                            </p:stCondLst>
                            <p:childTnLst>
                              <p:par>
                                <p:cTn id="54" presetID="1" presetClass="entr" presetSubtype="0" fill="hold" grpId="1" nodeType="afterEffect">
                                  <p:stCondLst>
                                    <p:cond delay="0"/>
                                  </p:stCondLst>
                                  <p:childTnLst>
                                    <p:set>
                                      <p:cBhvr>
                                        <p:cTn id="55" dur="1" fill="hold">
                                          <p:stCondLst>
                                            <p:cond delay="0"/>
                                          </p:stCondLst>
                                        </p:cTn>
                                        <p:tgtEl>
                                          <p:spTgt spid="135"/>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134"/>
                                        </p:tgtEl>
                                        <p:attrNameLst>
                                          <p:attrName>style.visibility</p:attrName>
                                        </p:attrNameLst>
                                      </p:cBhvr>
                                      <p:to>
                                        <p:strVal val="visible"/>
                                      </p:to>
                                    </p:set>
                                  </p:childTnLst>
                                </p:cTn>
                              </p:par>
                              <p:par>
                                <p:cTn id="58" presetID="49" presetClass="path" presetSubtype="0" accel="50000" decel="50000" fill="hold" grpId="0" nodeType="withEffect">
                                  <p:stCondLst>
                                    <p:cond delay="0"/>
                                  </p:stCondLst>
                                  <p:childTnLst>
                                    <p:animMotion origin="layout" path="M -4.44444E-6 2.33865E-6 L -0.08194 0.11936 " pathEditMode="relative" rAng="0" ptsTypes="AA">
                                      <p:cBhvr>
                                        <p:cTn id="59" dur="500" fill="hold"/>
                                        <p:tgtEl>
                                          <p:spTgt spid="134"/>
                                        </p:tgtEl>
                                        <p:attrNameLst>
                                          <p:attrName>ppt_x</p:attrName>
                                          <p:attrName>ppt_y</p:attrName>
                                        </p:attrNameLst>
                                      </p:cBhvr>
                                      <p:rCtr x="-41" y="60"/>
                                    </p:animMotion>
                                  </p:childTnLst>
                                </p:cTn>
                              </p:par>
                              <p:par>
                                <p:cTn id="60" presetID="49" presetClass="path" presetSubtype="0" accel="50000" decel="50000" fill="hold" grpId="0" nodeType="withEffect">
                                  <p:stCondLst>
                                    <p:cond delay="0"/>
                                  </p:stCondLst>
                                  <p:childTnLst>
                                    <p:animMotion origin="layout" path="M 1.11022E-16 -3.0303E-7 L 0.06667 0.1189 " pathEditMode="relative" rAng="0" ptsTypes="AA">
                                      <p:cBhvr>
                                        <p:cTn id="61" dur="500" fill="hold"/>
                                        <p:tgtEl>
                                          <p:spTgt spid="135"/>
                                        </p:tgtEl>
                                        <p:attrNameLst>
                                          <p:attrName>ppt_x</p:attrName>
                                          <p:attrName>ppt_y</p:attrName>
                                        </p:attrNameLst>
                                      </p:cBhvr>
                                      <p:rCtr x="33" y="59"/>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grpId="2" nodeType="clickEffect">
                                  <p:stCondLst>
                                    <p:cond delay="0"/>
                                  </p:stCondLst>
                                  <p:childTnLst>
                                    <p:set>
                                      <p:cBhvr>
                                        <p:cTn id="65" dur="1" fill="hold">
                                          <p:stCondLst>
                                            <p:cond delay="0"/>
                                          </p:stCondLst>
                                        </p:cTn>
                                        <p:tgtEl>
                                          <p:spTgt spid="135"/>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134"/>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4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47"/>
                                        </p:tgtEl>
                                        <p:attrNameLst>
                                          <p:attrName>style.visibility</p:attrName>
                                        </p:attrNameLst>
                                      </p:cBhvr>
                                      <p:to>
                                        <p:strVal val="visible"/>
                                      </p:to>
                                    </p:set>
                                  </p:childTnLst>
                                </p:cTn>
                              </p:par>
                              <p:par>
                                <p:cTn id="74" presetID="49" presetClass="path" presetSubtype="0" accel="50000" decel="50000" fill="hold" grpId="1" nodeType="withEffect">
                                  <p:stCondLst>
                                    <p:cond delay="0"/>
                                  </p:stCondLst>
                                  <p:childTnLst>
                                    <p:animMotion origin="layout" path="M 4.72222E-6 4.11057E-6 L -0.0665 0.14203 " pathEditMode="relative" rAng="0" ptsTypes="AA">
                                      <p:cBhvr>
                                        <p:cTn id="75" dur="500" fill="hold"/>
                                        <p:tgtEl>
                                          <p:spTgt spid="145"/>
                                        </p:tgtEl>
                                        <p:attrNameLst>
                                          <p:attrName>ppt_x</p:attrName>
                                          <p:attrName>ppt_y</p:attrName>
                                        </p:attrNameLst>
                                      </p:cBhvr>
                                      <p:rCtr x="-33" y="71"/>
                                    </p:animMotion>
                                  </p:childTnLst>
                                </p:cTn>
                              </p:par>
                              <p:par>
                                <p:cTn id="76" presetID="42" presetClass="path" presetSubtype="0" accel="50000" decel="50000" fill="hold" grpId="1" nodeType="withEffect">
                                  <p:stCondLst>
                                    <p:cond delay="0"/>
                                  </p:stCondLst>
                                  <p:childTnLst>
                                    <p:animMotion origin="layout" path="M -3.88889E-6 2.22299E-6 L 0.00174 0.13486 " pathEditMode="relative" rAng="0" ptsTypes="AA">
                                      <p:cBhvr>
                                        <p:cTn id="77" dur="500" fill="hold"/>
                                        <p:tgtEl>
                                          <p:spTgt spid="149"/>
                                        </p:tgtEl>
                                        <p:attrNameLst>
                                          <p:attrName>ppt_x</p:attrName>
                                          <p:attrName>ppt_y</p:attrName>
                                        </p:attrNameLst>
                                      </p:cBhvr>
                                      <p:rCtr x="1" y="67"/>
                                    </p:animMotion>
                                  </p:childTnLst>
                                </p:cTn>
                              </p:par>
                              <p:par>
                                <p:cTn id="78" presetID="49" presetClass="path" presetSubtype="0" accel="50000" decel="50000" fill="hold" grpId="1" nodeType="withEffect">
                                  <p:stCondLst>
                                    <p:cond delay="0"/>
                                  </p:stCondLst>
                                  <p:childTnLst>
                                    <p:animMotion origin="layout" path="M 4.44444E-6 4.11057E-6 L 0.06284 0.13902 " pathEditMode="relative" rAng="0" ptsTypes="AA">
                                      <p:cBhvr>
                                        <p:cTn id="79" dur="500" fill="hold"/>
                                        <p:tgtEl>
                                          <p:spTgt spid="147"/>
                                        </p:tgtEl>
                                        <p:attrNameLst>
                                          <p:attrName>ppt_x</p:attrName>
                                          <p:attrName>ppt_y</p:attrName>
                                        </p:attrNameLst>
                                      </p:cBhvr>
                                      <p:rCtr x="31" y="69"/>
                                    </p:animMotion>
                                  </p:childTnLst>
                                </p:cTn>
                              </p:par>
                              <p:par>
                                <p:cTn id="80" presetID="1" presetClass="entr" presetSubtype="0" fill="hold" grpId="0" nodeType="withEffect">
                                  <p:stCondLst>
                                    <p:cond delay="0"/>
                                  </p:stCondLst>
                                  <p:childTnLst>
                                    <p:set>
                                      <p:cBhvr>
                                        <p:cTn id="81" dur="1" fill="hold">
                                          <p:stCondLst>
                                            <p:cond delay="0"/>
                                          </p:stCondLst>
                                        </p:cTn>
                                        <p:tgtEl>
                                          <p:spTgt spid="15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5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3"/>
                                        </p:tgtEl>
                                        <p:attrNameLst>
                                          <p:attrName>style.visibility</p:attrName>
                                        </p:attrNameLst>
                                      </p:cBhvr>
                                      <p:to>
                                        <p:strVal val="visible"/>
                                      </p:to>
                                    </p:set>
                                  </p:childTnLst>
                                </p:cTn>
                              </p:par>
                              <p:par>
                                <p:cTn id="86" presetID="49" presetClass="path" presetSubtype="0" accel="50000" decel="50000" fill="hold" grpId="1" nodeType="withEffect">
                                  <p:stCondLst>
                                    <p:cond delay="0"/>
                                  </p:stCondLst>
                                  <p:childTnLst>
                                    <p:animMotion origin="layout" path="M 4.72222E-6 4.11057E-6 L -0.0665 0.14203 " pathEditMode="relative" rAng="0" ptsTypes="AA">
                                      <p:cBhvr>
                                        <p:cTn id="87" dur="500" fill="hold"/>
                                        <p:tgtEl>
                                          <p:spTgt spid="152"/>
                                        </p:tgtEl>
                                        <p:attrNameLst>
                                          <p:attrName>ppt_x</p:attrName>
                                          <p:attrName>ppt_y</p:attrName>
                                        </p:attrNameLst>
                                      </p:cBhvr>
                                      <p:rCtr x="-33" y="71"/>
                                    </p:animMotion>
                                  </p:childTnLst>
                                </p:cTn>
                              </p:par>
                              <p:par>
                                <p:cTn id="88" presetID="42" presetClass="path" presetSubtype="0" accel="50000" decel="50000" fill="hold" grpId="1" nodeType="withEffect">
                                  <p:stCondLst>
                                    <p:cond delay="0"/>
                                  </p:stCondLst>
                                  <p:childTnLst>
                                    <p:animMotion origin="layout" path="M -3.88889E-6 2.22299E-6 L 0.00174 0.13486 " pathEditMode="relative" rAng="0" ptsTypes="AA">
                                      <p:cBhvr>
                                        <p:cTn id="89" dur="500" fill="hold"/>
                                        <p:tgtEl>
                                          <p:spTgt spid="154"/>
                                        </p:tgtEl>
                                        <p:attrNameLst>
                                          <p:attrName>ppt_x</p:attrName>
                                          <p:attrName>ppt_y</p:attrName>
                                        </p:attrNameLst>
                                      </p:cBhvr>
                                      <p:rCtr x="1" y="67"/>
                                    </p:animMotion>
                                  </p:childTnLst>
                                </p:cTn>
                              </p:par>
                              <p:par>
                                <p:cTn id="90" presetID="49" presetClass="path" presetSubtype="0" accel="50000" decel="50000" fill="hold" grpId="1" nodeType="withEffect">
                                  <p:stCondLst>
                                    <p:cond delay="0"/>
                                  </p:stCondLst>
                                  <p:childTnLst>
                                    <p:animMotion origin="layout" path="M 4.44444E-6 4.11057E-6 L 0.06284 0.13902 " pathEditMode="relative" rAng="0" ptsTypes="AA">
                                      <p:cBhvr>
                                        <p:cTn id="91" dur="500" fill="hold"/>
                                        <p:tgtEl>
                                          <p:spTgt spid="153"/>
                                        </p:tgtEl>
                                        <p:attrNameLst>
                                          <p:attrName>ppt_x</p:attrName>
                                          <p:attrName>ppt_y</p:attrName>
                                        </p:attrNameLst>
                                      </p:cBhvr>
                                      <p:rCtr x="31" y="69"/>
                                    </p:animMotion>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grpId="2" nodeType="clickEffect">
                                  <p:stCondLst>
                                    <p:cond delay="0"/>
                                  </p:stCondLst>
                                  <p:childTnLst>
                                    <p:set>
                                      <p:cBhvr>
                                        <p:cTn id="95" dur="1" fill="hold">
                                          <p:stCondLst>
                                            <p:cond delay="0"/>
                                          </p:stCondLst>
                                        </p:cTn>
                                        <p:tgtEl>
                                          <p:spTgt spid="145"/>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147"/>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149"/>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152"/>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153"/>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154"/>
                                        </p:tgtEl>
                                        <p:attrNameLst>
                                          <p:attrName>style.visibility</p:attrName>
                                        </p:attrNameLst>
                                      </p:cBhvr>
                                      <p:to>
                                        <p:strVal val="hidden"/>
                                      </p:to>
                                    </p:set>
                                  </p:childTnLst>
                                </p:cTn>
                              </p:par>
                              <p:par>
                                <p:cTn id="106" presetID="37" presetClass="entr" presetSubtype="0" fill="hold" nodeType="withEffect">
                                  <p:stCondLst>
                                    <p:cond delay="0"/>
                                  </p:stCondLst>
                                  <p:childTnLst>
                                    <p:set>
                                      <p:cBhvr>
                                        <p:cTn id="107" dur="1" fill="hold">
                                          <p:stCondLst>
                                            <p:cond delay="0"/>
                                          </p:stCondLst>
                                        </p:cTn>
                                        <p:tgtEl>
                                          <p:spTgt spid="199"/>
                                        </p:tgtEl>
                                        <p:attrNameLst>
                                          <p:attrName>style.visibility</p:attrName>
                                        </p:attrNameLst>
                                      </p:cBhvr>
                                      <p:to>
                                        <p:strVal val="visible"/>
                                      </p:to>
                                    </p:set>
                                    <p:animEffect transition="in" filter="fade">
                                      <p:cBhvr>
                                        <p:cTn id="108" dur="1000"/>
                                        <p:tgtEl>
                                          <p:spTgt spid="199"/>
                                        </p:tgtEl>
                                      </p:cBhvr>
                                    </p:animEffect>
                                    <p:anim calcmode="lin" valueType="num">
                                      <p:cBhvr>
                                        <p:cTn id="109" dur="1000" fill="hold"/>
                                        <p:tgtEl>
                                          <p:spTgt spid="199"/>
                                        </p:tgtEl>
                                        <p:attrNameLst>
                                          <p:attrName>ppt_x</p:attrName>
                                        </p:attrNameLst>
                                      </p:cBhvr>
                                      <p:tavLst>
                                        <p:tav tm="0">
                                          <p:val>
                                            <p:strVal val="#ppt_x"/>
                                          </p:val>
                                        </p:tav>
                                        <p:tav tm="100000">
                                          <p:val>
                                            <p:strVal val="#ppt_x"/>
                                          </p:val>
                                        </p:tav>
                                      </p:tavLst>
                                    </p:anim>
                                    <p:anim calcmode="lin" valueType="num">
                                      <p:cBhvr>
                                        <p:cTn id="110" dur="900" decel="100000" fill="hold"/>
                                        <p:tgtEl>
                                          <p:spTgt spid="19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199"/>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08"/>
                                        </p:tgtEl>
                                        <p:attrNameLst>
                                          <p:attrName>style.visibility</p:attrName>
                                        </p:attrNameLst>
                                      </p:cBhvr>
                                      <p:to>
                                        <p:strVal val="visible"/>
                                      </p:to>
                                    </p:set>
                                    <p:animEffect transition="in" filter="fade">
                                      <p:cBhvr>
                                        <p:cTn id="114" dur="1000"/>
                                        <p:tgtEl>
                                          <p:spTgt spid="208"/>
                                        </p:tgtEl>
                                      </p:cBhvr>
                                    </p:animEffect>
                                    <p:anim calcmode="lin" valueType="num">
                                      <p:cBhvr>
                                        <p:cTn id="115" dur="1000" fill="hold"/>
                                        <p:tgtEl>
                                          <p:spTgt spid="208"/>
                                        </p:tgtEl>
                                        <p:attrNameLst>
                                          <p:attrName>ppt_x</p:attrName>
                                        </p:attrNameLst>
                                      </p:cBhvr>
                                      <p:tavLst>
                                        <p:tav tm="0">
                                          <p:val>
                                            <p:strVal val="#ppt_x"/>
                                          </p:val>
                                        </p:tav>
                                        <p:tav tm="100000">
                                          <p:val>
                                            <p:strVal val="#ppt_x"/>
                                          </p:val>
                                        </p:tav>
                                      </p:tavLst>
                                    </p:anim>
                                    <p:anim calcmode="lin" valueType="num">
                                      <p:cBhvr>
                                        <p:cTn id="116" dur="900" decel="100000" fill="hold"/>
                                        <p:tgtEl>
                                          <p:spTgt spid="208"/>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08"/>
                                        </p:tgtEl>
                                        <p:attrNameLst>
                                          <p:attrName>ppt_y</p:attrName>
                                        </p:attrNameLst>
                                      </p:cBhvr>
                                      <p:tavLst>
                                        <p:tav tm="0">
                                          <p:val>
                                            <p:strVal val="#ppt_y-.03"/>
                                          </p:val>
                                        </p:tav>
                                        <p:tav tm="100000">
                                          <p:val>
                                            <p:strVal val="#ppt_y"/>
                                          </p:val>
                                        </p:tav>
                                      </p:tavLst>
                                    </p:anim>
                                  </p:childTnLst>
                                </p:cTn>
                              </p:par>
                            </p:childTnLst>
                          </p:cTn>
                        </p:par>
                        <p:par>
                          <p:cTn id="118" fill="hold" nodeType="afterGroup">
                            <p:stCondLst>
                              <p:cond delay="1000"/>
                            </p:stCondLst>
                            <p:childTnLst>
                              <p:par>
                                <p:cTn id="119" presetID="37" presetClass="entr" presetSubtype="0" fill="hold" nodeType="afterEffect">
                                  <p:stCondLst>
                                    <p:cond delay="0"/>
                                  </p:stCondLst>
                                  <p:childTnLst>
                                    <p:set>
                                      <p:cBhvr>
                                        <p:cTn id="120" dur="1" fill="hold">
                                          <p:stCondLst>
                                            <p:cond delay="0"/>
                                          </p:stCondLst>
                                        </p:cTn>
                                        <p:tgtEl>
                                          <p:spTgt spid="201"/>
                                        </p:tgtEl>
                                        <p:attrNameLst>
                                          <p:attrName>style.visibility</p:attrName>
                                        </p:attrNameLst>
                                      </p:cBhvr>
                                      <p:to>
                                        <p:strVal val="visible"/>
                                      </p:to>
                                    </p:set>
                                    <p:animEffect transition="in" filter="fade">
                                      <p:cBhvr>
                                        <p:cTn id="121" dur="1000"/>
                                        <p:tgtEl>
                                          <p:spTgt spid="201"/>
                                        </p:tgtEl>
                                      </p:cBhvr>
                                    </p:animEffect>
                                    <p:anim calcmode="lin" valueType="num">
                                      <p:cBhvr>
                                        <p:cTn id="122" dur="1000" fill="hold"/>
                                        <p:tgtEl>
                                          <p:spTgt spid="201"/>
                                        </p:tgtEl>
                                        <p:attrNameLst>
                                          <p:attrName>ppt_x</p:attrName>
                                        </p:attrNameLst>
                                      </p:cBhvr>
                                      <p:tavLst>
                                        <p:tav tm="0">
                                          <p:val>
                                            <p:strVal val="#ppt_x"/>
                                          </p:val>
                                        </p:tav>
                                        <p:tav tm="100000">
                                          <p:val>
                                            <p:strVal val="#ppt_x"/>
                                          </p:val>
                                        </p:tav>
                                      </p:tavLst>
                                    </p:anim>
                                    <p:anim calcmode="lin" valueType="num">
                                      <p:cBhvr>
                                        <p:cTn id="123" dur="900" decel="100000" fill="hold"/>
                                        <p:tgtEl>
                                          <p:spTgt spid="201"/>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01"/>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218"/>
                                        </p:tgtEl>
                                        <p:attrNameLst>
                                          <p:attrName>style.visibility</p:attrName>
                                        </p:attrNameLst>
                                      </p:cBhvr>
                                      <p:to>
                                        <p:strVal val="visible"/>
                                      </p:to>
                                    </p:set>
                                    <p:animEffect transition="in" filter="fade">
                                      <p:cBhvr>
                                        <p:cTn id="127" dur="1000"/>
                                        <p:tgtEl>
                                          <p:spTgt spid="218"/>
                                        </p:tgtEl>
                                      </p:cBhvr>
                                    </p:animEffect>
                                    <p:anim calcmode="lin" valueType="num">
                                      <p:cBhvr>
                                        <p:cTn id="128" dur="1000" fill="hold"/>
                                        <p:tgtEl>
                                          <p:spTgt spid="218"/>
                                        </p:tgtEl>
                                        <p:attrNameLst>
                                          <p:attrName>ppt_x</p:attrName>
                                        </p:attrNameLst>
                                      </p:cBhvr>
                                      <p:tavLst>
                                        <p:tav tm="0">
                                          <p:val>
                                            <p:strVal val="#ppt_x"/>
                                          </p:val>
                                        </p:tav>
                                        <p:tav tm="100000">
                                          <p:val>
                                            <p:strVal val="#ppt_x"/>
                                          </p:val>
                                        </p:tav>
                                      </p:tavLst>
                                    </p:anim>
                                    <p:anim calcmode="lin" valueType="num">
                                      <p:cBhvr>
                                        <p:cTn id="129" dur="900" decel="100000" fill="hold"/>
                                        <p:tgtEl>
                                          <p:spTgt spid="21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18"/>
                                        </p:tgtEl>
                                        <p:attrNameLst>
                                          <p:attrName>ppt_y</p:attrName>
                                        </p:attrNameLst>
                                      </p:cBhvr>
                                      <p:tavLst>
                                        <p:tav tm="0">
                                          <p:val>
                                            <p:strVal val="#ppt_y-.03"/>
                                          </p:val>
                                        </p:tav>
                                        <p:tav tm="100000">
                                          <p:val>
                                            <p:strVal val="#ppt_y"/>
                                          </p:val>
                                        </p:tav>
                                      </p:tavLst>
                                    </p:anim>
                                  </p:childTnLst>
                                </p:cTn>
                              </p:par>
                            </p:childTnLst>
                          </p:cTn>
                        </p:par>
                        <p:par>
                          <p:cTn id="131" fill="hold" nodeType="afterGroup">
                            <p:stCondLst>
                              <p:cond delay="2000"/>
                            </p:stCondLst>
                            <p:childTnLst>
                              <p:par>
                                <p:cTn id="132" presetID="1" presetClass="exit" presetSubtype="0" fill="hold" nodeType="afterEffect">
                                  <p:stCondLst>
                                    <p:cond delay="0"/>
                                  </p:stCondLst>
                                  <p:childTnLst>
                                    <p:set>
                                      <p:cBhvr>
                                        <p:cTn id="133" dur="1" fill="hold">
                                          <p:stCondLst>
                                            <p:cond delay="0"/>
                                          </p:stCondLst>
                                        </p:cTn>
                                        <p:tgtEl>
                                          <p:spTgt spid="199"/>
                                        </p:tgtEl>
                                        <p:attrNameLst>
                                          <p:attrName>style.visibility</p:attrName>
                                        </p:attrNameLst>
                                      </p:cBhvr>
                                      <p:to>
                                        <p:strVal val="hidden"/>
                                      </p:to>
                                    </p:set>
                                  </p:childTnLst>
                                </p:cTn>
                              </p:par>
                              <p:par>
                                <p:cTn id="134" presetID="37" presetClass="entr" presetSubtype="0" fill="hold" nodeType="withEffect">
                                  <p:stCondLst>
                                    <p:cond delay="0"/>
                                  </p:stCondLst>
                                  <p:childTnLst>
                                    <p:set>
                                      <p:cBhvr>
                                        <p:cTn id="135" dur="1" fill="hold">
                                          <p:stCondLst>
                                            <p:cond delay="0"/>
                                          </p:stCondLst>
                                        </p:cTn>
                                        <p:tgtEl>
                                          <p:spTgt spid="206"/>
                                        </p:tgtEl>
                                        <p:attrNameLst>
                                          <p:attrName>style.visibility</p:attrName>
                                        </p:attrNameLst>
                                      </p:cBhvr>
                                      <p:to>
                                        <p:strVal val="visible"/>
                                      </p:to>
                                    </p:set>
                                    <p:animEffect transition="in" filter="fade">
                                      <p:cBhvr>
                                        <p:cTn id="136" dur="1000"/>
                                        <p:tgtEl>
                                          <p:spTgt spid="206"/>
                                        </p:tgtEl>
                                      </p:cBhvr>
                                    </p:animEffect>
                                    <p:anim calcmode="lin" valueType="num">
                                      <p:cBhvr>
                                        <p:cTn id="137" dur="1000" fill="hold"/>
                                        <p:tgtEl>
                                          <p:spTgt spid="206"/>
                                        </p:tgtEl>
                                        <p:attrNameLst>
                                          <p:attrName>ppt_x</p:attrName>
                                        </p:attrNameLst>
                                      </p:cBhvr>
                                      <p:tavLst>
                                        <p:tav tm="0">
                                          <p:val>
                                            <p:strVal val="#ppt_x"/>
                                          </p:val>
                                        </p:tav>
                                        <p:tav tm="100000">
                                          <p:val>
                                            <p:strVal val="#ppt_x"/>
                                          </p:val>
                                        </p:tav>
                                      </p:tavLst>
                                    </p:anim>
                                    <p:anim calcmode="lin" valueType="num">
                                      <p:cBhvr>
                                        <p:cTn id="138" dur="900" decel="100000" fill="hold"/>
                                        <p:tgtEl>
                                          <p:spTgt spid="206"/>
                                        </p:tgtEl>
                                        <p:attrNameLst>
                                          <p:attrName>ppt_y</p:attrName>
                                        </p:attrNameLst>
                                      </p:cBhvr>
                                      <p:tavLst>
                                        <p:tav tm="0">
                                          <p:val>
                                            <p:strVal val="#ppt_y+1"/>
                                          </p:val>
                                        </p:tav>
                                        <p:tav tm="100000">
                                          <p:val>
                                            <p:strVal val="#ppt_y-.03"/>
                                          </p:val>
                                        </p:tav>
                                      </p:tavLst>
                                    </p:anim>
                                    <p:anim calcmode="lin" valueType="num">
                                      <p:cBhvr>
                                        <p:cTn id="139" dur="100" accel="100000" fill="hold">
                                          <p:stCondLst>
                                            <p:cond delay="900"/>
                                          </p:stCondLst>
                                        </p:cTn>
                                        <p:tgtEl>
                                          <p:spTgt spid="206"/>
                                        </p:tgtEl>
                                        <p:attrNameLst>
                                          <p:attrName>ppt_y</p:attrName>
                                        </p:attrNameLst>
                                      </p:cBhvr>
                                      <p:tavLst>
                                        <p:tav tm="0">
                                          <p:val>
                                            <p:strVal val="#ppt_y-.03"/>
                                          </p:val>
                                        </p:tav>
                                        <p:tav tm="100000">
                                          <p:val>
                                            <p:strVal val="#ppt_y"/>
                                          </p:val>
                                        </p:tav>
                                      </p:tavLst>
                                    </p:anim>
                                  </p:childTnLst>
                                </p:cTn>
                              </p:par>
                              <p:par>
                                <p:cTn id="140" presetID="37" presetClass="entr" presetSubtype="0" fill="hold" grpId="0" nodeType="withEffect">
                                  <p:stCondLst>
                                    <p:cond delay="0"/>
                                  </p:stCondLst>
                                  <p:childTnLst>
                                    <p:set>
                                      <p:cBhvr>
                                        <p:cTn id="141" dur="1" fill="hold">
                                          <p:stCondLst>
                                            <p:cond delay="0"/>
                                          </p:stCondLst>
                                        </p:cTn>
                                        <p:tgtEl>
                                          <p:spTgt spid="210"/>
                                        </p:tgtEl>
                                        <p:attrNameLst>
                                          <p:attrName>style.visibility</p:attrName>
                                        </p:attrNameLst>
                                      </p:cBhvr>
                                      <p:to>
                                        <p:strVal val="visible"/>
                                      </p:to>
                                    </p:set>
                                    <p:animEffect transition="in" filter="fade">
                                      <p:cBhvr>
                                        <p:cTn id="142" dur="1000"/>
                                        <p:tgtEl>
                                          <p:spTgt spid="210"/>
                                        </p:tgtEl>
                                      </p:cBhvr>
                                    </p:animEffect>
                                    <p:anim calcmode="lin" valueType="num">
                                      <p:cBhvr>
                                        <p:cTn id="143" dur="1000" fill="hold"/>
                                        <p:tgtEl>
                                          <p:spTgt spid="210"/>
                                        </p:tgtEl>
                                        <p:attrNameLst>
                                          <p:attrName>ppt_x</p:attrName>
                                        </p:attrNameLst>
                                      </p:cBhvr>
                                      <p:tavLst>
                                        <p:tav tm="0">
                                          <p:val>
                                            <p:strVal val="#ppt_x"/>
                                          </p:val>
                                        </p:tav>
                                        <p:tav tm="100000">
                                          <p:val>
                                            <p:strVal val="#ppt_x"/>
                                          </p:val>
                                        </p:tav>
                                      </p:tavLst>
                                    </p:anim>
                                    <p:anim calcmode="lin" valueType="num">
                                      <p:cBhvr>
                                        <p:cTn id="144" dur="900" decel="100000" fill="hold"/>
                                        <p:tgtEl>
                                          <p:spTgt spid="210"/>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10"/>
                                        </p:tgtEl>
                                        <p:attrNameLst>
                                          <p:attrName>ppt_y</p:attrName>
                                        </p:attrNameLst>
                                      </p:cBhvr>
                                      <p:tavLst>
                                        <p:tav tm="0">
                                          <p:val>
                                            <p:strVal val="#ppt_y-.03"/>
                                          </p:val>
                                        </p:tav>
                                        <p:tav tm="100000">
                                          <p:val>
                                            <p:strVal val="#ppt_y"/>
                                          </p:val>
                                        </p:tav>
                                      </p:tavLst>
                                    </p:anim>
                                  </p:childTnLst>
                                </p:cTn>
                              </p:par>
                            </p:childTnLst>
                          </p:cTn>
                        </p:par>
                        <p:par>
                          <p:cTn id="146" fill="hold" nodeType="afterGroup">
                            <p:stCondLst>
                              <p:cond delay="3000"/>
                            </p:stCondLst>
                            <p:childTnLst>
                              <p:par>
                                <p:cTn id="147" presetID="1" presetClass="exit" presetSubtype="0" fill="hold" nodeType="afterEffect">
                                  <p:stCondLst>
                                    <p:cond delay="0"/>
                                  </p:stCondLst>
                                  <p:childTnLst>
                                    <p:set>
                                      <p:cBhvr>
                                        <p:cTn id="148" dur="1" fill="hold">
                                          <p:stCondLst>
                                            <p:cond delay="0"/>
                                          </p:stCondLst>
                                        </p:cTn>
                                        <p:tgtEl>
                                          <p:spTgt spid="201"/>
                                        </p:tgtEl>
                                        <p:attrNameLst>
                                          <p:attrName>style.visibility</p:attrName>
                                        </p:attrNameLst>
                                      </p:cBhvr>
                                      <p:to>
                                        <p:strVal val="hidden"/>
                                      </p:to>
                                    </p:set>
                                  </p:childTnLst>
                                </p:cTn>
                              </p:par>
                              <p:par>
                                <p:cTn id="149" presetID="37" presetClass="entr" presetSubtype="0" fill="hold" nodeType="withEffect">
                                  <p:stCondLst>
                                    <p:cond delay="0"/>
                                  </p:stCondLst>
                                  <p:childTnLst>
                                    <p:set>
                                      <p:cBhvr>
                                        <p:cTn id="150" dur="1" fill="hold">
                                          <p:stCondLst>
                                            <p:cond delay="0"/>
                                          </p:stCondLst>
                                        </p:cTn>
                                        <p:tgtEl>
                                          <p:spTgt spid="202"/>
                                        </p:tgtEl>
                                        <p:attrNameLst>
                                          <p:attrName>style.visibility</p:attrName>
                                        </p:attrNameLst>
                                      </p:cBhvr>
                                      <p:to>
                                        <p:strVal val="visible"/>
                                      </p:to>
                                    </p:set>
                                    <p:animEffect transition="in" filter="fade">
                                      <p:cBhvr>
                                        <p:cTn id="151" dur="1000"/>
                                        <p:tgtEl>
                                          <p:spTgt spid="202"/>
                                        </p:tgtEl>
                                      </p:cBhvr>
                                    </p:animEffect>
                                    <p:anim calcmode="lin" valueType="num">
                                      <p:cBhvr>
                                        <p:cTn id="152" dur="1000" fill="hold"/>
                                        <p:tgtEl>
                                          <p:spTgt spid="202"/>
                                        </p:tgtEl>
                                        <p:attrNameLst>
                                          <p:attrName>ppt_x</p:attrName>
                                        </p:attrNameLst>
                                      </p:cBhvr>
                                      <p:tavLst>
                                        <p:tav tm="0">
                                          <p:val>
                                            <p:strVal val="#ppt_x"/>
                                          </p:val>
                                        </p:tav>
                                        <p:tav tm="100000">
                                          <p:val>
                                            <p:strVal val="#ppt_x"/>
                                          </p:val>
                                        </p:tav>
                                      </p:tavLst>
                                    </p:anim>
                                    <p:anim calcmode="lin" valueType="num">
                                      <p:cBhvr>
                                        <p:cTn id="153" dur="900" decel="100000" fill="hold"/>
                                        <p:tgtEl>
                                          <p:spTgt spid="202"/>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202"/>
                                        </p:tgtEl>
                                        <p:attrNameLst>
                                          <p:attrName>ppt_y</p:attrName>
                                        </p:attrNameLst>
                                      </p:cBhvr>
                                      <p:tavLst>
                                        <p:tav tm="0">
                                          <p:val>
                                            <p:strVal val="#ppt_y-.03"/>
                                          </p:val>
                                        </p:tav>
                                        <p:tav tm="100000">
                                          <p:val>
                                            <p:strVal val="#ppt_y"/>
                                          </p:val>
                                        </p:tav>
                                      </p:tavLst>
                                    </p:anim>
                                  </p:childTnLst>
                                </p:cTn>
                              </p:par>
                              <p:par>
                                <p:cTn id="155" presetID="37" presetClass="entr" presetSubtype="0" fill="hold" grpId="0" nodeType="withEffect">
                                  <p:stCondLst>
                                    <p:cond delay="0"/>
                                  </p:stCondLst>
                                  <p:childTnLst>
                                    <p:set>
                                      <p:cBhvr>
                                        <p:cTn id="156" dur="1" fill="hold">
                                          <p:stCondLst>
                                            <p:cond delay="0"/>
                                          </p:stCondLst>
                                        </p:cTn>
                                        <p:tgtEl>
                                          <p:spTgt spid="217"/>
                                        </p:tgtEl>
                                        <p:attrNameLst>
                                          <p:attrName>style.visibility</p:attrName>
                                        </p:attrNameLst>
                                      </p:cBhvr>
                                      <p:to>
                                        <p:strVal val="visible"/>
                                      </p:to>
                                    </p:set>
                                    <p:animEffect transition="in" filter="fade">
                                      <p:cBhvr>
                                        <p:cTn id="157" dur="1000"/>
                                        <p:tgtEl>
                                          <p:spTgt spid="217"/>
                                        </p:tgtEl>
                                      </p:cBhvr>
                                    </p:animEffect>
                                    <p:anim calcmode="lin" valueType="num">
                                      <p:cBhvr>
                                        <p:cTn id="158" dur="1000" fill="hold"/>
                                        <p:tgtEl>
                                          <p:spTgt spid="217"/>
                                        </p:tgtEl>
                                        <p:attrNameLst>
                                          <p:attrName>ppt_x</p:attrName>
                                        </p:attrNameLst>
                                      </p:cBhvr>
                                      <p:tavLst>
                                        <p:tav tm="0">
                                          <p:val>
                                            <p:strVal val="#ppt_x"/>
                                          </p:val>
                                        </p:tav>
                                        <p:tav tm="100000">
                                          <p:val>
                                            <p:strVal val="#ppt_x"/>
                                          </p:val>
                                        </p:tav>
                                      </p:tavLst>
                                    </p:anim>
                                    <p:anim calcmode="lin" valueType="num">
                                      <p:cBhvr>
                                        <p:cTn id="159" dur="900" decel="100000" fill="hold"/>
                                        <p:tgtEl>
                                          <p:spTgt spid="217"/>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childTnLst>
                          </p:cTn>
                        </p:par>
                        <p:par>
                          <p:cTn id="161" fill="hold" nodeType="afterGroup">
                            <p:stCondLst>
                              <p:cond delay="4000"/>
                            </p:stCondLst>
                            <p:childTnLst>
                              <p:par>
                                <p:cTn id="162" presetID="1" presetClass="exit" presetSubtype="0" fill="hold" nodeType="afterEffect">
                                  <p:stCondLst>
                                    <p:cond delay="0"/>
                                  </p:stCondLst>
                                  <p:childTnLst>
                                    <p:set>
                                      <p:cBhvr>
                                        <p:cTn id="163" dur="1" fill="hold">
                                          <p:stCondLst>
                                            <p:cond delay="0"/>
                                          </p:stCondLst>
                                        </p:cTn>
                                        <p:tgtEl>
                                          <p:spTgt spid="206"/>
                                        </p:tgtEl>
                                        <p:attrNameLst>
                                          <p:attrName>style.visibility</p:attrName>
                                        </p:attrNameLst>
                                      </p:cBhvr>
                                      <p:to>
                                        <p:strVal val="hidden"/>
                                      </p:to>
                                    </p:set>
                                  </p:childTnLst>
                                </p:cTn>
                              </p:par>
                              <p:par>
                                <p:cTn id="164" presetID="37" presetClass="entr" presetSubtype="0" fill="hold" nodeType="withEffect">
                                  <p:stCondLst>
                                    <p:cond delay="0"/>
                                  </p:stCondLst>
                                  <p:childTnLst>
                                    <p:set>
                                      <p:cBhvr>
                                        <p:cTn id="165" dur="1" fill="hold">
                                          <p:stCondLst>
                                            <p:cond delay="0"/>
                                          </p:stCondLst>
                                        </p:cTn>
                                        <p:tgtEl>
                                          <p:spTgt spid="203"/>
                                        </p:tgtEl>
                                        <p:attrNameLst>
                                          <p:attrName>style.visibility</p:attrName>
                                        </p:attrNameLst>
                                      </p:cBhvr>
                                      <p:to>
                                        <p:strVal val="visible"/>
                                      </p:to>
                                    </p:set>
                                    <p:animEffect transition="in" filter="fade">
                                      <p:cBhvr>
                                        <p:cTn id="166" dur="1000"/>
                                        <p:tgtEl>
                                          <p:spTgt spid="203"/>
                                        </p:tgtEl>
                                      </p:cBhvr>
                                    </p:animEffect>
                                    <p:anim calcmode="lin" valueType="num">
                                      <p:cBhvr>
                                        <p:cTn id="167" dur="1000" fill="hold"/>
                                        <p:tgtEl>
                                          <p:spTgt spid="203"/>
                                        </p:tgtEl>
                                        <p:attrNameLst>
                                          <p:attrName>ppt_x</p:attrName>
                                        </p:attrNameLst>
                                      </p:cBhvr>
                                      <p:tavLst>
                                        <p:tav tm="0">
                                          <p:val>
                                            <p:strVal val="#ppt_x"/>
                                          </p:val>
                                        </p:tav>
                                        <p:tav tm="100000">
                                          <p:val>
                                            <p:strVal val="#ppt_x"/>
                                          </p:val>
                                        </p:tav>
                                      </p:tavLst>
                                    </p:anim>
                                    <p:anim calcmode="lin" valueType="num">
                                      <p:cBhvr>
                                        <p:cTn id="168" dur="900" decel="100000" fill="hold"/>
                                        <p:tgtEl>
                                          <p:spTgt spid="203"/>
                                        </p:tgtEl>
                                        <p:attrNameLst>
                                          <p:attrName>ppt_y</p:attrName>
                                        </p:attrNameLst>
                                      </p:cBhvr>
                                      <p:tavLst>
                                        <p:tav tm="0">
                                          <p:val>
                                            <p:strVal val="#ppt_y+1"/>
                                          </p:val>
                                        </p:tav>
                                        <p:tav tm="100000">
                                          <p:val>
                                            <p:strVal val="#ppt_y-.03"/>
                                          </p:val>
                                        </p:tav>
                                      </p:tavLst>
                                    </p:anim>
                                    <p:anim calcmode="lin" valueType="num">
                                      <p:cBhvr>
                                        <p:cTn id="169"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0"/>
                                  </p:stCondLst>
                                  <p:childTnLst>
                                    <p:set>
                                      <p:cBhvr>
                                        <p:cTn id="171" dur="1" fill="hold">
                                          <p:stCondLst>
                                            <p:cond delay="0"/>
                                          </p:stCondLst>
                                        </p:cTn>
                                        <p:tgtEl>
                                          <p:spTgt spid="209"/>
                                        </p:tgtEl>
                                        <p:attrNameLst>
                                          <p:attrName>style.visibility</p:attrName>
                                        </p:attrNameLst>
                                      </p:cBhvr>
                                      <p:to>
                                        <p:strVal val="visible"/>
                                      </p:to>
                                    </p:set>
                                    <p:animEffect transition="in" filter="fade">
                                      <p:cBhvr>
                                        <p:cTn id="172" dur="1000"/>
                                        <p:tgtEl>
                                          <p:spTgt spid="209"/>
                                        </p:tgtEl>
                                      </p:cBhvr>
                                    </p:animEffect>
                                    <p:anim calcmode="lin" valueType="num">
                                      <p:cBhvr>
                                        <p:cTn id="173" dur="1000" fill="hold"/>
                                        <p:tgtEl>
                                          <p:spTgt spid="209"/>
                                        </p:tgtEl>
                                        <p:attrNameLst>
                                          <p:attrName>ppt_x</p:attrName>
                                        </p:attrNameLst>
                                      </p:cBhvr>
                                      <p:tavLst>
                                        <p:tav tm="0">
                                          <p:val>
                                            <p:strVal val="#ppt_x"/>
                                          </p:val>
                                        </p:tav>
                                        <p:tav tm="100000">
                                          <p:val>
                                            <p:strVal val="#ppt_x"/>
                                          </p:val>
                                        </p:tav>
                                      </p:tavLst>
                                    </p:anim>
                                    <p:anim calcmode="lin" valueType="num">
                                      <p:cBhvr>
                                        <p:cTn id="174" dur="900" decel="100000" fill="hold"/>
                                        <p:tgtEl>
                                          <p:spTgt spid="209"/>
                                        </p:tgtEl>
                                        <p:attrNameLst>
                                          <p:attrName>ppt_y</p:attrName>
                                        </p:attrNameLst>
                                      </p:cBhvr>
                                      <p:tavLst>
                                        <p:tav tm="0">
                                          <p:val>
                                            <p:strVal val="#ppt_y+1"/>
                                          </p:val>
                                        </p:tav>
                                        <p:tav tm="100000">
                                          <p:val>
                                            <p:strVal val="#ppt_y-.03"/>
                                          </p:val>
                                        </p:tav>
                                      </p:tavLst>
                                    </p:anim>
                                    <p:anim calcmode="lin" valueType="num">
                                      <p:cBhvr>
                                        <p:cTn id="175" dur="100" accel="100000" fill="hold">
                                          <p:stCondLst>
                                            <p:cond delay="900"/>
                                          </p:stCondLst>
                                        </p:cTn>
                                        <p:tgtEl>
                                          <p:spTgt spid="209"/>
                                        </p:tgtEl>
                                        <p:attrNameLst>
                                          <p:attrName>ppt_y</p:attrName>
                                        </p:attrNameLst>
                                      </p:cBhvr>
                                      <p:tavLst>
                                        <p:tav tm="0">
                                          <p:val>
                                            <p:strVal val="#ppt_y-.03"/>
                                          </p:val>
                                        </p:tav>
                                        <p:tav tm="100000">
                                          <p:val>
                                            <p:strVal val="#ppt_y"/>
                                          </p:val>
                                        </p:tav>
                                      </p:tavLst>
                                    </p:anim>
                                  </p:childTnLst>
                                </p:cTn>
                              </p:par>
                            </p:childTnLst>
                          </p:cTn>
                        </p:par>
                        <p:par>
                          <p:cTn id="176" fill="hold" nodeType="afterGroup">
                            <p:stCondLst>
                              <p:cond delay="5000"/>
                            </p:stCondLst>
                            <p:childTnLst>
                              <p:par>
                                <p:cTn id="177" presetID="1" presetClass="exit" presetSubtype="0" fill="hold" nodeType="afterEffect">
                                  <p:stCondLst>
                                    <p:cond delay="0"/>
                                  </p:stCondLst>
                                  <p:childTnLst>
                                    <p:set>
                                      <p:cBhvr>
                                        <p:cTn id="178" dur="1" fill="hold">
                                          <p:stCondLst>
                                            <p:cond delay="0"/>
                                          </p:stCondLst>
                                        </p:cTn>
                                        <p:tgtEl>
                                          <p:spTgt spid="202"/>
                                        </p:tgtEl>
                                        <p:attrNameLst>
                                          <p:attrName>style.visibility</p:attrName>
                                        </p:attrNameLst>
                                      </p:cBhvr>
                                      <p:to>
                                        <p:strVal val="hidden"/>
                                      </p:to>
                                    </p:set>
                                  </p:childTnLst>
                                </p:cTn>
                              </p:par>
                              <p:par>
                                <p:cTn id="179" presetID="37" presetClass="entr" presetSubtype="0" fill="hold" nodeType="withEffect">
                                  <p:stCondLst>
                                    <p:cond delay="0"/>
                                  </p:stCondLst>
                                  <p:childTnLst>
                                    <p:set>
                                      <p:cBhvr>
                                        <p:cTn id="180" dur="1" fill="hold">
                                          <p:stCondLst>
                                            <p:cond delay="0"/>
                                          </p:stCondLst>
                                        </p:cTn>
                                        <p:tgtEl>
                                          <p:spTgt spid="200"/>
                                        </p:tgtEl>
                                        <p:attrNameLst>
                                          <p:attrName>style.visibility</p:attrName>
                                        </p:attrNameLst>
                                      </p:cBhvr>
                                      <p:to>
                                        <p:strVal val="visible"/>
                                      </p:to>
                                    </p:set>
                                    <p:animEffect transition="in" filter="fade">
                                      <p:cBhvr>
                                        <p:cTn id="181" dur="1000"/>
                                        <p:tgtEl>
                                          <p:spTgt spid="200"/>
                                        </p:tgtEl>
                                      </p:cBhvr>
                                    </p:animEffect>
                                    <p:anim calcmode="lin" valueType="num">
                                      <p:cBhvr>
                                        <p:cTn id="182" dur="1000" fill="hold"/>
                                        <p:tgtEl>
                                          <p:spTgt spid="200"/>
                                        </p:tgtEl>
                                        <p:attrNameLst>
                                          <p:attrName>ppt_x</p:attrName>
                                        </p:attrNameLst>
                                      </p:cBhvr>
                                      <p:tavLst>
                                        <p:tav tm="0">
                                          <p:val>
                                            <p:strVal val="#ppt_x"/>
                                          </p:val>
                                        </p:tav>
                                        <p:tav tm="100000">
                                          <p:val>
                                            <p:strVal val="#ppt_x"/>
                                          </p:val>
                                        </p:tav>
                                      </p:tavLst>
                                    </p:anim>
                                    <p:anim calcmode="lin" valueType="num">
                                      <p:cBhvr>
                                        <p:cTn id="183" dur="900" decel="100000" fill="hold"/>
                                        <p:tgtEl>
                                          <p:spTgt spid="200"/>
                                        </p:tgtEl>
                                        <p:attrNameLst>
                                          <p:attrName>ppt_y</p:attrName>
                                        </p:attrNameLst>
                                      </p:cBhvr>
                                      <p:tavLst>
                                        <p:tav tm="0">
                                          <p:val>
                                            <p:strVal val="#ppt_y+1"/>
                                          </p:val>
                                        </p:tav>
                                        <p:tav tm="100000">
                                          <p:val>
                                            <p:strVal val="#ppt_y-.03"/>
                                          </p:val>
                                        </p:tav>
                                      </p:tavLst>
                                    </p:anim>
                                    <p:anim calcmode="lin" valueType="num">
                                      <p:cBhvr>
                                        <p:cTn id="184" dur="100" accel="100000" fill="hold">
                                          <p:stCondLst>
                                            <p:cond delay="900"/>
                                          </p:stCondLst>
                                        </p:cTn>
                                        <p:tgtEl>
                                          <p:spTgt spid="200"/>
                                        </p:tgtEl>
                                        <p:attrNameLst>
                                          <p:attrName>ppt_y</p:attrName>
                                        </p:attrNameLst>
                                      </p:cBhvr>
                                      <p:tavLst>
                                        <p:tav tm="0">
                                          <p:val>
                                            <p:strVal val="#ppt_y-.03"/>
                                          </p:val>
                                        </p:tav>
                                        <p:tav tm="100000">
                                          <p:val>
                                            <p:strVal val="#ppt_y"/>
                                          </p:val>
                                        </p:tav>
                                      </p:tavLst>
                                    </p:anim>
                                  </p:childTnLst>
                                </p:cTn>
                              </p:par>
                              <p:par>
                                <p:cTn id="185" presetID="37" presetClass="entr" presetSubtype="0" fill="hold" grpId="0" nodeType="withEffect">
                                  <p:stCondLst>
                                    <p:cond delay="0"/>
                                  </p:stCondLst>
                                  <p:childTnLst>
                                    <p:set>
                                      <p:cBhvr>
                                        <p:cTn id="186" dur="1" fill="hold">
                                          <p:stCondLst>
                                            <p:cond delay="0"/>
                                          </p:stCondLst>
                                        </p:cTn>
                                        <p:tgtEl>
                                          <p:spTgt spid="216"/>
                                        </p:tgtEl>
                                        <p:attrNameLst>
                                          <p:attrName>style.visibility</p:attrName>
                                        </p:attrNameLst>
                                      </p:cBhvr>
                                      <p:to>
                                        <p:strVal val="visible"/>
                                      </p:to>
                                    </p:set>
                                    <p:animEffect transition="in" filter="fade">
                                      <p:cBhvr>
                                        <p:cTn id="187" dur="1000"/>
                                        <p:tgtEl>
                                          <p:spTgt spid="216"/>
                                        </p:tgtEl>
                                      </p:cBhvr>
                                    </p:animEffect>
                                    <p:anim calcmode="lin" valueType="num">
                                      <p:cBhvr>
                                        <p:cTn id="188" dur="1000" fill="hold"/>
                                        <p:tgtEl>
                                          <p:spTgt spid="216"/>
                                        </p:tgtEl>
                                        <p:attrNameLst>
                                          <p:attrName>ppt_x</p:attrName>
                                        </p:attrNameLst>
                                      </p:cBhvr>
                                      <p:tavLst>
                                        <p:tav tm="0">
                                          <p:val>
                                            <p:strVal val="#ppt_x"/>
                                          </p:val>
                                        </p:tav>
                                        <p:tav tm="100000">
                                          <p:val>
                                            <p:strVal val="#ppt_x"/>
                                          </p:val>
                                        </p:tav>
                                      </p:tavLst>
                                    </p:anim>
                                    <p:anim calcmode="lin" valueType="num">
                                      <p:cBhvr>
                                        <p:cTn id="189" dur="900" decel="100000" fill="hold"/>
                                        <p:tgtEl>
                                          <p:spTgt spid="216"/>
                                        </p:tgtEl>
                                        <p:attrNameLst>
                                          <p:attrName>ppt_y</p:attrName>
                                        </p:attrNameLst>
                                      </p:cBhvr>
                                      <p:tavLst>
                                        <p:tav tm="0">
                                          <p:val>
                                            <p:strVal val="#ppt_y+1"/>
                                          </p:val>
                                        </p:tav>
                                        <p:tav tm="100000">
                                          <p:val>
                                            <p:strVal val="#ppt_y-.03"/>
                                          </p:val>
                                        </p:tav>
                                      </p:tavLst>
                                    </p:anim>
                                    <p:anim calcmode="lin" valueType="num">
                                      <p:cBhvr>
                                        <p:cTn id="190" dur="100" accel="100000" fill="hold">
                                          <p:stCondLst>
                                            <p:cond delay="900"/>
                                          </p:stCondLst>
                                        </p:cTn>
                                        <p:tgtEl>
                                          <p:spTgt spid="216"/>
                                        </p:tgtEl>
                                        <p:attrNameLst>
                                          <p:attrName>ppt_y</p:attrName>
                                        </p:attrNameLst>
                                      </p:cBhvr>
                                      <p:tavLst>
                                        <p:tav tm="0">
                                          <p:val>
                                            <p:strVal val="#ppt_y-.03"/>
                                          </p:val>
                                        </p:tav>
                                        <p:tav tm="100000">
                                          <p:val>
                                            <p:strVal val="#ppt_y"/>
                                          </p:val>
                                        </p:tav>
                                      </p:tavLst>
                                    </p:anim>
                                  </p:childTnLst>
                                </p:cTn>
                              </p:par>
                            </p:childTnLst>
                          </p:cTn>
                        </p:par>
                        <p:par>
                          <p:cTn id="191" fill="hold" nodeType="afterGroup">
                            <p:stCondLst>
                              <p:cond delay="6000"/>
                            </p:stCondLst>
                            <p:childTnLst>
                              <p:par>
                                <p:cTn id="192" presetID="1" presetClass="exit" presetSubtype="0" fill="hold" nodeType="afterEffect">
                                  <p:stCondLst>
                                    <p:cond delay="0"/>
                                  </p:stCondLst>
                                  <p:childTnLst>
                                    <p:set>
                                      <p:cBhvr>
                                        <p:cTn id="193" dur="1" fill="hold">
                                          <p:stCondLst>
                                            <p:cond delay="0"/>
                                          </p:stCondLst>
                                        </p:cTn>
                                        <p:tgtEl>
                                          <p:spTgt spid="203"/>
                                        </p:tgtEl>
                                        <p:attrNameLst>
                                          <p:attrName>style.visibility</p:attrName>
                                        </p:attrNameLst>
                                      </p:cBhvr>
                                      <p:to>
                                        <p:strVal val="hidden"/>
                                      </p:to>
                                    </p:set>
                                  </p:childTnLst>
                                </p:cTn>
                              </p:par>
                              <p:par>
                                <p:cTn id="194" presetID="37" presetClass="entr" presetSubtype="0" fill="hold" nodeType="withEffect">
                                  <p:stCondLst>
                                    <p:cond delay="0"/>
                                  </p:stCondLst>
                                  <p:childTnLst>
                                    <p:set>
                                      <p:cBhvr>
                                        <p:cTn id="195" dur="1" fill="hold">
                                          <p:stCondLst>
                                            <p:cond delay="0"/>
                                          </p:stCondLst>
                                        </p:cTn>
                                        <p:tgtEl>
                                          <p:spTgt spid="204"/>
                                        </p:tgtEl>
                                        <p:attrNameLst>
                                          <p:attrName>style.visibility</p:attrName>
                                        </p:attrNameLst>
                                      </p:cBhvr>
                                      <p:to>
                                        <p:strVal val="visible"/>
                                      </p:to>
                                    </p:set>
                                    <p:animEffect transition="in" filter="fade">
                                      <p:cBhvr>
                                        <p:cTn id="196" dur="1000"/>
                                        <p:tgtEl>
                                          <p:spTgt spid="204"/>
                                        </p:tgtEl>
                                      </p:cBhvr>
                                    </p:animEffect>
                                    <p:anim calcmode="lin" valueType="num">
                                      <p:cBhvr>
                                        <p:cTn id="197" dur="1000" fill="hold"/>
                                        <p:tgtEl>
                                          <p:spTgt spid="204"/>
                                        </p:tgtEl>
                                        <p:attrNameLst>
                                          <p:attrName>ppt_x</p:attrName>
                                        </p:attrNameLst>
                                      </p:cBhvr>
                                      <p:tavLst>
                                        <p:tav tm="0">
                                          <p:val>
                                            <p:strVal val="#ppt_x"/>
                                          </p:val>
                                        </p:tav>
                                        <p:tav tm="100000">
                                          <p:val>
                                            <p:strVal val="#ppt_x"/>
                                          </p:val>
                                        </p:tav>
                                      </p:tavLst>
                                    </p:anim>
                                    <p:anim calcmode="lin" valueType="num">
                                      <p:cBhvr>
                                        <p:cTn id="198" dur="900" decel="100000" fill="hold"/>
                                        <p:tgtEl>
                                          <p:spTgt spid="204"/>
                                        </p:tgtEl>
                                        <p:attrNameLst>
                                          <p:attrName>ppt_y</p:attrName>
                                        </p:attrNameLst>
                                      </p:cBhvr>
                                      <p:tavLst>
                                        <p:tav tm="0">
                                          <p:val>
                                            <p:strVal val="#ppt_y+1"/>
                                          </p:val>
                                        </p:tav>
                                        <p:tav tm="100000">
                                          <p:val>
                                            <p:strVal val="#ppt_y-.03"/>
                                          </p:val>
                                        </p:tav>
                                      </p:tavLst>
                                    </p:anim>
                                    <p:anim calcmode="lin" valueType="num">
                                      <p:cBhvr>
                                        <p:cTn id="199" dur="100" accel="100000" fill="hold">
                                          <p:stCondLst>
                                            <p:cond delay="900"/>
                                          </p:stCondLst>
                                        </p:cTn>
                                        <p:tgtEl>
                                          <p:spTgt spid="204"/>
                                        </p:tgtEl>
                                        <p:attrNameLst>
                                          <p:attrName>ppt_y</p:attrName>
                                        </p:attrNameLst>
                                      </p:cBhvr>
                                      <p:tavLst>
                                        <p:tav tm="0">
                                          <p:val>
                                            <p:strVal val="#ppt_y-.03"/>
                                          </p:val>
                                        </p:tav>
                                        <p:tav tm="100000">
                                          <p:val>
                                            <p:strVal val="#ppt_y"/>
                                          </p:val>
                                        </p:tav>
                                      </p:tavLst>
                                    </p:anim>
                                  </p:childTnLst>
                                </p:cTn>
                              </p:par>
                              <p:par>
                                <p:cTn id="200" presetID="37" presetClass="entr" presetSubtype="0" fill="hold" grpId="0" nodeType="withEffect">
                                  <p:stCondLst>
                                    <p:cond delay="0"/>
                                  </p:stCondLst>
                                  <p:childTnLst>
                                    <p:set>
                                      <p:cBhvr>
                                        <p:cTn id="201" dur="1" fill="hold">
                                          <p:stCondLst>
                                            <p:cond delay="0"/>
                                          </p:stCondLst>
                                        </p:cTn>
                                        <p:tgtEl>
                                          <p:spTgt spid="213"/>
                                        </p:tgtEl>
                                        <p:attrNameLst>
                                          <p:attrName>style.visibility</p:attrName>
                                        </p:attrNameLst>
                                      </p:cBhvr>
                                      <p:to>
                                        <p:strVal val="visible"/>
                                      </p:to>
                                    </p:set>
                                    <p:animEffect transition="in" filter="fade">
                                      <p:cBhvr>
                                        <p:cTn id="202" dur="1000"/>
                                        <p:tgtEl>
                                          <p:spTgt spid="213"/>
                                        </p:tgtEl>
                                      </p:cBhvr>
                                    </p:animEffect>
                                    <p:anim calcmode="lin" valueType="num">
                                      <p:cBhvr>
                                        <p:cTn id="203" dur="1000" fill="hold"/>
                                        <p:tgtEl>
                                          <p:spTgt spid="213"/>
                                        </p:tgtEl>
                                        <p:attrNameLst>
                                          <p:attrName>ppt_x</p:attrName>
                                        </p:attrNameLst>
                                      </p:cBhvr>
                                      <p:tavLst>
                                        <p:tav tm="0">
                                          <p:val>
                                            <p:strVal val="#ppt_x"/>
                                          </p:val>
                                        </p:tav>
                                        <p:tav tm="100000">
                                          <p:val>
                                            <p:strVal val="#ppt_x"/>
                                          </p:val>
                                        </p:tav>
                                      </p:tavLst>
                                    </p:anim>
                                    <p:anim calcmode="lin" valueType="num">
                                      <p:cBhvr>
                                        <p:cTn id="204" dur="900" decel="100000" fill="hold"/>
                                        <p:tgtEl>
                                          <p:spTgt spid="213"/>
                                        </p:tgtEl>
                                        <p:attrNameLst>
                                          <p:attrName>ppt_y</p:attrName>
                                        </p:attrNameLst>
                                      </p:cBhvr>
                                      <p:tavLst>
                                        <p:tav tm="0">
                                          <p:val>
                                            <p:strVal val="#ppt_y+1"/>
                                          </p:val>
                                        </p:tav>
                                        <p:tav tm="100000">
                                          <p:val>
                                            <p:strVal val="#ppt_y-.03"/>
                                          </p:val>
                                        </p:tav>
                                      </p:tavLst>
                                    </p:anim>
                                    <p:anim calcmode="lin" valueType="num">
                                      <p:cBhvr>
                                        <p:cTn id="205"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par>
                          <p:cTn id="206" fill="hold" nodeType="afterGroup">
                            <p:stCondLst>
                              <p:cond delay="7000"/>
                            </p:stCondLst>
                            <p:childTnLst>
                              <p:par>
                                <p:cTn id="207" presetID="1" presetClass="exit" presetSubtype="0" fill="hold" nodeType="afterEffect">
                                  <p:stCondLst>
                                    <p:cond delay="0"/>
                                  </p:stCondLst>
                                  <p:childTnLst>
                                    <p:set>
                                      <p:cBhvr>
                                        <p:cTn id="208" dur="1" fill="hold">
                                          <p:stCondLst>
                                            <p:cond delay="0"/>
                                          </p:stCondLst>
                                        </p:cTn>
                                        <p:tgtEl>
                                          <p:spTgt spid="200"/>
                                        </p:tgtEl>
                                        <p:attrNameLst>
                                          <p:attrName>style.visibility</p:attrName>
                                        </p:attrNameLst>
                                      </p:cBhvr>
                                      <p:to>
                                        <p:strVal val="hidden"/>
                                      </p:to>
                                    </p:set>
                                  </p:childTnLst>
                                </p:cTn>
                              </p:par>
                              <p:par>
                                <p:cTn id="209" presetID="37" presetClass="entr" presetSubtype="0" fill="hold" nodeType="withEffect">
                                  <p:stCondLst>
                                    <p:cond delay="0"/>
                                  </p:stCondLst>
                                  <p:childTnLst>
                                    <p:set>
                                      <p:cBhvr>
                                        <p:cTn id="210" dur="1" fill="hold">
                                          <p:stCondLst>
                                            <p:cond delay="0"/>
                                          </p:stCondLst>
                                        </p:cTn>
                                        <p:tgtEl>
                                          <p:spTgt spid="207"/>
                                        </p:tgtEl>
                                        <p:attrNameLst>
                                          <p:attrName>style.visibility</p:attrName>
                                        </p:attrNameLst>
                                      </p:cBhvr>
                                      <p:to>
                                        <p:strVal val="visible"/>
                                      </p:to>
                                    </p:set>
                                    <p:animEffect transition="in" filter="fade">
                                      <p:cBhvr>
                                        <p:cTn id="211" dur="1000"/>
                                        <p:tgtEl>
                                          <p:spTgt spid="207"/>
                                        </p:tgtEl>
                                      </p:cBhvr>
                                    </p:animEffect>
                                    <p:anim calcmode="lin" valueType="num">
                                      <p:cBhvr>
                                        <p:cTn id="212" dur="1000" fill="hold"/>
                                        <p:tgtEl>
                                          <p:spTgt spid="207"/>
                                        </p:tgtEl>
                                        <p:attrNameLst>
                                          <p:attrName>ppt_x</p:attrName>
                                        </p:attrNameLst>
                                      </p:cBhvr>
                                      <p:tavLst>
                                        <p:tav tm="0">
                                          <p:val>
                                            <p:strVal val="#ppt_x"/>
                                          </p:val>
                                        </p:tav>
                                        <p:tav tm="100000">
                                          <p:val>
                                            <p:strVal val="#ppt_x"/>
                                          </p:val>
                                        </p:tav>
                                      </p:tavLst>
                                    </p:anim>
                                    <p:anim calcmode="lin" valueType="num">
                                      <p:cBhvr>
                                        <p:cTn id="213" dur="900" decel="100000" fill="hold"/>
                                        <p:tgtEl>
                                          <p:spTgt spid="20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215" presetID="37" presetClass="entr" presetSubtype="0" fill="hold" grpId="0" nodeType="withEffect">
                                  <p:stCondLst>
                                    <p:cond delay="0"/>
                                  </p:stCondLst>
                                  <p:childTnLst>
                                    <p:set>
                                      <p:cBhvr>
                                        <p:cTn id="216" dur="1" fill="hold">
                                          <p:stCondLst>
                                            <p:cond delay="0"/>
                                          </p:stCondLst>
                                        </p:cTn>
                                        <p:tgtEl>
                                          <p:spTgt spid="214"/>
                                        </p:tgtEl>
                                        <p:attrNameLst>
                                          <p:attrName>style.visibility</p:attrName>
                                        </p:attrNameLst>
                                      </p:cBhvr>
                                      <p:to>
                                        <p:strVal val="visible"/>
                                      </p:to>
                                    </p:set>
                                    <p:animEffect transition="in" filter="fade">
                                      <p:cBhvr>
                                        <p:cTn id="217" dur="1000"/>
                                        <p:tgtEl>
                                          <p:spTgt spid="214"/>
                                        </p:tgtEl>
                                      </p:cBhvr>
                                    </p:animEffect>
                                    <p:anim calcmode="lin" valueType="num">
                                      <p:cBhvr>
                                        <p:cTn id="218" dur="1000" fill="hold"/>
                                        <p:tgtEl>
                                          <p:spTgt spid="214"/>
                                        </p:tgtEl>
                                        <p:attrNameLst>
                                          <p:attrName>ppt_x</p:attrName>
                                        </p:attrNameLst>
                                      </p:cBhvr>
                                      <p:tavLst>
                                        <p:tav tm="0">
                                          <p:val>
                                            <p:strVal val="#ppt_x"/>
                                          </p:val>
                                        </p:tav>
                                        <p:tav tm="100000">
                                          <p:val>
                                            <p:strVal val="#ppt_x"/>
                                          </p:val>
                                        </p:tav>
                                      </p:tavLst>
                                    </p:anim>
                                    <p:anim calcmode="lin" valueType="num">
                                      <p:cBhvr>
                                        <p:cTn id="219" dur="900" decel="100000" fill="hold"/>
                                        <p:tgtEl>
                                          <p:spTgt spid="214"/>
                                        </p:tgtEl>
                                        <p:attrNameLst>
                                          <p:attrName>ppt_y</p:attrName>
                                        </p:attrNameLst>
                                      </p:cBhvr>
                                      <p:tavLst>
                                        <p:tav tm="0">
                                          <p:val>
                                            <p:strVal val="#ppt_y+1"/>
                                          </p:val>
                                        </p:tav>
                                        <p:tav tm="100000">
                                          <p:val>
                                            <p:strVal val="#ppt_y-.03"/>
                                          </p:val>
                                        </p:tav>
                                      </p:tavLst>
                                    </p:anim>
                                    <p:anim calcmode="lin" valueType="num">
                                      <p:cBhvr>
                                        <p:cTn id="220"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cTn>
                              </p:par>
                            </p:childTnLst>
                          </p:cTn>
                        </p:par>
                        <p:par>
                          <p:cTn id="221" fill="hold" nodeType="afterGroup">
                            <p:stCondLst>
                              <p:cond delay="8000"/>
                            </p:stCondLst>
                            <p:childTnLst>
                              <p:par>
                                <p:cTn id="222" presetID="1" presetClass="exit" presetSubtype="0" fill="hold" nodeType="afterEffect">
                                  <p:stCondLst>
                                    <p:cond delay="0"/>
                                  </p:stCondLst>
                                  <p:childTnLst>
                                    <p:set>
                                      <p:cBhvr>
                                        <p:cTn id="223" dur="1" fill="hold">
                                          <p:stCondLst>
                                            <p:cond delay="0"/>
                                          </p:stCondLst>
                                        </p:cTn>
                                        <p:tgtEl>
                                          <p:spTgt spid="204"/>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 presetClass="exit" presetSubtype="0" fill="hold" nodeType="clickEffect">
                                  <p:stCondLst>
                                    <p:cond delay="0"/>
                                  </p:stCondLst>
                                  <p:childTnLst>
                                    <p:set>
                                      <p:cBhvr>
                                        <p:cTn id="227" dur="1" fill="hold">
                                          <p:stCondLst>
                                            <p:cond delay="0"/>
                                          </p:stCondLst>
                                        </p:cTn>
                                        <p:tgtEl>
                                          <p:spTgt spid="207"/>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208"/>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218"/>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210"/>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217"/>
                                        </p:tgtEl>
                                        <p:attrNameLst>
                                          <p:attrName>style.visibility</p:attrName>
                                        </p:attrNameLst>
                                      </p:cBhvr>
                                      <p:to>
                                        <p:strVal val="hidden"/>
                                      </p:to>
                                    </p:set>
                                  </p:childTnLst>
                                </p:cTn>
                              </p:par>
                              <p:par>
                                <p:cTn id="236" presetID="1" presetClass="exit" presetSubtype="0" fill="hold" grpId="1" nodeType="withEffect">
                                  <p:stCondLst>
                                    <p:cond delay="0"/>
                                  </p:stCondLst>
                                  <p:childTnLst>
                                    <p:set>
                                      <p:cBhvr>
                                        <p:cTn id="237" dur="1" fill="hold">
                                          <p:stCondLst>
                                            <p:cond delay="0"/>
                                          </p:stCondLst>
                                        </p:cTn>
                                        <p:tgtEl>
                                          <p:spTgt spid="209"/>
                                        </p:tgtEl>
                                        <p:attrNameLst>
                                          <p:attrName>style.visibility</p:attrName>
                                        </p:attrNameLst>
                                      </p:cBhvr>
                                      <p:to>
                                        <p:strVal val="hidden"/>
                                      </p:to>
                                    </p:set>
                                  </p:childTnLst>
                                </p:cTn>
                              </p:par>
                              <p:par>
                                <p:cTn id="238" presetID="1" presetClass="exit" presetSubtype="0" fill="hold" grpId="1" nodeType="withEffect">
                                  <p:stCondLst>
                                    <p:cond delay="0"/>
                                  </p:stCondLst>
                                  <p:childTnLst>
                                    <p:set>
                                      <p:cBhvr>
                                        <p:cTn id="239" dur="1" fill="hold">
                                          <p:stCondLst>
                                            <p:cond delay="0"/>
                                          </p:stCondLst>
                                        </p:cTn>
                                        <p:tgtEl>
                                          <p:spTgt spid="216"/>
                                        </p:tgtEl>
                                        <p:attrNameLst>
                                          <p:attrName>style.visibility</p:attrName>
                                        </p:attrNameLst>
                                      </p:cBhvr>
                                      <p:to>
                                        <p:strVal val="hidden"/>
                                      </p:to>
                                    </p:set>
                                  </p:childTnLst>
                                </p:cTn>
                              </p:par>
                              <p:par>
                                <p:cTn id="240" presetID="1" presetClass="exit" presetSubtype="0" fill="hold" grpId="1" nodeType="withEffect">
                                  <p:stCondLst>
                                    <p:cond delay="0"/>
                                  </p:stCondLst>
                                  <p:childTnLst>
                                    <p:set>
                                      <p:cBhvr>
                                        <p:cTn id="241" dur="1" fill="hold">
                                          <p:stCondLst>
                                            <p:cond delay="0"/>
                                          </p:stCondLst>
                                        </p:cTn>
                                        <p:tgtEl>
                                          <p:spTgt spid="213"/>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214"/>
                                        </p:tgtEl>
                                        <p:attrNameLst>
                                          <p:attrName>style.visibility</p:attrName>
                                        </p:attrNameLst>
                                      </p:cBhvr>
                                      <p:to>
                                        <p:strVal val="hidden"/>
                                      </p:to>
                                    </p:set>
                                  </p:childTnLst>
                                </p:cTn>
                              </p:par>
                              <p:par>
                                <p:cTn id="244" presetID="1" presetClass="entr" presetSubtype="0" fill="hold" grpId="1" nodeType="withEffect">
                                  <p:stCondLst>
                                    <p:cond delay="0"/>
                                  </p:stCondLst>
                                  <p:childTnLst>
                                    <p:set>
                                      <p:cBhvr>
                                        <p:cTn id="245" dur="1" fill="hold">
                                          <p:stCondLst>
                                            <p:cond delay="0"/>
                                          </p:stCondLst>
                                        </p:cTn>
                                        <p:tgtEl>
                                          <p:spTgt spid="221"/>
                                        </p:tgtEl>
                                        <p:attrNameLst>
                                          <p:attrName>style.visibility</p:attrName>
                                        </p:attrNameLst>
                                      </p:cBhvr>
                                      <p:to>
                                        <p:strVal val="visible"/>
                                      </p:to>
                                    </p:set>
                                  </p:childTnLst>
                                </p:cTn>
                              </p:par>
                              <p:par>
                                <p:cTn id="246" presetID="1" presetClass="entr" presetSubtype="0" fill="hold" grpId="1" nodeType="withEffect">
                                  <p:stCondLst>
                                    <p:cond delay="0"/>
                                  </p:stCondLst>
                                  <p:childTnLst>
                                    <p:set>
                                      <p:cBhvr>
                                        <p:cTn id="247" dur="1" fill="hold">
                                          <p:stCondLst>
                                            <p:cond delay="0"/>
                                          </p:stCondLst>
                                        </p:cTn>
                                        <p:tgtEl>
                                          <p:spTgt spid="222"/>
                                        </p:tgtEl>
                                        <p:attrNameLst>
                                          <p:attrName>style.visibility</p:attrName>
                                        </p:attrNameLst>
                                      </p:cBhvr>
                                      <p:to>
                                        <p:strVal val="visible"/>
                                      </p:to>
                                    </p:set>
                                  </p:childTnLst>
                                </p:cTn>
                              </p:par>
                              <p:par>
                                <p:cTn id="248" presetID="1" presetClass="entr" presetSubtype="0" fill="hold" grpId="1" nodeType="withEffect">
                                  <p:stCondLst>
                                    <p:cond delay="0"/>
                                  </p:stCondLst>
                                  <p:childTnLst>
                                    <p:set>
                                      <p:cBhvr>
                                        <p:cTn id="249" dur="1" fill="hold">
                                          <p:stCondLst>
                                            <p:cond delay="0"/>
                                          </p:stCondLst>
                                        </p:cTn>
                                        <p:tgtEl>
                                          <p:spTgt spid="220"/>
                                        </p:tgtEl>
                                        <p:attrNameLst>
                                          <p:attrName>style.visibility</p:attrName>
                                        </p:attrNameLst>
                                      </p:cBhvr>
                                      <p:to>
                                        <p:strVal val="visible"/>
                                      </p:to>
                                    </p:set>
                                  </p:childTnLst>
                                </p:cTn>
                              </p:par>
                              <p:par>
                                <p:cTn id="250" presetID="1" presetClass="entr" presetSubtype="0" fill="hold" grpId="1" nodeType="withEffect">
                                  <p:stCondLst>
                                    <p:cond delay="0"/>
                                  </p:stCondLst>
                                  <p:childTnLst>
                                    <p:set>
                                      <p:cBhvr>
                                        <p:cTn id="251" dur="1" fill="hold">
                                          <p:stCondLst>
                                            <p:cond delay="0"/>
                                          </p:stCondLst>
                                        </p:cTn>
                                        <p:tgtEl>
                                          <p:spTgt spid="224"/>
                                        </p:tgtEl>
                                        <p:attrNameLst>
                                          <p:attrName>style.visibility</p:attrName>
                                        </p:attrNameLst>
                                      </p:cBhvr>
                                      <p:to>
                                        <p:strVal val="visible"/>
                                      </p:to>
                                    </p:set>
                                  </p:childTnLst>
                                </p:cTn>
                              </p:par>
                              <p:par>
                                <p:cTn id="252" presetID="1" presetClass="entr" presetSubtype="0" fill="hold" grpId="1" nodeType="withEffect">
                                  <p:stCondLst>
                                    <p:cond delay="0"/>
                                  </p:stCondLst>
                                  <p:childTnLst>
                                    <p:set>
                                      <p:cBhvr>
                                        <p:cTn id="253" dur="1" fill="hold">
                                          <p:stCondLst>
                                            <p:cond delay="0"/>
                                          </p:stCondLst>
                                        </p:cTn>
                                        <p:tgtEl>
                                          <p:spTgt spid="225"/>
                                        </p:tgtEl>
                                        <p:attrNameLst>
                                          <p:attrName>style.visibility</p:attrName>
                                        </p:attrNameLst>
                                      </p:cBhvr>
                                      <p:to>
                                        <p:strVal val="visible"/>
                                      </p:to>
                                    </p:set>
                                  </p:childTnLst>
                                </p:cTn>
                              </p:par>
                              <p:par>
                                <p:cTn id="254" presetID="1" presetClass="entr" presetSubtype="0" fill="hold" grpId="1" nodeType="withEffect">
                                  <p:stCondLst>
                                    <p:cond delay="0"/>
                                  </p:stCondLst>
                                  <p:childTnLst>
                                    <p:set>
                                      <p:cBhvr>
                                        <p:cTn id="255" dur="1" fill="hold">
                                          <p:stCondLst>
                                            <p:cond delay="0"/>
                                          </p:stCondLst>
                                        </p:cTn>
                                        <p:tgtEl>
                                          <p:spTgt spid="223"/>
                                        </p:tgtEl>
                                        <p:attrNameLst>
                                          <p:attrName>style.visibility</p:attrName>
                                        </p:attrNameLst>
                                      </p:cBhvr>
                                      <p:to>
                                        <p:strVal val="visible"/>
                                      </p:to>
                                    </p:set>
                                  </p:childTnLst>
                                </p:cTn>
                              </p:par>
                              <p:par>
                                <p:cTn id="256" presetID="56" presetClass="path" presetSubtype="0" accel="50000" decel="50000" fill="hold" grpId="0" nodeType="withEffect">
                                  <p:stCondLst>
                                    <p:cond delay="0"/>
                                  </p:stCondLst>
                                  <p:childTnLst>
                                    <p:animMotion origin="layout" path="M 0.00122 0.00579 L -0.0618 -0.13483 " pathEditMode="relative" rAng="0" ptsTypes="AA">
                                      <p:cBhvr>
                                        <p:cTn id="257" dur="500" fill="hold"/>
                                        <p:tgtEl>
                                          <p:spTgt spid="221"/>
                                        </p:tgtEl>
                                        <p:attrNameLst>
                                          <p:attrName>ppt_x</p:attrName>
                                          <p:attrName>ppt_y</p:attrName>
                                        </p:attrNameLst>
                                      </p:cBhvr>
                                      <p:rCtr x="-32" y="-70"/>
                                    </p:animMotion>
                                  </p:childTnLst>
                                </p:cTn>
                              </p:par>
                              <p:par>
                                <p:cTn id="258" presetID="56" presetClass="path" presetSubtype="0" accel="50000" decel="50000" fill="hold" grpId="0" nodeType="withEffect">
                                  <p:stCondLst>
                                    <p:cond delay="0"/>
                                  </p:stCondLst>
                                  <p:childTnLst>
                                    <p:animMotion origin="layout" path="M 0.00087 0.00878 L 0.06753 -0.14062 " pathEditMode="relative" rAng="0" ptsTypes="AA">
                                      <p:cBhvr>
                                        <p:cTn id="259" dur="500" fill="hold"/>
                                        <p:tgtEl>
                                          <p:spTgt spid="220"/>
                                        </p:tgtEl>
                                        <p:attrNameLst>
                                          <p:attrName>ppt_x</p:attrName>
                                          <p:attrName>ppt_y</p:attrName>
                                        </p:attrNameLst>
                                      </p:cBhvr>
                                      <p:rCtr x="33" y="-75"/>
                                    </p:animMotion>
                                  </p:childTnLst>
                                </p:cTn>
                              </p:par>
                              <p:par>
                                <p:cTn id="260" presetID="64" presetClass="path" presetSubtype="0" accel="50000" decel="50000" fill="hold" grpId="0" nodeType="withEffect">
                                  <p:stCondLst>
                                    <p:cond delay="0"/>
                                  </p:stCondLst>
                                  <p:childTnLst>
                                    <p:animMotion origin="layout" path="M 0.0007 0.00324 L 0.00139 -0.12673 " pathEditMode="relative" rAng="0" ptsTypes="AA">
                                      <p:cBhvr>
                                        <p:cTn id="261" dur="500" fill="hold"/>
                                        <p:tgtEl>
                                          <p:spTgt spid="222"/>
                                        </p:tgtEl>
                                        <p:attrNameLst>
                                          <p:attrName>ppt_x</p:attrName>
                                          <p:attrName>ppt_y</p:attrName>
                                        </p:attrNameLst>
                                      </p:cBhvr>
                                      <p:rCtr x="0" y="-65"/>
                                    </p:animMotion>
                                  </p:childTnLst>
                                </p:cTn>
                              </p:par>
                              <p:par>
                                <p:cTn id="262" presetID="56" presetClass="path" presetSubtype="0" accel="50000" decel="50000" fill="hold" grpId="0" nodeType="withEffect">
                                  <p:stCondLst>
                                    <p:cond delay="0"/>
                                  </p:stCondLst>
                                  <p:childTnLst>
                                    <p:animMotion origin="layout" path="M 0.00122 0.00579 L -0.0618 -0.13483 " pathEditMode="relative" rAng="0" ptsTypes="AA">
                                      <p:cBhvr>
                                        <p:cTn id="263" dur="500" fill="hold"/>
                                        <p:tgtEl>
                                          <p:spTgt spid="224"/>
                                        </p:tgtEl>
                                        <p:attrNameLst>
                                          <p:attrName>ppt_x</p:attrName>
                                          <p:attrName>ppt_y</p:attrName>
                                        </p:attrNameLst>
                                      </p:cBhvr>
                                      <p:rCtr x="-32" y="-70"/>
                                    </p:animMotion>
                                  </p:childTnLst>
                                </p:cTn>
                              </p:par>
                              <p:par>
                                <p:cTn id="264" presetID="56" presetClass="path" presetSubtype="0" accel="50000" decel="50000" fill="hold" grpId="0" nodeType="withEffect">
                                  <p:stCondLst>
                                    <p:cond delay="0"/>
                                  </p:stCondLst>
                                  <p:childTnLst>
                                    <p:animMotion origin="layout" path="M 0.00087 0.00878 L 0.06753 -0.14062 " pathEditMode="relative" rAng="0" ptsTypes="AA">
                                      <p:cBhvr>
                                        <p:cTn id="265" dur="500" fill="hold"/>
                                        <p:tgtEl>
                                          <p:spTgt spid="223"/>
                                        </p:tgtEl>
                                        <p:attrNameLst>
                                          <p:attrName>ppt_x</p:attrName>
                                          <p:attrName>ppt_y</p:attrName>
                                        </p:attrNameLst>
                                      </p:cBhvr>
                                      <p:rCtr x="33" y="-75"/>
                                    </p:animMotion>
                                  </p:childTnLst>
                                </p:cTn>
                              </p:par>
                              <p:par>
                                <p:cTn id="266" presetID="64" presetClass="path" presetSubtype="0" accel="50000" decel="50000" fill="hold" grpId="0" nodeType="withEffect">
                                  <p:stCondLst>
                                    <p:cond delay="0"/>
                                  </p:stCondLst>
                                  <p:childTnLst>
                                    <p:animMotion origin="layout" path="M 0.0007 0.00324 L 0.00139 -0.12673 " pathEditMode="relative" rAng="0" ptsTypes="AA">
                                      <p:cBhvr>
                                        <p:cTn id="267" dur="500" fill="hold"/>
                                        <p:tgtEl>
                                          <p:spTgt spid="225"/>
                                        </p:tgtEl>
                                        <p:attrNameLst>
                                          <p:attrName>ppt_x</p:attrName>
                                          <p:attrName>ppt_y</p:attrName>
                                        </p:attrNameLst>
                                      </p:cBhvr>
                                      <p:rCtr x="0" y="-65"/>
                                    </p:animMotion>
                                  </p:childTnLst>
                                </p:cTn>
                              </p:par>
                            </p:childTnLst>
                          </p:cTn>
                        </p:par>
                      </p:childTnLst>
                    </p:cTn>
                  </p:par>
                  <p:par>
                    <p:cTn id="268" fill="hold" nodeType="clickPar">
                      <p:stCondLst>
                        <p:cond delay="indefinite"/>
                      </p:stCondLst>
                      <p:childTnLst>
                        <p:par>
                          <p:cTn id="269" fill="hold" nodeType="withGroup">
                            <p:stCondLst>
                              <p:cond delay="0"/>
                            </p:stCondLst>
                            <p:childTnLst>
                              <p:par>
                                <p:cTn id="270" presetID="1" presetClass="exit" presetSubtype="0" fill="hold" grpId="2" nodeType="clickEffect">
                                  <p:stCondLst>
                                    <p:cond delay="0"/>
                                  </p:stCondLst>
                                  <p:childTnLst>
                                    <p:set>
                                      <p:cBhvr>
                                        <p:cTn id="271" dur="1" fill="hold">
                                          <p:stCondLst>
                                            <p:cond delay="0"/>
                                          </p:stCondLst>
                                        </p:cTn>
                                        <p:tgtEl>
                                          <p:spTgt spid="220"/>
                                        </p:tgtEl>
                                        <p:attrNameLst>
                                          <p:attrName>style.visibility</p:attrName>
                                        </p:attrNameLst>
                                      </p:cBhvr>
                                      <p:to>
                                        <p:strVal val="hidden"/>
                                      </p:to>
                                    </p:set>
                                  </p:childTnLst>
                                </p:cTn>
                              </p:par>
                              <p:par>
                                <p:cTn id="272" presetID="1" presetClass="exit" presetSubtype="0" fill="hold" grpId="2" nodeType="withEffect">
                                  <p:stCondLst>
                                    <p:cond delay="0"/>
                                  </p:stCondLst>
                                  <p:childTnLst>
                                    <p:set>
                                      <p:cBhvr>
                                        <p:cTn id="273" dur="1" fill="hold">
                                          <p:stCondLst>
                                            <p:cond delay="0"/>
                                          </p:stCondLst>
                                        </p:cTn>
                                        <p:tgtEl>
                                          <p:spTgt spid="222"/>
                                        </p:tgtEl>
                                        <p:attrNameLst>
                                          <p:attrName>style.visibility</p:attrName>
                                        </p:attrNameLst>
                                      </p:cBhvr>
                                      <p:to>
                                        <p:strVal val="hidden"/>
                                      </p:to>
                                    </p:set>
                                  </p:childTnLst>
                                </p:cTn>
                              </p:par>
                              <p:par>
                                <p:cTn id="274" presetID="1" presetClass="exit" presetSubtype="0" fill="hold" grpId="2" nodeType="withEffect">
                                  <p:stCondLst>
                                    <p:cond delay="0"/>
                                  </p:stCondLst>
                                  <p:childTnLst>
                                    <p:set>
                                      <p:cBhvr>
                                        <p:cTn id="275" dur="1" fill="hold">
                                          <p:stCondLst>
                                            <p:cond delay="0"/>
                                          </p:stCondLst>
                                        </p:cTn>
                                        <p:tgtEl>
                                          <p:spTgt spid="221"/>
                                        </p:tgtEl>
                                        <p:attrNameLst>
                                          <p:attrName>style.visibility</p:attrName>
                                        </p:attrNameLst>
                                      </p:cBhvr>
                                      <p:to>
                                        <p:strVal val="hidden"/>
                                      </p:to>
                                    </p:set>
                                  </p:childTnLst>
                                </p:cTn>
                              </p:par>
                              <p:par>
                                <p:cTn id="276" presetID="1" presetClass="exit" presetSubtype="0" fill="hold" grpId="2" nodeType="withEffect">
                                  <p:stCondLst>
                                    <p:cond delay="0"/>
                                  </p:stCondLst>
                                  <p:childTnLst>
                                    <p:set>
                                      <p:cBhvr>
                                        <p:cTn id="277" dur="1" fill="hold">
                                          <p:stCondLst>
                                            <p:cond delay="0"/>
                                          </p:stCondLst>
                                        </p:cTn>
                                        <p:tgtEl>
                                          <p:spTgt spid="223"/>
                                        </p:tgtEl>
                                        <p:attrNameLst>
                                          <p:attrName>style.visibility</p:attrName>
                                        </p:attrNameLst>
                                      </p:cBhvr>
                                      <p:to>
                                        <p:strVal val="hidden"/>
                                      </p:to>
                                    </p:set>
                                  </p:childTnLst>
                                </p:cTn>
                              </p:par>
                              <p:par>
                                <p:cTn id="278" presetID="1" presetClass="exit" presetSubtype="0" fill="hold" grpId="2" nodeType="withEffect">
                                  <p:stCondLst>
                                    <p:cond delay="0"/>
                                  </p:stCondLst>
                                  <p:childTnLst>
                                    <p:set>
                                      <p:cBhvr>
                                        <p:cTn id="279" dur="1" fill="hold">
                                          <p:stCondLst>
                                            <p:cond delay="0"/>
                                          </p:stCondLst>
                                        </p:cTn>
                                        <p:tgtEl>
                                          <p:spTgt spid="225"/>
                                        </p:tgtEl>
                                        <p:attrNameLst>
                                          <p:attrName>style.visibility</p:attrName>
                                        </p:attrNameLst>
                                      </p:cBhvr>
                                      <p:to>
                                        <p:strVal val="hidden"/>
                                      </p:to>
                                    </p:set>
                                  </p:childTnLst>
                                </p:cTn>
                              </p:par>
                              <p:par>
                                <p:cTn id="280" presetID="1" presetClass="exit" presetSubtype="0" fill="hold" grpId="2" nodeType="withEffect">
                                  <p:stCondLst>
                                    <p:cond delay="0"/>
                                  </p:stCondLst>
                                  <p:childTnLst>
                                    <p:set>
                                      <p:cBhvr>
                                        <p:cTn id="281" dur="1" fill="hold">
                                          <p:stCondLst>
                                            <p:cond delay="0"/>
                                          </p:stCondLst>
                                        </p:cTn>
                                        <p:tgtEl>
                                          <p:spTgt spid="224"/>
                                        </p:tgtEl>
                                        <p:attrNameLst>
                                          <p:attrName>style.visibility</p:attrName>
                                        </p:attrNameLst>
                                      </p:cBhvr>
                                      <p:to>
                                        <p:strVal val="hidden"/>
                                      </p:to>
                                    </p:set>
                                  </p:childTnLst>
                                </p:cTn>
                              </p:par>
                              <p:par>
                                <p:cTn id="282" presetID="3" presetClass="entr" presetSubtype="10" fill="hold" nodeType="withEffect">
                                  <p:stCondLst>
                                    <p:cond delay="0"/>
                                  </p:stCondLst>
                                  <p:iterate type="lt">
                                    <p:tmPct val="0"/>
                                  </p:iterate>
                                  <p:childTnLst>
                                    <p:set>
                                      <p:cBhvr>
                                        <p:cTn id="283" dur="1" fill="hold">
                                          <p:stCondLst>
                                            <p:cond delay="0"/>
                                          </p:stCondLst>
                                        </p:cTn>
                                        <p:tgtEl>
                                          <p:spTgt spid="11"/>
                                        </p:tgtEl>
                                        <p:attrNameLst>
                                          <p:attrName>style.visibility</p:attrName>
                                        </p:attrNameLst>
                                      </p:cBhvr>
                                      <p:to>
                                        <p:strVal val="visible"/>
                                      </p:to>
                                    </p:set>
                                    <p:animEffect transition="in" filter="blinds(horizontal)">
                                      <p:cBhvr>
                                        <p:cTn id="284" dur="500"/>
                                        <p:tgtEl>
                                          <p:spTgt spid="11"/>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4" presetClass="exit" presetSubtype="16" fill="hold" nodeType="clickEffect">
                                  <p:stCondLst>
                                    <p:cond delay="0"/>
                                  </p:stCondLst>
                                  <p:iterate type="lt">
                                    <p:tmPct val="0"/>
                                  </p:iterate>
                                  <p:childTnLst>
                                    <p:animEffect transition="out" filter="box(in)">
                                      <p:cBhvr>
                                        <p:cTn id="288" dur="500"/>
                                        <p:tgtEl>
                                          <p:spTgt spid="11"/>
                                        </p:tgtEl>
                                      </p:cBhvr>
                                    </p:animEffect>
                                    <p:set>
                                      <p:cBhvr>
                                        <p:cTn id="289" dur="1" fill="hold">
                                          <p:stCondLst>
                                            <p:cond delay="499"/>
                                          </p:stCondLst>
                                        </p:cTn>
                                        <p:tgtEl>
                                          <p:spTgt spid="11"/>
                                        </p:tgtEl>
                                        <p:attrNameLst>
                                          <p:attrName>style.visibility</p:attrName>
                                        </p:attrNameLst>
                                      </p:cBhvr>
                                      <p:to>
                                        <p:strVal val="hidden"/>
                                      </p:to>
                                    </p:set>
                                  </p:childTnLst>
                                </p:cTn>
                              </p:par>
                              <p:par>
                                <p:cTn id="290" presetID="1" presetClass="entr" presetSubtype="0" fill="hold" grpId="0" nodeType="withEffect">
                                  <p:stCondLst>
                                    <p:cond delay="0"/>
                                  </p:stCondLst>
                                  <p:childTnLst>
                                    <p:set>
                                      <p:cBhvr>
                                        <p:cTn id="291" dur="1" fill="hold">
                                          <p:stCondLst>
                                            <p:cond delay="0"/>
                                          </p:stCondLst>
                                        </p:cTn>
                                        <p:tgtEl>
                                          <p:spTgt spid="246"/>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245"/>
                                        </p:tgtEl>
                                        <p:attrNameLst>
                                          <p:attrName>style.visibility</p:attrName>
                                        </p:attrNameLst>
                                      </p:cBhvr>
                                      <p:to>
                                        <p:strVal val="visible"/>
                                      </p:to>
                                    </p:set>
                                  </p:childTnLst>
                                </p:cTn>
                              </p:par>
                              <p:par>
                                <p:cTn id="294" presetID="56" presetClass="path" presetSubtype="0" accel="50000" decel="50000" fill="hold" grpId="1" nodeType="withEffect">
                                  <p:stCondLst>
                                    <p:cond delay="0"/>
                                  </p:stCondLst>
                                  <p:childTnLst>
                                    <p:animMotion origin="layout" path="M -0.00035 0.00323 L -0.06736 -0.11564 " pathEditMode="relative" rAng="0" ptsTypes="AA">
                                      <p:cBhvr>
                                        <p:cTn id="295" dur="500" fill="hold"/>
                                        <p:tgtEl>
                                          <p:spTgt spid="246"/>
                                        </p:tgtEl>
                                        <p:attrNameLst>
                                          <p:attrName>ppt_x</p:attrName>
                                          <p:attrName>ppt_y</p:attrName>
                                        </p:attrNameLst>
                                      </p:cBhvr>
                                      <p:rCtr x="-34" y="-59"/>
                                    </p:animMotion>
                                  </p:childTnLst>
                                </p:cTn>
                              </p:par>
                              <p:par>
                                <p:cTn id="296" presetID="56" presetClass="path" presetSubtype="0" accel="50000" decel="50000" fill="hold" grpId="1" nodeType="withEffect">
                                  <p:stCondLst>
                                    <p:cond delay="0"/>
                                  </p:stCondLst>
                                  <p:childTnLst>
                                    <p:animMotion origin="layout" path="M 0 -1.63737E-6 L 0.08333 -0.12211 " pathEditMode="relative" rAng="0" ptsTypes="AA">
                                      <p:cBhvr>
                                        <p:cTn id="297" dur="500" fill="hold"/>
                                        <p:tgtEl>
                                          <p:spTgt spid="245"/>
                                        </p:tgtEl>
                                        <p:attrNameLst>
                                          <p:attrName>ppt_x</p:attrName>
                                          <p:attrName>ppt_y</p:attrName>
                                        </p:attrNameLst>
                                      </p:cBhvr>
                                      <p:rCtr x="42" y="-61"/>
                                    </p:animMotion>
                                  </p:childTnLst>
                                </p:cTn>
                              </p:par>
                            </p:childTnLst>
                          </p:cTn>
                        </p:par>
                      </p:childTnLst>
                    </p:cTn>
                  </p:par>
                  <p:par>
                    <p:cTn id="298" fill="hold" nodeType="clickPar">
                      <p:stCondLst>
                        <p:cond delay="indefinite"/>
                      </p:stCondLst>
                      <p:childTnLst>
                        <p:par>
                          <p:cTn id="299" fill="hold" nodeType="withGroup">
                            <p:stCondLst>
                              <p:cond delay="0"/>
                            </p:stCondLst>
                            <p:childTnLst>
                              <p:par>
                                <p:cTn id="300" presetID="3" presetClass="entr" presetSubtype="10" fill="hold" nodeType="clickEffect">
                                  <p:stCondLst>
                                    <p:cond delay="0"/>
                                  </p:stCondLst>
                                  <p:childTnLst>
                                    <p:set>
                                      <p:cBhvr>
                                        <p:cTn id="301" dur="1" fill="hold">
                                          <p:stCondLst>
                                            <p:cond delay="0"/>
                                          </p:stCondLst>
                                        </p:cTn>
                                        <p:tgtEl>
                                          <p:spTgt spid="16"/>
                                        </p:tgtEl>
                                        <p:attrNameLst>
                                          <p:attrName>style.visibility</p:attrName>
                                        </p:attrNameLst>
                                      </p:cBhvr>
                                      <p:to>
                                        <p:strVal val="visible"/>
                                      </p:to>
                                    </p:set>
                                    <p:animEffect transition="in" filter="blinds(horizontal)">
                                      <p:cBhvr>
                                        <p:cTn id="302" dur="500"/>
                                        <p:tgtEl>
                                          <p:spTgt spid="16"/>
                                        </p:tgtEl>
                                      </p:cBhvr>
                                    </p:animEffect>
                                  </p:childTnLst>
                                </p:cTn>
                              </p:par>
                              <p:par>
                                <p:cTn id="303" presetID="1" presetClass="exit" presetSubtype="0" fill="hold" grpId="2" nodeType="withEffect">
                                  <p:stCondLst>
                                    <p:cond delay="0"/>
                                  </p:stCondLst>
                                  <p:childTnLst>
                                    <p:set>
                                      <p:cBhvr>
                                        <p:cTn id="304" dur="1" fill="hold">
                                          <p:stCondLst>
                                            <p:cond delay="0"/>
                                          </p:stCondLst>
                                        </p:cTn>
                                        <p:tgtEl>
                                          <p:spTgt spid="245"/>
                                        </p:tgtEl>
                                        <p:attrNameLst>
                                          <p:attrName>style.visibility</p:attrName>
                                        </p:attrNameLst>
                                      </p:cBhvr>
                                      <p:to>
                                        <p:strVal val="hidden"/>
                                      </p:to>
                                    </p:set>
                                  </p:childTnLst>
                                </p:cTn>
                              </p:par>
                              <p:par>
                                <p:cTn id="305" presetID="1" presetClass="exit" presetSubtype="0" fill="hold" grpId="2" nodeType="withEffect">
                                  <p:stCondLst>
                                    <p:cond delay="0"/>
                                  </p:stCondLst>
                                  <p:childTnLst>
                                    <p:set>
                                      <p:cBhvr>
                                        <p:cTn id="306" dur="1" fill="hold">
                                          <p:stCondLst>
                                            <p:cond delay="0"/>
                                          </p:stCondLst>
                                        </p:cTn>
                                        <p:tgtEl>
                                          <p:spTgt spid="246"/>
                                        </p:tgtEl>
                                        <p:attrNameLst>
                                          <p:attrName>style.visibility</p:attrName>
                                        </p:attrNameLst>
                                      </p:cBhvr>
                                      <p:to>
                                        <p:strVal val="hidden"/>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1" presetClass="entr" presetSubtype="0" fill="hold" nodeType="clickEffect">
                                  <p:stCondLst>
                                    <p:cond delay="0"/>
                                  </p:stCondLst>
                                  <p:childTnLst>
                                    <p:set>
                                      <p:cBhvr>
                                        <p:cTn id="310" dur="1" fill="hold">
                                          <p:stCondLst>
                                            <p:cond delay="0"/>
                                          </p:stCondLst>
                                        </p:cTn>
                                        <p:tgtEl>
                                          <p:spTgt spid="20"/>
                                        </p:tgtEl>
                                        <p:attrNameLst>
                                          <p:attrName>style.visibility</p:attrName>
                                        </p:attrNameLst>
                                      </p:cBhvr>
                                      <p:to>
                                        <p:strVal val="visible"/>
                                      </p:to>
                                    </p:set>
                                  </p:childTnLst>
                                </p:cTn>
                              </p:par>
                              <p:par>
                                <p:cTn id="311" presetID="4" presetClass="exit" presetSubtype="16" fill="hold" nodeType="withEffect">
                                  <p:stCondLst>
                                    <p:cond delay="0"/>
                                  </p:stCondLst>
                                  <p:childTnLst>
                                    <p:animEffect transition="out" filter="box(in)">
                                      <p:cBhvr>
                                        <p:cTn id="312" dur="500"/>
                                        <p:tgtEl>
                                          <p:spTgt spid="16"/>
                                        </p:tgtEl>
                                      </p:cBhvr>
                                    </p:animEffect>
                                    <p:set>
                                      <p:cBhvr>
                                        <p:cTn id="313" dur="1" fill="hold">
                                          <p:stCondLst>
                                            <p:cond delay="499"/>
                                          </p:stCondLst>
                                        </p:cTn>
                                        <p:tgtEl>
                                          <p:spTgt spid="16"/>
                                        </p:tgtEl>
                                        <p:attrNameLst>
                                          <p:attrName>style.visibility</p:attrName>
                                        </p:attrNameLst>
                                      </p:cBhvr>
                                      <p:to>
                                        <p:strVal val="hidden"/>
                                      </p:to>
                                    </p:set>
                                  </p:childTnLst>
                                </p:cTn>
                              </p:par>
                              <p:par>
                                <p:cTn id="314" presetID="35" presetClass="path" presetSubtype="0" accel="50000" decel="50000" fill="hold" nodeType="withEffect">
                                  <p:stCondLst>
                                    <p:cond delay="0"/>
                                  </p:stCondLst>
                                  <p:childTnLst>
                                    <p:animMotion origin="layout" path="M -0.00833 0.01064 L -0.32083 0.00462 " pathEditMode="relative" rAng="0" ptsTypes="AA">
                                      <p:cBhvr>
                                        <p:cTn id="315" dur="2000" fill="hold"/>
                                        <p:tgtEl>
                                          <p:spTgt spid="20"/>
                                        </p:tgtEl>
                                        <p:attrNameLst>
                                          <p:attrName>ppt_x</p:attrName>
                                          <p:attrName>ppt_y</p:attrName>
                                        </p:attrNameLst>
                                      </p:cBhvr>
                                      <p:rCtr x="-156" y="-3"/>
                                    </p:animMotion>
                                  </p:childTnLst>
                                </p:cTn>
                              </p:par>
                            </p:childTnLst>
                          </p:cTn>
                        </p:par>
                        <p:par>
                          <p:cTn id="316" fill="hold" nodeType="afterGroup">
                            <p:stCondLst>
                              <p:cond delay="2000"/>
                            </p:stCondLst>
                            <p:childTnLst>
                              <p:par>
                                <p:cTn id="317" presetID="10" presetClass="exit" presetSubtype="0" fill="hold" nodeType="afterEffect">
                                  <p:stCondLst>
                                    <p:cond delay="0"/>
                                  </p:stCondLst>
                                  <p:childTnLst>
                                    <p:animEffect transition="out" filter="fade">
                                      <p:cBhvr>
                                        <p:cTn id="318" dur="1000"/>
                                        <p:tgtEl>
                                          <p:spTgt spid="20"/>
                                        </p:tgtEl>
                                      </p:cBhvr>
                                    </p:animEffect>
                                    <p:set>
                                      <p:cBhvr>
                                        <p:cTn id="319" dur="1" fill="hold">
                                          <p:stCondLst>
                                            <p:cond delay="999"/>
                                          </p:stCondLst>
                                        </p:cTn>
                                        <p:tgtEl>
                                          <p:spTgt spid="20"/>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1000"/>
                                        <p:tgtEl>
                                          <p:spTgt spid="110"/>
                                        </p:tgtEl>
                                      </p:cBhvr>
                                    </p:animEffect>
                                    <p:set>
                                      <p:cBhvr>
                                        <p:cTn id="322" dur="1" fill="hold">
                                          <p:stCondLst>
                                            <p:cond delay="999"/>
                                          </p:stCondLst>
                                        </p:cTn>
                                        <p:tgtEl>
                                          <p:spTgt spid="110"/>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1000"/>
                                        <p:tgtEl>
                                          <p:spTgt spid="9"/>
                                        </p:tgtEl>
                                      </p:cBhvr>
                                    </p:animEffect>
                                    <p:set>
                                      <p:cBhvr>
                                        <p:cTn id="325" dur="1" fill="hold">
                                          <p:stCondLst>
                                            <p:cond delay="999"/>
                                          </p:stCondLst>
                                        </p:cTn>
                                        <p:tgtEl>
                                          <p:spTgt spid="9"/>
                                        </p:tgtEl>
                                        <p:attrNameLst>
                                          <p:attrName>style.visibility</p:attrName>
                                        </p:attrNameLst>
                                      </p:cBhvr>
                                      <p:to>
                                        <p:strVal val="hidden"/>
                                      </p:to>
                                    </p:set>
                                  </p:childTnLst>
                                </p:cTn>
                              </p:par>
                            </p:childTnLst>
                          </p:cTn>
                        </p:par>
                      </p:childTnLst>
                    </p:cTn>
                  </p:par>
                  <p:par>
                    <p:cTn id="326" fill="hold" nodeType="clickPar">
                      <p:stCondLst>
                        <p:cond delay="indefinite"/>
                      </p:stCondLst>
                      <p:childTnLst>
                        <p:par>
                          <p:cTn id="327" fill="hold" nodeType="withGroup">
                            <p:stCondLst>
                              <p:cond delay="0"/>
                            </p:stCondLst>
                            <p:childTnLst>
                              <p:par>
                                <p:cTn id="328" presetID="1" presetClass="entr" presetSubtype="0" fill="hold" nodeType="clickEffect">
                                  <p:stCondLst>
                                    <p:cond delay="0"/>
                                  </p:stCondLst>
                                  <p:childTnLst>
                                    <p:set>
                                      <p:cBhvr>
                                        <p:cTn id="329" dur="1" fill="hold">
                                          <p:stCondLst>
                                            <p:cond delay="0"/>
                                          </p:stCondLst>
                                        </p:cTn>
                                        <p:tgtEl>
                                          <p:spTgt spid="130">
                                            <p:txEl>
                                              <p:pRg st="0" end="0"/>
                                            </p:txEl>
                                          </p:spTgt>
                                        </p:tgtEl>
                                        <p:attrNameLst>
                                          <p:attrName>style.visibility</p:attrName>
                                        </p:attrNameLst>
                                      </p:cBhvr>
                                      <p:to>
                                        <p:strVal val="visible"/>
                                      </p:to>
                                    </p:set>
                                  </p:childTnLst>
                                </p:cTn>
                              </p:par>
                              <p:par>
                                <p:cTn id="330" presetID="1" presetClass="entr" presetSubtype="0" fill="hold" nodeType="withEffect">
                                  <p:stCondLst>
                                    <p:cond delay="0"/>
                                  </p:stCondLst>
                                  <p:childTnLst>
                                    <p:set>
                                      <p:cBhvr>
                                        <p:cTn id="331" dur="1" fill="hold">
                                          <p:stCondLst>
                                            <p:cond delay="0"/>
                                          </p:stCondLst>
                                        </p:cTn>
                                        <p:tgtEl>
                                          <p:spTgt spid="130">
                                            <p:txEl>
                                              <p:pRg st="1" end="1"/>
                                            </p:txEl>
                                          </p:spTgt>
                                        </p:tgtEl>
                                        <p:attrNameLst>
                                          <p:attrName>style.visibility</p:attrName>
                                        </p:attrNameLst>
                                      </p:cBhvr>
                                      <p:to>
                                        <p:strVal val="visible"/>
                                      </p:to>
                                    </p:set>
                                  </p:childTnLst>
                                </p:cTn>
                              </p:par>
                              <p:par>
                                <p:cTn id="332" presetID="1" presetClass="entr" presetSubtype="0" fill="hold" nodeType="withEffect">
                                  <p:stCondLst>
                                    <p:cond delay="0"/>
                                  </p:stCondLst>
                                  <p:childTnLst>
                                    <p:set>
                                      <p:cBhvr>
                                        <p:cTn id="333" dur="1" fill="hold">
                                          <p:stCondLst>
                                            <p:cond delay="0"/>
                                          </p:stCondLst>
                                        </p:cTn>
                                        <p:tgtEl>
                                          <p:spTgt spid="136"/>
                                        </p:tgtEl>
                                        <p:attrNameLst>
                                          <p:attrName>style.visibility</p:attrName>
                                        </p:attrNameLst>
                                      </p:cBhvr>
                                      <p:to>
                                        <p:strVal val="visible"/>
                                      </p:to>
                                    </p:set>
                                  </p:childTnLst>
                                </p:cTn>
                              </p:par>
                            </p:childTnLst>
                          </p:cTn>
                        </p:par>
                      </p:childTnLst>
                    </p:cTn>
                  </p:par>
                  <p:par>
                    <p:cTn id="334" fill="hold" nodeType="clickPar">
                      <p:stCondLst>
                        <p:cond delay="indefinite"/>
                      </p:stCondLst>
                      <p:childTnLst>
                        <p:par>
                          <p:cTn id="335" fill="hold" nodeType="withGroup">
                            <p:stCondLst>
                              <p:cond delay="0"/>
                            </p:stCondLst>
                            <p:childTnLst>
                              <p:par>
                                <p:cTn id="336" presetID="1" presetClass="entr" presetSubtype="0" fill="hold" nodeType="clickEffect">
                                  <p:stCondLst>
                                    <p:cond delay="0"/>
                                  </p:stCondLst>
                                  <p:childTnLst>
                                    <p:set>
                                      <p:cBhvr>
                                        <p:cTn id="337" dur="1" fill="hold">
                                          <p:stCondLst>
                                            <p:cond delay="0"/>
                                          </p:stCondLst>
                                        </p:cTn>
                                        <p:tgtEl>
                                          <p:spTgt spid="130">
                                            <p:txEl>
                                              <p:pRg st="4" end="4"/>
                                            </p:txEl>
                                          </p:spTgt>
                                        </p:tgtEl>
                                        <p:attrNameLst>
                                          <p:attrName>style.visibility</p:attrName>
                                        </p:attrNameLst>
                                      </p:cBhvr>
                                      <p:to>
                                        <p:strVal val="visible"/>
                                      </p:to>
                                    </p:set>
                                  </p:childTnLst>
                                </p:cTn>
                              </p:par>
                              <p:par>
                                <p:cTn id="338" presetID="1" presetClass="entr" presetSubtype="0" fill="hold" nodeType="withEffect">
                                  <p:stCondLst>
                                    <p:cond delay="0"/>
                                  </p:stCondLst>
                                  <p:childTnLst>
                                    <p:set>
                                      <p:cBhvr>
                                        <p:cTn id="339"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4" grpId="0" animBg="1"/>
      <p:bldP spid="134" grpId="1" animBg="1"/>
      <p:bldP spid="134" grpId="2" animBg="1"/>
      <p:bldP spid="135" grpId="0" animBg="1"/>
      <p:bldP spid="135" grpId="1" animBg="1"/>
      <p:bldP spid="135" grpId="2" animBg="1"/>
      <p:bldP spid="145" grpId="0" animBg="1"/>
      <p:bldP spid="145" grpId="1" animBg="1"/>
      <p:bldP spid="145" grpId="2" animBg="1"/>
      <p:bldP spid="147" grpId="0" animBg="1"/>
      <p:bldP spid="147" grpId="1" animBg="1"/>
      <p:bldP spid="147" grpId="2" animBg="1"/>
      <p:bldP spid="149" grpId="0" animBg="1"/>
      <p:bldP spid="149" grpId="1" animBg="1"/>
      <p:bldP spid="149" grpId="2" animBg="1"/>
      <p:bldP spid="152" grpId="0" animBg="1"/>
      <p:bldP spid="152" grpId="1" animBg="1"/>
      <p:bldP spid="152" grpId="2" animBg="1"/>
      <p:bldP spid="153" grpId="0" animBg="1"/>
      <p:bldP spid="153" grpId="1" animBg="1"/>
      <p:bldP spid="153" grpId="2" animBg="1"/>
      <p:bldP spid="154" grpId="0" animBg="1"/>
      <p:bldP spid="154" grpId="1" animBg="1"/>
      <p:bldP spid="154" grpId="2" animBg="1"/>
      <p:bldP spid="208" grpId="0" animBg="1"/>
      <p:bldP spid="208" grpId="1" animBg="1"/>
      <p:bldP spid="218" grpId="0" animBg="1"/>
      <p:bldP spid="218" grpId="1" animBg="1"/>
      <p:bldP spid="210" grpId="0" animBg="1"/>
      <p:bldP spid="210" grpId="1" animBg="1"/>
      <p:bldP spid="217" grpId="0" animBg="1"/>
      <p:bldP spid="217" grpId="1" animBg="1"/>
      <p:bldP spid="209" grpId="0" animBg="1"/>
      <p:bldP spid="209" grpId="1" animBg="1"/>
      <p:bldP spid="216" grpId="0" animBg="1"/>
      <p:bldP spid="216" grpId="1" animBg="1"/>
      <p:bldP spid="213" grpId="0" animBg="1"/>
      <p:bldP spid="213" grpId="1" animBg="1"/>
      <p:bldP spid="214" grpId="0" animBg="1"/>
      <p:bldP spid="214" grpId="1" animBg="1"/>
      <p:bldP spid="220" grpId="0" animBg="1"/>
      <p:bldP spid="220" grpId="1" animBg="1"/>
      <p:bldP spid="220" grpId="2" animBg="1"/>
      <p:bldP spid="221" grpId="0" animBg="1"/>
      <p:bldP spid="221" grpId="1" animBg="1"/>
      <p:bldP spid="221" grpId="2" animBg="1"/>
      <p:bldP spid="222" grpId="0" animBg="1"/>
      <p:bldP spid="222" grpId="1" animBg="1"/>
      <p:bldP spid="222" grpId="2" animBg="1"/>
      <p:bldP spid="223" grpId="0" animBg="1"/>
      <p:bldP spid="223" grpId="1" animBg="1"/>
      <p:bldP spid="223" grpId="2" animBg="1"/>
      <p:bldP spid="224" grpId="0" animBg="1"/>
      <p:bldP spid="224" grpId="1" animBg="1"/>
      <p:bldP spid="224" grpId="2" animBg="1"/>
      <p:bldP spid="225" grpId="0" animBg="1"/>
      <p:bldP spid="225" grpId="1" animBg="1"/>
      <p:bldP spid="225" grpId="2" animBg="1"/>
      <p:bldP spid="245" grpId="0" animBg="1"/>
      <p:bldP spid="245" grpId="1" animBg="1"/>
      <p:bldP spid="245" grpId="2" animBg="1"/>
      <p:bldP spid="246" grpId="0" animBg="1"/>
      <p:bldP spid="246" grpId="1" animBg="1"/>
      <p:bldP spid="246" grpId="2" animBg="1"/>
      <p:bldP spid="107" grpId="0" build="allAtOnce"/>
      <p:bldP spid="107" grpId="1" build="allAtOnce"/>
      <p:bldP spid="107" grpId="2" build="allAtOnce"/>
      <p:bldP spid="107" grpId="3" build="allAtOnce"/>
      <p:bldP spid="107" grpId="4" build="allAtOnce"/>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tLang="en-US"/>
              <a:t>Wide-area Experiment: Results</a:t>
            </a:r>
          </a:p>
        </p:txBody>
      </p:sp>
      <p:sp>
        <p:nvSpPr>
          <p:cNvPr id="111618" name="Content Placeholder 2"/>
          <p:cNvSpPr>
            <a:spLocks noGrp="1"/>
          </p:cNvSpPr>
          <p:nvPr>
            <p:ph idx="1"/>
          </p:nvPr>
        </p:nvSpPr>
        <p:spPr>
          <a:xfrm>
            <a:off x="685800" y="5432425"/>
            <a:ext cx="7772400" cy="719138"/>
          </a:xfrm>
        </p:spPr>
        <p:txBody>
          <a:bodyPr/>
          <a:lstStyle/>
          <a:p>
            <a:pPr algn="ctr">
              <a:buFontTx/>
              <a:buNone/>
            </a:pPr>
            <a:r>
              <a:rPr lang="en-US" altLang="en-US"/>
              <a:t>No noticeable difference in throughput</a:t>
            </a:r>
          </a:p>
        </p:txBody>
      </p:sp>
      <p:pic>
        <p:nvPicPr>
          <p:cNvPr id="1116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1409700"/>
            <a:ext cx="603408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tLang="en-US"/>
              <a:t>Other Efforts</a:t>
            </a:r>
          </a:p>
        </p:txBody>
      </p:sp>
      <p:sp>
        <p:nvSpPr>
          <p:cNvPr id="112642" name="Content Placeholder 2"/>
          <p:cNvSpPr>
            <a:spLocks noGrp="1"/>
          </p:cNvSpPr>
          <p:nvPr>
            <p:ph idx="1"/>
          </p:nvPr>
        </p:nvSpPr>
        <p:spPr/>
        <p:txBody>
          <a:bodyPr/>
          <a:lstStyle/>
          <a:p>
            <a:r>
              <a:rPr lang="en-US" altLang="en-US"/>
              <a:t>Topology </a:t>
            </a:r>
          </a:p>
          <a:p>
            <a:pPr lvl="1"/>
            <a:r>
              <a:rPr lang="en-US" altLang="en-US"/>
              <a:t>Using extra links to meet traffic matrix</a:t>
            </a:r>
          </a:p>
          <a:p>
            <a:pPr lvl="2"/>
            <a:r>
              <a:rPr lang="en-US" altLang="en-US"/>
              <a:t>60Ghz links </a:t>
            </a:r>
            <a:r>
              <a:rPr lang="en-US" altLang="en-US">
                <a:sym typeface="Wingdings" charset="2"/>
              </a:rPr>
              <a:t> MSR paper in HotNets09</a:t>
            </a:r>
          </a:p>
          <a:p>
            <a:pPr lvl="2"/>
            <a:r>
              <a:rPr lang="en-US" altLang="en-US">
                <a:sym typeface="Wingdings" charset="2"/>
              </a:rPr>
              <a:t>Reconfigurable optical interconnects  CMU and UCSD in Sigcomm2010</a:t>
            </a:r>
          </a:p>
          <a:p>
            <a:pPr lvl="2"/>
            <a:endParaRPr lang="en-US" altLang="en-US">
              <a:sym typeface="Wingdings" charset="2"/>
            </a:endParaRPr>
          </a:p>
          <a:p>
            <a:r>
              <a:rPr lang="en-US" altLang="en-US">
                <a:sym typeface="Wingdings" charset="2"/>
              </a:rPr>
              <a:t>Transport</a:t>
            </a:r>
          </a:p>
          <a:p>
            <a:pPr lvl="1"/>
            <a:r>
              <a:rPr lang="en-US" altLang="en-US">
                <a:sym typeface="Wingdings" charset="2"/>
              </a:rPr>
              <a:t>Data Center TCP  data-center only protocol that uses RED-like techniques in routers</a:t>
            </a:r>
            <a:endParaRPr lang="en-US" altLang="en-US"/>
          </a:p>
        </p:txBody>
      </p:sp>
      <p:sp>
        <p:nvSpPr>
          <p:cNvPr id="1126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12913B0-221C-E042-9138-0EDE6A72CDEF}" type="slidenum">
              <a:rPr lang="en-US" altLang="en-US" sz="1200">
                <a:solidFill>
                  <a:schemeClr val="tx2"/>
                </a:solidFill>
                <a:latin typeface="Arial Narrow" charset="0"/>
              </a:rPr>
              <a:pPr eaLnBrk="1" hangingPunct="1"/>
              <a:t>61</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altLang="en-US"/>
              <a:t>Aside: Disk Power</a:t>
            </a:r>
          </a:p>
        </p:txBody>
      </p:sp>
      <p:sp>
        <p:nvSpPr>
          <p:cNvPr id="114690" name="Rectangle 3"/>
          <p:cNvSpPr>
            <a:spLocks noGrp="1" noChangeArrowheads="1"/>
          </p:cNvSpPr>
          <p:nvPr>
            <p:ph type="body" sz="half" idx="1"/>
          </p:nvPr>
        </p:nvSpPr>
        <p:spPr/>
        <p:txBody>
          <a:bodyPr/>
          <a:lstStyle/>
          <a:p>
            <a:pPr algn="ctr">
              <a:buFontTx/>
              <a:buNone/>
            </a:pPr>
            <a:r>
              <a:rPr lang="en-US" altLang="en-US" b="1" u="sng"/>
              <a:t>IBM Microdrive (1inch)</a:t>
            </a:r>
          </a:p>
          <a:p>
            <a:r>
              <a:rPr lang="en-US" altLang="en-US"/>
              <a:t>writing 300mA (3.3V)</a:t>
            </a:r>
            <a:br>
              <a:rPr lang="en-US" altLang="en-US"/>
            </a:br>
            <a:r>
              <a:rPr lang="en-US" altLang="en-US"/>
              <a:t>1W</a:t>
            </a:r>
          </a:p>
          <a:p>
            <a:r>
              <a:rPr lang="en-US" altLang="en-US"/>
              <a:t>standby 65mA (3.3V)</a:t>
            </a:r>
            <a:br>
              <a:rPr lang="en-US" altLang="en-US"/>
            </a:br>
            <a:r>
              <a:rPr lang="en-US" altLang="en-US"/>
              <a:t>.2W</a:t>
            </a:r>
          </a:p>
        </p:txBody>
      </p:sp>
      <p:sp>
        <p:nvSpPr>
          <p:cNvPr id="114691" name="Rectangle 4"/>
          <p:cNvSpPr>
            <a:spLocks noGrp="1" noChangeArrowheads="1"/>
          </p:cNvSpPr>
          <p:nvPr>
            <p:ph type="body" sz="half" idx="2"/>
          </p:nvPr>
        </p:nvSpPr>
        <p:spPr/>
        <p:txBody>
          <a:bodyPr/>
          <a:lstStyle/>
          <a:p>
            <a:pPr algn="ctr">
              <a:buFontTx/>
              <a:buNone/>
            </a:pPr>
            <a:r>
              <a:rPr lang="en-US" altLang="en-US" b="1" u="sng"/>
              <a:t>IBM TravelStar (2.5inch)</a:t>
            </a:r>
          </a:p>
          <a:p>
            <a:r>
              <a:rPr lang="en-US" altLang="en-US"/>
              <a:t>read/write 2W</a:t>
            </a:r>
          </a:p>
          <a:p>
            <a:r>
              <a:rPr lang="en-US" altLang="en-US"/>
              <a:t>spinning 1.8W</a:t>
            </a:r>
          </a:p>
          <a:p>
            <a:r>
              <a:rPr lang="en-US" altLang="en-US"/>
              <a:t>low power idle .65W</a:t>
            </a:r>
          </a:p>
          <a:p>
            <a:r>
              <a:rPr lang="en-US" altLang="en-US"/>
              <a:t>standby .25W</a:t>
            </a:r>
          </a:p>
          <a:p>
            <a:r>
              <a:rPr lang="en-US" altLang="en-US"/>
              <a:t>sleep .1W</a:t>
            </a:r>
          </a:p>
          <a:p>
            <a:r>
              <a:rPr lang="en-US" altLang="en-US"/>
              <a:t>startup 4.7 W</a:t>
            </a:r>
          </a:p>
          <a:p>
            <a:r>
              <a:rPr lang="en-US" altLang="en-US"/>
              <a:t>seek 2.3W</a:t>
            </a:r>
          </a:p>
          <a:p>
            <a:endParaRPr lang="en-US" alt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en-US" altLang="en-US"/>
              <a:t>Spin-down Disk Model</a:t>
            </a:r>
          </a:p>
        </p:txBody>
      </p:sp>
      <p:sp>
        <p:nvSpPr>
          <p:cNvPr id="115714" name="Oval 3"/>
          <p:cNvSpPr>
            <a:spLocks noChangeArrowheads="1"/>
          </p:cNvSpPr>
          <p:nvPr/>
        </p:nvSpPr>
        <p:spPr bwMode="auto">
          <a:xfrm>
            <a:off x="1524000" y="4572000"/>
            <a:ext cx="1447800" cy="1447800"/>
          </a:xfrm>
          <a:prstGeom prst="ellipse">
            <a:avLst/>
          </a:prstGeom>
          <a:solidFill>
            <a:srgbClr val="FF0000"/>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chemeClr val="bg1"/>
                </a:solidFill>
              </a:rPr>
              <a:t>Not</a:t>
            </a:r>
            <a:br>
              <a:rPr lang="en-US" altLang="en-US" b="1">
                <a:solidFill>
                  <a:schemeClr val="bg1"/>
                </a:solidFill>
              </a:rPr>
            </a:br>
            <a:r>
              <a:rPr lang="en-US" altLang="en-US" b="1">
                <a:solidFill>
                  <a:schemeClr val="bg1"/>
                </a:solidFill>
              </a:rPr>
              <a:t>Spinning</a:t>
            </a:r>
            <a:endParaRPr lang="en-US" altLang="en-US"/>
          </a:p>
        </p:txBody>
      </p:sp>
      <p:sp>
        <p:nvSpPr>
          <p:cNvPr id="115715" name="Oval 4"/>
          <p:cNvSpPr>
            <a:spLocks noChangeArrowheads="1"/>
          </p:cNvSpPr>
          <p:nvPr/>
        </p:nvSpPr>
        <p:spPr bwMode="auto">
          <a:xfrm>
            <a:off x="5715000" y="4572000"/>
            <a:ext cx="1447800" cy="1447800"/>
          </a:xfrm>
          <a:prstGeom prst="ellipse">
            <a:avLst/>
          </a:prstGeom>
          <a:solidFill>
            <a:srgbClr val="00CC00"/>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chemeClr val="bg1"/>
                </a:solidFill>
              </a:rPr>
              <a:t>Spinning</a:t>
            </a:r>
          </a:p>
          <a:p>
            <a:pPr algn="ctr" eaLnBrk="1" hangingPunct="1"/>
            <a:r>
              <a:rPr lang="en-US" altLang="en-US" b="1">
                <a:solidFill>
                  <a:schemeClr val="bg1"/>
                </a:solidFill>
              </a:rPr>
              <a:t>&amp; Ready</a:t>
            </a:r>
            <a:endParaRPr lang="en-US" altLang="en-US"/>
          </a:p>
        </p:txBody>
      </p:sp>
      <p:sp>
        <p:nvSpPr>
          <p:cNvPr id="115716" name="Oval 5"/>
          <p:cNvSpPr>
            <a:spLocks noChangeArrowheads="1"/>
          </p:cNvSpPr>
          <p:nvPr/>
        </p:nvSpPr>
        <p:spPr bwMode="auto">
          <a:xfrm>
            <a:off x="7239000" y="2514600"/>
            <a:ext cx="1447800" cy="1447800"/>
          </a:xfrm>
          <a:prstGeom prst="ellipse">
            <a:avLst/>
          </a:prstGeom>
          <a:solidFill>
            <a:srgbClr val="3333CC"/>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chemeClr val="bg1"/>
                </a:solidFill>
              </a:rPr>
              <a:t>Spinning</a:t>
            </a:r>
          </a:p>
          <a:p>
            <a:pPr algn="ctr" eaLnBrk="1" hangingPunct="1"/>
            <a:r>
              <a:rPr lang="en-US" altLang="en-US" b="1">
                <a:solidFill>
                  <a:schemeClr val="bg1"/>
                </a:solidFill>
              </a:rPr>
              <a:t>&amp; Access</a:t>
            </a:r>
            <a:endParaRPr lang="en-US" altLang="en-US"/>
          </a:p>
        </p:txBody>
      </p:sp>
      <p:sp>
        <p:nvSpPr>
          <p:cNvPr id="115717" name="Freeform 6"/>
          <p:cNvSpPr>
            <a:spLocks/>
          </p:cNvSpPr>
          <p:nvPr/>
        </p:nvSpPr>
        <p:spPr bwMode="auto">
          <a:xfrm>
            <a:off x="7162800" y="3886200"/>
            <a:ext cx="1409700" cy="1333500"/>
          </a:xfrm>
          <a:custGeom>
            <a:avLst/>
            <a:gdLst>
              <a:gd name="T0" fmla="*/ 2147483647 w 888"/>
              <a:gd name="T1" fmla="*/ 0 h 792"/>
              <a:gd name="T2" fmla="*/ 2147483647 w 888"/>
              <a:gd name="T3" fmla="*/ 2147483647 h 792"/>
              <a:gd name="T4" fmla="*/ 0 w 888"/>
              <a:gd name="T5" fmla="*/ 2147483647 h 792"/>
              <a:gd name="T6" fmla="*/ 0 60000 65536"/>
              <a:gd name="T7" fmla="*/ 0 60000 65536"/>
              <a:gd name="T8" fmla="*/ 0 60000 65536"/>
              <a:gd name="T9" fmla="*/ 0 w 888"/>
              <a:gd name="T10" fmla="*/ 0 h 792"/>
              <a:gd name="T11" fmla="*/ 888 w 888"/>
              <a:gd name="T12" fmla="*/ 792 h 792"/>
            </a:gdLst>
            <a:ahLst/>
            <a:cxnLst>
              <a:cxn ang="T6">
                <a:pos x="T0" y="T1"/>
              </a:cxn>
              <a:cxn ang="T7">
                <a:pos x="T2" y="T3"/>
              </a:cxn>
              <a:cxn ang="T8">
                <a:pos x="T4" y="T5"/>
              </a:cxn>
            </a:cxnLst>
            <a:rect l="T9" t="T10" r="T11" b="T12"/>
            <a:pathLst>
              <a:path w="888" h="792">
                <a:moveTo>
                  <a:pt x="720" y="0"/>
                </a:moveTo>
                <a:cubicBezTo>
                  <a:pt x="804" y="276"/>
                  <a:pt x="888" y="552"/>
                  <a:pt x="768" y="672"/>
                </a:cubicBezTo>
                <a:cubicBezTo>
                  <a:pt x="648" y="792"/>
                  <a:pt x="324" y="756"/>
                  <a:pt x="0" y="720"/>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5718" name="Oval 7"/>
          <p:cNvSpPr>
            <a:spLocks noChangeArrowheads="1"/>
          </p:cNvSpPr>
          <p:nvPr/>
        </p:nvSpPr>
        <p:spPr bwMode="auto">
          <a:xfrm>
            <a:off x="5257800" y="2362200"/>
            <a:ext cx="1447800" cy="1447800"/>
          </a:xfrm>
          <a:prstGeom prst="ellipse">
            <a:avLst/>
          </a:prstGeom>
          <a:solidFill>
            <a:srgbClr val="33CCFF"/>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t>Spinning</a:t>
            </a:r>
          </a:p>
          <a:p>
            <a:pPr algn="ctr" eaLnBrk="1" hangingPunct="1"/>
            <a:r>
              <a:rPr lang="en-US" altLang="en-US" b="1"/>
              <a:t>&amp; Seek</a:t>
            </a:r>
            <a:endParaRPr lang="en-US" altLang="en-US"/>
          </a:p>
        </p:txBody>
      </p:sp>
      <p:sp>
        <p:nvSpPr>
          <p:cNvPr id="115719" name="Line 8"/>
          <p:cNvSpPr>
            <a:spLocks noChangeShapeType="1"/>
          </p:cNvSpPr>
          <p:nvPr/>
        </p:nvSpPr>
        <p:spPr bwMode="auto">
          <a:xfrm flipH="1" flipV="1">
            <a:off x="6019800" y="3810000"/>
            <a:ext cx="152400" cy="7620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0" name="Line 9"/>
          <p:cNvSpPr>
            <a:spLocks noChangeShapeType="1"/>
          </p:cNvSpPr>
          <p:nvPr/>
        </p:nvSpPr>
        <p:spPr bwMode="auto">
          <a:xfrm>
            <a:off x="6705600" y="3048000"/>
            <a:ext cx="533400" cy="76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1" name="Oval 10"/>
          <p:cNvSpPr>
            <a:spLocks noChangeArrowheads="1"/>
          </p:cNvSpPr>
          <p:nvPr/>
        </p:nvSpPr>
        <p:spPr bwMode="auto">
          <a:xfrm>
            <a:off x="2362200" y="2514600"/>
            <a:ext cx="1447800" cy="1447800"/>
          </a:xfrm>
          <a:prstGeom prst="ellipse">
            <a:avLst/>
          </a:prstGeom>
          <a:solidFill>
            <a:srgbClr val="FFFF00"/>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t>Spinning</a:t>
            </a:r>
            <a:br>
              <a:rPr lang="en-US" altLang="en-US" b="1"/>
            </a:br>
            <a:r>
              <a:rPr lang="en-US" altLang="en-US" b="1"/>
              <a:t>up</a:t>
            </a:r>
            <a:endParaRPr lang="en-US" altLang="en-US"/>
          </a:p>
        </p:txBody>
      </p:sp>
      <p:sp>
        <p:nvSpPr>
          <p:cNvPr id="115722" name="Line 11"/>
          <p:cNvSpPr>
            <a:spLocks noChangeShapeType="1"/>
          </p:cNvSpPr>
          <p:nvPr/>
        </p:nvSpPr>
        <p:spPr bwMode="auto">
          <a:xfrm flipV="1">
            <a:off x="2362200" y="3886200"/>
            <a:ext cx="381000" cy="685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3" name="Line 12"/>
          <p:cNvSpPr>
            <a:spLocks noChangeShapeType="1"/>
          </p:cNvSpPr>
          <p:nvPr/>
        </p:nvSpPr>
        <p:spPr bwMode="auto">
          <a:xfrm flipV="1">
            <a:off x="3810000" y="3200400"/>
            <a:ext cx="1447800" cy="76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4" name="Oval 13"/>
          <p:cNvSpPr>
            <a:spLocks noChangeArrowheads="1"/>
          </p:cNvSpPr>
          <p:nvPr/>
        </p:nvSpPr>
        <p:spPr bwMode="auto">
          <a:xfrm>
            <a:off x="3657600" y="5105400"/>
            <a:ext cx="1447800" cy="1447800"/>
          </a:xfrm>
          <a:prstGeom prst="ellipse">
            <a:avLst/>
          </a:prstGeom>
          <a:solidFill>
            <a:srgbClr val="FF9966"/>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t>Spinning</a:t>
            </a:r>
            <a:br>
              <a:rPr lang="en-US" altLang="en-US" b="1"/>
            </a:br>
            <a:r>
              <a:rPr lang="en-US" altLang="en-US" b="1"/>
              <a:t>down</a:t>
            </a:r>
            <a:endParaRPr lang="en-US" altLang="en-US"/>
          </a:p>
        </p:txBody>
      </p:sp>
      <p:sp>
        <p:nvSpPr>
          <p:cNvPr id="115725" name="Line 14"/>
          <p:cNvSpPr>
            <a:spLocks noChangeShapeType="1"/>
          </p:cNvSpPr>
          <p:nvPr/>
        </p:nvSpPr>
        <p:spPr bwMode="auto">
          <a:xfrm flipH="1">
            <a:off x="5105400" y="5486400"/>
            <a:ext cx="609600" cy="304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6" name="Line 15"/>
          <p:cNvSpPr>
            <a:spLocks noChangeShapeType="1"/>
          </p:cNvSpPr>
          <p:nvPr/>
        </p:nvSpPr>
        <p:spPr bwMode="auto">
          <a:xfrm flipH="1" flipV="1">
            <a:off x="2971800" y="5486400"/>
            <a:ext cx="685800" cy="228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7" name="Text Box 16"/>
          <p:cNvSpPr txBox="1">
            <a:spLocks noChangeArrowheads="1"/>
          </p:cNvSpPr>
          <p:nvPr/>
        </p:nvSpPr>
        <p:spPr bwMode="auto">
          <a:xfrm>
            <a:off x="3886200" y="2590800"/>
            <a:ext cx="116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Request</a:t>
            </a:r>
          </a:p>
        </p:txBody>
      </p:sp>
      <p:sp>
        <p:nvSpPr>
          <p:cNvPr id="115728" name="Text Box 17"/>
          <p:cNvSpPr txBox="1">
            <a:spLocks noChangeArrowheads="1"/>
          </p:cNvSpPr>
          <p:nvPr/>
        </p:nvSpPr>
        <p:spPr bwMode="auto">
          <a:xfrm>
            <a:off x="1143000" y="3352800"/>
            <a:ext cx="1470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Trigger:</a:t>
            </a:r>
            <a:br>
              <a:rPr lang="en-US" altLang="en-US"/>
            </a:br>
            <a:r>
              <a:rPr lang="en-US" altLang="en-US"/>
              <a:t>request or </a:t>
            </a:r>
            <a:br>
              <a:rPr lang="en-US" altLang="en-US"/>
            </a:br>
            <a:r>
              <a:rPr lang="en-US" altLang="en-US"/>
              <a:t>predict</a:t>
            </a:r>
          </a:p>
        </p:txBody>
      </p:sp>
      <p:sp>
        <p:nvSpPr>
          <p:cNvPr id="115729" name="Line 18"/>
          <p:cNvSpPr>
            <a:spLocks noChangeShapeType="1"/>
          </p:cNvSpPr>
          <p:nvPr/>
        </p:nvSpPr>
        <p:spPr bwMode="auto">
          <a:xfrm>
            <a:off x="3733800" y="3657600"/>
            <a:ext cx="2057400" cy="1295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30" name="Text Box 19"/>
          <p:cNvSpPr txBox="1">
            <a:spLocks noChangeArrowheads="1"/>
          </p:cNvSpPr>
          <p:nvPr/>
        </p:nvSpPr>
        <p:spPr bwMode="auto">
          <a:xfrm rot="1907022">
            <a:off x="4114800" y="3733800"/>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Predictive</a:t>
            </a:r>
          </a:p>
        </p:txBody>
      </p:sp>
      <p:sp>
        <p:nvSpPr>
          <p:cNvPr id="115731" name="Text Box 20"/>
          <p:cNvSpPr txBox="1">
            <a:spLocks noChangeArrowheads="1"/>
          </p:cNvSpPr>
          <p:nvPr/>
        </p:nvSpPr>
        <p:spPr bwMode="auto">
          <a:xfrm>
            <a:off x="441325" y="5221288"/>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Arial" charset="0"/>
              </a:rPr>
              <a:t>.</a:t>
            </a:r>
            <a:r>
              <a:rPr lang="en-US" altLang="en-US">
                <a:latin typeface="Arial" charset="0"/>
              </a:rPr>
              <a:t>2W</a:t>
            </a:r>
          </a:p>
        </p:txBody>
      </p:sp>
      <p:sp>
        <p:nvSpPr>
          <p:cNvPr id="115732" name="Text Box 21"/>
          <p:cNvSpPr txBox="1">
            <a:spLocks noChangeArrowheads="1"/>
          </p:cNvSpPr>
          <p:nvPr/>
        </p:nvSpPr>
        <p:spPr bwMode="auto">
          <a:xfrm>
            <a:off x="7086600" y="54102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.65-1.8W</a:t>
            </a:r>
            <a:endParaRPr lang="en-US" altLang="en-US" i="1">
              <a:latin typeface="Arial" charset="0"/>
            </a:endParaRPr>
          </a:p>
        </p:txBody>
      </p:sp>
      <p:sp>
        <p:nvSpPr>
          <p:cNvPr id="115733" name="Text Box 22"/>
          <p:cNvSpPr txBox="1">
            <a:spLocks noChangeArrowheads="1"/>
          </p:cNvSpPr>
          <p:nvPr/>
        </p:nvSpPr>
        <p:spPr bwMode="auto">
          <a:xfrm>
            <a:off x="7832725" y="194468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2W</a:t>
            </a:r>
          </a:p>
        </p:txBody>
      </p:sp>
      <p:sp>
        <p:nvSpPr>
          <p:cNvPr id="115734" name="Text Box 23"/>
          <p:cNvSpPr txBox="1">
            <a:spLocks noChangeArrowheads="1"/>
          </p:cNvSpPr>
          <p:nvPr/>
        </p:nvSpPr>
        <p:spPr bwMode="auto">
          <a:xfrm>
            <a:off x="5699125" y="1792288"/>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2.3W</a:t>
            </a:r>
          </a:p>
        </p:txBody>
      </p:sp>
      <p:sp>
        <p:nvSpPr>
          <p:cNvPr id="115735" name="Text Box 24"/>
          <p:cNvSpPr txBox="1">
            <a:spLocks noChangeArrowheads="1"/>
          </p:cNvSpPr>
          <p:nvPr/>
        </p:nvSpPr>
        <p:spPr bwMode="auto">
          <a:xfrm>
            <a:off x="2422525" y="1868488"/>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latin typeface="Arial" charset="0"/>
              </a:rPr>
              <a:t>4.7W</a:t>
            </a:r>
          </a:p>
        </p:txBody>
      </p:sp>
      <p:sp>
        <p:nvSpPr>
          <p:cNvPr id="115736" name="Text Box 16"/>
          <p:cNvSpPr txBox="1">
            <a:spLocks noChangeArrowheads="1"/>
          </p:cNvSpPr>
          <p:nvPr/>
        </p:nvSpPr>
        <p:spPr bwMode="auto">
          <a:xfrm>
            <a:off x="5410200" y="6035675"/>
            <a:ext cx="2532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Inactivity Timeout </a:t>
            </a:r>
            <a:br>
              <a:rPr lang="en-US" altLang="en-US"/>
            </a:br>
            <a:r>
              <a:rPr lang="en-US" altLang="en-US"/>
              <a:t>threshold*</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7" name="Rectangle 1"/>
          <p:cNvSpPr>
            <a:spLocks noGrp="1" noChangeArrowheads="1"/>
          </p:cNvSpPr>
          <p:nvPr>
            <p:ph type="title"/>
          </p:nvPr>
        </p:nvSpPr>
        <p:spPr/>
        <p:txBody>
          <a:bodyPr/>
          <a:lstStyle/>
          <a:p>
            <a:r>
              <a:rPr lang="en-GB" altLang="en-US"/>
              <a:t>Disk Spindown</a:t>
            </a:r>
          </a:p>
        </p:txBody>
      </p:sp>
      <p:sp>
        <p:nvSpPr>
          <p:cNvPr id="116738" name="Rectangle 2"/>
          <p:cNvSpPr>
            <a:spLocks noGrp="1" noChangeArrowheads="1"/>
          </p:cNvSpPr>
          <p:nvPr>
            <p:ph type="body" idx="1"/>
          </p:nvPr>
        </p:nvSpPr>
        <p:spPr/>
        <p:txBody>
          <a:bodyPr/>
          <a:lstStyle/>
          <a:p>
            <a:r>
              <a:rPr lang="en-GB" altLang="en-US"/>
              <a:t>Disk Power Management </a:t>
            </a:r>
            <a:r>
              <a:rPr lang="en-US" altLang="en-US"/>
              <a:t>–</a:t>
            </a:r>
            <a:r>
              <a:rPr lang="en-GB" altLang="en-US"/>
              <a:t> Oracle (off-line)</a:t>
            </a:r>
          </a:p>
          <a:p>
            <a:endParaRPr lang="en-GB" altLang="en-US"/>
          </a:p>
          <a:p>
            <a:endParaRPr lang="en-GB" altLang="en-US"/>
          </a:p>
          <a:p>
            <a:endParaRPr lang="en-GB" altLang="en-US"/>
          </a:p>
          <a:p>
            <a:endParaRPr lang="en-GB" altLang="en-US"/>
          </a:p>
          <a:p>
            <a:r>
              <a:rPr lang="en-GB" altLang="en-US"/>
              <a:t>Disk Power Management </a:t>
            </a:r>
            <a:r>
              <a:rPr lang="en-US" altLang="en-US"/>
              <a:t>–</a:t>
            </a:r>
            <a:r>
              <a:rPr lang="en-GB" altLang="en-US"/>
              <a:t> Practical scheme (on-line)</a:t>
            </a:r>
          </a:p>
        </p:txBody>
      </p:sp>
      <p:sp>
        <p:nvSpPr>
          <p:cNvPr id="1167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1713203-8B46-B448-8B33-54E020B726C9}" type="slidenum">
              <a:rPr lang="en-GB" altLang="en-US" sz="1200">
                <a:solidFill>
                  <a:schemeClr val="tx2"/>
                </a:solidFill>
                <a:latin typeface="Arial Narrow" charset="0"/>
              </a:rPr>
              <a:pPr eaLnBrk="1" hangingPunct="1"/>
              <a:t>64</a:t>
            </a:fld>
            <a:endParaRPr lang="en-GB" altLang="en-US" sz="1200">
              <a:solidFill>
                <a:schemeClr val="tx2"/>
              </a:solidFill>
              <a:latin typeface="Arial Narrow" charset="0"/>
            </a:endParaRPr>
          </a:p>
        </p:txBody>
      </p:sp>
      <p:sp>
        <p:nvSpPr>
          <p:cNvPr id="13315" name="Line 3"/>
          <p:cNvSpPr>
            <a:spLocks noChangeShapeType="1"/>
          </p:cNvSpPr>
          <p:nvPr/>
        </p:nvSpPr>
        <p:spPr bwMode="auto">
          <a:xfrm>
            <a:off x="2743200" y="2921000"/>
            <a:ext cx="228600" cy="228600"/>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6" name="Line 4"/>
          <p:cNvSpPr>
            <a:spLocks noChangeShapeType="1"/>
          </p:cNvSpPr>
          <p:nvPr/>
        </p:nvSpPr>
        <p:spPr bwMode="auto">
          <a:xfrm flipV="1">
            <a:off x="5029200" y="2919413"/>
            <a:ext cx="533400" cy="23177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7" name="Line 5"/>
          <p:cNvSpPr>
            <a:spLocks noChangeShapeType="1"/>
          </p:cNvSpPr>
          <p:nvPr/>
        </p:nvSpPr>
        <p:spPr bwMode="auto">
          <a:xfrm>
            <a:off x="2133600" y="2921000"/>
            <a:ext cx="4114800" cy="1588"/>
          </a:xfrm>
          <a:prstGeom prst="line">
            <a:avLst/>
          </a:prstGeom>
          <a:noFill/>
          <a:ln w="3240" cap="rnd">
            <a:solidFill>
              <a:srgbClr val="000000"/>
            </a:solidFill>
            <a:prstDash val="sysDot"/>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8" name="Line 6"/>
          <p:cNvSpPr>
            <a:spLocks noChangeShapeType="1"/>
          </p:cNvSpPr>
          <p:nvPr/>
        </p:nvSpPr>
        <p:spPr bwMode="auto">
          <a:xfrm>
            <a:off x="2971800" y="3149600"/>
            <a:ext cx="2057400" cy="158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19" name="Text Box 7"/>
          <p:cNvSpPr txBox="1">
            <a:spLocks noChangeArrowheads="1"/>
          </p:cNvSpPr>
          <p:nvPr/>
        </p:nvSpPr>
        <p:spPr bwMode="auto">
          <a:xfrm>
            <a:off x="2138363" y="2997200"/>
            <a:ext cx="787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access1</a:t>
            </a:r>
          </a:p>
        </p:txBody>
      </p:sp>
      <p:sp>
        <p:nvSpPr>
          <p:cNvPr id="13320" name="Text Box 8"/>
          <p:cNvSpPr txBox="1">
            <a:spLocks noChangeArrowheads="1"/>
          </p:cNvSpPr>
          <p:nvPr/>
        </p:nvSpPr>
        <p:spPr bwMode="auto">
          <a:xfrm>
            <a:off x="5262563" y="2921000"/>
            <a:ext cx="78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access2</a:t>
            </a:r>
          </a:p>
        </p:txBody>
      </p:sp>
      <p:sp>
        <p:nvSpPr>
          <p:cNvPr id="13321" name="AutoShape 9"/>
          <p:cNvSpPr>
            <a:spLocks noChangeArrowheads="1"/>
          </p:cNvSpPr>
          <p:nvPr/>
        </p:nvSpPr>
        <p:spPr bwMode="auto">
          <a:xfrm>
            <a:off x="2743200" y="2692400"/>
            <a:ext cx="2819400" cy="76200"/>
          </a:xfrm>
          <a:prstGeom prst="leftRightArrow">
            <a:avLst>
              <a:gd name="adj1" fmla="val 50000"/>
              <a:gd name="adj2" fmla="val 736574"/>
            </a:avLst>
          </a:prstGeom>
          <a:solidFill>
            <a:srgbClr val="B2B2B2"/>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22" name="Text Box 10"/>
          <p:cNvSpPr txBox="1">
            <a:spLocks noChangeArrowheads="1"/>
          </p:cNvSpPr>
          <p:nvPr/>
        </p:nvSpPr>
        <p:spPr bwMode="auto">
          <a:xfrm>
            <a:off x="2892425" y="2362200"/>
            <a:ext cx="2290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IdleTime &gt; BreakEvenTime</a:t>
            </a:r>
          </a:p>
        </p:txBody>
      </p:sp>
      <p:sp>
        <p:nvSpPr>
          <p:cNvPr id="13323" name="Oval 11"/>
          <p:cNvSpPr>
            <a:spLocks noChangeArrowheads="1"/>
          </p:cNvSpPr>
          <p:nvPr/>
        </p:nvSpPr>
        <p:spPr bwMode="auto">
          <a:xfrm flipV="1">
            <a:off x="2667000" y="2844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24" name="Oval 12"/>
          <p:cNvSpPr>
            <a:spLocks noChangeArrowheads="1"/>
          </p:cNvSpPr>
          <p:nvPr/>
        </p:nvSpPr>
        <p:spPr bwMode="auto">
          <a:xfrm flipV="1">
            <a:off x="5486400" y="2844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25" name="Line 13"/>
          <p:cNvSpPr>
            <a:spLocks noChangeShapeType="1"/>
          </p:cNvSpPr>
          <p:nvPr/>
        </p:nvSpPr>
        <p:spPr bwMode="auto">
          <a:xfrm>
            <a:off x="2514600" y="5715000"/>
            <a:ext cx="1524000" cy="158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6" name="Line 14"/>
          <p:cNvSpPr>
            <a:spLocks noChangeShapeType="1"/>
          </p:cNvSpPr>
          <p:nvPr/>
        </p:nvSpPr>
        <p:spPr bwMode="auto">
          <a:xfrm flipV="1">
            <a:off x="5334000" y="5713413"/>
            <a:ext cx="533400" cy="23177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7" name="Line 15"/>
          <p:cNvSpPr>
            <a:spLocks noChangeShapeType="1"/>
          </p:cNvSpPr>
          <p:nvPr/>
        </p:nvSpPr>
        <p:spPr bwMode="auto">
          <a:xfrm>
            <a:off x="1905000" y="5715000"/>
            <a:ext cx="4114800" cy="1588"/>
          </a:xfrm>
          <a:prstGeom prst="line">
            <a:avLst/>
          </a:prstGeom>
          <a:noFill/>
          <a:ln w="3240" cap="rnd">
            <a:solidFill>
              <a:srgbClr val="000000"/>
            </a:solidFill>
            <a:prstDash val="sysDot"/>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8" name="Line 16"/>
          <p:cNvSpPr>
            <a:spLocks noChangeShapeType="1"/>
          </p:cNvSpPr>
          <p:nvPr/>
        </p:nvSpPr>
        <p:spPr bwMode="auto">
          <a:xfrm>
            <a:off x="4267200" y="5943600"/>
            <a:ext cx="1066800" cy="1588"/>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29" name="Text Box 17"/>
          <p:cNvSpPr txBox="1">
            <a:spLocks noChangeArrowheads="1"/>
          </p:cNvSpPr>
          <p:nvPr/>
        </p:nvSpPr>
        <p:spPr bwMode="auto">
          <a:xfrm>
            <a:off x="2605088" y="5029200"/>
            <a:ext cx="1385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Idle for </a:t>
            </a:r>
            <a:br>
              <a:rPr lang="en-GB" altLang="en-US" sz="1200" b="1">
                <a:solidFill>
                  <a:srgbClr val="000000"/>
                </a:solidFill>
                <a:latin typeface="Tahoma" charset="0"/>
              </a:rPr>
            </a:br>
            <a:r>
              <a:rPr lang="en-GB" altLang="en-US" sz="1200" b="1">
                <a:solidFill>
                  <a:srgbClr val="000000"/>
                </a:solidFill>
                <a:latin typeface="Tahoma" charset="0"/>
              </a:rPr>
              <a:t>BreakEvenTime</a:t>
            </a:r>
          </a:p>
        </p:txBody>
      </p:sp>
      <p:sp>
        <p:nvSpPr>
          <p:cNvPr id="13330" name="Oval 18"/>
          <p:cNvSpPr>
            <a:spLocks noChangeArrowheads="1"/>
          </p:cNvSpPr>
          <p:nvPr/>
        </p:nvSpPr>
        <p:spPr bwMode="auto">
          <a:xfrm flipV="1">
            <a:off x="2438400" y="5638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1" name="Oval 19"/>
          <p:cNvSpPr>
            <a:spLocks noChangeArrowheads="1"/>
          </p:cNvSpPr>
          <p:nvPr/>
        </p:nvSpPr>
        <p:spPr bwMode="auto">
          <a:xfrm flipV="1">
            <a:off x="5257800" y="5638800"/>
            <a:ext cx="152400" cy="152400"/>
          </a:xfrm>
          <a:prstGeom prst="ellipse">
            <a:avLst/>
          </a:prstGeom>
          <a:solidFill>
            <a:srgbClr val="000000"/>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2" name="Line 20"/>
          <p:cNvSpPr>
            <a:spLocks noChangeShapeType="1"/>
          </p:cNvSpPr>
          <p:nvPr/>
        </p:nvSpPr>
        <p:spPr bwMode="auto">
          <a:xfrm>
            <a:off x="4038600" y="5715000"/>
            <a:ext cx="228600" cy="228600"/>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3" name="AutoShape 21"/>
          <p:cNvSpPr>
            <a:spLocks noChangeArrowheads="1"/>
          </p:cNvSpPr>
          <p:nvPr/>
        </p:nvSpPr>
        <p:spPr bwMode="auto">
          <a:xfrm>
            <a:off x="2514600" y="5486400"/>
            <a:ext cx="1524000" cy="76200"/>
          </a:xfrm>
          <a:prstGeom prst="leftRightArrow">
            <a:avLst>
              <a:gd name="adj1" fmla="val 50000"/>
              <a:gd name="adj2" fmla="val 398148"/>
            </a:avLst>
          </a:prstGeom>
          <a:solidFill>
            <a:srgbClr val="B2B2B2"/>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4" name="AutoShape 22"/>
          <p:cNvSpPr>
            <a:spLocks noChangeArrowheads="1"/>
          </p:cNvSpPr>
          <p:nvPr/>
        </p:nvSpPr>
        <p:spPr bwMode="auto">
          <a:xfrm>
            <a:off x="5334000" y="5486400"/>
            <a:ext cx="457200" cy="76200"/>
          </a:xfrm>
          <a:prstGeom prst="leftRightArrow">
            <a:avLst>
              <a:gd name="adj1" fmla="val 50000"/>
              <a:gd name="adj2" fmla="val 119444"/>
            </a:avLst>
          </a:prstGeom>
          <a:solidFill>
            <a:srgbClr val="B2B2B2"/>
          </a:solidFill>
          <a:ln w="9360">
            <a:solidFill>
              <a:srgbClr val="000000"/>
            </a:solidFill>
            <a:miter lim="800000"/>
            <a:headEnd/>
            <a:tailEnd/>
          </a:ln>
        </p:spPr>
        <p:txBody>
          <a:bodyPr wrap="none" lIns="82945" tIns="41473" rIns="82945" bIns="41473"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35" name="Text Box 23"/>
          <p:cNvSpPr txBox="1">
            <a:spLocks noChangeArrowheads="1"/>
          </p:cNvSpPr>
          <p:nvPr/>
        </p:nvSpPr>
        <p:spPr bwMode="auto">
          <a:xfrm>
            <a:off x="5111750" y="518160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6" tIns="45718" rIns="91436" bIns="45718">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sz="2400">
                <a:solidFill>
                  <a:schemeClr val="tx1"/>
                </a:solidFill>
                <a:latin typeface="Times New Roman" charset="0"/>
                <a:ea typeface="ＭＳ Ｐゴシック" charset="-128"/>
              </a:defRPr>
            </a:lvl9pPr>
          </a:lstStyle>
          <a:p>
            <a:pPr algn="ctr" eaLnBrk="1" hangingPunct="1"/>
            <a:r>
              <a:rPr lang="en-GB" altLang="en-US" sz="1200" b="1">
                <a:solidFill>
                  <a:srgbClr val="000000"/>
                </a:solidFill>
                <a:latin typeface="Tahoma" charset="0"/>
              </a:rPr>
              <a:t>Wait time</a:t>
            </a:r>
          </a:p>
        </p:txBody>
      </p:sp>
      <p:sp>
        <p:nvSpPr>
          <p:cNvPr id="13336" name="Line 24"/>
          <p:cNvSpPr>
            <a:spLocks noChangeShapeType="1"/>
          </p:cNvSpPr>
          <p:nvPr/>
        </p:nvSpPr>
        <p:spPr bwMode="auto">
          <a:xfrm flipV="1">
            <a:off x="2743200" y="2690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7" name="Line 25"/>
          <p:cNvSpPr>
            <a:spLocks noChangeShapeType="1"/>
          </p:cNvSpPr>
          <p:nvPr/>
        </p:nvSpPr>
        <p:spPr bwMode="auto">
          <a:xfrm flipV="1">
            <a:off x="5562600" y="2690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8" name="Line 26"/>
          <p:cNvSpPr>
            <a:spLocks noChangeShapeType="1"/>
          </p:cNvSpPr>
          <p:nvPr/>
        </p:nvSpPr>
        <p:spPr bwMode="auto">
          <a:xfrm flipV="1">
            <a:off x="2514600" y="5484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39" name="Line 27"/>
          <p:cNvSpPr>
            <a:spLocks noChangeShapeType="1"/>
          </p:cNvSpPr>
          <p:nvPr/>
        </p:nvSpPr>
        <p:spPr bwMode="auto">
          <a:xfrm flipV="1">
            <a:off x="4038600" y="5484813"/>
            <a:ext cx="1588" cy="2317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40" name="Line 28"/>
          <p:cNvSpPr>
            <a:spLocks noChangeShapeType="1"/>
          </p:cNvSpPr>
          <p:nvPr/>
        </p:nvSpPr>
        <p:spPr bwMode="auto">
          <a:xfrm flipV="1">
            <a:off x="5334000" y="5484813"/>
            <a:ext cx="1588" cy="1555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3341" name="Line 29"/>
          <p:cNvSpPr>
            <a:spLocks noChangeShapeType="1"/>
          </p:cNvSpPr>
          <p:nvPr/>
        </p:nvSpPr>
        <p:spPr bwMode="auto">
          <a:xfrm flipV="1">
            <a:off x="5791200" y="5484813"/>
            <a:ext cx="1588" cy="2317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lIns="82945" tIns="41473" rIns="82945" bIns="41473"/>
          <a:lstStyle/>
          <a:p>
            <a:endParaRPr lang="en-US"/>
          </a:p>
        </p:txBody>
      </p:sp>
      <p:sp>
        <p:nvSpPr>
          <p:cNvPr id="116767" name="Text Box 30"/>
          <p:cNvSpPr txBox="1">
            <a:spLocks noChangeArrowheads="1"/>
          </p:cNvSpPr>
          <p:nvPr/>
        </p:nvSpPr>
        <p:spPr bwMode="auto">
          <a:xfrm>
            <a:off x="0" y="6510338"/>
            <a:ext cx="91440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charset="0"/>
                <a:ea typeface="ＭＳ Ｐゴシック" charset="-128"/>
              </a:defRPr>
            </a:lvl9pPr>
          </a:lstStyle>
          <a:p>
            <a:pPr eaLnBrk="1" hangingPunct="1">
              <a:lnSpc>
                <a:spcPct val="93000"/>
              </a:lnSpc>
              <a:spcBef>
                <a:spcPts val="1025"/>
              </a:spcBef>
            </a:pPr>
            <a:r>
              <a:rPr lang="en-GB" altLang="en-US">
                <a:solidFill>
                  <a:srgbClr val="FFFFFF"/>
                </a:solidFill>
              </a:rPr>
              <a:t>Source: from the presentation slides of the authors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fill="hold" grpId="0"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par>
                                <p:cTn id="13" presetID="1" presetClass="entr" fill="hold" grpId="0" nodeType="withEffect">
                                  <p:stCondLst>
                                    <p:cond delay="0"/>
                                  </p:stCondLst>
                                  <p:childTnLst>
                                    <p:set>
                                      <p:cBhvr>
                                        <p:cTn id="14" dur="1" fill="hold">
                                          <p:stCondLst>
                                            <p:cond delay="0"/>
                                          </p:stCondLst>
                                        </p:cTn>
                                        <p:tgtEl>
                                          <p:spTgt spid="13324"/>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3322"/>
                                        </p:tgtEl>
                                        <p:attrNameLst>
                                          <p:attrName>style.visibility</p:attrName>
                                        </p:attrNameLst>
                                      </p:cBhvr>
                                      <p:to>
                                        <p:strVal val="visible"/>
                                      </p:to>
                                    </p:set>
                                  </p:childTnLst>
                                </p:cTn>
                              </p:par>
                              <p:par>
                                <p:cTn id="17" presetID="1" presetClass="entr" fill="hold" grpId="0" nodeType="with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par>
                                <p:cTn id="19" presetID="1" presetClass="entr" fill="hold" grpId="0" nodeType="withEffect">
                                  <p:stCondLst>
                                    <p:cond delay="0"/>
                                  </p:stCondLst>
                                  <p:childTnLst>
                                    <p:set>
                                      <p:cBhvr>
                                        <p:cTn id="20" dur="1" fill="hold">
                                          <p:stCondLst>
                                            <p:cond delay="0"/>
                                          </p:stCondLst>
                                        </p:cTn>
                                        <p:tgtEl>
                                          <p:spTgt spid="13336"/>
                                        </p:tgtEl>
                                        <p:attrNameLst>
                                          <p:attrName>style.visibility</p:attrName>
                                        </p:attrNameLst>
                                      </p:cBhvr>
                                      <p:to>
                                        <p:strVal val="visible"/>
                                      </p:to>
                                    </p:set>
                                  </p:childTnLst>
                                </p:cTn>
                              </p:par>
                              <p:par>
                                <p:cTn id="21" presetID="1" presetClass="entr" fill="hold" grpId="0" nodeType="withEffect">
                                  <p:stCondLst>
                                    <p:cond delay="0"/>
                                  </p:stCondLst>
                                  <p:childTnLst>
                                    <p:set>
                                      <p:cBhvr>
                                        <p:cTn id="22" dur="1" fill="hold">
                                          <p:stCondLst>
                                            <p:cond delay="0"/>
                                          </p:stCondLst>
                                        </p:cTn>
                                        <p:tgtEl>
                                          <p:spTgt spid="133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grpId="0" nodeType="clickEffect">
                                  <p:stCondLst>
                                    <p:cond delay="0"/>
                                  </p:stCondLst>
                                  <p:childTnLst>
                                    <p:set>
                                      <p:cBhvr>
                                        <p:cTn id="26" dur="1" fill="hold">
                                          <p:stCondLst>
                                            <p:cond delay="0"/>
                                          </p:stCondLst>
                                        </p:cTn>
                                        <p:tgtEl>
                                          <p:spTgt spid="13315"/>
                                        </p:tgtEl>
                                        <p:attrNameLst>
                                          <p:attrName>style.visibility</p:attrName>
                                        </p:attrNameLst>
                                      </p:cBhvr>
                                      <p:to>
                                        <p:strVal val="visible"/>
                                      </p:to>
                                    </p:set>
                                  </p:childTnLst>
                                </p:cTn>
                              </p:par>
                              <p:par>
                                <p:cTn id="27" presetID="1" presetClass="entr" fill="hold" grpId="0" nodeType="withEffect">
                                  <p:stCondLst>
                                    <p:cond delay="0"/>
                                  </p:stCondLst>
                                  <p:childTnLst>
                                    <p:set>
                                      <p:cBhvr>
                                        <p:cTn id="28" dur="1" fill="hold">
                                          <p:stCondLst>
                                            <p:cond delay="0"/>
                                          </p:stCondLst>
                                        </p:cTn>
                                        <p:tgtEl>
                                          <p:spTgt spid="13318"/>
                                        </p:tgtEl>
                                        <p:attrNameLst>
                                          <p:attrName>style.visibility</p:attrName>
                                        </p:attrNameLst>
                                      </p:cBhvr>
                                      <p:to>
                                        <p:strVal val="visible"/>
                                      </p:to>
                                    </p:set>
                                  </p:childTnLst>
                                </p:cTn>
                              </p:par>
                              <p:par>
                                <p:cTn id="29" presetID="1" presetClass="entr" fill="hold" grpId="0" nodeType="withEffect">
                                  <p:stCondLst>
                                    <p:cond delay="0"/>
                                  </p:stCondLst>
                                  <p:childTnLst>
                                    <p:set>
                                      <p:cBhvr>
                                        <p:cTn id="30" dur="1" fill="hold">
                                          <p:stCondLst>
                                            <p:cond delay="0"/>
                                          </p:stCondLst>
                                        </p:cTn>
                                        <p:tgtEl>
                                          <p:spTgt spid="133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grpId="0" nodeType="clickEffect">
                                  <p:stCondLst>
                                    <p:cond delay="0"/>
                                  </p:stCondLst>
                                  <p:childTnLst>
                                    <p:set>
                                      <p:cBhvr>
                                        <p:cTn id="34" dur="1" fill="hold">
                                          <p:stCondLst>
                                            <p:cond delay="0"/>
                                          </p:stCondLst>
                                        </p:cTn>
                                        <p:tgtEl>
                                          <p:spTgt spid="13330"/>
                                        </p:tgtEl>
                                        <p:attrNameLst>
                                          <p:attrName>style.visibility</p:attrName>
                                        </p:attrNameLst>
                                      </p:cBhvr>
                                      <p:to>
                                        <p:strVal val="visible"/>
                                      </p:to>
                                    </p:set>
                                  </p:childTnLst>
                                </p:cTn>
                              </p:par>
                              <p:par>
                                <p:cTn id="35" presetID="1" presetClass="entr" fill="hold" grpId="0" nodeType="withEffect">
                                  <p:stCondLst>
                                    <p:cond delay="0"/>
                                  </p:stCondLst>
                                  <p:childTnLst>
                                    <p:set>
                                      <p:cBhvr>
                                        <p:cTn id="36" dur="1" fill="hold">
                                          <p:stCondLst>
                                            <p:cond delay="0"/>
                                          </p:stCondLst>
                                        </p:cTn>
                                        <p:tgtEl>
                                          <p:spTgt spid="13331"/>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13329"/>
                                        </p:tgtEl>
                                        <p:attrNameLst>
                                          <p:attrName>style.visibility</p:attrName>
                                        </p:attrNameLst>
                                      </p:cBhvr>
                                      <p:to>
                                        <p:strVal val="visible"/>
                                      </p:to>
                                    </p:set>
                                  </p:childTnLst>
                                </p:cTn>
                              </p:par>
                              <p:par>
                                <p:cTn id="39" presetID="1" presetClass="entr" fill="hold" grpId="0" nodeType="withEffect">
                                  <p:stCondLst>
                                    <p:cond delay="0"/>
                                  </p:stCondLst>
                                  <p:childTnLst>
                                    <p:set>
                                      <p:cBhvr>
                                        <p:cTn id="40" dur="1" fill="hold">
                                          <p:stCondLst>
                                            <p:cond delay="0"/>
                                          </p:stCondLst>
                                        </p:cTn>
                                        <p:tgtEl>
                                          <p:spTgt spid="13327"/>
                                        </p:tgtEl>
                                        <p:attrNameLst>
                                          <p:attrName>style.visibility</p:attrName>
                                        </p:attrNameLst>
                                      </p:cBhvr>
                                      <p:to>
                                        <p:strVal val="visible"/>
                                      </p:to>
                                    </p:set>
                                  </p:childTnLst>
                                </p:cTn>
                              </p:par>
                              <p:par>
                                <p:cTn id="41" presetID="1" presetClass="entr" fill="hold" grpId="0" nodeType="withEffect">
                                  <p:stCondLst>
                                    <p:cond delay="0"/>
                                  </p:stCondLst>
                                  <p:childTnLst>
                                    <p:set>
                                      <p:cBhvr>
                                        <p:cTn id="42" dur="1" fill="hold">
                                          <p:stCondLst>
                                            <p:cond delay="0"/>
                                          </p:stCondLst>
                                        </p:cTn>
                                        <p:tgtEl>
                                          <p:spTgt spid="13325"/>
                                        </p:tgtEl>
                                        <p:attrNameLst>
                                          <p:attrName>style.visibility</p:attrName>
                                        </p:attrNameLst>
                                      </p:cBhvr>
                                      <p:to>
                                        <p:strVal val="visible"/>
                                      </p:to>
                                    </p:set>
                                  </p:childTnLst>
                                </p:cTn>
                              </p:par>
                              <p:par>
                                <p:cTn id="43" presetID="1" presetClass="entr" fill="hold" grpId="0" nodeType="withEffect">
                                  <p:stCondLst>
                                    <p:cond delay="0"/>
                                  </p:stCondLst>
                                  <p:childTnLst>
                                    <p:set>
                                      <p:cBhvr>
                                        <p:cTn id="44" dur="1" fill="hold">
                                          <p:stCondLst>
                                            <p:cond delay="0"/>
                                          </p:stCondLst>
                                        </p:cTn>
                                        <p:tgtEl>
                                          <p:spTgt spid="13328"/>
                                        </p:tgtEl>
                                        <p:attrNameLst>
                                          <p:attrName>style.visibility</p:attrName>
                                        </p:attrNameLst>
                                      </p:cBhvr>
                                      <p:to>
                                        <p:strVal val="visible"/>
                                      </p:to>
                                    </p:set>
                                  </p:childTnLst>
                                </p:cTn>
                              </p:par>
                              <p:par>
                                <p:cTn id="45" presetID="1" presetClass="entr" fill="hold" grpId="0" nodeType="withEffect">
                                  <p:stCondLst>
                                    <p:cond delay="0"/>
                                  </p:stCondLst>
                                  <p:childTnLst>
                                    <p:set>
                                      <p:cBhvr>
                                        <p:cTn id="46" dur="1" fill="hold">
                                          <p:stCondLst>
                                            <p:cond delay="0"/>
                                          </p:stCondLst>
                                        </p:cTn>
                                        <p:tgtEl>
                                          <p:spTgt spid="13326"/>
                                        </p:tgtEl>
                                        <p:attrNameLst>
                                          <p:attrName>style.visibility</p:attrName>
                                        </p:attrNameLst>
                                      </p:cBhvr>
                                      <p:to>
                                        <p:strVal val="visible"/>
                                      </p:to>
                                    </p:set>
                                  </p:childTnLst>
                                </p:cTn>
                              </p:par>
                              <p:par>
                                <p:cTn id="47" presetID="1" presetClass="entr" fill="hold" grpId="0" nodeType="withEffect">
                                  <p:stCondLst>
                                    <p:cond delay="0"/>
                                  </p:stCondLst>
                                  <p:childTnLst>
                                    <p:set>
                                      <p:cBhvr>
                                        <p:cTn id="48" dur="1" fill="hold">
                                          <p:stCondLst>
                                            <p:cond delay="0"/>
                                          </p:stCondLst>
                                        </p:cTn>
                                        <p:tgtEl>
                                          <p:spTgt spid="13332"/>
                                        </p:tgtEl>
                                        <p:attrNameLst>
                                          <p:attrName>style.visibility</p:attrName>
                                        </p:attrNameLst>
                                      </p:cBhvr>
                                      <p:to>
                                        <p:strVal val="visible"/>
                                      </p:to>
                                    </p:set>
                                  </p:childTnLst>
                                </p:cTn>
                              </p:par>
                              <p:par>
                                <p:cTn id="49" presetID="1" presetClass="entr" fill="hold" grpId="0" nodeType="withEffect">
                                  <p:stCondLst>
                                    <p:cond delay="0"/>
                                  </p:stCondLst>
                                  <p:childTnLst>
                                    <p:set>
                                      <p:cBhvr>
                                        <p:cTn id="50" dur="1" fill="hold">
                                          <p:stCondLst>
                                            <p:cond delay="0"/>
                                          </p:stCondLst>
                                        </p:cTn>
                                        <p:tgtEl>
                                          <p:spTgt spid="13333"/>
                                        </p:tgtEl>
                                        <p:attrNameLst>
                                          <p:attrName>style.visibility</p:attrName>
                                        </p:attrNameLst>
                                      </p:cBhvr>
                                      <p:to>
                                        <p:strVal val="visible"/>
                                      </p:to>
                                    </p:set>
                                  </p:childTnLst>
                                </p:cTn>
                              </p:par>
                              <p:par>
                                <p:cTn id="51" presetID="1" presetClass="entr" fill="hold" grpId="0" nodeType="withEffect">
                                  <p:stCondLst>
                                    <p:cond delay="0"/>
                                  </p:stCondLst>
                                  <p:childTnLst>
                                    <p:set>
                                      <p:cBhvr>
                                        <p:cTn id="52" dur="1" fill="hold">
                                          <p:stCondLst>
                                            <p:cond delay="0"/>
                                          </p:stCondLst>
                                        </p:cTn>
                                        <p:tgtEl>
                                          <p:spTgt spid="13334"/>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3335"/>
                                        </p:tgtEl>
                                        <p:attrNameLst>
                                          <p:attrName>style.visibility</p:attrName>
                                        </p:attrNameLst>
                                      </p:cBhvr>
                                      <p:to>
                                        <p:strVal val="visible"/>
                                      </p:to>
                                    </p:set>
                                  </p:childTnLst>
                                </p:cTn>
                              </p:par>
                              <p:par>
                                <p:cTn id="55" presetID="1" presetClass="entr" fill="hold" grpId="0" nodeType="withEffect">
                                  <p:stCondLst>
                                    <p:cond delay="0"/>
                                  </p:stCondLst>
                                  <p:childTnLst>
                                    <p:set>
                                      <p:cBhvr>
                                        <p:cTn id="56" dur="1" fill="hold">
                                          <p:stCondLst>
                                            <p:cond delay="0"/>
                                          </p:stCondLst>
                                        </p:cTn>
                                        <p:tgtEl>
                                          <p:spTgt spid="13339"/>
                                        </p:tgtEl>
                                        <p:attrNameLst>
                                          <p:attrName>style.visibility</p:attrName>
                                        </p:attrNameLst>
                                      </p:cBhvr>
                                      <p:to>
                                        <p:strVal val="visible"/>
                                      </p:to>
                                    </p:set>
                                  </p:childTnLst>
                                </p:cTn>
                              </p:par>
                              <p:par>
                                <p:cTn id="57" presetID="1" presetClass="entr" fill="hold" grpId="0" nodeType="withEffect">
                                  <p:stCondLst>
                                    <p:cond delay="0"/>
                                  </p:stCondLst>
                                  <p:childTnLst>
                                    <p:set>
                                      <p:cBhvr>
                                        <p:cTn id="58" dur="1" fill="hold">
                                          <p:stCondLst>
                                            <p:cond delay="0"/>
                                          </p:stCondLst>
                                        </p:cTn>
                                        <p:tgtEl>
                                          <p:spTgt spid="13340"/>
                                        </p:tgtEl>
                                        <p:attrNameLst>
                                          <p:attrName>style.visibility</p:attrName>
                                        </p:attrNameLst>
                                      </p:cBhvr>
                                      <p:to>
                                        <p:strVal val="visible"/>
                                      </p:to>
                                    </p:set>
                                  </p:childTnLst>
                                </p:cTn>
                              </p:par>
                              <p:par>
                                <p:cTn id="59" presetID="1" presetClass="entr" fill="hold" grpId="0" nodeType="withEffect">
                                  <p:stCondLst>
                                    <p:cond delay="0"/>
                                  </p:stCondLst>
                                  <p:childTnLst>
                                    <p:set>
                                      <p:cBhvr>
                                        <p:cTn id="60" dur="1" fill="hold">
                                          <p:stCondLst>
                                            <p:cond delay="0"/>
                                          </p:stCondLst>
                                        </p:cTn>
                                        <p:tgtEl>
                                          <p:spTgt spid="13341"/>
                                        </p:tgtEl>
                                        <p:attrNameLst>
                                          <p:attrName>style.visibility</p:attrName>
                                        </p:attrNameLst>
                                      </p:cBhvr>
                                      <p:to>
                                        <p:strVal val="visible"/>
                                      </p:to>
                                    </p:set>
                                  </p:childTnLst>
                                </p:cTn>
                              </p:par>
                              <p:par>
                                <p:cTn id="61" presetID="1" presetClass="entr" fill="hold" grpId="0" nodeType="withEffect">
                                  <p:stCondLst>
                                    <p:cond delay="0"/>
                                  </p:stCondLst>
                                  <p:childTnLst>
                                    <p:set>
                                      <p:cBhvr>
                                        <p:cTn id="62" dur="1" fill="hold">
                                          <p:stCondLst>
                                            <p:cond delay="0"/>
                                          </p:stCondLst>
                                        </p:cTn>
                                        <p:tgtEl>
                                          <p:spTgt spid="13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21" grpId="0" animBg="1"/>
      <p:bldP spid="13323" grpId="0" animBg="1"/>
      <p:bldP spid="13324" grpId="0" animBg="1"/>
      <p:bldP spid="13325" grpId="0" animBg="1"/>
      <p:bldP spid="13326" grpId="0" animBg="1"/>
      <p:bldP spid="13327" grpId="0" animBg="1"/>
      <p:bldP spid="13328" grpId="0" animBg="1"/>
      <p:bldP spid="13330" grpId="0" animBg="1"/>
      <p:bldP spid="13331" grpId="0" animBg="1"/>
      <p:bldP spid="13332" grpId="0" animBg="1"/>
      <p:bldP spid="13333" grpId="0" animBg="1"/>
      <p:bldP spid="13334" grpId="0" animBg="1"/>
      <p:bldP spid="13336" grpId="0" animBg="1"/>
      <p:bldP spid="13337" grpId="0" animBg="1"/>
      <p:bldP spid="13338" grpId="0" animBg="1"/>
      <p:bldP spid="13339" grpId="0" animBg="1"/>
      <p:bldP spid="13340" grpId="0" animBg="1"/>
      <p:bldP spid="1334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altLang="en-US"/>
              <a:t>Spin-Down Policies</a:t>
            </a:r>
          </a:p>
        </p:txBody>
      </p:sp>
      <p:sp>
        <p:nvSpPr>
          <p:cNvPr id="118786" name="Content Placeholder 6"/>
          <p:cNvSpPr>
            <a:spLocks noGrp="1"/>
          </p:cNvSpPr>
          <p:nvPr>
            <p:ph idx="1"/>
          </p:nvPr>
        </p:nvSpPr>
        <p:spPr/>
        <p:txBody>
          <a:bodyPr/>
          <a:lstStyle/>
          <a:p>
            <a:r>
              <a:rPr lang="en-US" altLang="en-US" sz="3000"/>
              <a:t>Fixed Thresholds</a:t>
            </a:r>
          </a:p>
          <a:p>
            <a:pPr lvl="1"/>
            <a:r>
              <a:rPr lang="en-US" altLang="en-US" sz="2200"/>
              <a:t>T</a:t>
            </a:r>
            <a:r>
              <a:rPr lang="en-US" altLang="en-US" sz="2200" baseline="-25000"/>
              <a:t>out</a:t>
            </a:r>
            <a:r>
              <a:rPr lang="en-US" altLang="en-US" sz="2200"/>
              <a:t> = spin-down cost s.t. </a:t>
            </a:r>
            <a:r>
              <a:rPr lang="en-US" altLang="en-US" sz="2200">
                <a:solidFill>
                  <a:schemeClr val="accent2"/>
                </a:solidFill>
              </a:rPr>
              <a:t>2*E</a:t>
            </a:r>
            <a:r>
              <a:rPr lang="en-US" altLang="en-US" sz="2200" baseline="-25000">
                <a:solidFill>
                  <a:schemeClr val="accent2"/>
                </a:solidFill>
              </a:rPr>
              <a:t>transition </a:t>
            </a:r>
            <a:r>
              <a:rPr lang="en-US" altLang="en-US" sz="2200">
                <a:solidFill>
                  <a:schemeClr val="accent2"/>
                </a:solidFill>
              </a:rPr>
              <a:t>= P</a:t>
            </a:r>
            <a:r>
              <a:rPr lang="en-US" altLang="en-US" sz="2200" baseline="-25000">
                <a:solidFill>
                  <a:schemeClr val="accent2"/>
                </a:solidFill>
              </a:rPr>
              <a:t>spin</a:t>
            </a:r>
            <a:r>
              <a:rPr lang="en-US" altLang="en-US" sz="2200">
                <a:solidFill>
                  <a:schemeClr val="accent2"/>
                </a:solidFill>
              </a:rPr>
              <a:t>*T</a:t>
            </a:r>
            <a:r>
              <a:rPr lang="en-US" altLang="en-US" sz="2200" baseline="-25000">
                <a:solidFill>
                  <a:schemeClr val="accent2"/>
                </a:solidFill>
              </a:rPr>
              <a:t>out</a:t>
            </a:r>
            <a:endParaRPr lang="en-US" altLang="en-US" sz="2200"/>
          </a:p>
          <a:p>
            <a:r>
              <a:rPr lang="en-US" altLang="en-US" sz="3000"/>
              <a:t>Adaptive Thresholds: </a:t>
            </a:r>
            <a:r>
              <a:rPr lang="en-US" altLang="en-US" sz="3000">
                <a:solidFill>
                  <a:schemeClr val="accent2"/>
                </a:solidFill>
              </a:rPr>
              <a:t>T</a:t>
            </a:r>
            <a:r>
              <a:rPr lang="en-US" altLang="en-US" sz="3000" baseline="-25000">
                <a:solidFill>
                  <a:schemeClr val="accent2"/>
                </a:solidFill>
              </a:rPr>
              <a:t>out</a:t>
            </a:r>
            <a:r>
              <a:rPr lang="en-US" altLang="en-US" sz="3000">
                <a:solidFill>
                  <a:schemeClr val="accent2"/>
                </a:solidFill>
              </a:rPr>
              <a:t> = f (recent accesses)</a:t>
            </a:r>
            <a:endParaRPr lang="en-US" altLang="en-US" sz="3000"/>
          </a:p>
          <a:p>
            <a:pPr lvl="1"/>
            <a:r>
              <a:rPr lang="en-US" altLang="en-US" sz="2200"/>
              <a:t>Exploit burstiness in T</a:t>
            </a:r>
            <a:r>
              <a:rPr lang="en-US" altLang="en-US" sz="2200" baseline="-25000"/>
              <a:t>idle</a:t>
            </a:r>
            <a:endParaRPr lang="en-US" altLang="en-US" sz="2200"/>
          </a:p>
          <a:p>
            <a:r>
              <a:rPr lang="en-US" altLang="en-US" sz="3000"/>
              <a:t>Minimizing Bumps (user annoyance/latency)</a:t>
            </a:r>
          </a:p>
          <a:p>
            <a:pPr lvl="1"/>
            <a:r>
              <a:rPr lang="en-US" altLang="en-US" sz="2200"/>
              <a:t>Predictive spin-ups</a:t>
            </a:r>
          </a:p>
          <a:p>
            <a:r>
              <a:rPr lang="en-US" altLang="en-US" sz="3000"/>
              <a:t>Changing access patterns (making burstiness)</a:t>
            </a:r>
          </a:p>
          <a:p>
            <a:pPr lvl="1"/>
            <a:r>
              <a:rPr lang="en-US" altLang="en-US" sz="2200"/>
              <a:t>Caching</a:t>
            </a:r>
          </a:p>
          <a:p>
            <a:pPr lvl="1"/>
            <a:r>
              <a:rPr lang="en-US" altLang="en-US" sz="2200"/>
              <a:t>Prefetching</a:t>
            </a:r>
          </a:p>
          <a:p>
            <a:endParaRPr lang="en-US" altLang="en-US" sz="300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en-US" altLang="en-US"/>
              <a:t>Google</a:t>
            </a:r>
          </a:p>
        </p:txBody>
      </p:sp>
      <p:sp>
        <p:nvSpPr>
          <p:cNvPr id="119810" name="Content Placeholder 3"/>
          <p:cNvSpPr>
            <a:spLocks noGrp="1"/>
          </p:cNvSpPr>
          <p:nvPr>
            <p:ph idx="1"/>
          </p:nvPr>
        </p:nvSpPr>
        <p:spPr/>
        <p:txBody>
          <a:bodyPr/>
          <a:lstStyle/>
          <a:p>
            <a:r>
              <a:rPr lang="en-US" altLang="en-US"/>
              <a:t>Since 2005, its data centers have been composed of standard shipping containers--each with 1,160 servers and a power consumption that can reach 250 kilowatts</a:t>
            </a:r>
          </a:p>
          <a:p>
            <a:r>
              <a:rPr lang="en-US" altLang="en-US"/>
              <a:t>Google server was 3.5 inches thick--2U, or 2 rack units, in data center parlance. It had two processors, two hard drives, and eight memory slots mounted on a motherboard built by Gigabyte </a:t>
            </a:r>
          </a:p>
        </p:txBody>
      </p:sp>
      <p:sp>
        <p:nvSpPr>
          <p:cNvPr id="11981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F10FF1-5F70-3545-95B5-B2E3AB6D8E24}" type="slidenum">
              <a:rPr lang="en-US" altLang="en-US" sz="1200">
                <a:solidFill>
                  <a:schemeClr val="tx2"/>
                </a:solidFill>
                <a:latin typeface="Arial Narrow" charset="0"/>
              </a:rPr>
              <a:pPr eaLnBrk="1" hangingPunct="1"/>
              <a:t>66</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tLang="en-US"/>
              <a:t>Google's PUE</a:t>
            </a:r>
          </a:p>
        </p:txBody>
      </p:sp>
      <p:sp>
        <p:nvSpPr>
          <p:cNvPr id="120834" name="Content Placeholder 7"/>
          <p:cNvSpPr>
            <a:spLocks noGrp="1"/>
          </p:cNvSpPr>
          <p:nvPr>
            <p:ph idx="1"/>
          </p:nvPr>
        </p:nvSpPr>
        <p:spPr>
          <a:xfrm>
            <a:off x="304800" y="5181600"/>
            <a:ext cx="8534400" cy="1295400"/>
          </a:xfrm>
        </p:spPr>
        <p:txBody>
          <a:bodyPr/>
          <a:lstStyle/>
          <a:p>
            <a:pPr>
              <a:lnSpc>
                <a:spcPct val="80000"/>
              </a:lnSpc>
            </a:pPr>
            <a:r>
              <a:rPr lang="en-US" altLang="en-US" sz="2200"/>
              <a:t>In the third quarter of 2008, Google's PUE was 1.21, but it dropped to 1.20 for the fourth quarter and to 1.19 for the first quarter of 2009 through March 15</a:t>
            </a:r>
          </a:p>
          <a:p>
            <a:pPr>
              <a:lnSpc>
                <a:spcPct val="80000"/>
              </a:lnSpc>
            </a:pPr>
            <a:r>
              <a:rPr lang="en-US" altLang="en-US" sz="2200"/>
              <a:t>Newest facilities have 1.12</a:t>
            </a:r>
          </a:p>
        </p:txBody>
      </p:sp>
      <p:sp>
        <p:nvSpPr>
          <p:cNvPr id="1208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8A00496-730F-6140-AFC9-02B9CF7A8C19}" type="slidenum">
              <a:rPr lang="en-US" altLang="en-US" sz="1200">
                <a:solidFill>
                  <a:schemeClr val="tx2"/>
                </a:solidFill>
                <a:latin typeface="Arial Narrow" charset="0"/>
              </a:rPr>
              <a:pPr eaLnBrk="1" hangingPunct="1"/>
              <a:t>67</a:t>
            </a:fld>
            <a:endParaRPr lang="en-US" altLang="en-US" sz="1200">
              <a:solidFill>
                <a:schemeClr val="tx2"/>
              </a:solidFill>
              <a:latin typeface="Arial Narrow" charset="0"/>
            </a:endParaRPr>
          </a:p>
        </p:txBody>
      </p:sp>
      <p:pic>
        <p:nvPicPr>
          <p:cNvPr id="1208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287463"/>
            <a:ext cx="67564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457200" y="0"/>
            <a:ext cx="8229600" cy="1143000"/>
          </a:xfrm>
        </p:spPr>
        <p:txBody>
          <a:bodyPr/>
          <a:lstStyle/>
          <a:p>
            <a:r>
              <a:rPr lang="en-US" altLang="en-US"/>
              <a:t>Generality of Partition/Aggregate</a:t>
            </a:r>
          </a:p>
        </p:txBody>
      </p:sp>
      <p:sp>
        <p:nvSpPr>
          <p:cNvPr id="3" name="Content Placeholder 2"/>
          <p:cNvSpPr>
            <a:spLocks noGrp="1"/>
          </p:cNvSpPr>
          <p:nvPr>
            <p:ph idx="1"/>
          </p:nvPr>
        </p:nvSpPr>
        <p:spPr>
          <a:xfrm>
            <a:off x="152400" y="1143000"/>
            <a:ext cx="8382000" cy="4525963"/>
          </a:xfrm>
        </p:spPr>
        <p:txBody>
          <a:bodyPr>
            <a:normAutofit lnSpcReduction="10000"/>
          </a:bodyPr>
          <a:lstStyle/>
          <a:p>
            <a:pPr>
              <a:defRPr/>
            </a:pPr>
            <a:r>
              <a:rPr lang="en-US" dirty="0" smtClean="0">
                <a:latin typeface="Calibri"/>
                <a:cs typeface="Calibri"/>
              </a:rPr>
              <a:t>The foundation for many large-scale web applications.</a:t>
            </a:r>
          </a:p>
          <a:p>
            <a:pPr lvl="1">
              <a:defRPr/>
            </a:pPr>
            <a:r>
              <a:rPr lang="en-US" dirty="0" smtClean="0">
                <a:latin typeface="Calibri"/>
                <a:cs typeface="Calibri"/>
              </a:rPr>
              <a:t>Web search, Social network composition, Ad selection, etc.</a:t>
            </a:r>
          </a:p>
          <a:p>
            <a:pPr lvl="1">
              <a:buFontTx/>
              <a:buNone/>
              <a:defRPr/>
            </a:pPr>
            <a:endParaRPr lang="en-US" dirty="0" smtClean="0">
              <a:latin typeface="Calibri"/>
              <a:cs typeface="Calibri"/>
            </a:endParaRPr>
          </a:p>
          <a:p>
            <a:pPr>
              <a:defRPr/>
            </a:pPr>
            <a:r>
              <a:rPr lang="en-US" dirty="0" smtClean="0">
                <a:latin typeface="Calibri"/>
                <a:cs typeface="Calibri"/>
              </a:rPr>
              <a:t>Example: </a:t>
            </a:r>
            <a:r>
              <a:rPr lang="en-US" b="1" dirty="0" err="1" smtClean="0">
                <a:solidFill>
                  <a:srgbClr val="0000CC"/>
                </a:solidFill>
                <a:latin typeface="Calibri"/>
                <a:cs typeface="Calibri"/>
              </a:rPr>
              <a:t>Facebook</a:t>
            </a:r>
            <a:endParaRPr lang="en-US" b="1" dirty="0" smtClean="0">
              <a:solidFill>
                <a:srgbClr val="0000CC"/>
              </a:solidFill>
              <a:latin typeface="Calibri"/>
              <a:cs typeface="Calibri"/>
            </a:endParaRPr>
          </a:p>
          <a:p>
            <a:pPr>
              <a:defRPr/>
            </a:pPr>
            <a:endParaRPr lang="en-US" sz="1050" b="1" dirty="0" smtClean="0">
              <a:solidFill>
                <a:srgbClr val="FF0000"/>
              </a:solidFill>
              <a:latin typeface="Calibri"/>
              <a:cs typeface="Calibri"/>
            </a:endParaRPr>
          </a:p>
          <a:p>
            <a:pPr lvl="1">
              <a:buFontTx/>
              <a:buNone/>
              <a:defRPr/>
            </a:pPr>
            <a:r>
              <a:rPr lang="en-US" b="1" dirty="0" smtClean="0">
                <a:latin typeface="Calibri"/>
                <a:cs typeface="Calibri"/>
              </a:rPr>
              <a:t>Partition/Aggregate ~ </a:t>
            </a:r>
            <a:r>
              <a:rPr lang="en-US" b="1" dirty="0" err="1" smtClean="0">
                <a:latin typeface="Calibri"/>
                <a:cs typeface="Calibri"/>
              </a:rPr>
              <a:t>Multiget</a:t>
            </a:r>
            <a:endParaRPr lang="en-US" b="1" dirty="0" smtClean="0">
              <a:latin typeface="Calibri"/>
              <a:cs typeface="Calibri"/>
            </a:endParaRPr>
          </a:p>
          <a:p>
            <a:pPr lvl="1">
              <a:defRPr/>
            </a:pPr>
            <a:r>
              <a:rPr lang="en-US" sz="2000" dirty="0" smtClean="0">
                <a:latin typeface="Calibri"/>
                <a:cs typeface="Calibri"/>
              </a:rPr>
              <a:t>Aggregators: </a:t>
            </a:r>
            <a:r>
              <a:rPr lang="en-US" sz="2000" b="1" dirty="0" smtClean="0">
                <a:solidFill>
                  <a:srgbClr val="FF0000"/>
                </a:solidFill>
                <a:latin typeface="Calibri"/>
                <a:cs typeface="Calibri"/>
              </a:rPr>
              <a:t>Web Servers</a:t>
            </a:r>
          </a:p>
          <a:p>
            <a:pPr lvl="1">
              <a:defRPr/>
            </a:pPr>
            <a:r>
              <a:rPr lang="en-US" sz="2000" dirty="0" smtClean="0">
                <a:latin typeface="Calibri"/>
                <a:cs typeface="Calibri"/>
              </a:rPr>
              <a:t>Workers: </a:t>
            </a:r>
            <a:r>
              <a:rPr lang="en-US" sz="2000" b="1" dirty="0" err="1" smtClean="0">
                <a:solidFill>
                  <a:srgbClr val="FF0000"/>
                </a:solidFill>
                <a:latin typeface="Calibri"/>
                <a:cs typeface="Calibri"/>
              </a:rPr>
              <a:t>Memcached</a:t>
            </a:r>
            <a:r>
              <a:rPr lang="en-US" sz="2000" b="1" dirty="0" smtClean="0">
                <a:solidFill>
                  <a:srgbClr val="FF0000"/>
                </a:solidFill>
                <a:latin typeface="Calibri"/>
                <a:cs typeface="Calibri"/>
              </a:rPr>
              <a:t> Servers</a:t>
            </a:r>
          </a:p>
          <a:p>
            <a:pPr lvl="1">
              <a:buFontTx/>
              <a:buNone/>
              <a:defRPr/>
            </a:pPr>
            <a:endParaRPr lang="en-US" b="1" dirty="0" smtClean="0">
              <a:latin typeface="Calibri"/>
              <a:cs typeface="Calibri"/>
            </a:endParaRPr>
          </a:p>
        </p:txBody>
      </p:sp>
      <p:sp>
        <p:nvSpPr>
          <p:cNvPr id="138243" name="Slide Number Placeholder 3"/>
          <p:cNvSpPr>
            <a:spLocks noGrp="1"/>
          </p:cNvSpPr>
          <p:nvPr>
            <p:ph type="sldNum" sz="quarter" idx="12"/>
          </p:nvPr>
        </p:nvSpPr>
        <p:spPr>
          <a:xfrm>
            <a:off x="6553200"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E7700A0-DBF5-844E-A807-5020A78B80B0}" type="slidenum">
              <a:rPr lang="en-US" altLang="en-US" sz="1200">
                <a:solidFill>
                  <a:schemeClr val="tx2"/>
                </a:solidFill>
                <a:latin typeface="Arial Narrow" charset="0"/>
              </a:rPr>
              <a:pPr eaLnBrk="1" hangingPunct="1"/>
              <a:t>7</a:t>
            </a:fld>
            <a:endParaRPr lang="en-US" altLang="en-US" sz="1200">
              <a:solidFill>
                <a:schemeClr val="tx2"/>
              </a:solidFill>
              <a:latin typeface="Arial Narrow" charset="0"/>
            </a:endParaRPr>
          </a:p>
        </p:txBody>
      </p:sp>
      <p:grpSp>
        <p:nvGrpSpPr>
          <p:cNvPr id="59" name="Group 58"/>
          <p:cNvGrpSpPr>
            <a:grpSpLocks/>
          </p:cNvGrpSpPr>
          <p:nvPr/>
        </p:nvGrpSpPr>
        <p:grpSpPr bwMode="auto">
          <a:xfrm>
            <a:off x="4541838" y="2514600"/>
            <a:ext cx="4221162" cy="3875088"/>
            <a:chOff x="4495800" y="2514600"/>
            <a:chExt cx="4221019" cy="3874532"/>
          </a:xfrm>
        </p:grpSpPr>
        <p:sp>
          <p:nvSpPr>
            <p:cNvPr id="138245" name="TextBox 55"/>
            <p:cNvSpPr txBox="1">
              <a:spLocks noChangeArrowheads="1"/>
            </p:cNvSpPr>
            <p:nvPr/>
          </p:nvSpPr>
          <p:spPr bwMode="auto">
            <a:xfrm>
              <a:off x="5715000" y="6019800"/>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FF0000"/>
                  </a:solidFill>
                </a:rPr>
                <a:t>Memcached Servers</a:t>
              </a:r>
            </a:p>
          </p:txBody>
        </p:sp>
        <p:grpSp>
          <p:nvGrpSpPr>
            <p:cNvPr id="138246" name="Group 57"/>
            <p:cNvGrpSpPr>
              <a:grpSpLocks/>
            </p:cNvGrpSpPr>
            <p:nvPr/>
          </p:nvGrpSpPr>
          <p:grpSpPr bwMode="auto">
            <a:xfrm>
              <a:off x="4495800" y="2514600"/>
              <a:ext cx="4221019" cy="3505200"/>
              <a:chOff x="4495800" y="2514600"/>
              <a:chExt cx="4221019" cy="3505200"/>
            </a:xfrm>
          </p:grpSpPr>
          <p:pic>
            <p:nvPicPr>
              <p:cNvPr id="138247" name="Picture 5" descr="clou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2057400" cy="108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6"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4973" y="3779520"/>
                <a:ext cx="809627"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9" name="Picture 7" descr="serv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6573" y="3794760"/>
                <a:ext cx="809627"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9"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1" name="Picture 11"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0181"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2" name="Picture 12"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3" name="Picture 13"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2781"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4" name="Picture 14" descr="server-gra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257800"/>
                <a:ext cx="71581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5" name="TextBox 16"/>
              <p:cNvSpPr txBox="1">
                <a:spLocks noChangeArrowheads="1"/>
              </p:cNvSpPr>
              <p:nvPr/>
            </p:nvSpPr>
            <p:spPr bwMode="auto">
              <a:xfrm>
                <a:off x="6149340" y="29072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Internet</a:t>
                </a:r>
              </a:p>
            </p:txBody>
          </p:sp>
          <p:cxnSp>
            <p:nvCxnSpPr>
              <p:cNvPr id="19" name="Straight Connector 18"/>
              <p:cNvCxnSpPr/>
              <p:nvPr/>
            </p:nvCxnSpPr>
            <p:spPr>
              <a:xfrm rot="5400000">
                <a:off x="6084065" y="3440758"/>
                <a:ext cx="473007" cy="2968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6667451" y="3390753"/>
                <a:ext cx="457134" cy="3809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8248" idx="2"/>
                <a:endCxn id="138250" idx="0"/>
              </p:cNvCxnSpPr>
              <p:nvPr/>
            </p:nvCxnSpPr>
            <p:spPr>
              <a:xfrm rot="5400000">
                <a:off x="5035569" y="4373238"/>
                <a:ext cx="701574" cy="10667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8248" idx="2"/>
                <a:endCxn id="138251" idx="0"/>
              </p:cNvCxnSpPr>
              <p:nvPr/>
            </p:nvCxnSpPr>
            <p:spPr>
              <a:xfrm rot="5400000">
                <a:off x="5478467" y="4816135"/>
                <a:ext cx="701574" cy="180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8248" idx="2"/>
                <a:endCxn id="138252" idx="0"/>
              </p:cNvCxnSpPr>
              <p:nvPr/>
            </p:nvCxnSpPr>
            <p:spPr>
              <a:xfrm rot="16200000" flipH="1">
                <a:off x="5911839" y="4563731"/>
                <a:ext cx="701574" cy="68577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8249" idx="2"/>
                <a:endCxn id="138254" idx="0"/>
              </p:cNvCxnSpPr>
              <p:nvPr/>
            </p:nvCxnSpPr>
            <p:spPr>
              <a:xfrm rot="16200000" flipH="1">
                <a:off x="7482617" y="4380380"/>
                <a:ext cx="685702" cy="10683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8249" idx="2"/>
                <a:endCxn id="138253" idx="0"/>
              </p:cNvCxnSpPr>
              <p:nvPr/>
            </p:nvCxnSpPr>
            <p:spPr>
              <a:xfrm rot="16200000" flipH="1">
                <a:off x="7048451" y="4814546"/>
                <a:ext cx="685702" cy="2000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8249" idx="2"/>
                <a:endCxn id="138252" idx="0"/>
              </p:cNvCxnSpPr>
              <p:nvPr/>
            </p:nvCxnSpPr>
            <p:spPr>
              <a:xfrm rot="5400000">
                <a:off x="6606347" y="4572461"/>
                <a:ext cx="685702" cy="6841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38249" idx="2"/>
                <a:endCxn id="138251" idx="0"/>
              </p:cNvCxnSpPr>
              <p:nvPr/>
            </p:nvCxnSpPr>
            <p:spPr>
              <a:xfrm rot="5400000">
                <a:off x="6172181" y="4138294"/>
                <a:ext cx="685702" cy="15525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8249" idx="2"/>
                <a:endCxn id="138250" idx="0"/>
              </p:cNvCxnSpPr>
              <p:nvPr/>
            </p:nvCxnSpPr>
            <p:spPr>
              <a:xfrm rot="5400000">
                <a:off x="5729283" y="3695397"/>
                <a:ext cx="685702" cy="243831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38248" idx="2"/>
                <a:endCxn id="138253" idx="0"/>
              </p:cNvCxnSpPr>
              <p:nvPr/>
            </p:nvCxnSpPr>
            <p:spPr>
              <a:xfrm rot="16200000" flipH="1">
                <a:off x="6354737" y="4120833"/>
                <a:ext cx="701574" cy="157157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38248" idx="2"/>
                <a:endCxn id="138254" idx="0"/>
              </p:cNvCxnSpPr>
              <p:nvPr/>
            </p:nvCxnSpPr>
            <p:spPr>
              <a:xfrm rot="16200000" flipH="1">
                <a:off x="6788904" y="3686667"/>
                <a:ext cx="701574" cy="24399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8268" name="TextBox 54"/>
              <p:cNvSpPr txBox="1">
                <a:spLocks noChangeArrowheads="1"/>
              </p:cNvSpPr>
              <p:nvPr/>
            </p:nvSpPr>
            <p:spPr bwMode="auto">
              <a:xfrm>
                <a:off x="7620000" y="38100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b="1">
                    <a:solidFill>
                      <a:srgbClr val="FF0000"/>
                    </a:solidFill>
                  </a:rPr>
                  <a:t>Web</a:t>
                </a:r>
              </a:p>
              <a:p>
                <a:pPr algn="ctr" eaLnBrk="1" hangingPunct="1"/>
                <a:r>
                  <a:rPr lang="en-US" altLang="en-US" sz="1800" b="1">
                    <a:solidFill>
                      <a:srgbClr val="FF0000"/>
                    </a:solidFill>
                  </a:rPr>
                  <a:t>Servers</a:t>
                </a:r>
              </a:p>
            </p:txBody>
          </p:sp>
          <p:sp>
            <p:nvSpPr>
              <p:cNvPr id="138269" name="TextBox 56"/>
              <p:cNvSpPr txBox="1">
                <a:spLocks noChangeArrowheads="1"/>
              </p:cNvSpPr>
              <p:nvPr/>
            </p:nvSpPr>
            <p:spPr bwMode="auto">
              <a:xfrm>
                <a:off x="5638800" y="4800600"/>
                <a:ext cx="1981200" cy="307777"/>
              </a:xfrm>
              <a:prstGeom prst="rect">
                <a:avLst/>
              </a:prstGeom>
              <a:solidFill>
                <a:schemeClr val="bg1"/>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400" b="1">
                    <a:solidFill>
                      <a:srgbClr val="0000CC"/>
                    </a:solidFill>
                  </a:rPr>
                  <a:t>Memcached Protocol</a:t>
                </a: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6526213" y="1627188"/>
            <a:ext cx="1169987" cy="4240212"/>
            <a:chOff x="6526024" y="1627632"/>
            <a:chExt cx="1170176" cy="4239768"/>
          </a:xfrm>
        </p:grpSpPr>
        <p:pic>
          <p:nvPicPr>
            <p:cNvPr id="139279" name="Picture 11" descr="gif_mous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8124" y="3075432"/>
              <a:ext cx="961810" cy="111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024" y="4751832"/>
              <a:ext cx="1170176"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9281" name="Group 19"/>
            <p:cNvGrpSpPr>
              <a:grpSpLocks/>
            </p:cNvGrpSpPr>
            <p:nvPr/>
          </p:nvGrpSpPr>
          <p:grpSpPr bwMode="auto">
            <a:xfrm>
              <a:off x="6629400" y="1627632"/>
              <a:ext cx="1032934" cy="1131332"/>
              <a:chOff x="6434666" y="1371600"/>
              <a:chExt cx="1032934" cy="1131332"/>
            </a:xfrm>
          </p:grpSpPr>
          <p:pic>
            <p:nvPicPr>
              <p:cNvPr id="139282"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34666" y="1371600"/>
                <a:ext cx="1032934"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3" name="TextBox 17"/>
              <p:cNvSpPr txBox="1">
                <a:spLocks noChangeArrowheads="1"/>
              </p:cNvSpPr>
              <p:nvPr/>
            </p:nvSpPr>
            <p:spPr bwMode="auto">
              <a:xfrm>
                <a:off x="6477000" y="2133600"/>
                <a:ext cx="42333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39266" name="Title 3"/>
          <p:cNvSpPr>
            <a:spLocks noGrp="1"/>
          </p:cNvSpPr>
          <p:nvPr>
            <p:ph type="title"/>
          </p:nvPr>
        </p:nvSpPr>
        <p:spPr>
          <a:xfrm>
            <a:off x="457200" y="76200"/>
            <a:ext cx="8229600" cy="1143000"/>
          </a:xfrm>
        </p:spPr>
        <p:txBody>
          <a:bodyPr/>
          <a:lstStyle/>
          <a:p>
            <a:r>
              <a:rPr lang="en-US" altLang="en-US"/>
              <a:t>Workloads</a:t>
            </a:r>
          </a:p>
        </p:txBody>
      </p:sp>
      <p:sp>
        <p:nvSpPr>
          <p:cNvPr id="139267" name="Content Placeholder 4"/>
          <p:cNvSpPr>
            <a:spLocks noGrp="1"/>
          </p:cNvSpPr>
          <p:nvPr>
            <p:ph idx="1"/>
          </p:nvPr>
        </p:nvSpPr>
        <p:spPr>
          <a:xfrm>
            <a:off x="304800" y="1524000"/>
            <a:ext cx="8686800" cy="4754563"/>
          </a:xfrm>
        </p:spPr>
        <p:txBody>
          <a:bodyPr/>
          <a:lstStyle/>
          <a:p>
            <a:pPr>
              <a:spcBef>
                <a:spcPct val="25000"/>
              </a:spcBef>
            </a:pPr>
            <a:r>
              <a:rPr lang="en-US" altLang="en-US" sz="2800"/>
              <a:t>Partition/Aggregate</a:t>
            </a:r>
          </a:p>
          <a:p>
            <a:pPr>
              <a:spcBef>
                <a:spcPct val="25000"/>
              </a:spcBef>
              <a:buFontTx/>
              <a:buNone/>
            </a:pPr>
            <a:r>
              <a:rPr lang="en-US" altLang="en-US" b="1"/>
              <a:t>    </a:t>
            </a:r>
            <a:r>
              <a:rPr lang="en-US" altLang="en-US" b="1">
                <a:solidFill>
                  <a:srgbClr val="0000CC"/>
                </a:solidFill>
              </a:rPr>
              <a:t>(Query)</a:t>
            </a:r>
          </a:p>
          <a:p>
            <a:pPr>
              <a:spcBef>
                <a:spcPct val="25000"/>
              </a:spcBef>
              <a:buFontTx/>
              <a:buNone/>
            </a:pPr>
            <a:endParaRPr lang="en-US" altLang="en-US" sz="1400">
              <a:solidFill>
                <a:srgbClr val="FF0000"/>
              </a:solidFill>
            </a:endParaRPr>
          </a:p>
          <a:p>
            <a:pPr>
              <a:spcBef>
                <a:spcPct val="25000"/>
              </a:spcBef>
              <a:buFontTx/>
              <a:buNone/>
            </a:pPr>
            <a:endParaRPr lang="en-US" altLang="en-US" sz="1400">
              <a:solidFill>
                <a:srgbClr val="FF0000"/>
              </a:solidFill>
            </a:endParaRPr>
          </a:p>
          <a:p>
            <a:pPr>
              <a:spcBef>
                <a:spcPct val="25000"/>
              </a:spcBef>
            </a:pPr>
            <a:r>
              <a:rPr lang="en-US" altLang="en-US" sz="2800"/>
              <a:t>Short messages [50KB-1MB] </a:t>
            </a:r>
          </a:p>
          <a:p>
            <a:pPr>
              <a:spcBef>
                <a:spcPct val="25000"/>
              </a:spcBef>
              <a:buFontTx/>
              <a:buNone/>
            </a:pPr>
            <a:r>
              <a:rPr lang="en-US" altLang="en-US" sz="2400" b="1"/>
              <a:t>     </a:t>
            </a:r>
            <a:r>
              <a:rPr lang="en-US" altLang="en-US" sz="2400" b="1">
                <a:solidFill>
                  <a:srgbClr val="0000CC"/>
                </a:solidFill>
              </a:rPr>
              <a:t>(</a:t>
            </a:r>
            <a:r>
              <a:rPr lang="en-US" altLang="en-US" b="1">
                <a:solidFill>
                  <a:srgbClr val="0000CC"/>
                </a:solidFill>
              </a:rPr>
              <a:t>C</a:t>
            </a:r>
            <a:r>
              <a:rPr lang="en-US" altLang="en-US" sz="2400" b="1">
                <a:solidFill>
                  <a:srgbClr val="0000CC"/>
                </a:solidFill>
              </a:rPr>
              <a:t>oordination, Control state)</a:t>
            </a:r>
          </a:p>
          <a:p>
            <a:pPr lvl="1">
              <a:spcBef>
                <a:spcPct val="25000"/>
              </a:spcBef>
              <a:buFontTx/>
              <a:buNone/>
            </a:pPr>
            <a:endParaRPr lang="en-US" altLang="en-US" sz="1400"/>
          </a:p>
          <a:p>
            <a:pPr lvl="1">
              <a:spcBef>
                <a:spcPct val="25000"/>
              </a:spcBef>
              <a:buFontTx/>
              <a:buNone/>
            </a:pPr>
            <a:endParaRPr lang="en-US" altLang="en-US" sz="1400"/>
          </a:p>
          <a:p>
            <a:pPr>
              <a:spcBef>
                <a:spcPct val="25000"/>
              </a:spcBef>
            </a:pPr>
            <a:r>
              <a:rPr lang="en-US" altLang="en-US" sz="2800"/>
              <a:t>Large flows [1MB-50MB] </a:t>
            </a:r>
          </a:p>
          <a:p>
            <a:pPr>
              <a:spcBef>
                <a:spcPct val="25000"/>
              </a:spcBef>
              <a:buFontTx/>
              <a:buNone/>
            </a:pPr>
            <a:r>
              <a:rPr lang="en-US" altLang="en-US" sz="2400" b="1"/>
              <a:t>     </a:t>
            </a:r>
            <a:r>
              <a:rPr lang="en-US" altLang="en-US" sz="2400" b="1">
                <a:solidFill>
                  <a:srgbClr val="0000CC"/>
                </a:solidFill>
              </a:rPr>
              <a:t>(</a:t>
            </a:r>
            <a:r>
              <a:rPr lang="en-US" altLang="en-US" b="1">
                <a:solidFill>
                  <a:srgbClr val="0000CC"/>
                </a:solidFill>
              </a:rPr>
              <a:t>D</a:t>
            </a:r>
            <a:r>
              <a:rPr lang="en-US" altLang="en-US" sz="2400" b="1">
                <a:solidFill>
                  <a:srgbClr val="0000CC"/>
                </a:solidFill>
              </a:rPr>
              <a:t>ata update)</a:t>
            </a:r>
            <a:r>
              <a:rPr lang="en-US" altLang="en-US" sz="2400" b="1"/>
              <a:t> </a:t>
            </a:r>
          </a:p>
          <a:p>
            <a:pPr lvl="1">
              <a:spcBef>
                <a:spcPct val="25000"/>
              </a:spcBef>
              <a:buFontTx/>
              <a:buNone/>
            </a:pPr>
            <a:endParaRPr lang="en-US" altLang="en-US" sz="2400">
              <a:solidFill>
                <a:srgbClr val="FF0000"/>
              </a:solidFill>
            </a:endParaRPr>
          </a:p>
          <a:p>
            <a:endParaRPr lang="en-US" altLang="en-US" sz="2800"/>
          </a:p>
        </p:txBody>
      </p:sp>
      <p:sp>
        <p:nvSpPr>
          <p:cNvPr id="13926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BA67730-70AA-D94F-9815-B045D1A724C5}" type="slidenum">
              <a:rPr lang="en-US" altLang="en-US" sz="1200">
                <a:solidFill>
                  <a:schemeClr val="tx2"/>
                </a:solidFill>
                <a:latin typeface="Arial Narrow" charset="0"/>
              </a:rPr>
              <a:pPr eaLnBrk="1" hangingPunct="1"/>
              <a:t>8</a:t>
            </a:fld>
            <a:endParaRPr lang="en-US" altLang="en-US" sz="1200">
              <a:solidFill>
                <a:schemeClr val="tx2"/>
              </a:solidFill>
              <a:latin typeface="Arial Narrow" charset="0"/>
            </a:endParaRPr>
          </a:p>
        </p:txBody>
      </p:sp>
      <p:grpSp>
        <p:nvGrpSpPr>
          <p:cNvPr id="22" name="Group 21"/>
          <p:cNvGrpSpPr>
            <a:grpSpLocks/>
          </p:cNvGrpSpPr>
          <p:nvPr/>
        </p:nvGrpSpPr>
        <p:grpSpPr bwMode="auto">
          <a:xfrm>
            <a:off x="5222875" y="1824038"/>
            <a:ext cx="3757613" cy="3743325"/>
            <a:chOff x="5222658" y="1824335"/>
            <a:chExt cx="3757815" cy="3742730"/>
          </a:xfrm>
        </p:grpSpPr>
        <p:grpSp>
          <p:nvGrpSpPr>
            <p:cNvPr id="139270" name="Group 18"/>
            <p:cNvGrpSpPr>
              <a:grpSpLocks/>
            </p:cNvGrpSpPr>
            <p:nvPr/>
          </p:nvGrpSpPr>
          <p:grpSpPr bwMode="auto">
            <a:xfrm>
              <a:off x="5222658" y="1824335"/>
              <a:ext cx="2986021" cy="461665"/>
              <a:chOff x="5222658" y="2057400"/>
              <a:chExt cx="2986021" cy="461665"/>
            </a:xfrm>
          </p:grpSpPr>
          <p:cxnSp>
            <p:nvCxnSpPr>
              <p:cNvPr id="7" name="Straight Arrow Connector 6"/>
              <p:cNvCxnSpPr/>
              <p:nvPr/>
            </p:nvCxnSpPr>
            <p:spPr>
              <a:xfrm>
                <a:off x="5222658" y="2285964"/>
                <a:ext cx="685837" cy="1587"/>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9278" name="TextBox 7"/>
              <p:cNvSpPr txBox="1">
                <a:spLocks noChangeArrowheads="1"/>
              </p:cNvSpPr>
              <p:nvPr/>
            </p:nvSpPr>
            <p:spPr bwMode="auto">
              <a:xfrm>
                <a:off x="6088034" y="2057400"/>
                <a:ext cx="2120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Delay-sensitive</a:t>
                </a:r>
              </a:p>
            </p:txBody>
          </p:sp>
        </p:grpSp>
        <p:grpSp>
          <p:nvGrpSpPr>
            <p:cNvPr id="139271" name="Group 19"/>
            <p:cNvGrpSpPr>
              <a:grpSpLocks/>
            </p:cNvGrpSpPr>
            <p:nvPr/>
          </p:nvGrpSpPr>
          <p:grpSpPr bwMode="auto">
            <a:xfrm>
              <a:off x="5230624" y="3424535"/>
              <a:ext cx="2974848" cy="461665"/>
              <a:chOff x="5230624" y="3420070"/>
              <a:chExt cx="2974848" cy="461665"/>
            </a:xfrm>
          </p:grpSpPr>
          <p:cxnSp>
            <p:nvCxnSpPr>
              <p:cNvPr id="9" name="Straight Arrow Connector 8"/>
              <p:cNvCxnSpPr/>
              <p:nvPr/>
            </p:nvCxnSpPr>
            <p:spPr>
              <a:xfrm>
                <a:off x="5230596" y="3657903"/>
                <a:ext cx="685837" cy="1587"/>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9276" name="TextBox 9"/>
              <p:cNvSpPr txBox="1">
                <a:spLocks noChangeArrowheads="1"/>
              </p:cNvSpPr>
              <p:nvPr/>
            </p:nvSpPr>
            <p:spPr bwMode="auto">
              <a:xfrm>
                <a:off x="6096000" y="3420070"/>
                <a:ext cx="2109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Delay-sensitive</a:t>
                </a:r>
              </a:p>
            </p:txBody>
          </p:sp>
        </p:grpSp>
        <p:grpSp>
          <p:nvGrpSpPr>
            <p:cNvPr id="139272" name="Group 20"/>
            <p:cNvGrpSpPr>
              <a:grpSpLocks/>
            </p:cNvGrpSpPr>
            <p:nvPr/>
          </p:nvGrpSpPr>
          <p:grpSpPr bwMode="auto">
            <a:xfrm>
              <a:off x="5222658" y="5105400"/>
              <a:ext cx="3757815" cy="461665"/>
              <a:chOff x="5222658" y="4724400"/>
              <a:chExt cx="3757815" cy="461665"/>
            </a:xfrm>
          </p:grpSpPr>
          <p:cxnSp>
            <p:nvCxnSpPr>
              <p:cNvPr id="13" name="Straight Arrow Connector 12"/>
              <p:cNvCxnSpPr/>
              <p:nvPr/>
            </p:nvCxnSpPr>
            <p:spPr>
              <a:xfrm>
                <a:off x="5222658" y="4952739"/>
                <a:ext cx="685837"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9274" name="TextBox 13"/>
              <p:cNvSpPr txBox="1">
                <a:spLocks noChangeArrowheads="1"/>
              </p:cNvSpPr>
              <p:nvPr/>
            </p:nvSpPr>
            <p:spPr bwMode="auto">
              <a:xfrm>
                <a:off x="6088034" y="4724400"/>
                <a:ext cx="2892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rgbClr val="FF0000"/>
                    </a:solidFill>
                  </a:rPr>
                  <a:t>Throughput-sensitive</a:t>
                </a: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tLang="en-US"/>
              <a:t>Incast: Cluster-based Storage Systems</a:t>
            </a:r>
          </a:p>
        </p:txBody>
      </p:sp>
      <p:pic>
        <p:nvPicPr>
          <p:cNvPr id="79874"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925763"/>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7541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638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1"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77348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2"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859338"/>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3"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3063875"/>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14"/>
          <p:cNvSpPr txBox="1">
            <a:spLocks noChangeArrowheads="1"/>
          </p:cNvSpPr>
          <p:nvPr/>
        </p:nvSpPr>
        <p:spPr bwMode="auto">
          <a:xfrm>
            <a:off x="809625" y="3968750"/>
            <a:ext cx="973138" cy="461963"/>
          </a:xfrm>
          <a:prstGeom prst="rect">
            <a:avLst/>
          </a:prstGeom>
          <a:noFill/>
          <a:ln w="9525">
            <a:noFill/>
            <a:miter lim="800000"/>
            <a:headEnd/>
            <a:tailEnd/>
          </a:ln>
        </p:spPr>
        <p:txBody>
          <a:bodyPr wrap="none">
            <a:spAutoFit/>
          </a:bodyPr>
          <a:lstStyle/>
          <a:p>
            <a:pPr>
              <a:defRPr/>
            </a:pPr>
            <a:r>
              <a:rPr lang="en-US" dirty="0">
                <a:latin typeface="+mn-lt"/>
                <a:ea typeface="+mn-ea"/>
              </a:rPr>
              <a:t>Client</a:t>
            </a:r>
          </a:p>
        </p:txBody>
      </p:sp>
      <p:sp>
        <p:nvSpPr>
          <p:cNvPr id="14349" name="TextBox 15"/>
          <p:cNvSpPr txBox="1">
            <a:spLocks noChangeArrowheads="1"/>
          </p:cNvSpPr>
          <p:nvPr/>
        </p:nvSpPr>
        <p:spPr bwMode="auto">
          <a:xfrm>
            <a:off x="2847975" y="3978275"/>
            <a:ext cx="1092200" cy="461963"/>
          </a:xfrm>
          <a:prstGeom prst="rect">
            <a:avLst/>
          </a:prstGeom>
          <a:noFill/>
          <a:ln w="9525">
            <a:noFill/>
            <a:miter lim="800000"/>
            <a:headEnd/>
            <a:tailEnd/>
          </a:ln>
        </p:spPr>
        <p:txBody>
          <a:bodyPr wrap="none">
            <a:spAutoFit/>
          </a:bodyPr>
          <a:lstStyle/>
          <a:p>
            <a:pPr>
              <a:defRPr/>
            </a:pPr>
            <a:r>
              <a:rPr lang="en-US" dirty="0">
                <a:latin typeface="+mn-lt"/>
                <a:ea typeface="+mn-ea"/>
              </a:rPr>
              <a:t>Switch</a:t>
            </a:r>
          </a:p>
        </p:txBody>
      </p:sp>
      <p:sp>
        <p:nvSpPr>
          <p:cNvPr id="14350" name="TextBox 16"/>
          <p:cNvSpPr txBox="1">
            <a:spLocks noChangeArrowheads="1"/>
          </p:cNvSpPr>
          <p:nvPr/>
        </p:nvSpPr>
        <p:spPr bwMode="auto">
          <a:xfrm>
            <a:off x="4784725" y="5494338"/>
            <a:ext cx="1347788" cy="830262"/>
          </a:xfrm>
          <a:prstGeom prst="rect">
            <a:avLst/>
          </a:prstGeom>
          <a:noFill/>
          <a:ln w="9525">
            <a:noFill/>
            <a:miter lim="800000"/>
            <a:headEnd/>
            <a:tailEnd/>
          </a:ln>
        </p:spPr>
        <p:txBody>
          <a:bodyPr wrap="none">
            <a:spAutoFit/>
          </a:bodyPr>
          <a:lstStyle/>
          <a:p>
            <a:pPr>
              <a:defRPr/>
            </a:pPr>
            <a:r>
              <a:rPr lang="en-US" dirty="0">
                <a:latin typeface="+mn-lt"/>
                <a:ea typeface="+mn-ea"/>
              </a:rPr>
              <a:t>Storage </a:t>
            </a:r>
          </a:p>
          <a:p>
            <a:pPr>
              <a:defRPr/>
            </a:pPr>
            <a:r>
              <a:rPr lang="en-US" dirty="0">
                <a:latin typeface="+mn-lt"/>
                <a:ea typeface="+mn-ea"/>
              </a:rPr>
              <a:t>Servers</a:t>
            </a:r>
          </a:p>
        </p:txBody>
      </p:sp>
      <p:sp>
        <p:nvSpPr>
          <p:cNvPr id="18" name="Rounded Rectangle 17"/>
          <p:cNvSpPr/>
          <p:nvPr/>
        </p:nvSpPr>
        <p:spPr>
          <a:xfrm>
            <a:off x="923925" y="23209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1076325" y="24733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0" name="Rounded Rectangle 19"/>
          <p:cNvSpPr/>
          <p:nvPr/>
        </p:nvSpPr>
        <p:spPr>
          <a:xfrm>
            <a:off x="1228725" y="26257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1" name="Rounded Rectangle 20"/>
          <p:cNvSpPr/>
          <p:nvPr/>
        </p:nvSpPr>
        <p:spPr>
          <a:xfrm>
            <a:off x="1381125" y="2778125"/>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2" name="Rounded Rectangle 21"/>
          <p:cNvSpPr/>
          <p:nvPr/>
        </p:nvSpPr>
        <p:spPr>
          <a:xfrm>
            <a:off x="6467475" y="1797050"/>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3" name="Rounded Rectangle 22"/>
          <p:cNvSpPr/>
          <p:nvPr/>
        </p:nvSpPr>
        <p:spPr>
          <a:xfrm>
            <a:off x="6467475" y="2820988"/>
            <a:ext cx="728663" cy="277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26" name="Rounded Rectangle 25"/>
          <p:cNvSpPr/>
          <p:nvPr/>
        </p:nvSpPr>
        <p:spPr>
          <a:xfrm>
            <a:off x="6245225" y="1558925"/>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8" name="TextBox 26"/>
          <p:cNvSpPr txBox="1">
            <a:spLocks noChangeArrowheads="1"/>
          </p:cNvSpPr>
          <p:nvPr/>
        </p:nvSpPr>
        <p:spPr bwMode="auto">
          <a:xfrm>
            <a:off x="6186488" y="5691188"/>
            <a:ext cx="1300162" cy="369887"/>
          </a:xfrm>
          <a:prstGeom prst="rect">
            <a:avLst/>
          </a:prstGeom>
          <a:noFill/>
          <a:ln w="9525">
            <a:noFill/>
            <a:miter lim="800000"/>
            <a:headEnd/>
            <a:tailEnd/>
          </a:ln>
        </p:spPr>
        <p:txBody>
          <a:bodyPr wrap="none">
            <a:spAutoFit/>
          </a:bodyPr>
          <a:lstStyle/>
          <a:p>
            <a:pPr>
              <a:defRPr/>
            </a:pPr>
            <a:r>
              <a:rPr lang="en-US" sz="1800" dirty="0">
                <a:latin typeface="+mn-lt"/>
                <a:ea typeface="+mn-ea"/>
              </a:rPr>
              <a:t>Data Block</a:t>
            </a:r>
          </a:p>
        </p:txBody>
      </p:sp>
      <p:sp>
        <p:nvSpPr>
          <p:cNvPr id="14359" name="TextBox 27"/>
          <p:cNvSpPr txBox="1">
            <a:spLocks noChangeArrowheads="1"/>
          </p:cNvSpPr>
          <p:nvPr/>
        </p:nvSpPr>
        <p:spPr bwMode="auto">
          <a:xfrm>
            <a:off x="7532688" y="4630738"/>
            <a:ext cx="1517650" cy="923925"/>
          </a:xfrm>
          <a:prstGeom prst="rect">
            <a:avLst/>
          </a:prstGeom>
          <a:noFill/>
          <a:ln w="9525">
            <a:noFill/>
            <a:miter lim="800000"/>
            <a:headEnd/>
            <a:tailEnd/>
          </a:ln>
        </p:spPr>
        <p:txBody>
          <a:bodyPr wrap="none">
            <a:spAutoFit/>
          </a:bodyPr>
          <a:lstStyle/>
          <a:p>
            <a:pPr>
              <a:defRPr/>
            </a:pPr>
            <a:r>
              <a:rPr lang="en-US" sz="1800" dirty="0">
                <a:latin typeface="+mn-lt"/>
                <a:ea typeface="+mn-ea"/>
              </a:rPr>
              <a:t>Server </a:t>
            </a:r>
          </a:p>
          <a:p>
            <a:pPr>
              <a:defRPr/>
            </a:pPr>
            <a:r>
              <a:rPr lang="en-US" sz="1800" dirty="0">
                <a:latin typeface="+mn-lt"/>
                <a:ea typeface="+mn-ea"/>
              </a:rPr>
              <a:t>Request Unit</a:t>
            </a:r>
          </a:p>
          <a:p>
            <a:pPr>
              <a:defRPr/>
            </a:pPr>
            <a:r>
              <a:rPr lang="en-US" sz="1800" dirty="0">
                <a:latin typeface="+mn-lt"/>
                <a:ea typeface="+mn-ea"/>
              </a:rPr>
              <a:t>(SRU)</a:t>
            </a:r>
          </a:p>
        </p:txBody>
      </p:sp>
      <p:cxnSp>
        <p:nvCxnSpPr>
          <p:cNvPr id="31" name="Straight Arrow Connector 30"/>
          <p:cNvCxnSpPr>
            <a:stCxn id="14359" idx="1"/>
            <a:endCxn id="51" idx="3"/>
          </p:cNvCxnSpPr>
          <p:nvPr/>
        </p:nvCxnSpPr>
        <p:spPr>
          <a:xfrm rot="10800000">
            <a:off x="7185025" y="5084763"/>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Connector 35"/>
          <p:cNvCxnSpPr>
            <a:cxnSpLocks noChangeShapeType="1"/>
          </p:cNvCxnSpPr>
          <p:nvPr/>
        </p:nvCxnSpPr>
        <p:spPr bwMode="auto">
          <a:xfrm>
            <a:off x="1978025" y="3344863"/>
            <a:ext cx="712788" cy="0"/>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8" name="Straight Connector 37"/>
          <p:cNvCxnSpPr>
            <a:cxnSpLocks noChangeShapeType="1"/>
          </p:cNvCxnSpPr>
          <p:nvPr/>
        </p:nvCxnSpPr>
        <p:spPr bwMode="auto">
          <a:xfrm flipV="1">
            <a:off x="4006850" y="2047875"/>
            <a:ext cx="669925" cy="12969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1" name="Straight Connector 40"/>
          <p:cNvCxnSpPr>
            <a:cxnSpLocks noChangeShapeType="1"/>
          </p:cNvCxnSpPr>
          <p:nvPr/>
        </p:nvCxnSpPr>
        <p:spPr bwMode="auto">
          <a:xfrm flipV="1">
            <a:off x="4006850" y="3057525"/>
            <a:ext cx="717550" cy="28733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4" name="Straight Connector 43"/>
          <p:cNvCxnSpPr>
            <a:cxnSpLocks noChangeShapeType="1"/>
          </p:cNvCxnSpPr>
          <p:nvPr/>
        </p:nvCxnSpPr>
        <p:spPr bwMode="auto">
          <a:xfrm>
            <a:off x="4006850" y="3344863"/>
            <a:ext cx="746125" cy="72231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47" name="Straight Connector 46"/>
          <p:cNvCxnSpPr>
            <a:cxnSpLocks noChangeShapeType="1"/>
          </p:cNvCxnSpPr>
          <p:nvPr/>
        </p:nvCxnSpPr>
        <p:spPr bwMode="auto">
          <a:xfrm>
            <a:off x="4006850" y="3344863"/>
            <a:ext cx="746125" cy="1808162"/>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50" name="Rounded Rectangle 49"/>
          <p:cNvSpPr/>
          <p:nvPr/>
        </p:nvSpPr>
        <p:spPr>
          <a:xfrm>
            <a:off x="6477000" y="3863975"/>
            <a:ext cx="70802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51" name="Rounded Rectangle 50"/>
          <p:cNvSpPr/>
          <p:nvPr/>
        </p:nvSpPr>
        <p:spPr>
          <a:xfrm>
            <a:off x="6489700" y="4945063"/>
            <a:ext cx="695325" cy="27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61" name="TextBox 60"/>
          <p:cNvSpPr txBox="1">
            <a:spLocks noChangeArrowheads="1"/>
          </p:cNvSpPr>
          <p:nvPr/>
        </p:nvSpPr>
        <p:spPr bwMode="auto">
          <a:xfrm>
            <a:off x="606425" y="1649413"/>
            <a:ext cx="2874963" cy="461962"/>
          </a:xfrm>
          <a:prstGeom prst="rect">
            <a:avLst/>
          </a:prstGeom>
          <a:noFill/>
          <a:ln w="9525">
            <a:noFill/>
            <a:miter lim="800000"/>
            <a:headEnd/>
            <a:tailEnd/>
          </a:ln>
        </p:spPr>
        <p:txBody>
          <a:bodyPr wrap="none">
            <a:spAutoFit/>
          </a:bodyPr>
          <a:lstStyle/>
          <a:p>
            <a:pPr>
              <a:defRPr/>
            </a:pPr>
            <a:r>
              <a:rPr lang="en-US" dirty="0">
                <a:latin typeface="+mn-lt"/>
                <a:ea typeface="+mn-ea"/>
              </a:rPr>
              <a:t>Synchronized Read</a:t>
            </a:r>
          </a:p>
        </p:txBody>
      </p:sp>
      <p:sp>
        <p:nvSpPr>
          <p:cNvPr id="37" name="TextBox 36"/>
          <p:cNvSpPr txBox="1">
            <a:spLocks noChangeArrowheads="1"/>
          </p:cNvSpPr>
          <p:nvPr/>
        </p:nvSpPr>
        <p:spPr bwMode="auto">
          <a:xfrm>
            <a:off x="534988" y="5081588"/>
            <a:ext cx="3213100" cy="830262"/>
          </a:xfrm>
          <a:prstGeom prst="rect">
            <a:avLst/>
          </a:prstGeom>
          <a:noFill/>
          <a:ln w="9525">
            <a:noFill/>
            <a:miter lim="800000"/>
            <a:headEnd/>
            <a:tailEnd/>
          </a:ln>
        </p:spPr>
        <p:txBody>
          <a:bodyPr wrap="none">
            <a:spAutoFit/>
          </a:bodyPr>
          <a:lstStyle/>
          <a:p>
            <a:pPr>
              <a:defRPr/>
            </a:pPr>
            <a:r>
              <a:rPr lang="en-US" dirty="0">
                <a:latin typeface="+mn-lt"/>
                <a:ea typeface="+mn-ea"/>
              </a:rPr>
              <a:t>Client now sends</a:t>
            </a:r>
          </a:p>
          <a:p>
            <a:pPr>
              <a:defRPr/>
            </a:pPr>
            <a:r>
              <a:rPr lang="en-US" dirty="0">
                <a:latin typeface="+mn-lt"/>
                <a:ea typeface="+mn-ea"/>
              </a:rPr>
              <a:t>next batch of requests</a:t>
            </a:r>
          </a:p>
        </p:txBody>
      </p:sp>
      <p:sp>
        <p:nvSpPr>
          <p:cNvPr id="40" name="Rounded Rectangle 39"/>
          <p:cNvSpPr/>
          <p:nvPr/>
        </p:nvSpPr>
        <p:spPr>
          <a:xfrm>
            <a:off x="550863" y="4764088"/>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42" name="Rounded Rectangle 41"/>
          <p:cNvSpPr/>
          <p:nvPr/>
        </p:nvSpPr>
        <p:spPr>
          <a:xfrm>
            <a:off x="1309688"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43" name="Rounded Rectangle 42"/>
          <p:cNvSpPr/>
          <p:nvPr/>
        </p:nvSpPr>
        <p:spPr>
          <a:xfrm>
            <a:off x="2081213" y="4762500"/>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5" name="Rounded Rectangle 44"/>
          <p:cNvSpPr/>
          <p:nvPr/>
        </p:nvSpPr>
        <p:spPr>
          <a:xfrm>
            <a:off x="2841625" y="4762500"/>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30" dur="2000" fill="hold"/>
                                        <p:tgtEl>
                                          <p:spTgt spid="18"/>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2" dur="2000" fill="hold"/>
                                        <p:tgtEl>
                                          <p:spTgt spid="19"/>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4" dur="2000" fill="hold"/>
                                        <p:tgtEl>
                                          <p:spTgt spid="20"/>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6" dur="2000" fill="hold"/>
                                        <p:tgtEl>
                                          <p:spTgt spid="21"/>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77778E-6 6.10546E-7 C -0.13107 0.05412 -0.26093 0.10823 -0.36962 0.13228 C -0.47812 0.1568 -0.59705 0.11425 -0.65208 0.14408 " pathEditMode="relative" rAng="0" ptsTypes="aaA">
                                      <p:cBhvr>
                                        <p:cTn id="40" dur="2000" fill="hold"/>
                                        <p:tgtEl>
                                          <p:spTgt spid="22"/>
                                        </p:tgtEl>
                                        <p:attrNameLst>
                                          <p:attrName>ppt_x</p:attrName>
                                          <p:attrName>ppt_y</p:attrName>
                                        </p:attrNameLst>
                                      </p:cBhvr>
                                      <p:rCtr x="-32604" y="7840"/>
                                    </p:animMotion>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4358"/>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43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 0 C -0.125 0.01966 -0.24983 0.03931 -0.35573 0.04486 C -0.46163 0.05042 -0.54844 0.04163 -0.63507 0.03284 " pathEditMode="relative" ptsTypes="aaA">
                                      <p:cBhvr>
                                        <p:cTn id="50" dur="2000" fill="hold"/>
                                        <p:tgtEl>
                                          <p:spTgt spid="23"/>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C -0.12413 -0.03978 -0.24774 -0.07932 -0.35191 -0.09343 C -0.45607 -0.10754 -0.54045 -0.09621 -0.62465 -0.08464 " pathEditMode="relative" ptsTypes="aaA">
                                      <p:cBhvr>
                                        <p:cTn id="52" dur="2000" fill="hold"/>
                                        <p:tgtEl>
                                          <p:spTgt spid="5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16667E-6 -1.26735E-6 C -0.04635 0.01966 -0.09236 0.03955 -0.15225 -0.00139 C -0.21215 -0.04232 -0.28281 -0.21115 -0.35972 -0.24584 C -0.4368 -0.28053 -0.52569 -0.24584 -0.61423 -0.21091 " pathEditMode="relative" rAng="0" ptsTypes="aaaA">
                                      <p:cBhvr>
                                        <p:cTn id="54" dur="2000" fill="hold"/>
                                        <p:tgtEl>
                                          <p:spTgt spid="51"/>
                                        </p:tgtEl>
                                        <p:attrNameLst>
                                          <p:attrName>ppt_x</p:attrName>
                                          <p:attrName>ppt_y</p:attrName>
                                        </p:attrNameLst>
                                      </p:cBhvr>
                                      <p:rCtr x="-30712" y="-1204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3" grpId="1" animBg="1"/>
      <p:bldP spid="26" grpId="0" animBg="1"/>
      <p:bldP spid="14358" grpId="0"/>
      <p:bldP spid="14359" grpId="0"/>
      <p:bldP spid="50" grpId="0" animBg="1"/>
      <p:bldP spid="50" grpId="1" animBg="1"/>
      <p:bldP spid="51" grpId="0" animBg="1"/>
      <p:bldP spid="51" grpId="1" animBg="1"/>
      <p:bldP spid="61" grpId="0"/>
      <p:bldP spid="37" grpId="0"/>
      <p:bldP spid="40" grpId="0" animBg="1"/>
      <p:bldP spid="42" grpId="0" animBg="1"/>
      <p:bldP spid="43"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0.5|0.6|0.1|0.3|0.2|0.3|0.2|1|0.2|0.2|0.2|0.3"/>
</p:tagLst>
</file>

<file path=ppt/tags/tag10.xml><?xml version="1.0" encoding="utf-8"?>
<p:tagLst xmlns:a="http://schemas.openxmlformats.org/drawingml/2006/main" xmlns:r="http://schemas.openxmlformats.org/officeDocument/2006/relationships" xmlns:p="http://schemas.openxmlformats.org/presentationml/2006/main">
  <p:tag name="TIMING" val="|55.4|37.1"/>
</p:tagLst>
</file>

<file path=ppt/tags/tag11.xml><?xml version="1.0" encoding="utf-8"?>
<p:tagLst xmlns:a="http://schemas.openxmlformats.org/drawingml/2006/main" xmlns:r="http://schemas.openxmlformats.org/officeDocument/2006/relationships" xmlns:p="http://schemas.openxmlformats.org/presentationml/2006/main">
  <p:tag name="TIMING" val="|15.3|19.4"/>
</p:tagLst>
</file>

<file path=ppt/tags/tag12.xml><?xml version="1.0" encoding="utf-8"?>
<p:tagLst xmlns:a="http://schemas.openxmlformats.org/drawingml/2006/main" xmlns:r="http://schemas.openxmlformats.org/officeDocument/2006/relationships" xmlns:p="http://schemas.openxmlformats.org/presentationml/2006/main">
  <p:tag name="TIMING" val="|29|5.9"/>
</p:tagLst>
</file>

<file path=ppt/tags/tag13.xml><?xml version="1.0" encoding="utf-8"?>
<p:tagLst xmlns:a="http://schemas.openxmlformats.org/drawingml/2006/main" xmlns:r="http://schemas.openxmlformats.org/officeDocument/2006/relationships" xmlns:p="http://schemas.openxmlformats.org/presentationml/2006/main">
  <p:tag name="TIMING" val="|12.2"/>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15.xml><?xml version="1.0" encoding="utf-8"?>
<p:tagLst xmlns:a="http://schemas.openxmlformats.org/drawingml/2006/main" xmlns:r="http://schemas.openxmlformats.org/officeDocument/2006/relationships" xmlns:p="http://schemas.openxmlformats.org/presentationml/2006/main">
  <p:tag name="TIMING" val="|5.9|7.3"/>
</p:tagLst>
</file>

<file path=ppt/tags/tag16.xml><?xml version="1.0" encoding="utf-8"?>
<p:tagLst xmlns:a="http://schemas.openxmlformats.org/drawingml/2006/main" xmlns:r="http://schemas.openxmlformats.org/officeDocument/2006/relationships" xmlns:p="http://schemas.openxmlformats.org/presentationml/2006/main">
  <p:tag name="TIMING" val="|14.1|10.2"/>
</p:tagLst>
</file>

<file path=ppt/tags/tag17.xml><?xml version="1.0" encoding="utf-8"?>
<p:tagLst xmlns:a="http://schemas.openxmlformats.org/drawingml/2006/main" xmlns:r="http://schemas.openxmlformats.org/officeDocument/2006/relationships" xmlns:p="http://schemas.openxmlformats.org/presentationml/2006/main">
  <p:tag name="TIMING" val="|5.6|29|6.9|2.8|2.1|0.3|1.7|0.6|1.3|1|8.4|3.1"/>
</p:tagLst>
</file>

<file path=ppt/tags/tag18.xml><?xml version="1.0" encoding="utf-8"?>
<p:tagLst xmlns:a="http://schemas.openxmlformats.org/drawingml/2006/main" xmlns:r="http://schemas.openxmlformats.org/officeDocument/2006/relationships" xmlns:p="http://schemas.openxmlformats.org/presentationml/2006/main">
  <p:tag name="TIMING" val="|21.4|1.7|6.5"/>
</p:tagLst>
</file>

<file path=ppt/tags/tag19.xml><?xml version="1.0" encoding="utf-8"?>
<p:tagLst xmlns:a="http://schemas.openxmlformats.org/drawingml/2006/main" xmlns:r="http://schemas.openxmlformats.org/officeDocument/2006/relationships" xmlns:p="http://schemas.openxmlformats.org/presentationml/2006/main">
  <p:tag name="TIMING" val="|13.9|11.1|2.6|3.5|0.9|2.2|6.9"/>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20.xml><?xml version="1.0" encoding="utf-8"?>
<p:tagLst xmlns:a="http://schemas.openxmlformats.org/drawingml/2006/main" xmlns:r="http://schemas.openxmlformats.org/officeDocument/2006/relationships" xmlns:p="http://schemas.openxmlformats.org/presentationml/2006/main">
  <p:tag name="TIMING" val="|45.6"/>
</p:tagLst>
</file>

<file path=ppt/tags/tag21.xml><?xml version="1.0" encoding="utf-8"?>
<p:tagLst xmlns:a="http://schemas.openxmlformats.org/drawingml/2006/main" xmlns:r="http://schemas.openxmlformats.org/officeDocument/2006/relationships" xmlns:p="http://schemas.openxmlformats.org/presentationml/2006/main">
  <p:tag name="TIMING" val="|24.3|9.1|1.4"/>
</p:tagLst>
</file>

<file path=ppt/tags/tag22.xml><?xml version="1.0" encoding="utf-8"?>
<p:tagLst xmlns:a="http://schemas.openxmlformats.org/drawingml/2006/main" xmlns:r="http://schemas.openxmlformats.org/officeDocument/2006/relationships" xmlns:p="http://schemas.openxmlformats.org/presentationml/2006/main">
  <p:tag name="TIMING" val="|65.1"/>
</p:tagLst>
</file>

<file path=ppt/tags/tag23.xml><?xml version="1.0" encoding="utf-8"?>
<p:tagLst xmlns:a="http://schemas.openxmlformats.org/drawingml/2006/main" xmlns:r="http://schemas.openxmlformats.org/officeDocument/2006/relationships" xmlns:p="http://schemas.openxmlformats.org/presentationml/2006/main">
  <p:tag name="TIMING" val="|35.9|13.4"/>
</p:tagLst>
</file>

<file path=ppt/tags/tag24.xml><?xml version="1.0" encoding="utf-8"?>
<p:tagLst xmlns:a="http://schemas.openxmlformats.org/drawingml/2006/main" xmlns:r="http://schemas.openxmlformats.org/officeDocument/2006/relationships" xmlns:p="http://schemas.openxmlformats.org/presentationml/2006/main">
  <p:tag name="TIMING" val="|17.3"/>
</p:tagLst>
</file>

<file path=ppt/tags/tag25.xml><?xml version="1.0" encoding="utf-8"?>
<p:tagLst xmlns:a="http://schemas.openxmlformats.org/drawingml/2006/main" xmlns:r="http://schemas.openxmlformats.org/officeDocument/2006/relationships" xmlns:p="http://schemas.openxmlformats.org/presentationml/2006/main">
  <p:tag name="TIMING" val="|0|0|0.1"/>
</p:tagLst>
</file>

<file path=ppt/tags/tag3.xml><?xml version="1.0" encoding="utf-8"?>
<p:tagLst xmlns:a="http://schemas.openxmlformats.org/drawingml/2006/main" xmlns:r="http://schemas.openxmlformats.org/officeDocument/2006/relationships" xmlns:p="http://schemas.openxmlformats.org/presentationml/2006/main">
  <p:tag name="TIMING" val="|0|0.1"/>
</p:tagLst>
</file>

<file path=ppt/tags/tag4.xml><?xml version="1.0" encoding="utf-8"?>
<p:tagLst xmlns:a="http://schemas.openxmlformats.org/drawingml/2006/main" xmlns:r="http://schemas.openxmlformats.org/officeDocument/2006/relationships" xmlns:p="http://schemas.openxmlformats.org/presentationml/2006/main">
  <p:tag name="TIMING" val="|0.2|0.2|0.2|0.2|0|0.1|0.1"/>
</p:tagLst>
</file>

<file path=ppt/tags/tag5.xml><?xml version="1.0" encoding="utf-8"?>
<p:tagLst xmlns:a="http://schemas.openxmlformats.org/drawingml/2006/main" xmlns:r="http://schemas.openxmlformats.org/officeDocument/2006/relationships" xmlns:p="http://schemas.openxmlformats.org/presentationml/2006/main">
  <p:tag name="TIMING" val="|0|0|0.1"/>
</p:tagLst>
</file>

<file path=ppt/tags/tag6.xml><?xml version="1.0" encoding="utf-8"?>
<p:tagLst xmlns:a="http://schemas.openxmlformats.org/drawingml/2006/main" xmlns:r="http://schemas.openxmlformats.org/officeDocument/2006/relationships" xmlns:p="http://schemas.openxmlformats.org/presentationml/2006/main">
  <p:tag name="TIMING" val="|0.1|0.1|0.1|2|0.8|0.4"/>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1.1|0.5|0.1|0.6|0.6"/>
</p:tagLst>
</file>

<file path=ppt/tags/tag9.xml><?xml version="1.0" encoding="utf-8"?>
<p:tagLst xmlns:a="http://schemas.openxmlformats.org/drawingml/2006/main" xmlns:r="http://schemas.openxmlformats.org/officeDocument/2006/relationships" xmlns:p="http://schemas.openxmlformats.org/presentationml/2006/main">
  <p:tag name="TIMING" val="|11.7|10.7|16|4.9|7.5"/>
</p:tagLst>
</file>

<file path=ppt/theme/theme1.xml><?xml version="1.0" encoding="utf-8"?>
<a:theme xmlns:a="http://schemas.openxmlformats.org/drawingml/2006/main" name="Lecture 01">
  <a:themeElements>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0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0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0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0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 01">
  <a:themeElements>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0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0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0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0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Documents\cmu\15-744 template\Lecture 01.ppt</Template>
  <TotalTime>11778</TotalTime>
  <Words>3859</Words>
  <Application>Microsoft Macintosh PowerPoint</Application>
  <PresentationFormat>On-screen Show (4:3)</PresentationFormat>
  <Paragraphs>957</Paragraphs>
  <Slides>67</Slides>
  <Notes>29</Notes>
  <HiddenSlides>28</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67</vt:i4>
      </vt:variant>
    </vt:vector>
  </HeadingPairs>
  <TitlesOfParts>
    <vt:vector size="79" baseType="lpstr">
      <vt:lpstr>Arial Narrow</vt:lpstr>
      <vt:lpstr>Calibri</vt:lpstr>
      <vt:lpstr>Lucida Sans Unicode</vt:lpstr>
      <vt:lpstr>ＭＳ Ｐゴシック</vt:lpstr>
      <vt:lpstr>Tahoma</vt:lpstr>
      <vt:lpstr>Times New Roman</vt:lpstr>
      <vt:lpstr>Verdana</vt:lpstr>
      <vt:lpstr>Wingdings</vt:lpstr>
      <vt:lpstr>宋体</vt:lpstr>
      <vt:lpstr>Arial</vt:lpstr>
      <vt:lpstr>Lecture 01</vt:lpstr>
      <vt:lpstr>1_Lecture 01</vt:lpstr>
      <vt:lpstr>15-744: Computer Networking</vt:lpstr>
      <vt:lpstr>Announcements</vt:lpstr>
      <vt:lpstr>Overview</vt:lpstr>
      <vt:lpstr>Data Center Packet Transport</vt:lpstr>
      <vt:lpstr>TCP in the Data Center</vt:lpstr>
      <vt:lpstr>Partition/Aggregate Application Structure</vt:lpstr>
      <vt:lpstr>Generality of Partition/Aggregate</vt:lpstr>
      <vt:lpstr>Workloads</vt:lpstr>
      <vt:lpstr>Incast: Cluster-based Storage Systems</vt:lpstr>
      <vt:lpstr>Incast</vt:lpstr>
      <vt:lpstr>Incast in Bing</vt:lpstr>
      <vt:lpstr>Queue Buildup</vt:lpstr>
      <vt:lpstr>Data Center Transport Requirements</vt:lpstr>
      <vt:lpstr>Tension Between Requirements</vt:lpstr>
      <vt:lpstr>Review: The TCP/ECN Control Loop</vt:lpstr>
      <vt:lpstr>Two Key Ideas</vt:lpstr>
      <vt:lpstr>Data Center TCP Algorithm</vt:lpstr>
      <vt:lpstr>DCTCP in Action</vt:lpstr>
      <vt:lpstr>Why it Works</vt:lpstr>
      <vt:lpstr>Conclusions</vt:lpstr>
      <vt:lpstr>Overview</vt:lpstr>
      <vt:lpstr>DC Fabric: Just a Giant Switch</vt:lpstr>
      <vt:lpstr>DC Fabric: Just a Giant Switch</vt:lpstr>
      <vt:lpstr>DC Fabric: Just a Giant Switch</vt:lpstr>
      <vt:lpstr>PowerPoint Presentation</vt:lpstr>
      <vt:lpstr>“Ideal” Flow Scheduling</vt:lpstr>
      <vt:lpstr>Key Insight</vt:lpstr>
      <vt:lpstr>pFabric Switch</vt:lpstr>
      <vt:lpstr>pFabric Switch Complexity</vt:lpstr>
      <vt:lpstr>pFabric Rate Control</vt:lpstr>
      <vt:lpstr>  pFabric Rate Control</vt:lpstr>
      <vt:lpstr>Why does this work?</vt:lpstr>
      <vt:lpstr>Overview</vt:lpstr>
      <vt:lpstr>PowerPoint Presentation</vt:lpstr>
      <vt:lpstr>RDMA</vt:lpstr>
      <vt:lpstr>PowerPoint Presentation</vt:lpstr>
      <vt:lpstr>PowerPoint Presentation</vt:lpstr>
      <vt:lpstr>“Congestion Spreading” in Lossless Networks (Priority Flow Control of PFC)</vt:lpstr>
      <vt:lpstr>DCQCN</vt:lpstr>
      <vt:lpstr>Analysis</vt:lpstr>
      <vt:lpstr>Analysis</vt:lpstr>
      <vt:lpstr>Analysis</vt:lpstr>
      <vt:lpstr>Evaluation</vt:lpstr>
      <vt:lpstr>Incast Really Happens</vt:lpstr>
      <vt:lpstr>Overview</vt:lpstr>
      <vt:lpstr>Cluster-based Storage Systems</vt:lpstr>
      <vt:lpstr>TCP Throughput Collapse</vt:lpstr>
      <vt:lpstr>TCP: Loss recovery comparison</vt:lpstr>
      <vt:lpstr>Link Idle Time Due To Timeouts</vt:lpstr>
      <vt:lpstr>Client Link Utilization</vt:lpstr>
      <vt:lpstr>Default minRTO: Throughput Collapse</vt:lpstr>
      <vt:lpstr>Lowering minRTO to 1ms helps</vt:lpstr>
      <vt:lpstr>Solution: µsecond TCP + no minRTO</vt:lpstr>
      <vt:lpstr>Simulation: Scaling to thousands</vt:lpstr>
      <vt:lpstr>Delayed-ACK (for RTO &gt; 40ms)</vt:lpstr>
      <vt:lpstr>µsecond RTO and Delayed-ACK</vt:lpstr>
      <vt:lpstr>Impact of Delayed-ACK</vt:lpstr>
      <vt:lpstr>Is it safe for the wide-area?</vt:lpstr>
      <vt:lpstr>Wide-area Experiment</vt:lpstr>
      <vt:lpstr>Wide-area Experiment: Results</vt:lpstr>
      <vt:lpstr>Other Efforts</vt:lpstr>
      <vt:lpstr>Aside: Disk Power</vt:lpstr>
      <vt:lpstr>Spin-down Disk Model</vt:lpstr>
      <vt:lpstr>Disk Spindown</vt:lpstr>
      <vt:lpstr>Spin-Down Policies</vt:lpstr>
      <vt:lpstr>Google</vt:lpstr>
      <vt:lpstr>Google's PUE</vt:lpstr>
    </vt:vector>
  </TitlesOfParts>
  <Company>CMU</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Srinivasan Seshan</cp:lastModifiedBy>
  <cp:revision>166</cp:revision>
  <cp:lastPrinted>2010-10-22T17:57:55Z</cp:lastPrinted>
  <dcterms:created xsi:type="dcterms:W3CDTF">2010-10-20T16:44:29Z</dcterms:created>
  <dcterms:modified xsi:type="dcterms:W3CDTF">2017-02-27T17:48:52Z</dcterms:modified>
</cp:coreProperties>
</file>