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61" r:id="rId4"/>
    <p:sldId id="259" r:id="rId5"/>
    <p:sldId id="260" r:id="rId6"/>
    <p:sldId id="267" r:id="rId7"/>
    <p:sldId id="262" r:id="rId8"/>
    <p:sldId id="264" r:id="rId9"/>
    <p:sldId id="269" r:id="rId10"/>
    <p:sldId id="266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3089"/>
  </p:normalViewPr>
  <p:slideViewPr>
    <p:cSldViewPr snapToGrid="0" snapToObjects="1">
      <p:cViewPr varScale="1">
        <p:scale>
          <a:sx n="93" d="100"/>
          <a:sy n="93" d="100"/>
        </p:scale>
        <p:origin x="166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68C920-7653-A44B-B1C9-B1CA523E701C}" type="datetimeFigureOut">
              <a:rPr lang="en-US" smtClean="0"/>
              <a:t>2/27/17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333D13-7662-5A46-8B2B-38029F374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27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33D13-7662-5A46-8B2B-38029F374F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68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33D13-7662-5A46-8B2B-38029F374F3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7380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33D13-7662-5A46-8B2B-38029F374F3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22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33D13-7662-5A46-8B2B-38029F374F3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261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33D13-7662-5A46-8B2B-38029F374F3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977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33D13-7662-5A46-8B2B-38029F374F3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3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33D13-7662-5A46-8B2B-38029F374F3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80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33D13-7662-5A46-8B2B-38029F374F3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922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33D13-7662-5A46-8B2B-38029F374F3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004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33D13-7662-5A46-8B2B-38029F374F3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926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33D13-7662-5A46-8B2B-38029F374F3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726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FCFAE-1460-3643-8894-69A5D722A2DB}" type="datetime1">
              <a:rPr lang="en-US" smtClean="0"/>
              <a:t>2/27/17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E397-C249-554D-AFAE-4D09B9E2AF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F2645-B497-4D48-8344-9442C0C183B4}" type="datetime1">
              <a:rPr lang="en-US" smtClean="0"/>
              <a:t>2/27/17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E397-C249-554D-AFAE-4D09B9E2AF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6AFB7-3917-234B-9357-9DF3A358E0E1}" type="datetime1">
              <a:rPr lang="en-US" smtClean="0"/>
              <a:t>2/27/17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E397-C249-554D-AFAE-4D09B9E2AF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7028"/>
            <a:ext cx="7886700" cy="1325563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02591"/>
            <a:ext cx="7886700" cy="47743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1F7CE-C84F-DE4D-B142-50883C4993D7}" type="datetime1">
              <a:rPr lang="en-US" smtClean="0"/>
              <a:t>2/27/17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E397-C249-554D-AFAE-4D09B9E2AF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61721-EAE1-6F4E-9965-0659AB044D4D}" type="datetime1">
              <a:rPr lang="en-US" smtClean="0"/>
              <a:t>2/27/17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E397-C249-554D-AFAE-4D09B9E2AF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49C8-6DF6-5244-8BE6-972FC405B110}" type="datetime1">
              <a:rPr lang="en-US" smtClean="0"/>
              <a:t>2/27/17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E397-C249-554D-AFAE-4D09B9E2AF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9C43-9331-1C48-9670-15AF8AB00713}" type="datetime1">
              <a:rPr lang="en-US" smtClean="0"/>
              <a:t>2/27/17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E397-C249-554D-AFAE-4D09B9E2AF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6962-32A4-B845-BCDD-335B05548580}" type="datetime1">
              <a:rPr lang="en-US" smtClean="0"/>
              <a:t>2/27/17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E397-C249-554D-AFAE-4D09B9E2AF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49A5D-68F8-7A46-A3CB-3F7857E91EA4}" type="datetime1">
              <a:rPr lang="en-US" smtClean="0"/>
              <a:t>2/27/17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E397-C249-554D-AFAE-4D09B9E2AF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18174-8ABA-8B4B-9833-763CFD68903D}" type="datetime1">
              <a:rPr lang="en-US" smtClean="0"/>
              <a:t>2/27/17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E397-C249-554D-AFAE-4D09B9E2AF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A2C1F-EF5A-4444-A5DE-4D01D26861E0}" type="datetime1">
              <a:rPr lang="en-US" smtClean="0"/>
              <a:t>2/27/17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E397-C249-554D-AFAE-4D09B9E2AF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BB02D-1601-E24F-B213-4F997FBADCD1}" type="datetime1">
              <a:rPr lang="en-US" smtClean="0"/>
              <a:t>2/27/17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6E397-C249-554D-AFAE-4D09B9E2A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383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image" Target="../media/image4.gif"/><Relationship Id="rId7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647" y="1122363"/>
            <a:ext cx="8269941" cy="2387600"/>
          </a:xfrm>
        </p:spPr>
        <p:txBody>
          <a:bodyPr>
            <a:noAutofit/>
          </a:bodyPr>
          <a:lstStyle/>
          <a:p>
            <a:r>
              <a:rPr lang="en-US" sz="4400" dirty="0"/>
              <a:t>Safe and Effective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smtClean="0"/>
              <a:t>Fine-grained TCP Retransmissions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for </a:t>
            </a:r>
            <a:r>
              <a:rPr lang="en-US" sz="4400" dirty="0"/>
              <a:t>Datacenter Communication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344996"/>
            <a:ext cx="6858000" cy="1655762"/>
          </a:xfrm>
        </p:spPr>
        <p:txBody>
          <a:bodyPr>
            <a:normAutofit/>
          </a:bodyPr>
          <a:lstStyle/>
          <a:p>
            <a:r>
              <a:rPr lang="en-US" dirty="0" smtClean="0"/>
              <a:t>Vijay </a:t>
            </a:r>
            <a:r>
              <a:rPr lang="en-US" dirty="0" err="1" smtClean="0"/>
              <a:t>Vasudevan</a:t>
            </a:r>
            <a:r>
              <a:rPr lang="en-US" dirty="0" smtClean="0"/>
              <a:t>, Amar </a:t>
            </a:r>
            <a:r>
              <a:rPr lang="en-US" dirty="0" err="1" smtClean="0"/>
              <a:t>Phanishayee</a:t>
            </a:r>
            <a:r>
              <a:rPr lang="en-US" dirty="0" smtClean="0"/>
              <a:t>, </a:t>
            </a:r>
            <a:r>
              <a:rPr lang="en-US" dirty="0" err="1" smtClean="0"/>
              <a:t>Hiral</a:t>
            </a:r>
            <a:r>
              <a:rPr lang="en-US" dirty="0" smtClean="0"/>
              <a:t> Shah, </a:t>
            </a:r>
            <a:r>
              <a:rPr lang="en-US" dirty="0" err="1" smtClean="0"/>
              <a:t>Elie</a:t>
            </a:r>
            <a:r>
              <a:rPr lang="en-US" dirty="0" smtClean="0"/>
              <a:t> </a:t>
            </a:r>
            <a:r>
              <a:rPr lang="en-US" dirty="0" err="1" smtClean="0"/>
              <a:t>Krevat</a:t>
            </a:r>
            <a:r>
              <a:rPr lang="en-US" dirty="0" smtClean="0"/>
              <a:t> David Andersen, Greg Ganger, Garth Gibson, Brian Mueller* </a:t>
            </a:r>
          </a:p>
          <a:p>
            <a:r>
              <a:rPr lang="en-US" dirty="0" smtClean="0"/>
              <a:t>Carnegie </a:t>
            </a:r>
            <a:r>
              <a:rPr lang="en-US" dirty="0"/>
              <a:t>Mellon University, *</a:t>
            </a:r>
            <a:r>
              <a:rPr lang="en-US" dirty="0" err="1"/>
              <a:t>Panasas</a:t>
            </a:r>
            <a:r>
              <a:rPr lang="en-US" dirty="0"/>
              <a:t> Inc. 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6259-6E63-2347-A46A-83EB990BB50A}" type="datetime1">
              <a:rPr lang="en-US" smtClean="0"/>
              <a:t>2/27/17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E397-C249-554D-AFAE-4D09B9E2AF9F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26192" y="3487705"/>
            <a:ext cx="30916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Presented by </a:t>
            </a:r>
            <a:r>
              <a:rPr lang="en-US" sz="2000" dirty="0" err="1" smtClean="0"/>
              <a:t>Daehyeok</a:t>
            </a:r>
            <a:r>
              <a:rPr lang="en-US" sz="2000" dirty="0" smtClean="0"/>
              <a:t> Kim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466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Spurious retransmissions</a:t>
            </a:r>
          </a:p>
          <a:p>
            <a:pPr lvl="1"/>
            <a:r>
              <a:rPr lang="en-US" dirty="0" smtClean="0"/>
              <a:t>Do microsecond timeouts harm wide-area throughput? </a:t>
            </a:r>
          </a:p>
          <a:p>
            <a:pPr lvl="1"/>
            <a:r>
              <a:rPr lang="en-US" dirty="0" smtClean="0"/>
              <a:t>Showed that there is no noticeable different in performance via experiments</a:t>
            </a:r>
          </a:p>
          <a:p>
            <a:r>
              <a:rPr lang="en-US" dirty="0" smtClean="0"/>
              <a:t>Interaction with delayed ACKs</a:t>
            </a:r>
          </a:p>
          <a:p>
            <a:pPr lvl="1"/>
            <a:r>
              <a:rPr lang="en-US" dirty="0" smtClean="0"/>
              <a:t>10-15% loss in throughput</a:t>
            </a:r>
          </a:p>
          <a:p>
            <a:pPr lvl="1"/>
            <a:r>
              <a:rPr lang="en-US" dirty="0" smtClean="0"/>
              <a:t>Delayed ACKs should be avoided when possible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1F7CE-C84F-DE4D-B142-50883C4993D7}" type="datetime1">
              <a:rPr lang="en-US" smtClean="0"/>
              <a:t>2/27/17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E397-C249-554D-AFAE-4D09B9E2AF9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61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Analyze the </a:t>
            </a:r>
            <a:r>
              <a:rPr lang="en-US" dirty="0" err="1" smtClean="0"/>
              <a:t>Incast</a:t>
            </a:r>
            <a:r>
              <a:rPr lang="en-US" dirty="0" smtClean="0"/>
              <a:t> problem using simulation and testbed experiment</a:t>
            </a:r>
          </a:p>
          <a:p>
            <a:r>
              <a:rPr lang="en-US" dirty="0" smtClean="0"/>
              <a:t>Microsecond </a:t>
            </a:r>
            <a:r>
              <a:rPr lang="en-US" dirty="0"/>
              <a:t>RTOs can help datacenter application response time and </a:t>
            </a:r>
            <a:r>
              <a:rPr lang="en-US" dirty="0" smtClean="0"/>
              <a:t>throughput</a:t>
            </a:r>
          </a:p>
          <a:p>
            <a:pPr lvl="1"/>
            <a:r>
              <a:rPr lang="en-US" dirty="0" smtClean="0"/>
              <a:t>Simple yet effective solution</a:t>
            </a:r>
          </a:p>
          <a:p>
            <a:r>
              <a:rPr lang="en-US" dirty="0" smtClean="0"/>
              <a:t>Influence many works in datacenter	networking</a:t>
            </a:r>
          </a:p>
          <a:p>
            <a:pPr lvl="1"/>
            <a:r>
              <a:rPr lang="en-US" dirty="0" smtClean="0"/>
              <a:t>DCTCP, ICTCP, </a:t>
            </a:r>
            <a:r>
              <a:rPr lang="mr-IN" dirty="0" smtClean="0"/>
              <a:t>…</a:t>
            </a:r>
            <a:endParaRPr lang="en-US" dirty="0" smtClean="0"/>
          </a:p>
          <a:p>
            <a:pPr lvl="1"/>
            <a:r>
              <a:rPr lang="en-US" dirty="0" err="1" smtClean="0"/>
              <a:t>pFabric</a:t>
            </a:r>
            <a:r>
              <a:rPr lang="en-US" dirty="0" smtClean="0"/>
              <a:t>, </a:t>
            </a:r>
            <a:r>
              <a:rPr lang="en-US" dirty="0" err="1" smtClean="0"/>
              <a:t>Fastpass</a:t>
            </a:r>
            <a:r>
              <a:rPr lang="en-US" dirty="0" smtClean="0"/>
              <a:t>, </a:t>
            </a:r>
            <a:r>
              <a:rPr lang="mr-IN" dirty="0" smtClean="0"/>
              <a:t>…</a:t>
            </a:r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1F7CE-C84F-DE4D-B142-50883C4993D7}" type="datetime1">
              <a:rPr lang="en-US" smtClean="0"/>
              <a:t>2/27/17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E397-C249-554D-AFAE-4D09B9E2AF9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40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 request-response </a:t>
            </a:r>
            <a:br>
              <a:rPr lang="en-US" dirty="0" smtClean="0"/>
            </a:br>
            <a:r>
              <a:rPr lang="en-US" dirty="0" smtClean="0"/>
              <a:t>in Datacenter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1F7CE-C84F-DE4D-B142-50883C4993D7}" type="datetime1">
              <a:rPr lang="en-US" smtClean="0"/>
              <a:t>2/27/17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E397-C249-554D-AFAE-4D09B9E2AF9F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 descr="server-gra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5012928"/>
            <a:ext cx="915278" cy="974328"/>
          </a:xfrm>
          <a:prstGeom prst="rect">
            <a:avLst/>
          </a:prstGeom>
        </p:spPr>
      </p:pic>
      <p:pic>
        <p:nvPicPr>
          <p:cNvPr id="7" name="Picture 6" descr="server-gra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3478" y="3793728"/>
            <a:ext cx="915278" cy="974328"/>
          </a:xfrm>
          <a:prstGeom prst="rect">
            <a:avLst/>
          </a:prstGeom>
        </p:spPr>
      </p:pic>
      <p:pic>
        <p:nvPicPr>
          <p:cNvPr id="8" name="Picture 7" descr="server-gra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3478" y="2514600"/>
            <a:ext cx="915278" cy="974328"/>
          </a:xfrm>
          <a:prstGeom prst="rect">
            <a:avLst/>
          </a:prstGeom>
        </p:spPr>
      </p:pic>
      <p:pic>
        <p:nvPicPr>
          <p:cNvPr id="9" name="Picture 8" descr="server-gra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3478" y="1219200"/>
            <a:ext cx="915278" cy="974328"/>
          </a:xfrm>
          <a:prstGeom prst="rect">
            <a:avLst/>
          </a:prstGeom>
        </p:spPr>
      </p:pic>
      <p:pic>
        <p:nvPicPr>
          <p:cNvPr id="10" name="Content Placeholder 9" descr="switch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 flipH="1">
            <a:off x="4286109" y="3233039"/>
            <a:ext cx="1643349" cy="692945"/>
          </a:xfrm>
        </p:spPr>
      </p:pic>
      <p:pic>
        <p:nvPicPr>
          <p:cNvPr id="11" name="Picture 10" descr="server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34957" y="3044594"/>
            <a:ext cx="1148799" cy="1102845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5700858" y="3579513"/>
            <a:ext cx="1610299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611465" y="1706364"/>
            <a:ext cx="1675522" cy="176629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611465" y="3001764"/>
            <a:ext cx="1675522" cy="54709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611465" y="3625056"/>
            <a:ext cx="1675522" cy="65583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610587" y="3701256"/>
            <a:ext cx="1676400" cy="179883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51"/>
          <p:cNvGrpSpPr>
            <a:grpSpLocks/>
          </p:cNvGrpSpPr>
          <p:nvPr/>
        </p:nvGrpSpPr>
        <p:grpSpPr bwMode="auto">
          <a:xfrm>
            <a:off x="4421356" y="3276600"/>
            <a:ext cx="1295400" cy="609600"/>
            <a:chOff x="4032" y="480"/>
            <a:chExt cx="768" cy="576"/>
          </a:xfrm>
          <a:gradFill>
            <a:gsLst>
              <a:gs pos="0">
                <a:schemeClr val="bg1"/>
              </a:gs>
              <a:gs pos="100000">
                <a:schemeClr val="hlink"/>
              </a:gs>
            </a:gsLst>
            <a:lin ang="0" scaled="1"/>
          </a:gradFill>
        </p:grpSpPr>
        <p:sp>
          <p:nvSpPr>
            <p:cNvPr id="18" name="Freeform 152"/>
            <p:cNvSpPr>
              <a:spLocks/>
            </p:cNvSpPr>
            <p:nvPr/>
          </p:nvSpPr>
          <p:spPr bwMode="auto">
            <a:xfrm>
              <a:off x="4032" y="480"/>
              <a:ext cx="768" cy="576"/>
            </a:xfrm>
            <a:custGeom>
              <a:avLst/>
              <a:gdLst>
                <a:gd name="T0" fmla="*/ 0 w 768"/>
                <a:gd name="T1" fmla="*/ 0 h 576"/>
                <a:gd name="T2" fmla="*/ 768 w 768"/>
                <a:gd name="T3" fmla="*/ 0 h 576"/>
                <a:gd name="T4" fmla="*/ 768 w 768"/>
                <a:gd name="T5" fmla="*/ 576 h 576"/>
                <a:gd name="T6" fmla="*/ 0 w 768"/>
                <a:gd name="T7" fmla="*/ 576 h 5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8"/>
                <a:gd name="T13" fmla="*/ 0 h 576"/>
                <a:gd name="T14" fmla="*/ 768 w 768"/>
                <a:gd name="T15" fmla="*/ 576 h 5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8" h="576">
                  <a:moveTo>
                    <a:pt x="0" y="0"/>
                  </a:moveTo>
                  <a:lnTo>
                    <a:pt x="768" y="0"/>
                  </a:lnTo>
                  <a:lnTo>
                    <a:pt x="768" y="576"/>
                  </a:lnTo>
                  <a:lnTo>
                    <a:pt x="0" y="576"/>
                  </a:lnTo>
                </a:path>
              </a:pathLst>
            </a:cu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333399"/>
                </a:solidFill>
                <a:latin typeface="Calibri"/>
              </a:endParaRPr>
            </a:p>
          </p:txBody>
        </p:sp>
        <p:sp>
          <p:nvSpPr>
            <p:cNvPr id="19" name="Line 153"/>
            <p:cNvSpPr>
              <a:spLocks noChangeShapeType="1"/>
            </p:cNvSpPr>
            <p:nvPr/>
          </p:nvSpPr>
          <p:spPr bwMode="auto">
            <a:xfrm>
              <a:off x="4664" y="653"/>
              <a:ext cx="0" cy="288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0" name="Rectangle 163"/>
          <p:cNvSpPr>
            <a:spLocks noChangeArrowheads="1"/>
          </p:cNvSpPr>
          <p:nvPr/>
        </p:nvSpPr>
        <p:spPr bwMode="auto">
          <a:xfrm>
            <a:off x="7164556" y="3276600"/>
            <a:ext cx="192024" cy="594360"/>
          </a:xfrm>
          <a:prstGeom prst="rect">
            <a:avLst/>
          </a:prstGeom>
          <a:solidFill>
            <a:srgbClr val="0C921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</a:endParaRPr>
          </a:p>
        </p:txBody>
      </p:sp>
      <p:sp>
        <p:nvSpPr>
          <p:cNvPr id="21" name="Rectangle 163"/>
          <p:cNvSpPr>
            <a:spLocks noChangeArrowheads="1"/>
          </p:cNvSpPr>
          <p:nvPr/>
        </p:nvSpPr>
        <p:spPr bwMode="auto">
          <a:xfrm>
            <a:off x="7164556" y="3276600"/>
            <a:ext cx="192024" cy="594360"/>
          </a:xfrm>
          <a:prstGeom prst="rect">
            <a:avLst/>
          </a:prstGeom>
          <a:solidFill>
            <a:srgbClr val="0C921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</a:endParaRPr>
          </a:p>
        </p:txBody>
      </p:sp>
      <p:sp>
        <p:nvSpPr>
          <p:cNvPr id="22" name="Rectangle 163"/>
          <p:cNvSpPr>
            <a:spLocks noChangeArrowheads="1"/>
          </p:cNvSpPr>
          <p:nvPr/>
        </p:nvSpPr>
        <p:spPr bwMode="auto">
          <a:xfrm>
            <a:off x="7164556" y="3276600"/>
            <a:ext cx="192024" cy="594360"/>
          </a:xfrm>
          <a:prstGeom prst="rect">
            <a:avLst/>
          </a:prstGeom>
          <a:solidFill>
            <a:srgbClr val="0C921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</a:endParaRPr>
          </a:p>
        </p:txBody>
      </p:sp>
      <p:sp>
        <p:nvSpPr>
          <p:cNvPr id="23" name="Rectangle 163"/>
          <p:cNvSpPr>
            <a:spLocks noChangeArrowheads="1"/>
          </p:cNvSpPr>
          <p:nvPr/>
        </p:nvSpPr>
        <p:spPr bwMode="auto">
          <a:xfrm>
            <a:off x="7164556" y="3276600"/>
            <a:ext cx="192024" cy="594360"/>
          </a:xfrm>
          <a:prstGeom prst="rect">
            <a:avLst/>
          </a:prstGeom>
          <a:solidFill>
            <a:srgbClr val="0C921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</a:endParaRPr>
          </a:p>
        </p:txBody>
      </p:sp>
      <p:sp>
        <p:nvSpPr>
          <p:cNvPr id="24" name="Rectangle 163"/>
          <p:cNvSpPr>
            <a:spLocks noChangeArrowheads="1"/>
          </p:cNvSpPr>
          <p:nvPr/>
        </p:nvSpPr>
        <p:spPr bwMode="auto">
          <a:xfrm>
            <a:off x="2400532" y="1447800"/>
            <a:ext cx="192024" cy="594360"/>
          </a:xfrm>
          <a:prstGeom prst="rect">
            <a:avLst/>
          </a:prstGeom>
          <a:gradFill rotWithShape="1">
            <a:gsLst>
              <a:gs pos="0">
                <a:srgbClr val="F75615">
                  <a:gamma/>
                  <a:shade val="46275"/>
                  <a:invGamma/>
                </a:srgbClr>
              </a:gs>
              <a:gs pos="50000">
                <a:srgbClr val="F75615"/>
              </a:gs>
              <a:gs pos="100000">
                <a:srgbClr val="F756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</a:endParaRPr>
          </a:p>
        </p:txBody>
      </p:sp>
      <p:sp>
        <p:nvSpPr>
          <p:cNvPr id="25" name="Rectangle 163"/>
          <p:cNvSpPr>
            <a:spLocks noChangeArrowheads="1"/>
          </p:cNvSpPr>
          <p:nvPr/>
        </p:nvSpPr>
        <p:spPr bwMode="auto">
          <a:xfrm>
            <a:off x="2171932" y="1463040"/>
            <a:ext cx="192024" cy="594360"/>
          </a:xfrm>
          <a:prstGeom prst="rect">
            <a:avLst/>
          </a:prstGeom>
          <a:gradFill rotWithShape="1">
            <a:gsLst>
              <a:gs pos="0">
                <a:srgbClr val="F75615">
                  <a:gamma/>
                  <a:shade val="46275"/>
                  <a:invGamma/>
                </a:srgbClr>
              </a:gs>
              <a:gs pos="50000">
                <a:srgbClr val="F75615"/>
              </a:gs>
              <a:gs pos="100000">
                <a:srgbClr val="F756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</a:endParaRPr>
          </a:p>
        </p:txBody>
      </p:sp>
      <p:sp>
        <p:nvSpPr>
          <p:cNvPr id="26" name="Rectangle 163"/>
          <p:cNvSpPr>
            <a:spLocks noChangeArrowheads="1"/>
          </p:cNvSpPr>
          <p:nvPr/>
        </p:nvSpPr>
        <p:spPr bwMode="auto">
          <a:xfrm>
            <a:off x="2400532" y="2714372"/>
            <a:ext cx="192024" cy="594360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</a:endParaRPr>
          </a:p>
        </p:txBody>
      </p:sp>
      <p:sp>
        <p:nvSpPr>
          <p:cNvPr id="27" name="Rectangle 163"/>
          <p:cNvSpPr>
            <a:spLocks noChangeArrowheads="1"/>
          </p:cNvSpPr>
          <p:nvPr/>
        </p:nvSpPr>
        <p:spPr bwMode="auto">
          <a:xfrm>
            <a:off x="2171932" y="2714372"/>
            <a:ext cx="192024" cy="594360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</a:endParaRPr>
          </a:p>
        </p:txBody>
      </p:sp>
      <p:sp>
        <p:nvSpPr>
          <p:cNvPr id="28" name="Rectangle 163"/>
          <p:cNvSpPr>
            <a:spLocks noChangeArrowheads="1"/>
          </p:cNvSpPr>
          <p:nvPr/>
        </p:nvSpPr>
        <p:spPr bwMode="auto">
          <a:xfrm>
            <a:off x="2400532" y="3962400"/>
            <a:ext cx="192024" cy="594360"/>
          </a:xfrm>
          <a:prstGeom prst="rect">
            <a:avLst/>
          </a:prstGeom>
          <a:gradFill rotWithShape="1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</a:endParaRPr>
          </a:p>
        </p:txBody>
      </p:sp>
      <p:sp>
        <p:nvSpPr>
          <p:cNvPr id="29" name="Rectangle 163"/>
          <p:cNvSpPr>
            <a:spLocks noChangeArrowheads="1"/>
          </p:cNvSpPr>
          <p:nvPr/>
        </p:nvSpPr>
        <p:spPr bwMode="auto">
          <a:xfrm>
            <a:off x="2171932" y="3962400"/>
            <a:ext cx="192024" cy="594360"/>
          </a:xfrm>
          <a:prstGeom prst="rect">
            <a:avLst/>
          </a:prstGeom>
          <a:gradFill rotWithShape="1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</a:endParaRPr>
          </a:p>
        </p:txBody>
      </p:sp>
      <p:sp>
        <p:nvSpPr>
          <p:cNvPr id="30" name="Rectangle 163"/>
          <p:cNvSpPr>
            <a:spLocks noChangeArrowheads="1"/>
          </p:cNvSpPr>
          <p:nvPr/>
        </p:nvSpPr>
        <p:spPr bwMode="auto">
          <a:xfrm>
            <a:off x="2400532" y="5257800"/>
            <a:ext cx="192024" cy="594360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</a:endParaRPr>
          </a:p>
        </p:txBody>
      </p:sp>
      <p:sp>
        <p:nvSpPr>
          <p:cNvPr id="31" name="Rectangle 163"/>
          <p:cNvSpPr>
            <a:spLocks noChangeArrowheads="1"/>
          </p:cNvSpPr>
          <p:nvPr/>
        </p:nvSpPr>
        <p:spPr bwMode="auto">
          <a:xfrm>
            <a:off x="2171932" y="5257800"/>
            <a:ext cx="192024" cy="594360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</a:endParaRPr>
          </a:p>
        </p:txBody>
      </p:sp>
      <p:pic>
        <p:nvPicPr>
          <p:cNvPr id="32" name="Picture 31" descr="bang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06956" y="2819400"/>
            <a:ext cx="1524000" cy="1524000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3048000" y="5257800"/>
            <a:ext cx="2743200" cy="461665"/>
            <a:chOff x="2743200" y="5418892"/>
            <a:chExt cx="2743200" cy="461665"/>
          </a:xfrm>
        </p:grpSpPr>
        <p:sp>
          <p:nvSpPr>
            <p:cNvPr id="34" name="TextBox 33"/>
            <p:cNvSpPr txBox="1"/>
            <p:nvPr/>
          </p:nvSpPr>
          <p:spPr>
            <a:xfrm>
              <a:off x="3581400" y="5418892"/>
              <a:ext cx="190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BD0811"/>
                  </a:solidFill>
                  <a:latin typeface="Calibri"/>
                  <a:ea typeface="Arial" charset="0"/>
                  <a:cs typeface="Arial"/>
                </a:rPr>
                <a:t>TCP timeout</a:t>
              </a:r>
              <a:endParaRPr lang="en-US" sz="2000" b="1" dirty="0">
                <a:solidFill>
                  <a:srgbClr val="BD0811"/>
                </a:solidFill>
                <a:latin typeface="Calibri"/>
              </a:endParaRPr>
            </a:p>
          </p:txBody>
        </p:sp>
        <p:sp>
          <p:nvSpPr>
            <p:cNvPr id="35" name="Left Arrow 34"/>
            <p:cNvSpPr/>
            <p:nvPr/>
          </p:nvSpPr>
          <p:spPr>
            <a:xfrm>
              <a:off x="2743200" y="5562600"/>
              <a:ext cx="762000" cy="240972"/>
            </a:xfrm>
            <a:prstGeom prst="leftArrow">
              <a:avLst/>
            </a:prstGeom>
            <a:solidFill>
              <a:srgbClr val="BD08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D0811"/>
                </a:solidFill>
                <a:latin typeface="Calibri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381000" y="1383268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Server 1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1000" y="26670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Server 2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1000" y="39624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Server 3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81000" y="51816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Server 4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010400" y="25146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Client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5562600" y="4532293"/>
            <a:ext cx="2590800" cy="1849457"/>
            <a:chOff x="5410200" y="4837093"/>
            <a:chExt cx="2590800" cy="1849457"/>
          </a:xfrm>
        </p:grpSpPr>
        <p:sp>
          <p:nvSpPr>
            <p:cNvPr id="42" name="TextBox 41"/>
            <p:cNvSpPr txBox="1"/>
            <p:nvPr/>
          </p:nvSpPr>
          <p:spPr>
            <a:xfrm>
              <a:off x="5410200" y="4837093"/>
              <a:ext cx="25908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solidFill>
                    <a:srgbClr val="0000CC"/>
                  </a:solidFill>
                  <a:latin typeface="Calibri"/>
                  <a:ea typeface="Arial" charset="0"/>
                  <a:cs typeface="Arial"/>
                </a:rPr>
                <a:t>RTO</a:t>
              </a:r>
              <a:r>
                <a:rPr lang="en-US" sz="2000" b="1" baseline="-25000" dirty="0" err="1" smtClean="0">
                  <a:solidFill>
                    <a:srgbClr val="0000CC"/>
                  </a:solidFill>
                  <a:latin typeface="Calibri"/>
                  <a:ea typeface="Arial" charset="0"/>
                  <a:cs typeface="Arial"/>
                </a:rPr>
                <a:t>min</a:t>
              </a:r>
              <a:r>
                <a:rPr lang="en-US" sz="2000" b="1" baseline="-25000" dirty="0" smtClean="0">
                  <a:solidFill>
                    <a:srgbClr val="0000CC"/>
                  </a:solidFill>
                  <a:latin typeface="Calibri"/>
                  <a:ea typeface="Arial" charset="0"/>
                  <a:cs typeface="Arial"/>
                </a:rPr>
                <a:t> </a:t>
              </a:r>
              <a:r>
                <a:rPr lang="en-US" sz="2000" b="1" dirty="0" smtClean="0">
                  <a:solidFill>
                    <a:srgbClr val="0000CC"/>
                  </a:solidFill>
                  <a:latin typeface="Calibri"/>
                  <a:ea typeface="Arial" charset="0"/>
                  <a:cs typeface="Arial"/>
                </a:rPr>
                <a:t>= 200 ms</a:t>
              </a:r>
            </a:p>
            <a:p>
              <a:endParaRPr lang="en-US" b="1" dirty="0" smtClean="0">
                <a:solidFill>
                  <a:srgbClr val="FF0000"/>
                </a:solidFill>
                <a:latin typeface="Calibri"/>
              </a:endParaRPr>
            </a:p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43" name="Picture 42" descr="hourglass_3.gif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79180" y="5334000"/>
              <a:ext cx="1078820" cy="1352550"/>
            </a:xfrm>
            <a:prstGeom prst="rect">
              <a:avLst/>
            </a:prstGeom>
          </p:spPr>
        </p:pic>
      </p:grpSp>
      <p:sp>
        <p:nvSpPr>
          <p:cNvPr id="44" name="TextBox 43"/>
          <p:cNvSpPr txBox="1"/>
          <p:nvPr/>
        </p:nvSpPr>
        <p:spPr>
          <a:xfrm>
            <a:off x="3506956" y="1275623"/>
            <a:ext cx="5499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+mj-lt"/>
                <a:ea typeface="Arial" charset="0"/>
                <a:cs typeface="Arial"/>
              </a:rPr>
              <a:t>High-bandwidth / Low-latency links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+mj-lt"/>
                <a:ea typeface="Arial" charset="0"/>
                <a:cs typeface="Arial"/>
              </a:rPr>
              <a:t>Small switch buffer</a:t>
            </a:r>
            <a:endParaRPr lang="en-US" sz="2400" dirty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+mj-lt"/>
                <a:ea typeface="Arial" charset="0"/>
                <a:cs typeface="Arial"/>
              </a:rPr>
              <a:t>Barrier-synchronized workloads</a:t>
            </a:r>
            <a:endParaRPr lang="en-US" sz="2400" dirty="0" smtClean="0">
              <a:latin typeface="+mj-lt"/>
              <a:ea typeface="Arial" charset="0"/>
              <a:cs typeface="Arial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95109" y="6155552"/>
            <a:ext cx="50309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*Animation </a:t>
            </a:r>
            <a:r>
              <a:rPr lang="en-US" sz="1600" dirty="0"/>
              <a:t>from </a:t>
            </a:r>
            <a:r>
              <a:rPr lang="en-US" sz="1600" dirty="0" smtClean="0"/>
              <a:t>Mohammad </a:t>
            </a:r>
            <a:r>
              <a:rPr lang="en-US" sz="1600" dirty="0" err="1"/>
              <a:t>A</a:t>
            </a:r>
            <a:r>
              <a:rPr lang="en-US" sz="1600" dirty="0" err="1" smtClean="0"/>
              <a:t>lizadeh’s</a:t>
            </a:r>
            <a:r>
              <a:rPr lang="en-US" sz="1600" dirty="0" smtClean="0"/>
              <a:t> lecture slide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898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9 -0.00023 C -0.11909 0.00093 -0.22257 0.00671 -0.27795 -0.00023 C -0.33333 -0.00717 -0.32743 -0.02845 -0.34305 -0.04187 C -0.35868 -0.05528 -0.34583 -0.04418 -0.37205 -0.0805 C -0.39826 -0.11681 -0.47395 -0.22276 -0.50086 -0.26023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" y="-12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9 -0.00023 C -0.11909 0.00093 -0.22482 0.00116 -0.27795 -0.00023 C -0.33107 -0.00162 -0.30816 -0.00138 -0.32986 -0.00809 C -0.35156 -0.0148 -0.37934 -0.02822 -0.40816 -0.04025 C -0.43698 -0.05228 -0.4835 -0.07217 -0.5033 -0.0805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" y="-4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9 -0.00023 C -0.11909 0.00093 -0.22378 -0.00254 -0.27795 -0.00023 C -0.33211 0.00209 -0.31441 0.00602 -0.33576 0.01435 C -0.35711 0.02267 -0.37847 0.03586 -0.40573 0.04951 C -0.43298 0.06315 -0.48003 0.08652 -0.49965 0.09623 " pathEditMode="relative" rAng="0" ptsTypes="aaa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" y="4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9 -0.00023 C -0.0552 -0.00023 -0.22274 -0.00763 -0.27795 -0.00023 C -0.33316 0.00717 -0.32257 0.02499 -0.34184 0.04488 C -0.36111 0.06477 -0.36718 0.08143 -0.39357 0.11867 C -0.41996 0.15591 -0.4776 0.23688 -0.49965 0.26787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" y="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67 -0.0037 C 0.0342 0.0266 0.10746 0.13371 0.14166 0.17789 C 0.17586 0.22207 0.18455 0.24636 0.2177 0.26139 C 0.25086 0.27643 0.3151 0.26648 0.34062 0.26787 " pathEditMode="relative" rAng="0" ptsTypes="aaaa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" y="14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02 -0.00463 C 0.01458 -0.00324 0.02708 -0.01203 0.0427 0.00323 C 0.05833 0.0185 0.07777 0.05135 0.10295 0.08651 C 0.12812 0.12167 0.16823 0.18528 0.1934 0.21489 C 0.21857 0.2445 0.22916 0.2556 0.25364 0.26393 C 0.27812 0.27226 0.32222 0.26532 0.34027 0.26555 " pathEditMode="relative" rAng="0" ptsTypes="aaaaaa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" y="135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61111E-6 4.16146E-6 C 0.06458 0.02914 0.12934 0.05829 0.1651 0.0724 C 0.20086 0.08651 0.19357 0.08327 0.21458 0.08512 C 0.23559 0.08697 0.27517 0.08373 0.29114 0.08327 " pathEditMode="relative" rAng="0" ptsTypes="aaaa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" y="43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61111E-6 -0.00694 C -0.00295 -0.01203 -0.00643 -0.01758 0.02882 -0.00371 C 0.06406 0.01017 0.16753 0.06222 0.21145 0.07679 C 0.25538 0.09137 0.27534 0.08188 0.29218 0.08327 " pathEditMode="relative" rAng="0" ptsTypes="aaaa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44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.00208 0.00417 C 0.01666 -0.003 0.06336 -0.02752 0.08993 -0.04071 C 0.11649 -0.05389 0.14062 -0.06523 0.16111 -0.07448 C 0.18159 -0.08373 0.19913 -0.09299 0.21284 -0.09692 C 0.22656 -0.10085 0.2368 -0.09831 0.24305 -0.09854 " pathEditMode="relative" rAng="0" ptsTypes="aaaaa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" y="-53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3.61111E-6 -4.02036E-6 C 0.00625 0.00209 0.01267 0.00417 0.02048 0.00324 C 0.0283 0.00232 0.02743 0.00255 0.04687 -0.00624 C 0.06632 -0.01503 0.10902 -0.03423 0.13663 -0.0488 C 0.16423 -0.06338 0.19461 -0.08558 0.21267 -0.09368 C 0.23073 -0.10178 0.23836 -0.09623 0.24514 -0.09692 " pathEditMode="relative" rAng="0" ptsTypes="aaaaaa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" y="-49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0.02136 -0.02082 L 0.20695 -0.28614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" y="-133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0.00937 0.00278 C 0.01823 0.0037 0.02708 0.00463 0.03333 0.00116 C 0.03958 -0.00231 0.0158 0.02637 0.0467 -0.01804 C 0.0776 -0.06245 0.14826 -0.164 0.21892 -0.26532 " pathEditMode="relative" rAng="0" ptsTypes="aaaA">
                                      <p:cBhvr>
                                        <p:cTn id="7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" y="-122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21059 -0.2873 L 0.21059 0.24543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6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8" presetClass="emph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86400000">
                                      <p:cBhvr>
                                        <p:cTn id="8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21892 -0.26532 L 0.21892 0.24543 " pathEditMode="relative" rAng="0" ptsTypes="AA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5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8" presetClass="emph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86400000">
                                      <p:cBhvr>
                                        <p:cTn id="8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63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541 0.26764 L 0.51041 0.26764 " pathEditMode="relative" rAng="0" ptsTypes="AA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63" presetClass="path" presetSubtype="0" accel="50000" decel="5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33611 0.26463 L 0.53541 0.26532 " pathEditMode="relative" rAng="0" ptsTypes="AA">
                                      <p:cBhvr>
                                        <p:cTn id="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0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63" presetClass="path" presetSubtype="0" accel="50000" decel="5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27864 0.08142 L 0.51041 0.08304 " pathEditMode="relative" rAng="0" ptsTypes="AA">
                                      <p:cBhvr>
                                        <p:cTn id="10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" y="1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3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63" presetClass="path" presetSubtype="0" accel="50000" decel="5000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28437 0.08304 L 0.53541 0.08258 " pathEditMode="relative" rAng="0" ptsTypes="AA">
                                      <p:cBhvr>
                                        <p:cTn id="10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" y="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3" nodeType="withEffect">
                                  <p:stCondLst>
                                    <p:cond delay="1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63" presetClass="path" presetSubtype="0" accel="50000" decel="5000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24253 -0.09877 L 0.51041 -0.09877 " pathEditMode="relative" rAng="0" ptsTypes="AA">
                                      <p:cBhvr>
                                        <p:cTn id="1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" y="0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3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63" presetClass="path" presetSubtype="0" accel="50000" decel="5000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25277 -0.09877 L 0.53541 -0.09877 " pathEditMode="relative" rAng="0" ptsTypes="AA">
                                      <p:cBhvr>
                                        <p:cTn id="1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" y="0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0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59 0.00116 C 0.02951 -0.03192 0.11319 -0.15174 0.14427 -0.19778 C 0.17534 -0.24381 0.18316 -0.26 0.19357 -0.27481 C 0.20399 -0.28961 0.20052 -0.28429 0.20694 -0.28614 C 0.21336 -0.28799 0.18142 -0.28614 0.23194 -0.28614 C 0.28246 -0.28614 0.45243 -0.28614 0.51041 -0.28614 " pathEditMode="relative" rAng="0" ptsTypes="aaaaaa">
                                      <p:cBhvr>
                                        <p:cTn id="130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" y="-146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0" presetClass="path" presetSubtype="0" accel="50000" decel="50000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0.00625 C 0.01093 0.00717 0.02048 0.00787 0.02777 0.00463 C 0.03507 0.00139 0.02534 0.01226 0.0434 -0.01295 C 0.06146 -0.03817 0.10625 -0.10432 0.13611 -0.14619 C 0.16597 -0.18806 0.19896 -0.24219 0.22291 -0.26486 C 0.24687 -0.28753 0.22795 -0.2799 0.27951 -0.28267 C 0.33107 -0.28545 0.47986 -0.28221 0.53246 -0.28221 " pathEditMode="relative" rAng="0" ptsTypes="aaaaaaa">
                                      <p:cBhvr>
                                        <p:cTn id="135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" y="-144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5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4" grpId="3" animBg="1"/>
      <p:bldP spid="25" grpId="0" animBg="1"/>
      <p:bldP spid="25" grpId="1" animBg="1"/>
      <p:bldP spid="25" grpId="2" animBg="1"/>
      <p:bldP spid="25" grpId="3" animBg="1"/>
      <p:bldP spid="26" grpId="0" animBg="1"/>
      <p:bldP spid="26" grpId="1" animBg="1"/>
      <p:bldP spid="26" grpId="2" animBg="1"/>
      <p:bldP spid="26" grpId="3" animBg="1"/>
      <p:bldP spid="27" grpId="0" animBg="1"/>
      <p:bldP spid="27" grpId="1" animBg="1"/>
      <p:bldP spid="27" grpId="2" animBg="1"/>
      <p:bldP spid="27" grpId="3" animBg="1"/>
      <p:bldP spid="28" grpId="0" animBg="1"/>
      <p:bldP spid="28" grpId="1" animBg="1"/>
      <p:bldP spid="28" grpId="2" animBg="1"/>
      <p:bldP spid="28" grpId="3" animBg="1"/>
      <p:bldP spid="29" grpId="0" animBg="1"/>
      <p:bldP spid="29" grpId="1" animBg="1"/>
      <p:bldP spid="29" grpId="2" animBg="1"/>
      <p:bldP spid="29" grpId="3" animBg="1"/>
      <p:bldP spid="30" grpId="0" animBg="1"/>
      <p:bldP spid="30" grpId="1" animBg="1"/>
      <p:bldP spid="30" grpId="2" animBg="1"/>
      <p:bldP spid="30" grpId="3" animBg="1"/>
      <p:bldP spid="30" grpId="4" animBg="1"/>
      <p:bldP spid="30" grpId="5" animBg="1"/>
      <p:bldP spid="31" grpId="0" animBg="1"/>
      <p:bldP spid="31" grpId="1" animBg="1"/>
      <p:bldP spid="31" grpId="2" animBg="1"/>
      <p:bldP spid="31" grpId="3" animBg="1"/>
      <p:bldP spid="31" grpId="4" animBg="1"/>
      <p:bldP spid="31" grpId="5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Preconditions for TCP </a:t>
            </a:r>
            <a:r>
              <a:rPr lang="en-US" dirty="0" err="1" smtClean="0"/>
              <a:t>Incast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High-bandwidth</a:t>
            </a:r>
            <a:r>
              <a:rPr lang="en-US" dirty="0" smtClean="0"/>
              <a:t>, </a:t>
            </a:r>
            <a:r>
              <a:rPr lang="en-US" i="1" dirty="0" smtClean="0"/>
              <a:t>low-latency </a:t>
            </a:r>
            <a:r>
              <a:rPr lang="en-US" dirty="0" smtClean="0"/>
              <a:t>networks with </a:t>
            </a:r>
            <a:r>
              <a:rPr lang="en-US" i="1" dirty="0" smtClean="0"/>
              <a:t>small switch buffer</a:t>
            </a:r>
            <a:r>
              <a:rPr lang="en-US" i="1" dirty="0" smtClean="0">
                <a:solidFill>
                  <a:schemeClr val="accent1"/>
                </a:solidFill>
              </a:rPr>
              <a:t>.</a:t>
            </a:r>
          </a:p>
          <a:p>
            <a:r>
              <a:rPr lang="en-US" dirty="0" smtClean="0"/>
              <a:t>Clients issuing </a:t>
            </a:r>
            <a:r>
              <a:rPr lang="en-US" i="1" dirty="0" smtClean="0"/>
              <a:t>barrier-synchronized</a:t>
            </a:r>
            <a:r>
              <a:rPr lang="en-US" dirty="0" smtClean="0"/>
              <a:t> requests in parallel.</a:t>
            </a:r>
          </a:p>
          <a:p>
            <a:r>
              <a:rPr lang="en-US" dirty="0" smtClean="0"/>
              <a:t>Servers returning a relatively </a:t>
            </a:r>
            <a:r>
              <a:rPr lang="en-US" i="1" dirty="0" smtClean="0"/>
              <a:t>small amount of data </a:t>
            </a:r>
            <a:r>
              <a:rPr lang="en-US" dirty="0" smtClean="0"/>
              <a:t>per request.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1F7CE-C84F-DE4D-B142-50883C4993D7}" type="datetime1">
              <a:rPr lang="en-US" smtClean="0"/>
              <a:t>2/27/17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E397-C249-554D-AFAE-4D09B9E2AF9F}" type="slidenum">
              <a:rPr lang="en-US" smtClean="0"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37882" y="4835497"/>
            <a:ext cx="8149589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Root cause of </a:t>
            </a:r>
            <a:r>
              <a:rPr lang="en-US" sz="2800" b="1" dirty="0" err="1" smtClean="0"/>
              <a:t>incast</a:t>
            </a:r>
            <a:r>
              <a:rPr lang="en-US" sz="2800" b="1" dirty="0" smtClean="0"/>
              <a:t>:</a:t>
            </a:r>
          </a:p>
          <a:p>
            <a:r>
              <a:rPr lang="en-US" sz="2800" dirty="0" smtClean="0"/>
              <a:t>Imbalance between low link latency (us) and RTO (</a:t>
            </a:r>
            <a:r>
              <a:rPr lang="en-US" sz="2800" dirty="0" err="1" smtClean="0"/>
              <a:t>ms</a:t>
            </a:r>
            <a:r>
              <a:rPr lang="en-US" sz="2800" dirty="0" smtClean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6881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 Throughput Collapse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4979963"/>
            <a:ext cx="7886700" cy="1197000"/>
          </a:xfrm>
        </p:spPr>
        <p:txBody>
          <a:bodyPr/>
          <a:lstStyle/>
          <a:p>
            <a:r>
              <a:rPr lang="en-US" dirty="0" smtClean="0"/>
              <a:t>Nagle et al*. called this problem “</a:t>
            </a:r>
            <a:r>
              <a:rPr lang="en-US" dirty="0" err="1" smtClean="0"/>
              <a:t>Incast</a:t>
            </a:r>
            <a:r>
              <a:rPr lang="en-US" dirty="0" smtClean="0"/>
              <a:t>”.</a:t>
            </a:r>
          </a:p>
          <a:p>
            <a:pPr lvl="1"/>
            <a:r>
              <a:rPr lang="en-US" dirty="0" smtClean="0"/>
              <a:t>Provided app-level solution.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1F7CE-C84F-DE4D-B142-50883C4993D7}" type="datetime1">
              <a:rPr lang="en-US" smtClean="0"/>
              <a:t>2/27/17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E397-C249-554D-AFAE-4D09B9E2AF9F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597" y="1581979"/>
            <a:ext cx="6338031" cy="30322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80629" y="1581979"/>
            <a:ext cx="22226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charset="0"/>
              <a:buChar char="o"/>
            </a:pPr>
            <a:r>
              <a:rPr lang="en-US" dirty="0" smtClean="0"/>
              <a:t>1Gbps Ethernet</a:t>
            </a:r>
          </a:p>
          <a:p>
            <a:pPr marL="285750" indent="-285750">
              <a:buFont typeface="Courier New" charset="0"/>
              <a:buChar char="o"/>
            </a:pPr>
            <a:r>
              <a:rPr lang="en-US" dirty="0" smtClean="0"/>
              <a:t>100us delay</a:t>
            </a:r>
          </a:p>
          <a:p>
            <a:pPr marL="285750" indent="-285750">
              <a:buFont typeface="Courier New" charset="0"/>
              <a:buChar char="o"/>
            </a:pPr>
            <a:r>
              <a:rPr lang="en-US" dirty="0" smtClean="0"/>
              <a:t>200ms RTO</a:t>
            </a:r>
          </a:p>
          <a:p>
            <a:pPr marL="285750" indent="-285750">
              <a:buFont typeface="Courier New" charset="0"/>
              <a:buChar char="o"/>
            </a:pPr>
            <a:r>
              <a:rPr lang="en-US" dirty="0" smtClean="0"/>
              <a:t>1MB block size</a:t>
            </a:r>
          </a:p>
          <a:p>
            <a:pPr marL="285750" indent="-285750">
              <a:buFont typeface="Courier New" charset="0"/>
              <a:buChar char="o"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28650" y="6007686"/>
            <a:ext cx="82058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* The </a:t>
            </a:r>
            <a:r>
              <a:rPr lang="en-US" sz="1600" dirty="0" err="1"/>
              <a:t>Panasas</a:t>
            </a:r>
            <a:r>
              <a:rPr lang="en-US" sz="1600" dirty="0"/>
              <a:t> </a:t>
            </a:r>
            <a:r>
              <a:rPr lang="en-US" sz="1600" dirty="0" err="1"/>
              <a:t>ActiveScale</a:t>
            </a:r>
            <a:r>
              <a:rPr lang="en-US" sz="1600" dirty="0"/>
              <a:t> Storage Cluster: Delivering Scalable High Bandwidth </a:t>
            </a:r>
            <a:r>
              <a:rPr lang="en-US" sz="1600" dirty="0" smtClean="0"/>
              <a:t>Storage, SC 2014.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1923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Incast Really Happens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Microsoft datacenter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Google datacenter*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1F7CE-C84F-DE4D-B142-50883C4993D7}" type="datetime1">
              <a:rPr lang="en-US" smtClean="0"/>
              <a:pPr/>
              <a:t>2/27/17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E397-C249-554D-AFAE-4D09B9E2AF9F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819550"/>
            <a:ext cx="7976382" cy="3609907"/>
          </a:xfrm>
          <a:prstGeom prst="rect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8" name="Oval 7"/>
          <p:cNvSpPr/>
          <p:nvPr/>
        </p:nvSpPr>
        <p:spPr>
          <a:xfrm>
            <a:off x="5885573" y="1864002"/>
            <a:ext cx="1907929" cy="25650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FF0000"/>
                </a:solidFill>
              </a:rPr>
              <a:t>~300ms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Idle!!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74760" y="5921503"/>
            <a:ext cx="86841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63238"/>
                </a:solidFill>
              </a:rPr>
              <a:t>*Jupiter </a:t>
            </a:r>
            <a:r>
              <a:rPr lang="en-US" sz="1600" dirty="0">
                <a:solidFill>
                  <a:srgbClr val="263238"/>
                </a:solidFill>
              </a:rPr>
              <a:t>Rising: A Decade of Clos Topologies and Centralized Control in Google’s Datacenter </a:t>
            </a:r>
            <a:r>
              <a:rPr lang="en-US" sz="1600" dirty="0" smtClean="0">
                <a:solidFill>
                  <a:srgbClr val="263238"/>
                </a:solidFill>
              </a:rPr>
              <a:t>Network, SIGCOMM 2015.</a:t>
            </a:r>
            <a:endParaRPr lang="en-US" sz="1600" b="0" i="0" dirty="0">
              <a:solidFill>
                <a:srgbClr val="263238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6343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 RTO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53883"/>
            <a:ext cx="7886700" cy="4123080"/>
          </a:xfrm>
        </p:spPr>
        <p:txBody>
          <a:bodyPr/>
          <a:lstStyle/>
          <a:p>
            <a:r>
              <a:rPr lang="en-US" dirty="0" smtClean="0"/>
              <a:t>Jacobson’s TCP RTO estimator</a:t>
            </a:r>
          </a:p>
          <a:p>
            <a:pPr lvl="1"/>
            <a:r>
              <a:rPr lang="en-US" dirty="0" smtClean="0"/>
              <a:t>RTO = RTT + 4*RTTVAR</a:t>
            </a:r>
          </a:p>
          <a:p>
            <a:r>
              <a:rPr lang="en-US" dirty="0" smtClean="0"/>
              <a:t>Actual RTO Timer = max(</a:t>
            </a:r>
            <a:r>
              <a:rPr lang="en-US" dirty="0" err="1" smtClean="0">
                <a:solidFill>
                  <a:srgbClr val="FF0000"/>
                </a:solidFill>
              </a:rPr>
              <a:t>RTO</a:t>
            </a:r>
            <a:r>
              <a:rPr lang="en-US" baseline="-25000" dirty="0" err="1" smtClean="0">
                <a:solidFill>
                  <a:srgbClr val="FF0000"/>
                </a:solidFill>
              </a:rPr>
              <a:t>min</a:t>
            </a:r>
            <a:r>
              <a:rPr lang="en-US" dirty="0" smtClean="0"/>
              <a:t>, RTO)</a:t>
            </a:r>
          </a:p>
          <a:p>
            <a:pPr lvl="1"/>
            <a:r>
              <a:rPr lang="en-US" dirty="0"/>
              <a:t>Minimum RTO bound (</a:t>
            </a:r>
            <a:r>
              <a:rPr lang="en-US" dirty="0" err="1"/>
              <a:t>RTO</a:t>
            </a:r>
            <a:r>
              <a:rPr lang="en-US" baseline="-25000" dirty="0" err="1"/>
              <a:t>min</a:t>
            </a:r>
            <a:r>
              <a:rPr lang="en-US" dirty="0"/>
              <a:t>) = </a:t>
            </a:r>
            <a:r>
              <a:rPr lang="en-US" dirty="0" smtClean="0"/>
              <a:t>200ms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1F7CE-C84F-DE4D-B142-50883C4993D7}" type="datetime1">
              <a:rPr lang="en-US" smtClean="0"/>
              <a:t>2/27/17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E397-C249-554D-AFAE-4D09B9E2AF9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25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 Eliminate </a:t>
            </a:r>
            <a:r>
              <a:rPr lang="en-US" dirty="0" err="1" smtClean="0"/>
              <a:t>RTO</a:t>
            </a:r>
            <a:r>
              <a:rPr lang="en-US" baseline="-25000" dirty="0" err="1" smtClean="0"/>
              <a:t>min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44395"/>
            <a:ext cx="7886700" cy="4432568"/>
          </a:xfrm>
        </p:spPr>
        <p:txBody>
          <a:bodyPr/>
          <a:lstStyle/>
          <a:p>
            <a:r>
              <a:rPr lang="en-US" dirty="0" smtClean="0"/>
              <a:t>Idea</a:t>
            </a:r>
          </a:p>
          <a:p>
            <a:pPr lvl="1"/>
            <a:r>
              <a:rPr lang="en-US" dirty="0" smtClean="0"/>
              <a:t>Enabling TCP </a:t>
            </a:r>
            <a:r>
              <a:rPr lang="en-US" dirty="0"/>
              <a:t>retransmissions to fire up in microseconds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1F7CE-C84F-DE4D-B142-50883C4993D7}" type="datetime1">
              <a:rPr lang="en-US" smtClean="0"/>
              <a:t>2/27/17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E397-C249-554D-AFAE-4D09B9E2AF9F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858" y="2552884"/>
            <a:ext cx="8201465" cy="30390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8650" y="5633190"/>
            <a:ext cx="8149589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RTT is still measured in milliseconds.</a:t>
            </a:r>
          </a:p>
          <a:p>
            <a:pPr algn="ctr"/>
            <a:r>
              <a:rPr lang="en-US" sz="2800" dirty="0" smtClean="0"/>
              <a:t>Millisecond retransmissions not enough!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8871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Solution++: Microsecond RTO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Idea</a:t>
            </a:r>
          </a:p>
          <a:p>
            <a:pPr lvl="1"/>
            <a:r>
              <a:rPr lang="en-US" dirty="0" smtClean="0"/>
              <a:t>Measure RTT in microseconds</a:t>
            </a:r>
          </a:p>
          <a:p>
            <a:pPr lvl="1"/>
            <a:r>
              <a:rPr lang="en-US" dirty="0" smtClean="0"/>
              <a:t>Use high-resolution kernel timers (HPET)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1F7CE-C84F-DE4D-B142-50883C4993D7}" type="datetime1">
              <a:rPr lang="en-US" smtClean="0"/>
              <a:t>2/27/17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E397-C249-554D-AFAE-4D09B9E2AF9F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50418"/>
            <a:ext cx="9144000" cy="350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0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Optimization: </a:t>
            </a:r>
            <a:br>
              <a:rPr lang="en-US" dirty="0" smtClean="0"/>
            </a:br>
            <a:r>
              <a:rPr lang="en-US" dirty="0" smtClean="0"/>
              <a:t>RTO Desynchronization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02591"/>
            <a:ext cx="8515350" cy="4774372"/>
          </a:xfrm>
        </p:spPr>
        <p:txBody>
          <a:bodyPr/>
          <a:lstStyle/>
          <a:p>
            <a:r>
              <a:rPr lang="en-US" dirty="0" smtClean="0"/>
              <a:t>Add some delay to avoid synchronized retransmissions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1F7CE-C84F-DE4D-B142-50883C4993D7}" type="datetime1">
              <a:rPr lang="en-US" smtClean="0"/>
              <a:t>2/27/17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E397-C249-554D-AFAE-4D09B9E2AF9F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958" y="2437483"/>
            <a:ext cx="6414084" cy="391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39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2460</TotalTime>
  <Words>374</Words>
  <Application>Microsoft Macintosh PowerPoint</Application>
  <PresentationFormat>On-screen Show (4:3)</PresentationFormat>
  <Paragraphs>106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Calibri Light</vt:lpstr>
      <vt:lpstr>Courier New</vt:lpstr>
      <vt:lpstr>Mangal</vt:lpstr>
      <vt:lpstr>Arial</vt:lpstr>
      <vt:lpstr>Office Theme</vt:lpstr>
      <vt:lpstr>Safe and Effective  Fine-grained TCP Retransmissions  for Datacenter Communication</vt:lpstr>
      <vt:lpstr>TCP request-response  in Datacenter </vt:lpstr>
      <vt:lpstr>Preconditions for TCP Incast</vt:lpstr>
      <vt:lpstr>TCP Throughput Collapse</vt:lpstr>
      <vt:lpstr>Incast Really Happens</vt:lpstr>
      <vt:lpstr>Recap: RTO estimation</vt:lpstr>
      <vt:lpstr>Solution: Eliminate RTOmin </vt:lpstr>
      <vt:lpstr>Solution++: Microsecond RTO</vt:lpstr>
      <vt:lpstr>More Optimization:  RTO Desynchronization</vt:lpstr>
      <vt:lpstr>Discussion</vt:lpstr>
      <vt:lpstr>Summary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 and Effective  Fine-grained TCP Retransmissions  for Datacenter Communication</dc:title>
  <dc:creator>Microsoft Office User</dc:creator>
  <cp:lastModifiedBy>Microsoft Office User</cp:lastModifiedBy>
  <cp:revision>85</cp:revision>
  <dcterms:created xsi:type="dcterms:W3CDTF">2017-02-22T03:57:05Z</dcterms:created>
  <dcterms:modified xsi:type="dcterms:W3CDTF">2017-02-27T17:57:52Z</dcterms:modified>
</cp:coreProperties>
</file>