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1"/>
  </p:sldMasterIdLst>
  <p:notesMasterIdLst>
    <p:notesMasterId r:id="rId73"/>
  </p:notesMasterIdLst>
  <p:handoutMasterIdLst>
    <p:handoutMasterId r:id="rId74"/>
  </p:handoutMasterIdLst>
  <p:sldIdLst>
    <p:sldId id="256" r:id="rId2"/>
    <p:sldId id="258" r:id="rId3"/>
    <p:sldId id="414" r:id="rId4"/>
    <p:sldId id="261" r:id="rId5"/>
    <p:sldId id="262" r:id="rId6"/>
    <p:sldId id="266" r:id="rId7"/>
    <p:sldId id="415" r:id="rId8"/>
    <p:sldId id="416" r:id="rId9"/>
    <p:sldId id="425" r:id="rId10"/>
    <p:sldId id="337" r:id="rId11"/>
    <p:sldId id="419" r:id="rId12"/>
    <p:sldId id="420" r:id="rId13"/>
    <p:sldId id="421" r:id="rId14"/>
    <p:sldId id="422" r:id="rId15"/>
    <p:sldId id="423" r:id="rId16"/>
    <p:sldId id="424" r:id="rId17"/>
    <p:sldId id="418" r:id="rId18"/>
    <p:sldId id="417" r:id="rId19"/>
    <p:sldId id="340" r:id="rId20"/>
    <p:sldId id="412" r:id="rId21"/>
    <p:sldId id="413" r:id="rId22"/>
    <p:sldId id="341" r:id="rId23"/>
    <p:sldId id="426" r:id="rId24"/>
    <p:sldId id="312" r:id="rId25"/>
    <p:sldId id="342" r:id="rId26"/>
    <p:sldId id="343" r:id="rId27"/>
    <p:sldId id="344" r:id="rId28"/>
    <p:sldId id="338"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39" r:id="rId53"/>
    <p:sldId id="370" r:id="rId54"/>
    <p:sldId id="371" r:id="rId55"/>
    <p:sldId id="401" r:id="rId56"/>
    <p:sldId id="405" r:id="rId57"/>
    <p:sldId id="406" r:id="rId58"/>
    <p:sldId id="407" r:id="rId59"/>
    <p:sldId id="408" r:id="rId60"/>
    <p:sldId id="409" r:id="rId61"/>
    <p:sldId id="410" r:id="rId62"/>
    <p:sldId id="411" r:id="rId63"/>
    <p:sldId id="402" r:id="rId64"/>
    <p:sldId id="403" r:id="rId65"/>
    <p:sldId id="404" r:id="rId66"/>
    <p:sldId id="392" r:id="rId67"/>
    <p:sldId id="393" r:id="rId68"/>
    <p:sldId id="394" r:id="rId69"/>
    <p:sldId id="395" r:id="rId70"/>
    <p:sldId id="396" r:id="rId71"/>
    <p:sldId id="397" r:id="rId72"/>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hiddenSlides="1" frameSlides="1"/>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00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5"/>
    <p:restoredTop sz="94208"/>
  </p:normalViewPr>
  <p:slideViewPr>
    <p:cSldViewPr>
      <p:cViewPr varScale="1">
        <p:scale>
          <a:sx n="123" d="100"/>
          <a:sy n="123" d="100"/>
        </p:scale>
        <p:origin x="2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7" d="100"/>
        <a:sy n="97" d="100"/>
      </p:scale>
      <p:origin x="0" y="15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US"/>
          </a:p>
        </p:txBody>
      </p:sp>
      <p:sp>
        <p:nvSpPr>
          <p:cNvPr id="10547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US"/>
          </a:p>
        </p:txBody>
      </p:sp>
      <p:sp>
        <p:nvSpPr>
          <p:cNvPr id="10547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US"/>
          </a:p>
        </p:txBody>
      </p:sp>
      <p:sp>
        <p:nvSpPr>
          <p:cNvPr id="10547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317C2C14-B982-2D41-A0F2-ECE48946D2D1}" type="slidenum">
              <a:rPr lang="en-US" altLang="en-US"/>
              <a:pPr/>
              <a:t>‹#›</a:t>
            </a:fld>
            <a:endParaRPr lang="en-US" altLang="en-US"/>
          </a:p>
        </p:txBody>
      </p:sp>
    </p:spTree>
    <p:extLst>
      <p:ext uri="{BB962C8B-B14F-4D97-AF65-F5344CB8AC3E}">
        <p14:creationId xmlns:p14="http://schemas.microsoft.com/office/powerpoint/2010/main" val="17446528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US"/>
          </a:p>
        </p:txBody>
      </p:sp>
      <p:sp>
        <p:nvSpPr>
          <p:cNvPr id="37891"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3"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US"/>
          </a:p>
        </p:txBody>
      </p:sp>
      <p:sp>
        <p:nvSpPr>
          <p:cNvPr id="37895"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C1A19019-33BC-6449-B967-C84A51032690}" type="slidenum">
              <a:rPr lang="en-US" altLang="en-US"/>
              <a:pPr/>
              <a:t>‹#›</a:t>
            </a:fld>
            <a:endParaRPr lang="en-US" altLang="en-US"/>
          </a:p>
        </p:txBody>
      </p:sp>
    </p:spTree>
    <p:extLst>
      <p:ext uri="{BB962C8B-B14F-4D97-AF65-F5344CB8AC3E}">
        <p14:creationId xmlns:p14="http://schemas.microsoft.com/office/powerpoint/2010/main" val="162576183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2738" y="685800"/>
            <a:ext cx="3705225" cy="2778125"/>
          </a:xfrm>
        </p:spPr>
      </p:sp>
      <p:sp>
        <p:nvSpPr>
          <p:cNvPr id="3" name="Notes Placeholder 2"/>
          <p:cNvSpPr>
            <a:spLocks noGrp="1"/>
          </p:cNvSpPr>
          <p:nvPr>
            <p:ph type="body" idx="1"/>
          </p:nvPr>
        </p:nvSpPr>
        <p:spPr/>
        <p:txBody>
          <a:bodyPr/>
          <a:lstStyle/>
          <a:p>
            <a:r>
              <a:rPr lang="en-US" baseline="0" dirty="0" smtClean="0"/>
              <a:t>http://</a:t>
            </a:r>
            <a:r>
              <a:rPr lang="en-US" baseline="0" dirty="0" err="1" smtClean="0"/>
              <a:t>www.wired.com</a:t>
            </a:r>
            <a:r>
              <a:rPr lang="en-US" baseline="0" dirty="0" smtClean="0"/>
              <a:t>/</a:t>
            </a:r>
            <a:r>
              <a:rPr lang="en-US" baseline="0" dirty="0" err="1" smtClean="0"/>
              <a:t>wiredenterprise</a:t>
            </a:r>
            <a:r>
              <a:rPr lang="en-US" baseline="0" dirty="0" smtClean="0"/>
              <a:t>/2013/02/</a:t>
            </a:r>
            <a:r>
              <a:rPr lang="en-US" baseline="0" dirty="0" err="1" smtClean="0"/>
              <a:t>microsofts</a:t>
            </a:r>
            <a:r>
              <a:rPr lang="en-US" baseline="0" dirty="0" smtClean="0"/>
              <a:t>-data-center/</a:t>
            </a:r>
          </a:p>
          <a:p>
            <a:endParaRPr lang="en-US" dirty="0" smtClean="0"/>
          </a:p>
          <a:p>
            <a:r>
              <a:rPr lang="en-US" dirty="0" err="1" smtClean="0"/>
              <a:t>Koomey</a:t>
            </a:r>
            <a:r>
              <a:rPr lang="en-US" dirty="0" smtClean="0"/>
              <a:t>, Jonathan. 2008. "Worldwide electricity used in data centers." Environmental Research Letters. vol. 3, no. 034008. September 23. &lt;http://</a:t>
            </a:r>
            <a:r>
              <a:rPr lang="en-US" dirty="0" err="1" smtClean="0"/>
              <a:t>stacks.iop.org</a:t>
            </a:r>
            <a:r>
              <a:rPr lang="en-US" dirty="0" smtClean="0"/>
              <a:t>/1748-9326/3/034008&gt;</a:t>
            </a:r>
          </a:p>
          <a:p>
            <a:endParaRPr lang="en-US" dirty="0" smtClean="0"/>
          </a:p>
          <a:p>
            <a:r>
              <a:rPr lang="en-US" dirty="0" err="1" smtClean="0"/>
              <a:t>Masanet</a:t>
            </a:r>
            <a:r>
              <a:rPr lang="en-US" dirty="0" smtClean="0"/>
              <a:t>,! E.,! </a:t>
            </a:r>
            <a:r>
              <a:rPr lang="en-US" dirty="0" err="1" smtClean="0"/>
              <a:t>Shehabi</a:t>
            </a:r>
            <a:r>
              <a:rPr lang="en-US" dirty="0" smtClean="0"/>
              <a:t>,! A.,! </a:t>
            </a:r>
            <a:r>
              <a:rPr lang="en-US" dirty="0" err="1" smtClean="0"/>
              <a:t>Ramakrishnan</a:t>
            </a:r>
            <a:r>
              <a:rPr lang="en-US" dirty="0" smtClean="0"/>
              <a:t>,! L.,! Liang,! J.,! Ma,! X.,! Walker,! B.,! Hendrix,! V.,! and! P.! </a:t>
            </a:r>
            <a:r>
              <a:rPr lang="en-US" dirty="0" err="1" smtClean="0"/>
              <a:t>Mantha</a:t>
            </a:r>
            <a:r>
              <a:rPr lang="en-US" dirty="0" smtClean="0"/>
              <a:t>!</a:t>
            </a:r>
            <a:r>
              <a:rPr lang="en-US" baseline="0" dirty="0" smtClean="0"/>
              <a:t> </a:t>
            </a:r>
            <a:r>
              <a:rPr lang="en-US" dirty="0" smtClean="0"/>
              <a:t>(2013).!The)Energy)Efficiency)Potential)of)</a:t>
            </a:r>
            <a:r>
              <a:rPr lang="en-US" dirty="0" err="1" smtClean="0"/>
              <a:t>CloudABased</a:t>
            </a:r>
            <a:r>
              <a:rPr lang="en-US" dirty="0" smtClean="0"/>
              <a:t>)Software:)A)U.S.)Case)Study.!Lawrence!Berkeley!National!Laboratory,!Berkeley,!California.!!</a:t>
            </a:r>
          </a:p>
          <a:p>
            <a:endParaRPr lang="en-US" dirty="0" smtClean="0"/>
          </a:p>
        </p:txBody>
      </p:sp>
      <p:sp>
        <p:nvSpPr>
          <p:cNvPr id="4" name="Slide Number Placeholder 3"/>
          <p:cNvSpPr>
            <a:spLocks noGrp="1"/>
          </p:cNvSpPr>
          <p:nvPr>
            <p:ph type="sldNum" sz="quarter" idx="10"/>
          </p:nvPr>
        </p:nvSpPr>
        <p:spPr/>
        <p:txBody>
          <a:bodyPr/>
          <a:lstStyle/>
          <a:p>
            <a:fld id="{3F55034A-4D77-0F43-B06B-BFDFF9E644ED}" type="slidenum">
              <a:rPr lang="en-US" smtClean="0"/>
              <a:t>3</a:t>
            </a:fld>
            <a:endParaRPr lang="en-US"/>
          </a:p>
        </p:txBody>
      </p:sp>
    </p:spTree>
    <p:extLst>
      <p:ext uri="{BB962C8B-B14F-4D97-AF65-F5344CB8AC3E}">
        <p14:creationId xmlns:p14="http://schemas.microsoft.com/office/powerpoint/2010/main" val="5836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2738" y="685800"/>
            <a:ext cx="3705225" cy="2778125"/>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F55034A-4D77-0F43-B06B-BFDFF9E644ED}" type="slidenum">
              <a:rPr lang="en-US" smtClean="0"/>
              <a:t>18</a:t>
            </a:fld>
            <a:endParaRPr lang="en-US"/>
          </a:p>
        </p:txBody>
      </p:sp>
    </p:spTree>
    <p:extLst>
      <p:ext uri="{BB962C8B-B14F-4D97-AF65-F5344CB8AC3E}">
        <p14:creationId xmlns:p14="http://schemas.microsoft.com/office/powerpoint/2010/main" val="135631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EBB7FFF-562F-5B40-A996-28ED4F1588F5}" type="slidenum">
              <a:rPr lang="en-US" altLang="en-US" sz="1300"/>
              <a:pPr eaLnBrk="1" hangingPunct="1"/>
              <a:t>20</a:t>
            </a:fld>
            <a:endParaRPr lang="en-US" altLang="en-US" sz="1300"/>
          </a:p>
        </p:txBody>
      </p:sp>
    </p:spTree>
    <p:extLst>
      <p:ext uri="{BB962C8B-B14F-4D97-AF65-F5344CB8AC3E}">
        <p14:creationId xmlns:p14="http://schemas.microsoft.com/office/powerpoint/2010/main" val="64137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9C4A348-5BF8-4E44-8BF7-B772B4FEBF7B}" type="slidenum">
              <a:rPr lang="en-US" altLang="en-US" sz="1300"/>
              <a:pPr eaLnBrk="1" hangingPunct="1"/>
              <a:t>21</a:t>
            </a:fld>
            <a:endParaRPr lang="en-US" altLang="en-US" sz="1300"/>
          </a:p>
        </p:txBody>
      </p:sp>
    </p:spTree>
    <p:extLst>
      <p:ext uri="{BB962C8B-B14F-4D97-AF65-F5344CB8AC3E}">
        <p14:creationId xmlns:p14="http://schemas.microsoft.com/office/powerpoint/2010/main" val="50279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28727A2-E957-A749-BAA6-55C9CA214892}" type="slidenum">
              <a:rPr lang="en-US" altLang="en-US" sz="1300"/>
              <a:pPr eaLnBrk="1" hangingPunct="1"/>
              <a:t>53</a:t>
            </a:fld>
            <a:endParaRPr lang="en-US" altLang="en-US" sz="1300"/>
          </a:p>
        </p:txBody>
      </p:sp>
    </p:spTree>
    <p:extLst>
      <p:ext uri="{BB962C8B-B14F-4D97-AF65-F5344CB8AC3E}">
        <p14:creationId xmlns:p14="http://schemas.microsoft.com/office/powerpoint/2010/main" val="199168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100" dirty="0" smtClean="0"/>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6BD9CC5-12B2-4B41-BC85-6D566D62B921}" type="slidenum">
              <a:rPr lang="en-US" altLang="en-US" sz="1300"/>
              <a:pPr eaLnBrk="1" hangingPunct="1"/>
              <a:t>54</a:t>
            </a:fld>
            <a:endParaRPr lang="en-US" altLang="en-US" sz="1300"/>
          </a:p>
        </p:txBody>
      </p:sp>
    </p:spTree>
    <p:extLst>
      <p:ext uri="{BB962C8B-B14F-4D97-AF65-F5344CB8AC3E}">
        <p14:creationId xmlns:p14="http://schemas.microsoft.com/office/powerpoint/2010/main" val="1486526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E4506AB-2FFB-D549-A0AF-99A08472907C}" type="slidenum">
              <a:rPr lang="en-US" altLang="en-US" sz="1300">
                <a:latin typeface="Arial" charset="0"/>
              </a:rPr>
              <a:pPr eaLnBrk="1" hangingPunct="1"/>
              <a:t>59</a:t>
            </a:fld>
            <a:endParaRPr lang="en-US" altLang="en-US" sz="1300">
              <a:latin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60161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8ED7477-DFEF-8649-8FD8-95FACA0EA02F}" type="slidenum">
              <a:rPr lang="en-US" altLang="en-US" sz="1300">
                <a:latin typeface="Arial" charset="0"/>
              </a:rPr>
              <a:pPr eaLnBrk="1" hangingPunct="1"/>
              <a:t>60</a:t>
            </a:fld>
            <a:endParaRPr lang="en-US" altLang="en-US" sz="1300">
              <a:latin typeface="Arial" charset="0"/>
            </a:endParaRPr>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xfrm>
            <a:off x="960438" y="3475038"/>
            <a:ext cx="7680325" cy="3290887"/>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09163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5601DC7-1E76-E74D-B25C-F6AF592423D6}" type="slidenum">
              <a:rPr lang="en-US" altLang="en-US" sz="1300">
                <a:latin typeface="Arial" charset="0"/>
              </a:rPr>
              <a:pPr eaLnBrk="1" hangingPunct="1"/>
              <a:t>61</a:t>
            </a:fld>
            <a:endParaRPr lang="en-US" altLang="en-US" sz="1300">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20501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BA2DD13-6F68-5F4B-9D26-A900515CE590}" type="slidenum">
              <a:rPr lang="en-US" altLang="en-US" sz="1300">
                <a:latin typeface="Arial" charset="0"/>
              </a:rPr>
              <a:pPr eaLnBrk="1" hangingPunct="1"/>
              <a:t>62</a:t>
            </a:fld>
            <a:endParaRPr lang="en-US" altLang="en-US" sz="1300">
              <a:latin typeface="Arial" charset="0"/>
            </a:endParaRPr>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478436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D17B166-6598-594C-B975-38F49754B2B8}" type="slidenum">
              <a:rPr lang="en-US" altLang="en-US" sz="1300">
                <a:latin typeface="Arial" charset="0"/>
              </a:rPr>
              <a:pPr eaLnBrk="1" hangingPunct="1"/>
              <a:t>63</a:t>
            </a:fld>
            <a:endParaRPr lang="en-US" altLang="en-US" sz="1300">
              <a:latin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58517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046845E-D2B7-2F4A-92EF-B957060C06B1}" type="slidenum">
              <a:rPr lang="en-US" altLang="en-US" sz="1300">
                <a:latin typeface="Arial" charset="0"/>
              </a:rPr>
              <a:pPr eaLnBrk="1" hangingPunct="1"/>
              <a:t>4</a:t>
            </a:fld>
            <a:endParaRPr lang="en-US" altLang="en-US" sz="1300">
              <a:latin typeface="Arial" charset="0"/>
            </a:endParaRPr>
          </a:p>
        </p:txBody>
      </p:sp>
      <p:sp>
        <p:nvSpPr>
          <p:cNvPr id="20482" name="Rectangle 2"/>
          <p:cNvSpPr>
            <a:spLocks noGrp="1" noRot="1" noChangeAspect="1" noChangeArrowheads="1" noTextEdit="1"/>
          </p:cNvSpPr>
          <p:nvPr>
            <p:ph type="sldImg"/>
          </p:nvPr>
        </p:nvSpPr>
        <p:spPr>
          <a:xfrm>
            <a:off x="2913063" y="719138"/>
            <a:ext cx="3778250" cy="2835275"/>
          </a:xfrm>
          <a:solidFill>
            <a:srgbClr val="FFFFFF"/>
          </a:solidFill>
          <a:ln/>
        </p:spPr>
      </p:sp>
      <p:sp>
        <p:nvSpPr>
          <p:cNvPr id="20483" name="Rectangle 3"/>
          <p:cNvSpPr>
            <a:spLocks noGrp="1" noChangeArrowheads="1"/>
          </p:cNvSpPr>
          <p:nvPr>
            <p:ph type="body" idx="1"/>
          </p:nvPr>
        </p:nvSpPr>
        <p:spPr>
          <a:xfrm>
            <a:off x="1465263" y="3679825"/>
            <a:ext cx="6586537" cy="3116263"/>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63849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61B1F98-D9E4-FC47-A8ED-293F3D24413D}" type="slidenum">
              <a:rPr lang="en-US" altLang="en-US" sz="1300">
                <a:latin typeface="Arial" charset="0"/>
              </a:rPr>
              <a:pPr eaLnBrk="1" hangingPunct="1"/>
              <a:t>64</a:t>
            </a:fld>
            <a:endParaRPr lang="en-US" altLang="en-US" sz="1300">
              <a:latin typeface="Arial" charset="0"/>
            </a:endParaRPr>
          </a:p>
        </p:txBody>
      </p:sp>
      <p:sp>
        <p:nvSpPr>
          <p:cNvPr id="36866" name="Rectangle 7"/>
          <p:cNvSpPr txBox="1">
            <a:spLocks noGrp="1" noChangeArrowheads="1"/>
          </p:cNvSpPr>
          <p:nvPr/>
        </p:nvSpPr>
        <p:spPr bwMode="auto">
          <a:xfrm>
            <a:off x="5440363" y="6950075"/>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eaLnBrk="1" hangingPunct="1"/>
            <a:fld id="{502F6CA2-2A63-A441-B6D1-094EDBEDA3AE}" type="slidenum">
              <a:rPr lang="en-US" altLang="en-US" sz="1300"/>
              <a:pPr algn="r" eaLnBrk="1" hangingPunct="1"/>
              <a:t>64</a:t>
            </a:fld>
            <a:endParaRPr lang="en-US" altLang="en-US" sz="130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t>2 slides imply many more devices to manage</a:t>
            </a:r>
          </a:p>
        </p:txBody>
      </p:sp>
    </p:spTree>
    <p:extLst>
      <p:ext uri="{BB962C8B-B14F-4D97-AF65-F5344CB8AC3E}">
        <p14:creationId xmlns:p14="http://schemas.microsoft.com/office/powerpoint/2010/main" val="1970122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F8FFC26-D581-C84A-833C-2B0B01B4333E}" type="slidenum">
              <a:rPr lang="en-GB" altLang="en-US" sz="1300"/>
              <a:pPr eaLnBrk="1" hangingPunct="1"/>
              <a:t>68</a:t>
            </a:fld>
            <a:endParaRPr lang="en-GB" altLang="en-US" sz="1300"/>
          </a:p>
        </p:txBody>
      </p:sp>
      <p:sp>
        <p:nvSpPr>
          <p:cNvPr id="117763" name="Text Box 1"/>
          <p:cNvSpPr txBox="1">
            <a:spLocks noChangeArrowheads="1"/>
          </p:cNvSpPr>
          <p:nvPr/>
        </p:nvSpPr>
        <p:spPr bwMode="auto">
          <a:xfrm>
            <a:off x="5434013" y="6948488"/>
            <a:ext cx="416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algn="r" eaLnBrk="1" hangingPunct="1">
              <a:lnSpc>
                <a:spcPct val="95000"/>
              </a:lnSpc>
            </a:pPr>
            <a:fld id="{2C7223A9-F4C5-DC4C-B312-8152CF54D4C7}" type="slidenum">
              <a:rPr lang="en-GB" altLang="en-US" sz="1500">
                <a:solidFill>
                  <a:srgbClr val="000000"/>
                </a:solidFill>
              </a:rPr>
              <a:pPr algn="r" eaLnBrk="1" hangingPunct="1">
                <a:lnSpc>
                  <a:spcPct val="95000"/>
                </a:lnSpc>
              </a:pPr>
              <a:t>68</a:t>
            </a:fld>
            <a:endParaRPr lang="en-GB" altLang="en-US" sz="1500">
              <a:solidFill>
                <a:srgbClr val="000000"/>
              </a:solidFill>
            </a:endParaRPr>
          </a:p>
        </p:txBody>
      </p:sp>
      <p:sp>
        <p:nvSpPr>
          <p:cNvPr id="117764" name="Text Box 2"/>
          <p:cNvSpPr txBox="1">
            <a:spLocks noChangeArrowheads="1"/>
          </p:cNvSpPr>
          <p:nvPr/>
        </p:nvSpPr>
        <p:spPr bwMode="auto">
          <a:xfrm>
            <a:off x="0" y="6948488"/>
            <a:ext cx="416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eaLnBrk="1" hangingPunct="1">
              <a:lnSpc>
                <a:spcPct val="95000"/>
              </a:lnSpc>
            </a:pPr>
            <a:endParaRPr lang="en-GB" altLang="en-US" sz="1500">
              <a:solidFill>
                <a:srgbClr val="000000"/>
              </a:solidFill>
            </a:endParaRPr>
          </a:p>
        </p:txBody>
      </p:sp>
      <p:sp>
        <p:nvSpPr>
          <p:cNvPr id="117765" name="Text Box 3"/>
          <p:cNvSpPr txBox="1">
            <a:spLocks noChangeArrowheads="1"/>
          </p:cNvSpPr>
          <p:nvPr/>
        </p:nvSpPr>
        <p:spPr bwMode="auto">
          <a:xfrm>
            <a:off x="0" y="0"/>
            <a:ext cx="416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eaLnBrk="1" hangingPunct="1">
              <a:lnSpc>
                <a:spcPct val="95000"/>
              </a:lnSpc>
            </a:pPr>
            <a:endParaRPr lang="en-GB" altLang="en-US" sz="1500">
              <a:solidFill>
                <a:srgbClr val="000000"/>
              </a:solidFill>
            </a:endParaRPr>
          </a:p>
        </p:txBody>
      </p:sp>
      <p:sp>
        <p:nvSpPr>
          <p:cNvPr id="117766" name="Text Box 4"/>
          <p:cNvSpPr txBox="1">
            <a:spLocks noChangeArrowheads="1"/>
          </p:cNvSpPr>
          <p:nvPr/>
        </p:nvSpPr>
        <p:spPr bwMode="auto">
          <a:xfrm>
            <a:off x="5434013" y="0"/>
            <a:ext cx="416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algn="r" eaLnBrk="1" hangingPunct="1">
              <a:lnSpc>
                <a:spcPct val="95000"/>
              </a:lnSpc>
            </a:pPr>
            <a:endParaRPr lang="en-GB" altLang="en-US" sz="1500">
              <a:solidFill>
                <a:srgbClr val="000000"/>
              </a:solidFill>
            </a:endParaRPr>
          </a:p>
        </p:txBody>
      </p:sp>
      <p:sp>
        <p:nvSpPr>
          <p:cNvPr id="117767" name="Text Box 5"/>
          <p:cNvSpPr txBox="1">
            <a:spLocks noChangeArrowheads="1"/>
          </p:cNvSpPr>
          <p:nvPr/>
        </p:nvSpPr>
        <p:spPr bwMode="auto">
          <a:xfrm>
            <a:off x="1693863" y="547688"/>
            <a:ext cx="6213475" cy="2743200"/>
          </a:xfrm>
          <a:prstGeom prst="rect">
            <a:avLst/>
          </a:prstGeom>
          <a:solidFill>
            <a:srgbClr val="FFFFFF"/>
          </a:solidFill>
          <a:ln w="9525">
            <a:solidFill>
              <a:srgbClr val="000000"/>
            </a:solidFill>
            <a:miter lim="800000"/>
            <a:headEnd/>
            <a:tailEnd/>
          </a:ln>
        </p:spPr>
        <p:txBody>
          <a:bodyPr wrap="none" lIns="96661" tIns="48331" rIns="96661" bIns="48331"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768" name="Text Box 6"/>
          <p:cNvSpPr>
            <a:spLocks noGrp="1" noChangeArrowheads="1"/>
          </p:cNvSpPr>
          <p:nvPr>
            <p:ph type="body"/>
          </p:nvPr>
        </p:nvSpPr>
        <p:spPr>
          <a:xfrm>
            <a:off x="960438" y="3475038"/>
            <a:ext cx="7680325"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ts val="475"/>
              </a:spcBef>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pPr>
            <a:r>
              <a:rPr lang="en-GB" altLang="en-US">
                <a:ea typeface="宋体" charset="-122"/>
              </a:rPr>
              <a:t>There are two disk power management schemes, one is called oracle scheme, the other is practical scheme. The oracle scheme is an offline scheme, which know ahead of time the length of upcoming idle period. If the idle time is larger than the breakeven time, the disk will spindown and spinup right in time before the next request. The practical scheme has no such future knowledge.  If the disk is idle for a threshold of time, then the disk will spin down and spin up upon the arrival of next request.  The previous work show if we set the threshold to be the breakeven time, the practical scheme is 2-comp</a:t>
            </a:r>
            <a:r>
              <a:rPr lang="en-GB" altLang="zh-CN">
                <a:ea typeface="宋体" charset="-122"/>
              </a:rPr>
              <a:t>i</a:t>
            </a:r>
            <a:r>
              <a:rPr lang="en-GB" altLang="en-US">
                <a:ea typeface="宋体" charset="-122"/>
              </a:rPr>
              <a:t>tative compared to the oracle scheme.</a:t>
            </a:r>
          </a:p>
        </p:txBody>
      </p:sp>
    </p:spTree>
    <p:extLst>
      <p:ext uri="{BB962C8B-B14F-4D97-AF65-F5344CB8AC3E}">
        <p14:creationId xmlns:p14="http://schemas.microsoft.com/office/powerpoint/2010/main" val="134858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C3B6D7F-91DE-E345-8FF7-37E12045FEAF}" type="slidenum">
              <a:rPr lang="en-US" altLang="en-US" sz="1300">
                <a:latin typeface="Arial" charset="0"/>
              </a:rPr>
              <a:pPr eaLnBrk="1" hangingPunct="1"/>
              <a:t>6</a:t>
            </a:fld>
            <a:endParaRPr lang="en-US" altLang="en-US" sz="1300">
              <a:latin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26874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AD2339-67BB-BA45-8204-DF6D2262FA61}" type="slidenum">
              <a:rPr lang="en-US" smtClean="0"/>
              <a:t>7</a:t>
            </a:fld>
            <a:endParaRPr lang="en-US"/>
          </a:p>
        </p:txBody>
      </p:sp>
    </p:spTree>
    <p:extLst>
      <p:ext uri="{BB962C8B-B14F-4D97-AF65-F5344CB8AC3E}">
        <p14:creationId xmlns:p14="http://schemas.microsoft.com/office/powerpoint/2010/main" val="170239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73ADE2-9696-4B95-B3B1-6221442BE86C}" type="slidenum">
              <a:rPr lang="en-US" smtClean="0"/>
              <a:pPr/>
              <a:t>11</a:t>
            </a:fld>
            <a:endParaRPr lang="en-US"/>
          </a:p>
        </p:txBody>
      </p:sp>
    </p:spTree>
    <p:extLst>
      <p:ext uri="{BB962C8B-B14F-4D97-AF65-F5344CB8AC3E}">
        <p14:creationId xmlns:p14="http://schemas.microsoft.com/office/powerpoint/2010/main" val="159447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73ADE2-9696-4B95-B3B1-6221442BE86C}" type="slidenum">
              <a:rPr lang="en-US" smtClean="0"/>
              <a:pPr/>
              <a:t>12</a:t>
            </a:fld>
            <a:endParaRPr lang="en-US"/>
          </a:p>
        </p:txBody>
      </p:sp>
    </p:spTree>
    <p:extLst>
      <p:ext uri="{BB962C8B-B14F-4D97-AF65-F5344CB8AC3E}">
        <p14:creationId xmlns:p14="http://schemas.microsoft.com/office/powerpoint/2010/main" val="1330583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a:t>
            </a:r>
            <a:r>
              <a:rPr lang="en-US" baseline="0" dirty="0" smtClean="0"/>
              <a:t> productivity because services can be deployed much faster</a:t>
            </a:r>
          </a:p>
          <a:p>
            <a:endParaRPr lang="en-US" dirty="0"/>
          </a:p>
        </p:txBody>
      </p:sp>
      <p:sp>
        <p:nvSpPr>
          <p:cNvPr id="4" name="Slide Number Placeholder 3"/>
          <p:cNvSpPr>
            <a:spLocks noGrp="1"/>
          </p:cNvSpPr>
          <p:nvPr>
            <p:ph type="sldNum" sz="quarter" idx="10"/>
          </p:nvPr>
        </p:nvSpPr>
        <p:spPr/>
        <p:txBody>
          <a:bodyPr/>
          <a:lstStyle/>
          <a:p>
            <a:fld id="{8711691A-0BE3-AD47-9744-C0A743F7AFBB}" type="slidenum">
              <a:rPr lang="en-US" smtClean="0"/>
              <a:t>13</a:t>
            </a:fld>
            <a:endParaRPr lang="en-US"/>
          </a:p>
        </p:txBody>
      </p:sp>
    </p:spTree>
    <p:extLst>
      <p:ext uri="{BB962C8B-B14F-4D97-AF65-F5344CB8AC3E}">
        <p14:creationId xmlns:p14="http://schemas.microsoft.com/office/powerpoint/2010/main" val="45373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datacenter</a:t>
            </a:r>
            <a:r>
              <a:rPr lang="en-US" baseline="0" dirty="0" smtClean="0"/>
              <a:t> networks carry more traffic than the entire core of the Internet!</a:t>
            </a:r>
            <a:endParaRPr lang="en-US" dirty="0"/>
          </a:p>
        </p:txBody>
      </p:sp>
      <p:sp>
        <p:nvSpPr>
          <p:cNvPr id="4" name="Slide Number Placeholder 3"/>
          <p:cNvSpPr>
            <a:spLocks noGrp="1"/>
          </p:cNvSpPr>
          <p:nvPr>
            <p:ph type="sldNum" sz="quarter" idx="10"/>
          </p:nvPr>
        </p:nvSpPr>
        <p:spPr/>
        <p:txBody>
          <a:bodyPr/>
          <a:lstStyle/>
          <a:p>
            <a:fld id="{8711691A-0BE3-AD47-9744-C0A743F7AFBB}" type="slidenum">
              <a:rPr lang="en-US" smtClean="0"/>
              <a:t>16</a:t>
            </a:fld>
            <a:endParaRPr lang="en-US"/>
          </a:p>
        </p:txBody>
      </p:sp>
    </p:spTree>
    <p:extLst>
      <p:ext uri="{BB962C8B-B14F-4D97-AF65-F5344CB8AC3E}">
        <p14:creationId xmlns:p14="http://schemas.microsoft.com/office/powerpoint/2010/main" val="204631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2738" y="685800"/>
            <a:ext cx="3705225" cy="2778125"/>
          </a:xfrm>
        </p:spPr>
      </p:sp>
      <p:sp>
        <p:nvSpPr>
          <p:cNvPr id="3" name="Notes Placeholder 2"/>
          <p:cNvSpPr>
            <a:spLocks noGrp="1"/>
          </p:cNvSpPr>
          <p:nvPr>
            <p:ph type="body" idx="1"/>
          </p:nvPr>
        </p:nvSpPr>
        <p:spPr/>
        <p:txBody>
          <a:bodyPr/>
          <a:lstStyle/>
          <a:p>
            <a:r>
              <a:rPr lang="en-US" dirty="0" smtClean="0"/>
              <a:t>My</a:t>
            </a:r>
            <a:r>
              <a:rPr lang="en-US" baseline="0" dirty="0" smtClean="0"/>
              <a:t> first exposure to real networks was in 1994, when I worked for a large ISP called </a:t>
            </a:r>
            <a:r>
              <a:rPr lang="en-US" baseline="0" dirty="0" err="1" smtClean="0"/>
              <a:t>Neosoft</a:t>
            </a:r>
            <a:r>
              <a:rPr lang="en-US" baseline="0" dirty="0" smtClean="0"/>
              <a:t>, in Houston</a:t>
            </a:r>
          </a:p>
          <a:p>
            <a:r>
              <a:rPr lang="en-US" baseline="0" dirty="0" smtClean="0"/>
              <a:t>At that time, our network was structured as a tree topology, which was quite common at the time and is still widely used</a:t>
            </a:r>
          </a:p>
          <a:p>
            <a:r>
              <a:rPr lang="en-US" baseline="0" dirty="0" smtClean="0"/>
              <a:t>In a tree topology, groups of nodes are aggregated behind network switches, which connect to switches at higher branches of the tree</a:t>
            </a:r>
          </a:p>
          <a:p>
            <a:r>
              <a:rPr lang="en-US" baseline="0" dirty="0" smtClean="0"/>
              <a:t>As you go up the tree, these switches get increasingly power and fast, to support the growth in aggregated bandwidth in </a:t>
            </a:r>
            <a:r>
              <a:rPr lang="en-US" baseline="0" dirty="0" err="1" smtClean="0"/>
              <a:t>subtrees</a:t>
            </a:r>
            <a:endParaRPr lang="en-US" baseline="0" dirty="0" smtClean="0"/>
          </a:p>
          <a:p>
            <a:r>
              <a:rPr lang="en-US" baseline="0" dirty="0" smtClean="0"/>
              <a:t>But they have the property that...</a:t>
            </a:r>
          </a:p>
          <a:p>
            <a:r>
              <a:rPr lang="en-US" baseline="0" dirty="0" smtClean="0"/>
              <a:t>This means that as you add nodes to the leaves, you can overwhelm the root</a:t>
            </a:r>
          </a:p>
          <a:p>
            <a:r>
              <a:rPr lang="en-US" baseline="0" dirty="0" smtClean="0"/>
              <a:t>Here are 100k nodes at 10G, however even today, the fastest switch is 100 Gb/s</a:t>
            </a:r>
          </a:p>
        </p:txBody>
      </p:sp>
      <p:sp>
        <p:nvSpPr>
          <p:cNvPr id="4" name="Slide Number Placeholder 3"/>
          <p:cNvSpPr>
            <a:spLocks noGrp="1"/>
          </p:cNvSpPr>
          <p:nvPr>
            <p:ph type="sldNum" sz="quarter" idx="10"/>
          </p:nvPr>
        </p:nvSpPr>
        <p:spPr/>
        <p:txBody>
          <a:bodyPr/>
          <a:lstStyle/>
          <a:p>
            <a:fld id="{3F55034A-4D77-0F43-B06B-BFDFF9E644ED}" type="slidenum">
              <a:rPr lang="en-US" smtClean="0"/>
              <a:t>17</a:t>
            </a:fld>
            <a:endParaRPr lang="en-US"/>
          </a:p>
        </p:txBody>
      </p:sp>
    </p:spTree>
    <p:extLst>
      <p:ext uri="{BB962C8B-B14F-4D97-AF65-F5344CB8AC3E}">
        <p14:creationId xmlns:p14="http://schemas.microsoft.com/office/powerpoint/2010/main" val="1260804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33400" y="1905000"/>
            <a:ext cx="8077200" cy="1676400"/>
            <a:chOff x="336" y="1200"/>
            <a:chExt cx="5088" cy="1056"/>
          </a:xfrm>
        </p:grpSpPr>
        <p:sp>
          <p:nvSpPr>
            <p:cNvPr id="5" name="Rectangle 3"/>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6" name="Rectangle 4"/>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 name="Rectangle 5"/>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 name="Rectangle 6"/>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9" name="Rectangle 7"/>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 name="Group 8"/>
          <p:cNvGrpSpPr>
            <a:grpSpLocks/>
          </p:cNvGrpSpPr>
          <p:nvPr/>
        </p:nvGrpSpPr>
        <p:grpSpPr bwMode="auto">
          <a:xfrm>
            <a:off x="304800" y="6783388"/>
            <a:ext cx="8458200" cy="74612"/>
            <a:chOff x="192" y="3840"/>
            <a:chExt cx="5328" cy="47"/>
          </a:xfrm>
        </p:grpSpPr>
        <p:grpSp>
          <p:nvGrpSpPr>
            <p:cNvPr id="11" name="Group 9"/>
            <p:cNvGrpSpPr>
              <a:grpSpLocks/>
            </p:cNvGrpSpPr>
            <p:nvPr userDrawn="1"/>
          </p:nvGrpSpPr>
          <p:grpSpPr bwMode="auto">
            <a:xfrm>
              <a:off x="192" y="3840"/>
              <a:ext cx="624" cy="47"/>
              <a:chOff x="624" y="3706"/>
              <a:chExt cx="1056" cy="106"/>
            </a:xfrm>
          </p:grpSpPr>
          <p:sp>
            <p:nvSpPr>
              <p:cNvPr id="33" name="Rectangle 1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4" name="Rectangle 1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2" name="Group 12"/>
            <p:cNvGrpSpPr>
              <a:grpSpLocks/>
            </p:cNvGrpSpPr>
            <p:nvPr userDrawn="1"/>
          </p:nvGrpSpPr>
          <p:grpSpPr bwMode="auto">
            <a:xfrm>
              <a:off x="864" y="3840"/>
              <a:ext cx="624" cy="47"/>
              <a:chOff x="624" y="3600"/>
              <a:chExt cx="1056" cy="106"/>
            </a:xfrm>
          </p:grpSpPr>
          <p:sp>
            <p:nvSpPr>
              <p:cNvPr id="31" name="Rectangle 1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2" name="Rectangle 1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 name="Group 15"/>
            <p:cNvGrpSpPr>
              <a:grpSpLocks/>
            </p:cNvGrpSpPr>
            <p:nvPr userDrawn="1"/>
          </p:nvGrpSpPr>
          <p:grpSpPr bwMode="auto">
            <a:xfrm>
              <a:off x="1536" y="3840"/>
              <a:ext cx="624" cy="47"/>
              <a:chOff x="624" y="3706"/>
              <a:chExt cx="1056" cy="106"/>
            </a:xfrm>
          </p:grpSpPr>
          <p:sp>
            <p:nvSpPr>
              <p:cNvPr id="29"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0"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 name="Group 18"/>
            <p:cNvGrpSpPr>
              <a:grpSpLocks/>
            </p:cNvGrpSpPr>
            <p:nvPr userDrawn="1"/>
          </p:nvGrpSpPr>
          <p:grpSpPr bwMode="auto">
            <a:xfrm>
              <a:off x="2208" y="3840"/>
              <a:ext cx="624" cy="47"/>
              <a:chOff x="624" y="3600"/>
              <a:chExt cx="1056" cy="106"/>
            </a:xfrm>
          </p:grpSpPr>
          <p:sp>
            <p:nvSpPr>
              <p:cNvPr id="27" name="Rectangle 1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8" name="Rectangle 2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5" name="Group 21"/>
            <p:cNvGrpSpPr>
              <a:grpSpLocks/>
            </p:cNvGrpSpPr>
            <p:nvPr userDrawn="1"/>
          </p:nvGrpSpPr>
          <p:grpSpPr bwMode="auto">
            <a:xfrm>
              <a:off x="2880" y="3840"/>
              <a:ext cx="624" cy="47"/>
              <a:chOff x="624" y="3706"/>
              <a:chExt cx="1056" cy="106"/>
            </a:xfrm>
          </p:grpSpPr>
          <p:sp>
            <p:nvSpPr>
              <p:cNvPr id="25" name="Rectangle 2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6" name="Rectangle 2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 name="Group 24"/>
            <p:cNvGrpSpPr>
              <a:grpSpLocks/>
            </p:cNvGrpSpPr>
            <p:nvPr userDrawn="1"/>
          </p:nvGrpSpPr>
          <p:grpSpPr bwMode="auto">
            <a:xfrm>
              <a:off x="3552" y="3840"/>
              <a:ext cx="624" cy="47"/>
              <a:chOff x="624" y="3600"/>
              <a:chExt cx="1056" cy="106"/>
            </a:xfrm>
          </p:grpSpPr>
          <p:sp>
            <p:nvSpPr>
              <p:cNvPr id="23" name="Rectangle 2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4" name="Rectangle 2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7" name="Group 27"/>
            <p:cNvGrpSpPr>
              <a:grpSpLocks/>
            </p:cNvGrpSpPr>
            <p:nvPr userDrawn="1"/>
          </p:nvGrpSpPr>
          <p:grpSpPr bwMode="auto">
            <a:xfrm>
              <a:off x="4224" y="3840"/>
              <a:ext cx="624" cy="47"/>
              <a:chOff x="624" y="3706"/>
              <a:chExt cx="1056" cy="106"/>
            </a:xfrm>
          </p:grpSpPr>
          <p:sp>
            <p:nvSpPr>
              <p:cNvPr id="21" name="Rectangle 2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2" name="Rectangle 2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 name="Group 30"/>
            <p:cNvGrpSpPr>
              <a:grpSpLocks/>
            </p:cNvGrpSpPr>
            <p:nvPr userDrawn="1"/>
          </p:nvGrpSpPr>
          <p:grpSpPr bwMode="auto">
            <a:xfrm>
              <a:off x="4896" y="3840"/>
              <a:ext cx="624" cy="47"/>
              <a:chOff x="624" y="3600"/>
              <a:chExt cx="1056" cy="106"/>
            </a:xfrm>
          </p:grpSpPr>
          <p:sp>
            <p:nvSpPr>
              <p:cNvPr id="19" name="Rectangle 3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 name="Rectangle 3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35" name="Group 38"/>
          <p:cNvGrpSpPr>
            <a:grpSpLocks/>
          </p:cNvGrpSpPr>
          <p:nvPr/>
        </p:nvGrpSpPr>
        <p:grpSpPr bwMode="auto">
          <a:xfrm>
            <a:off x="304800" y="77788"/>
            <a:ext cx="8458200" cy="74612"/>
            <a:chOff x="192" y="3840"/>
            <a:chExt cx="5328" cy="47"/>
          </a:xfrm>
        </p:grpSpPr>
        <p:grpSp>
          <p:nvGrpSpPr>
            <p:cNvPr id="36" name="Group 39"/>
            <p:cNvGrpSpPr>
              <a:grpSpLocks/>
            </p:cNvGrpSpPr>
            <p:nvPr userDrawn="1"/>
          </p:nvGrpSpPr>
          <p:grpSpPr bwMode="auto">
            <a:xfrm>
              <a:off x="192" y="3840"/>
              <a:ext cx="624" cy="47"/>
              <a:chOff x="624" y="3706"/>
              <a:chExt cx="1056" cy="106"/>
            </a:xfrm>
          </p:grpSpPr>
          <p:sp>
            <p:nvSpPr>
              <p:cNvPr id="58" name="Rectangle 4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9" name="Rectangle 4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7" name="Group 42"/>
            <p:cNvGrpSpPr>
              <a:grpSpLocks/>
            </p:cNvGrpSpPr>
            <p:nvPr userDrawn="1"/>
          </p:nvGrpSpPr>
          <p:grpSpPr bwMode="auto">
            <a:xfrm>
              <a:off x="864" y="3840"/>
              <a:ext cx="624" cy="47"/>
              <a:chOff x="624" y="3600"/>
              <a:chExt cx="1056" cy="106"/>
            </a:xfrm>
          </p:grpSpPr>
          <p:sp>
            <p:nvSpPr>
              <p:cNvPr id="56" name="Rectangle 4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7" name="Rectangle 4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8" name="Group 45"/>
            <p:cNvGrpSpPr>
              <a:grpSpLocks/>
            </p:cNvGrpSpPr>
            <p:nvPr userDrawn="1"/>
          </p:nvGrpSpPr>
          <p:grpSpPr bwMode="auto">
            <a:xfrm>
              <a:off x="1536" y="3840"/>
              <a:ext cx="624" cy="47"/>
              <a:chOff x="624" y="3706"/>
              <a:chExt cx="1056" cy="106"/>
            </a:xfrm>
          </p:grpSpPr>
          <p:sp>
            <p:nvSpPr>
              <p:cNvPr id="54" name="Rectangle 4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5" name="Rectangle 4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9" name="Group 48"/>
            <p:cNvGrpSpPr>
              <a:grpSpLocks/>
            </p:cNvGrpSpPr>
            <p:nvPr userDrawn="1"/>
          </p:nvGrpSpPr>
          <p:grpSpPr bwMode="auto">
            <a:xfrm>
              <a:off x="2208" y="3840"/>
              <a:ext cx="624" cy="47"/>
              <a:chOff x="624" y="3600"/>
              <a:chExt cx="1056" cy="106"/>
            </a:xfrm>
          </p:grpSpPr>
          <p:sp>
            <p:nvSpPr>
              <p:cNvPr id="52" name="Rectangle 4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3" name="Rectangle 5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0" name="Group 51"/>
            <p:cNvGrpSpPr>
              <a:grpSpLocks/>
            </p:cNvGrpSpPr>
            <p:nvPr userDrawn="1"/>
          </p:nvGrpSpPr>
          <p:grpSpPr bwMode="auto">
            <a:xfrm>
              <a:off x="2880" y="3840"/>
              <a:ext cx="624" cy="47"/>
              <a:chOff x="624" y="3706"/>
              <a:chExt cx="1056" cy="106"/>
            </a:xfrm>
          </p:grpSpPr>
          <p:sp>
            <p:nvSpPr>
              <p:cNvPr id="50" name="Rectangle 5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1" name="Rectangle 5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1" name="Group 54"/>
            <p:cNvGrpSpPr>
              <a:grpSpLocks/>
            </p:cNvGrpSpPr>
            <p:nvPr userDrawn="1"/>
          </p:nvGrpSpPr>
          <p:grpSpPr bwMode="auto">
            <a:xfrm>
              <a:off x="3552" y="3840"/>
              <a:ext cx="624" cy="47"/>
              <a:chOff x="624" y="3600"/>
              <a:chExt cx="1056" cy="106"/>
            </a:xfrm>
          </p:grpSpPr>
          <p:sp>
            <p:nvSpPr>
              <p:cNvPr id="48" name="Rectangle 5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 name="Rectangle 5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2" name="Group 57"/>
            <p:cNvGrpSpPr>
              <a:grpSpLocks/>
            </p:cNvGrpSpPr>
            <p:nvPr userDrawn="1"/>
          </p:nvGrpSpPr>
          <p:grpSpPr bwMode="auto">
            <a:xfrm>
              <a:off x="4224" y="3840"/>
              <a:ext cx="624" cy="47"/>
              <a:chOff x="624" y="3706"/>
              <a:chExt cx="1056" cy="106"/>
            </a:xfrm>
          </p:grpSpPr>
          <p:sp>
            <p:nvSpPr>
              <p:cNvPr id="46" name="Rectangle 5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7" name="Rectangle 5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3" name="Group 60"/>
            <p:cNvGrpSpPr>
              <a:grpSpLocks/>
            </p:cNvGrpSpPr>
            <p:nvPr userDrawn="1"/>
          </p:nvGrpSpPr>
          <p:grpSpPr bwMode="auto">
            <a:xfrm>
              <a:off x="4896" y="3840"/>
              <a:ext cx="624" cy="47"/>
              <a:chOff x="624" y="3600"/>
              <a:chExt cx="1056" cy="106"/>
            </a:xfrm>
          </p:grpSpPr>
          <p:sp>
            <p:nvSpPr>
              <p:cNvPr id="44" name="Rectangle 6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5" name="Rectangle 6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60" name="Group 63"/>
          <p:cNvGrpSpPr>
            <a:grpSpLocks/>
          </p:cNvGrpSpPr>
          <p:nvPr/>
        </p:nvGrpSpPr>
        <p:grpSpPr bwMode="auto">
          <a:xfrm>
            <a:off x="304800" y="152400"/>
            <a:ext cx="8458200" cy="74613"/>
            <a:chOff x="192" y="3840"/>
            <a:chExt cx="5328" cy="47"/>
          </a:xfrm>
        </p:grpSpPr>
        <p:grpSp>
          <p:nvGrpSpPr>
            <p:cNvPr id="61" name="Group 64"/>
            <p:cNvGrpSpPr>
              <a:grpSpLocks/>
            </p:cNvGrpSpPr>
            <p:nvPr userDrawn="1"/>
          </p:nvGrpSpPr>
          <p:grpSpPr bwMode="auto">
            <a:xfrm>
              <a:off x="192" y="3840"/>
              <a:ext cx="624" cy="47"/>
              <a:chOff x="624" y="3706"/>
              <a:chExt cx="1056" cy="106"/>
            </a:xfrm>
          </p:grpSpPr>
          <p:sp>
            <p:nvSpPr>
              <p:cNvPr id="83" name="Rectangle 6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4" name="Rectangle 6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2" name="Group 67"/>
            <p:cNvGrpSpPr>
              <a:grpSpLocks/>
            </p:cNvGrpSpPr>
            <p:nvPr userDrawn="1"/>
          </p:nvGrpSpPr>
          <p:grpSpPr bwMode="auto">
            <a:xfrm>
              <a:off x="864" y="3840"/>
              <a:ext cx="624" cy="47"/>
              <a:chOff x="624" y="3600"/>
              <a:chExt cx="1056" cy="106"/>
            </a:xfrm>
          </p:grpSpPr>
          <p:sp>
            <p:nvSpPr>
              <p:cNvPr id="81" name="Rectangle 6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2" name="Rectangle 6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3" name="Group 70"/>
            <p:cNvGrpSpPr>
              <a:grpSpLocks/>
            </p:cNvGrpSpPr>
            <p:nvPr userDrawn="1"/>
          </p:nvGrpSpPr>
          <p:grpSpPr bwMode="auto">
            <a:xfrm>
              <a:off x="1536" y="3840"/>
              <a:ext cx="624" cy="47"/>
              <a:chOff x="624" y="3706"/>
              <a:chExt cx="1056" cy="106"/>
            </a:xfrm>
          </p:grpSpPr>
          <p:sp>
            <p:nvSpPr>
              <p:cNvPr id="79" name="Rectangle 7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0" name="Rectangle 7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4" name="Group 73"/>
            <p:cNvGrpSpPr>
              <a:grpSpLocks/>
            </p:cNvGrpSpPr>
            <p:nvPr userDrawn="1"/>
          </p:nvGrpSpPr>
          <p:grpSpPr bwMode="auto">
            <a:xfrm>
              <a:off x="2208" y="3840"/>
              <a:ext cx="624" cy="47"/>
              <a:chOff x="624" y="3600"/>
              <a:chExt cx="1056" cy="106"/>
            </a:xfrm>
          </p:grpSpPr>
          <p:sp>
            <p:nvSpPr>
              <p:cNvPr id="77" name="Rectangle 7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8" name="Rectangle 7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5" name="Group 76"/>
            <p:cNvGrpSpPr>
              <a:grpSpLocks/>
            </p:cNvGrpSpPr>
            <p:nvPr userDrawn="1"/>
          </p:nvGrpSpPr>
          <p:grpSpPr bwMode="auto">
            <a:xfrm>
              <a:off x="2880" y="3840"/>
              <a:ext cx="624" cy="47"/>
              <a:chOff x="624" y="3706"/>
              <a:chExt cx="1056" cy="106"/>
            </a:xfrm>
          </p:grpSpPr>
          <p:sp>
            <p:nvSpPr>
              <p:cNvPr id="75" name="Rectangle 7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6" name="Rectangle 7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6" name="Group 79"/>
            <p:cNvGrpSpPr>
              <a:grpSpLocks/>
            </p:cNvGrpSpPr>
            <p:nvPr userDrawn="1"/>
          </p:nvGrpSpPr>
          <p:grpSpPr bwMode="auto">
            <a:xfrm>
              <a:off x="3552" y="3840"/>
              <a:ext cx="624" cy="47"/>
              <a:chOff x="624" y="3600"/>
              <a:chExt cx="1056" cy="106"/>
            </a:xfrm>
          </p:grpSpPr>
          <p:sp>
            <p:nvSpPr>
              <p:cNvPr id="73" name="Rectangle 8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4" name="Rectangle 8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7" name="Group 82"/>
            <p:cNvGrpSpPr>
              <a:grpSpLocks/>
            </p:cNvGrpSpPr>
            <p:nvPr userDrawn="1"/>
          </p:nvGrpSpPr>
          <p:grpSpPr bwMode="auto">
            <a:xfrm>
              <a:off x="4224" y="3840"/>
              <a:ext cx="624" cy="47"/>
              <a:chOff x="624" y="3706"/>
              <a:chExt cx="1056" cy="106"/>
            </a:xfrm>
          </p:grpSpPr>
          <p:sp>
            <p:nvSpPr>
              <p:cNvPr id="71" name="Rectangle 8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2" name="Rectangle 8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8" name="Group 85"/>
            <p:cNvGrpSpPr>
              <a:grpSpLocks/>
            </p:cNvGrpSpPr>
            <p:nvPr userDrawn="1"/>
          </p:nvGrpSpPr>
          <p:grpSpPr bwMode="auto">
            <a:xfrm>
              <a:off x="4896" y="3840"/>
              <a:ext cx="624" cy="47"/>
              <a:chOff x="624" y="3600"/>
              <a:chExt cx="1056" cy="106"/>
            </a:xfrm>
          </p:grpSpPr>
          <p:sp>
            <p:nvSpPr>
              <p:cNvPr id="69" name="Rectangle 8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0" name="Rectangle 8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85" name="Group 88"/>
          <p:cNvGrpSpPr>
            <a:grpSpLocks/>
          </p:cNvGrpSpPr>
          <p:nvPr/>
        </p:nvGrpSpPr>
        <p:grpSpPr bwMode="auto">
          <a:xfrm>
            <a:off x="4267200" y="5334000"/>
            <a:ext cx="855663" cy="831850"/>
            <a:chOff x="3216" y="2448"/>
            <a:chExt cx="1979" cy="1729"/>
          </a:xfrm>
        </p:grpSpPr>
        <p:sp>
          <p:nvSpPr>
            <p:cNvPr id="86" name="Line 89"/>
            <p:cNvSpPr>
              <a:spLocks noChangeShapeType="1"/>
            </p:cNvSpPr>
            <p:nvPr/>
          </p:nvSpPr>
          <p:spPr bwMode="auto">
            <a:xfrm flipV="1">
              <a:off x="3888" y="3359"/>
              <a:ext cx="143" cy="1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Freeform 90"/>
            <p:cNvSpPr>
              <a:spLocks/>
            </p:cNvSpPr>
            <p:nvPr/>
          </p:nvSpPr>
          <p:spPr bwMode="auto">
            <a:xfrm>
              <a:off x="3289" y="4065"/>
              <a:ext cx="114"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rgbClr val="FF0066">
                <a:alpha val="50195"/>
              </a:srgbClr>
            </a:solidFill>
            <a:ln w="7938">
              <a:solidFill>
                <a:schemeClr val="tx1"/>
              </a:solidFill>
              <a:prstDash val="solid"/>
              <a:round/>
              <a:headEnd/>
              <a:tailEnd/>
            </a:ln>
          </p:spPr>
          <p:txBody>
            <a:bodyPr/>
            <a:lstStyle/>
            <a:p>
              <a:endParaRPr lang="en-US"/>
            </a:p>
          </p:txBody>
        </p:sp>
        <p:sp>
          <p:nvSpPr>
            <p:cNvPr id="88" name="Freeform 91"/>
            <p:cNvSpPr>
              <a:spLocks/>
            </p:cNvSpPr>
            <p:nvPr/>
          </p:nvSpPr>
          <p:spPr bwMode="auto">
            <a:xfrm>
              <a:off x="3947" y="4065"/>
              <a:ext cx="117"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chemeClr val="accent1">
                <a:alpha val="50195"/>
              </a:schemeClr>
            </a:solidFill>
            <a:ln w="7938">
              <a:solidFill>
                <a:schemeClr val="tx1"/>
              </a:solidFill>
              <a:prstDash val="solid"/>
              <a:round/>
              <a:headEnd/>
              <a:tailEnd/>
            </a:ln>
          </p:spPr>
          <p:txBody>
            <a:bodyPr/>
            <a:lstStyle/>
            <a:p>
              <a:endParaRPr lang="en-US"/>
            </a:p>
          </p:txBody>
        </p:sp>
        <p:sp>
          <p:nvSpPr>
            <p:cNvPr id="89" name="Freeform 92"/>
            <p:cNvSpPr>
              <a:spLocks/>
            </p:cNvSpPr>
            <p:nvPr/>
          </p:nvSpPr>
          <p:spPr bwMode="auto">
            <a:xfrm>
              <a:off x="4152" y="2448"/>
              <a:ext cx="110"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90" name="Freeform 93"/>
            <p:cNvSpPr>
              <a:spLocks/>
            </p:cNvSpPr>
            <p:nvPr/>
          </p:nvSpPr>
          <p:spPr bwMode="auto">
            <a:xfrm>
              <a:off x="3605" y="2755"/>
              <a:ext cx="114" cy="112"/>
            </a:xfrm>
            <a:custGeom>
              <a:avLst/>
              <a:gdLst>
                <a:gd name="T0" fmla="*/ 112 w 114"/>
                <a:gd name="T1" fmla="*/ 112 h 112"/>
                <a:gd name="T2" fmla="*/ 114 w 114"/>
                <a:gd name="T3" fmla="*/ 0 h 112"/>
                <a:gd name="T4" fmla="*/ 0 w 114"/>
                <a:gd name="T5" fmla="*/ 0 h 112"/>
                <a:gd name="T6" fmla="*/ 0 w 114"/>
                <a:gd name="T7" fmla="*/ 112 h 112"/>
                <a:gd name="T8" fmla="*/ 114 w 114"/>
                <a:gd name="T9" fmla="*/ 112 h 112"/>
                <a:gd name="T10" fmla="*/ 114 w 114"/>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2">
                  <a:moveTo>
                    <a:pt x="112" y="112"/>
                  </a:moveTo>
                  <a:lnTo>
                    <a:pt x="114" y="0"/>
                  </a:lnTo>
                  <a:lnTo>
                    <a:pt x="0" y="0"/>
                  </a:lnTo>
                  <a:lnTo>
                    <a:pt x="0" y="112"/>
                  </a:lnTo>
                  <a:lnTo>
                    <a:pt x="114"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91" name="Freeform 94"/>
            <p:cNvSpPr>
              <a:spLocks/>
            </p:cNvSpPr>
            <p:nvPr/>
          </p:nvSpPr>
          <p:spPr bwMode="auto">
            <a:xfrm>
              <a:off x="4703" y="2752"/>
              <a:ext cx="114" cy="115"/>
            </a:xfrm>
            <a:custGeom>
              <a:avLst/>
              <a:gdLst>
                <a:gd name="T0" fmla="*/ 0 w 114"/>
                <a:gd name="T1" fmla="*/ 112 h 115"/>
                <a:gd name="T2" fmla="*/ 114 w 114"/>
                <a:gd name="T3" fmla="*/ 115 h 115"/>
                <a:gd name="T4" fmla="*/ 114 w 114"/>
                <a:gd name="T5" fmla="*/ 0 h 115"/>
                <a:gd name="T6" fmla="*/ 2 w 114"/>
                <a:gd name="T7" fmla="*/ 0 h 115"/>
                <a:gd name="T8" fmla="*/ 2 w 114"/>
                <a:gd name="T9" fmla="*/ 115 h 115"/>
                <a:gd name="T10" fmla="*/ 2 w 114"/>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5">
                  <a:moveTo>
                    <a:pt x="0" y="112"/>
                  </a:moveTo>
                  <a:lnTo>
                    <a:pt x="114" y="115"/>
                  </a:lnTo>
                  <a:lnTo>
                    <a:pt x="114" y="0"/>
                  </a:lnTo>
                  <a:lnTo>
                    <a:pt x="2" y="0"/>
                  </a:lnTo>
                  <a:lnTo>
                    <a:pt x="2" y="115"/>
                  </a:lnTo>
                </a:path>
              </a:pathLst>
            </a:custGeom>
            <a:solidFill>
              <a:srgbClr val="996633">
                <a:alpha val="50195"/>
              </a:srgbClr>
            </a:solidFill>
            <a:ln w="7938">
              <a:solidFill>
                <a:srgbClr val="000000"/>
              </a:solidFill>
              <a:prstDash val="solid"/>
              <a:round/>
              <a:headEnd/>
              <a:tailEnd/>
            </a:ln>
          </p:spPr>
          <p:txBody>
            <a:bodyPr/>
            <a:lstStyle/>
            <a:p>
              <a:endParaRPr lang="en-US"/>
            </a:p>
          </p:txBody>
        </p:sp>
        <p:sp>
          <p:nvSpPr>
            <p:cNvPr id="92" name="Freeform 95"/>
            <p:cNvSpPr>
              <a:spLocks/>
            </p:cNvSpPr>
            <p:nvPr/>
          </p:nvSpPr>
          <p:spPr bwMode="auto">
            <a:xfrm>
              <a:off x="5081" y="3332"/>
              <a:ext cx="114" cy="115"/>
            </a:xfrm>
            <a:custGeom>
              <a:avLst/>
              <a:gdLst>
                <a:gd name="T0" fmla="*/ 0 w 112"/>
                <a:gd name="T1" fmla="*/ 112 h 114"/>
                <a:gd name="T2" fmla="*/ 112 w 112"/>
                <a:gd name="T3" fmla="*/ 114 h 114"/>
                <a:gd name="T4" fmla="*/ 112 w 112"/>
                <a:gd name="T5" fmla="*/ 0 h 114"/>
                <a:gd name="T6" fmla="*/ 0 w 112"/>
                <a:gd name="T7" fmla="*/ 0 h 114"/>
                <a:gd name="T8" fmla="*/ 0 w 112"/>
                <a:gd name="T9" fmla="*/ 114 h 114"/>
                <a:gd name="T10" fmla="*/ 0 w 112"/>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4">
                  <a:moveTo>
                    <a:pt x="0" y="112"/>
                  </a:moveTo>
                  <a:lnTo>
                    <a:pt x="112" y="114"/>
                  </a:lnTo>
                  <a:lnTo>
                    <a:pt x="112" y="0"/>
                  </a:lnTo>
                  <a:lnTo>
                    <a:pt x="0" y="0"/>
                  </a:lnTo>
                  <a:lnTo>
                    <a:pt x="0" y="114"/>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93" name="Freeform 96"/>
            <p:cNvSpPr>
              <a:spLocks/>
            </p:cNvSpPr>
            <p:nvPr/>
          </p:nvSpPr>
          <p:spPr bwMode="auto">
            <a:xfrm>
              <a:off x="3216" y="3336"/>
              <a:ext cx="114" cy="112"/>
            </a:xfrm>
            <a:custGeom>
              <a:avLst/>
              <a:gdLst>
                <a:gd name="T0" fmla="*/ 115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5" y="112"/>
                  </a:moveTo>
                  <a:lnTo>
                    <a:pt x="115" y="0"/>
                  </a:lnTo>
                  <a:lnTo>
                    <a:pt x="0" y="0"/>
                  </a:lnTo>
                  <a:lnTo>
                    <a:pt x="0" y="112"/>
                  </a:lnTo>
                  <a:lnTo>
                    <a:pt x="115" y="112"/>
                  </a:lnTo>
                </a:path>
              </a:pathLst>
            </a:custGeom>
            <a:solidFill>
              <a:srgbClr val="996633">
                <a:alpha val="50195"/>
              </a:srgbClr>
            </a:solidFill>
            <a:ln w="7938">
              <a:solidFill>
                <a:srgbClr val="000000"/>
              </a:solidFill>
              <a:prstDash val="solid"/>
              <a:round/>
              <a:headEnd/>
              <a:tailEnd/>
            </a:ln>
          </p:spPr>
          <p:txBody>
            <a:bodyPr/>
            <a:lstStyle/>
            <a:p>
              <a:endParaRPr lang="en-US"/>
            </a:p>
          </p:txBody>
        </p:sp>
        <p:grpSp>
          <p:nvGrpSpPr>
            <p:cNvPr id="94" name="Group 97"/>
            <p:cNvGrpSpPr>
              <a:grpSpLocks/>
            </p:cNvGrpSpPr>
            <p:nvPr/>
          </p:nvGrpSpPr>
          <p:grpSpPr bwMode="auto">
            <a:xfrm>
              <a:off x="3892" y="2676"/>
              <a:ext cx="631" cy="472"/>
              <a:chOff x="3892" y="2676"/>
              <a:chExt cx="631" cy="472"/>
            </a:xfrm>
          </p:grpSpPr>
          <p:sp>
            <p:nvSpPr>
              <p:cNvPr id="126" name="Freeform 98"/>
              <p:cNvSpPr>
                <a:spLocks/>
              </p:cNvSpPr>
              <p:nvPr/>
            </p:nvSpPr>
            <p:spPr bwMode="auto">
              <a:xfrm>
                <a:off x="4248" y="2686"/>
                <a:ext cx="275" cy="228"/>
              </a:xfrm>
              <a:custGeom>
                <a:avLst/>
                <a:gdLst>
                  <a:gd name="T0" fmla="*/ 0 w 277"/>
                  <a:gd name="T1" fmla="*/ 23 h 228"/>
                  <a:gd name="T2" fmla="*/ 5 w 277"/>
                  <a:gd name="T3" fmla="*/ 23 h 228"/>
                  <a:gd name="T4" fmla="*/ 10 w 277"/>
                  <a:gd name="T5" fmla="*/ 19 h 228"/>
                  <a:gd name="T6" fmla="*/ 17 w 277"/>
                  <a:gd name="T7" fmla="*/ 14 h 228"/>
                  <a:gd name="T8" fmla="*/ 26 w 277"/>
                  <a:gd name="T9" fmla="*/ 9 h 228"/>
                  <a:gd name="T10" fmla="*/ 36 w 277"/>
                  <a:gd name="T11" fmla="*/ 4 h 228"/>
                  <a:gd name="T12" fmla="*/ 50 w 277"/>
                  <a:gd name="T13" fmla="*/ 2 h 228"/>
                  <a:gd name="T14" fmla="*/ 65 w 277"/>
                  <a:gd name="T15" fmla="*/ 0 h 228"/>
                  <a:gd name="T16" fmla="*/ 79 w 277"/>
                  <a:gd name="T17" fmla="*/ 0 h 228"/>
                  <a:gd name="T18" fmla="*/ 96 w 277"/>
                  <a:gd name="T19" fmla="*/ 4 h 228"/>
                  <a:gd name="T20" fmla="*/ 110 w 277"/>
                  <a:gd name="T21" fmla="*/ 11 h 228"/>
                  <a:gd name="T22" fmla="*/ 124 w 277"/>
                  <a:gd name="T23" fmla="*/ 23 h 228"/>
                  <a:gd name="T24" fmla="*/ 134 w 277"/>
                  <a:gd name="T25" fmla="*/ 33 h 228"/>
                  <a:gd name="T26" fmla="*/ 143 w 277"/>
                  <a:gd name="T27" fmla="*/ 42 h 228"/>
                  <a:gd name="T28" fmla="*/ 148 w 277"/>
                  <a:gd name="T29" fmla="*/ 52 h 228"/>
                  <a:gd name="T30" fmla="*/ 150 w 277"/>
                  <a:gd name="T31" fmla="*/ 59 h 228"/>
                  <a:gd name="T32" fmla="*/ 153 w 277"/>
                  <a:gd name="T33" fmla="*/ 66 h 228"/>
                  <a:gd name="T34" fmla="*/ 153 w 277"/>
                  <a:gd name="T35" fmla="*/ 73 h 228"/>
                  <a:gd name="T36" fmla="*/ 153 w 277"/>
                  <a:gd name="T37" fmla="*/ 78 h 228"/>
                  <a:gd name="T38" fmla="*/ 153 w 277"/>
                  <a:gd name="T39" fmla="*/ 81 h 228"/>
                  <a:gd name="T40" fmla="*/ 153 w 277"/>
                  <a:gd name="T41" fmla="*/ 81 h 228"/>
                  <a:gd name="T42" fmla="*/ 153 w 277"/>
                  <a:gd name="T43" fmla="*/ 81 h 228"/>
                  <a:gd name="T44" fmla="*/ 155 w 277"/>
                  <a:gd name="T45" fmla="*/ 78 h 228"/>
                  <a:gd name="T46" fmla="*/ 160 w 277"/>
                  <a:gd name="T47" fmla="*/ 76 h 228"/>
                  <a:gd name="T48" fmla="*/ 167 w 277"/>
                  <a:gd name="T49" fmla="*/ 73 h 228"/>
                  <a:gd name="T50" fmla="*/ 174 w 277"/>
                  <a:gd name="T51" fmla="*/ 71 h 228"/>
                  <a:gd name="T52" fmla="*/ 181 w 277"/>
                  <a:gd name="T53" fmla="*/ 69 h 228"/>
                  <a:gd name="T54" fmla="*/ 191 w 277"/>
                  <a:gd name="T55" fmla="*/ 69 h 228"/>
                  <a:gd name="T56" fmla="*/ 200 w 277"/>
                  <a:gd name="T57" fmla="*/ 71 h 228"/>
                  <a:gd name="T58" fmla="*/ 210 w 277"/>
                  <a:gd name="T59" fmla="*/ 73 h 228"/>
                  <a:gd name="T60" fmla="*/ 219 w 277"/>
                  <a:gd name="T61" fmla="*/ 81 h 228"/>
                  <a:gd name="T62" fmla="*/ 229 w 277"/>
                  <a:gd name="T63" fmla="*/ 90 h 228"/>
                  <a:gd name="T64" fmla="*/ 234 w 277"/>
                  <a:gd name="T65" fmla="*/ 97 h 228"/>
                  <a:gd name="T66" fmla="*/ 236 w 277"/>
                  <a:gd name="T67" fmla="*/ 107 h 228"/>
                  <a:gd name="T68" fmla="*/ 239 w 277"/>
                  <a:gd name="T69" fmla="*/ 116 h 228"/>
                  <a:gd name="T70" fmla="*/ 239 w 277"/>
                  <a:gd name="T71" fmla="*/ 124 h 228"/>
                  <a:gd name="T72" fmla="*/ 236 w 277"/>
                  <a:gd name="T73" fmla="*/ 131 h 228"/>
                  <a:gd name="T74" fmla="*/ 236 w 277"/>
                  <a:gd name="T75" fmla="*/ 138 h 228"/>
                  <a:gd name="T76" fmla="*/ 234 w 277"/>
                  <a:gd name="T77" fmla="*/ 143 h 228"/>
                  <a:gd name="T78" fmla="*/ 234 w 277"/>
                  <a:gd name="T79" fmla="*/ 145 h 228"/>
                  <a:gd name="T80" fmla="*/ 231 w 277"/>
                  <a:gd name="T81" fmla="*/ 145 h 228"/>
                  <a:gd name="T82" fmla="*/ 234 w 277"/>
                  <a:gd name="T83" fmla="*/ 147 h 228"/>
                  <a:gd name="T84" fmla="*/ 236 w 277"/>
                  <a:gd name="T85" fmla="*/ 147 h 228"/>
                  <a:gd name="T86" fmla="*/ 241 w 277"/>
                  <a:gd name="T87" fmla="*/ 152 h 228"/>
                  <a:gd name="T88" fmla="*/ 248 w 277"/>
                  <a:gd name="T89" fmla="*/ 157 h 228"/>
                  <a:gd name="T90" fmla="*/ 253 w 277"/>
                  <a:gd name="T91" fmla="*/ 164 h 228"/>
                  <a:gd name="T92" fmla="*/ 260 w 277"/>
                  <a:gd name="T93" fmla="*/ 174 h 228"/>
                  <a:gd name="T94" fmla="*/ 267 w 277"/>
                  <a:gd name="T95" fmla="*/ 183 h 228"/>
                  <a:gd name="T96" fmla="*/ 272 w 277"/>
                  <a:gd name="T97" fmla="*/ 195 h 228"/>
                  <a:gd name="T98" fmla="*/ 274 w 277"/>
                  <a:gd name="T99" fmla="*/ 212 h 228"/>
                  <a:gd name="T100" fmla="*/ 277 w 277"/>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7" h="228">
                    <a:moveTo>
                      <a:pt x="0" y="23"/>
                    </a:moveTo>
                    <a:lnTo>
                      <a:pt x="5" y="23"/>
                    </a:lnTo>
                    <a:lnTo>
                      <a:pt x="10" y="19"/>
                    </a:lnTo>
                    <a:lnTo>
                      <a:pt x="17" y="14"/>
                    </a:lnTo>
                    <a:lnTo>
                      <a:pt x="26" y="9"/>
                    </a:lnTo>
                    <a:lnTo>
                      <a:pt x="36" y="4"/>
                    </a:lnTo>
                    <a:lnTo>
                      <a:pt x="50" y="2"/>
                    </a:lnTo>
                    <a:lnTo>
                      <a:pt x="65" y="0"/>
                    </a:lnTo>
                    <a:lnTo>
                      <a:pt x="79" y="0"/>
                    </a:lnTo>
                    <a:lnTo>
                      <a:pt x="96" y="4"/>
                    </a:lnTo>
                    <a:lnTo>
                      <a:pt x="110" y="11"/>
                    </a:lnTo>
                    <a:lnTo>
                      <a:pt x="124" y="23"/>
                    </a:lnTo>
                    <a:lnTo>
                      <a:pt x="134" y="33"/>
                    </a:lnTo>
                    <a:lnTo>
                      <a:pt x="143" y="42"/>
                    </a:lnTo>
                    <a:lnTo>
                      <a:pt x="148" y="52"/>
                    </a:lnTo>
                    <a:lnTo>
                      <a:pt x="150" y="59"/>
                    </a:lnTo>
                    <a:lnTo>
                      <a:pt x="153" y="66"/>
                    </a:lnTo>
                    <a:lnTo>
                      <a:pt x="153" y="73"/>
                    </a:lnTo>
                    <a:lnTo>
                      <a:pt x="153" y="78"/>
                    </a:lnTo>
                    <a:lnTo>
                      <a:pt x="153" y="81"/>
                    </a:lnTo>
                    <a:lnTo>
                      <a:pt x="155" y="78"/>
                    </a:lnTo>
                    <a:lnTo>
                      <a:pt x="160" y="76"/>
                    </a:lnTo>
                    <a:lnTo>
                      <a:pt x="167" y="73"/>
                    </a:lnTo>
                    <a:lnTo>
                      <a:pt x="174" y="71"/>
                    </a:lnTo>
                    <a:lnTo>
                      <a:pt x="181" y="69"/>
                    </a:lnTo>
                    <a:lnTo>
                      <a:pt x="191" y="69"/>
                    </a:lnTo>
                    <a:lnTo>
                      <a:pt x="200" y="71"/>
                    </a:lnTo>
                    <a:lnTo>
                      <a:pt x="210" y="73"/>
                    </a:lnTo>
                    <a:lnTo>
                      <a:pt x="219" y="81"/>
                    </a:lnTo>
                    <a:lnTo>
                      <a:pt x="229" y="90"/>
                    </a:lnTo>
                    <a:lnTo>
                      <a:pt x="234" y="97"/>
                    </a:lnTo>
                    <a:lnTo>
                      <a:pt x="236" y="107"/>
                    </a:lnTo>
                    <a:lnTo>
                      <a:pt x="239" y="116"/>
                    </a:lnTo>
                    <a:lnTo>
                      <a:pt x="239" y="124"/>
                    </a:lnTo>
                    <a:lnTo>
                      <a:pt x="236" y="131"/>
                    </a:lnTo>
                    <a:lnTo>
                      <a:pt x="236" y="138"/>
                    </a:lnTo>
                    <a:lnTo>
                      <a:pt x="234" y="143"/>
                    </a:lnTo>
                    <a:lnTo>
                      <a:pt x="234" y="145"/>
                    </a:lnTo>
                    <a:lnTo>
                      <a:pt x="231" y="145"/>
                    </a:lnTo>
                    <a:lnTo>
                      <a:pt x="234" y="147"/>
                    </a:lnTo>
                    <a:lnTo>
                      <a:pt x="236" y="147"/>
                    </a:lnTo>
                    <a:lnTo>
                      <a:pt x="241" y="152"/>
                    </a:lnTo>
                    <a:lnTo>
                      <a:pt x="248" y="157"/>
                    </a:lnTo>
                    <a:lnTo>
                      <a:pt x="253" y="164"/>
                    </a:lnTo>
                    <a:lnTo>
                      <a:pt x="260" y="174"/>
                    </a:lnTo>
                    <a:lnTo>
                      <a:pt x="267" y="183"/>
                    </a:lnTo>
                    <a:lnTo>
                      <a:pt x="272" y="195"/>
                    </a:lnTo>
                    <a:lnTo>
                      <a:pt x="274" y="212"/>
                    </a:lnTo>
                    <a:lnTo>
                      <a:pt x="277"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99"/>
              <p:cNvSpPr>
                <a:spLocks/>
              </p:cNvSpPr>
              <p:nvPr/>
            </p:nvSpPr>
            <p:spPr bwMode="auto">
              <a:xfrm>
                <a:off x="3892" y="2676"/>
                <a:ext cx="356" cy="238"/>
              </a:xfrm>
              <a:custGeom>
                <a:avLst/>
                <a:gdLst>
                  <a:gd name="T0" fmla="*/ 2 w 358"/>
                  <a:gd name="T1" fmla="*/ 219 h 236"/>
                  <a:gd name="T2" fmla="*/ 9 w 358"/>
                  <a:gd name="T3" fmla="*/ 193 h 236"/>
                  <a:gd name="T4" fmla="*/ 21 w 358"/>
                  <a:gd name="T5" fmla="*/ 174 h 236"/>
                  <a:gd name="T6" fmla="*/ 33 w 358"/>
                  <a:gd name="T7" fmla="*/ 162 h 236"/>
                  <a:gd name="T8" fmla="*/ 43 w 358"/>
                  <a:gd name="T9" fmla="*/ 155 h 236"/>
                  <a:gd name="T10" fmla="*/ 43 w 358"/>
                  <a:gd name="T11" fmla="*/ 155 h 236"/>
                  <a:gd name="T12" fmla="*/ 40 w 358"/>
                  <a:gd name="T13" fmla="*/ 145 h 236"/>
                  <a:gd name="T14" fmla="*/ 38 w 358"/>
                  <a:gd name="T15" fmla="*/ 134 h 236"/>
                  <a:gd name="T16" fmla="*/ 38 w 358"/>
                  <a:gd name="T17" fmla="*/ 117 h 236"/>
                  <a:gd name="T18" fmla="*/ 48 w 358"/>
                  <a:gd name="T19" fmla="*/ 98 h 236"/>
                  <a:gd name="T20" fmla="*/ 67 w 358"/>
                  <a:gd name="T21" fmla="*/ 83 h 236"/>
                  <a:gd name="T22" fmla="*/ 83 w 358"/>
                  <a:gd name="T23" fmla="*/ 79 h 236"/>
                  <a:gd name="T24" fmla="*/ 102 w 358"/>
                  <a:gd name="T25" fmla="*/ 81 h 236"/>
                  <a:gd name="T26" fmla="*/ 114 w 358"/>
                  <a:gd name="T27" fmla="*/ 86 h 236"/>
                  <a:gd name="T28" fmla="*/ 121 w 358"/>
                  <a:gd name="T29" fmla="*/ 91 h 236"/>
                  <a:gd name="T30" fmla="*/ 124 w 358"/>
                  <a:gd name="T31" fmla="*/ 88 h 236"/>
                  <a:gd name="T32" fmla="*/ 121 w 358"/>
                  <a:gd name="T33" fmla="*/ 81 h 236"/>
                  <a:gd name="T34" fmla="*/ 124 w 358"/>
                  <a:gd name="T35" fmla="*/ 69 h 236"/>
                  <a:gd name="T36" fmla="*/ 133 w 358"/>
                  <a:gd name="T37" fmla="*/ 52 h 236"/>
                  <a:gd name="T38" fmla="*/ 152 w 358"/>
                  <a:gd name="T39" fmla="*/ 31 h 236"/>
                  <a:gd name="T40" fmla="*/ 181 w 358"/>
                  <a:gd name="T41" fmla="*/ 14 h 236"/>
                  <a:gd name="T42" fmla="*/ 212 w 358"/>
                  <a:gd name="T43" fmla="*/ 10 h 236"/>
                  <a:gd name="T44" fmla="*/ 238 w 358"/>
                  <a:gd name="T45" fmla="*/ 14 h 236"/>
                  <a:gd name="T46" fmla="*/ 260 w 358"/>
                  <a:gd name="T47" fmla="*/ 24 h 236"/>
                  <a:gd name="T48" fmla="*/ 272 w 358"/>
                  <a:gd name="T49" fmla="*/ 31 h 236"/>
                  <a:gd name="T50" fmla="*/ 274 w 358"/>
                  <a:gd name="T51" fmla="*/ 31 h 236"/>
                  <a:gd name="T52" fmla="*/ 274 w 358"/>
                  <a:gd name="T53" fmla="*/ 26 h 236"/>
                  <a:gd name="T54" fmla="*/ 279 w 358"/>
                  <a:gd name="T55" fmla="*/ 17 h 236"/>
                  <a:gd name="T56" fmla="*/ 288 w 358"/>
                  <a:gd name="T57" fmla="*/ 7 h 236"/>
                  <a:gd name="T58" fmla="*/ 305 w 358"/>
                  <a:gd name="T59" fmla="*/ 2 h 236"/>
                  <a:gd name="T60" fmla="*/ 327 w 358"/>
                  <a:gd name="T61" fmla="*/ 2 h 236"/>
                  <a:gd name="T62" fmla="*/ 343 w 358"/>
                  <a:gd name="T63" fmla="*/ 7 h 236"/>
                  <a:gd name="T64" fmla="*/ 350 w 358"/>
                  <a:gd name="T65" fmla="*/ 17 h 236"/>
                  <a:gd name="T66" fmla="*/ 355 w 358"/>
                  <a:gd name="T67" fmla="*/ 26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2" y="219"/>
                    </a:lnTo>
                    <a:lnTo>
                      <a:pt x="5" y="205"/>
                    </a:lnTo>
                    <a:lnTo>
                      <a:pt x="9" y="193"/>
                    </a:lnTo>
                    <a:lnTo>
                      <a:pt x="14" y="181"/>
                    </a:lnTo>
                    <a:lnTo>
                      <a:pt x="21" y="174"/>
                    </a:lnTo>
                    <a:lnTo>
                      <a:pt x="29" y="167"/>
                    </a:lnTo>
                    <a:lnTo>
                      <a:pt x="33" y="162"/>
                    </a:lnTo>
                    <a:lnTo>
                      <a:pt x="38" y="157"/>
                    </a:lnTo>
                    <a:lnTo>
                      <a:pt x="43" y="155"/>
                    </a:lnTo>
                    <a:lnTo>
                      <a:pt x="40" y="150"/>
                    </a:lnTo>
                    <a:lnTo>
                      <a:pt x="40" y="145"/>
                    </a:lnTo>
                    <a:lnTo>
                      <a:pt x="38" y="141"/>
                    </a:lnTo>
                    <a:lnTo>
                      <a:pt x="38" y="134"/>
                    </a:lnTo>
                    <a:lnTo>
                      <a:pt x="38" y="124"/>
                    </a:lnTo>
                    <a:lnTo>
                      <a:pt x="38" y="117"/>
                    </a:lnTo>
                    <a:lnTo>
                      <a:pt x="43" y="107"/>
                    </a:lnTo>
                    <a:lnTo>
                      <a:pt x="48" y="98"/>
                    </a:lnTo>
                    <a:lnTo>
                      <a:pt x="55" y="91"/>
                    </a:lnTo>
                    <a:lnTo>
                      <a:pt x="67" y="83"/>
                    </a:lnTo>
                    <a:lnTo>
                      <a:pt x="76" y="81"/>
                    </a:lnTo>
                    <a:lnTo>
                      <a:pt x="83" y="79"/>
                    </a:lnTo>
                    <a:lnTo>
                      <a:pt x="93" y="79"/>
                    </a:lnTo>
                    <a:lnTo>
                      <a:pt x="102" y="81"/>
                    </a:lnTo>
                    <a:lnTo>
                      <a:pt x="110" y="83"/>
                    </a:lnTo>
                    <a:lnTo>
                      <a:pt x="114" y="86"/>
                    </a:lnTo>
                    <a:lnTo>
                      <a:pt x="119" y="88"/>
                    </a:lnTo>
                    <a:lnTo>
                      <a:pt x="121" y="91"/>
                    </a:lnTo>
                    <a:lnTo>
                      <a:pt x="124" y="91"/>
                    </a:lnTo>
                    <a:lnTo>
                      <a:pt x="124" y="88"/>
                    </a:lnTo>
                    <a:lnTo>
                      <a:pt x="121" y="86"/>
                    </a:lnTo>
                    <a:lnTo>
                      <a:pt x="121" y="81"/>
                    </a:lnTo>
                    <a:lnTo>
                      <a:pt x="124" y="76"/>
                    </a:lnTo>
                    <a:lnTo>
                      <a:pt x="124" y="69"/>
                    </a:lnTo>
                    <a:lnTo>
                      <a:pt x="129" y="60"/>
                    </a:lnTo>
                    <a:lnTo>
                      <a:pt x="133" y="52"/>
                    </a:lnTo>
                    <a:lnTo>
                      <a:pt x="141" y="43"/>
                    </a:lnTo>
                    <a:lnTo>
                      <a:pt x="152" y="31"/>
                    </a:lnTo>
                    <a:lnTo>
                      <a:pt x="164" y="21"/>
                    </a:lnTo>
                    <a:lnTo>
                      <a:pt x="181" y="14"/>
                    </a:lnTo>
                    <a:lnTo>
                      <a:pt x="195" y="10"/>
                    </a:lnTo>
                    <a:lnTo>
                      <a:pt x="212" y="10"/>
                    </a:lnTo>
                    <a:lnTo>
                      <a:pt x="226" y="10"/>
                    </a:lnTo>
                    <a:lnTo>
                      <a:pt x="238" y="14"/>
                    </a:lnTo>
                    <a:lnTo>
                      <a:pt x="250" y="19"/>
                    </a:lnTo>
                    <a:lnTo>
                      <a:pt x="260" y="24"/>
                    </a:lnTo>
                    <a:lnTo>
                      <a:pt x="267" y="29"/>
                    </a:lnTo>
                    <a:lnTo>
                      <a:pt x="272" y="31"/>
                    </a:lnTo>
                    <a:lnTo>
                      <a:pt x="274" y="33"/>
                    </a:lnTo>
                    <a:lnTo>
                      <a:pt x="274" y="31"/>
                    </a:lnTo>
                    <a:lnTo>
                      <a:pt x="274" y="29"/>
                    </a:lnTo>
                    <a:lnTo>
                      <a:pt x="274" y="26"/>
                    </a:lnTo>
                    <a:lnTo>
                      <a:pt x="276" y="21"/>
                    </a:lnTo>
                    <a:lnTo>
                      <a:pt x="279" y="17"/>
                    </a:lnTo>
                    <a:lnTo>
                      <a:pt x="284" y="12"/>
                    </a:lnTo>
                    <a:lnTo>
                      <a:pt x="288" y="7"/>
                    </a:lnTo>
                    <a:lnTo>
                      <a:pt x="296" y="5"/>
                    </a:lnTo>
                    <a:lnTo>
                      <a:pt x="305" y="2"/>
                    </a:lnTo>
                    <a:lnTo>
                      <a:pt x="315" y="0"/>
                    </a:lnTo>
                    <a:lnTo>
                      <a:pt x="327" y="2"/>
                    </a:lnTo>
                    <a:lnTo>
                      <a:pt x="336" y="5"/>
                    </a:lnTo>
                    <a:lnTo>
                      <a:pt x="343" y="7"/>
                    </a:lnTo>
                    <a:lnTo>
                      <a:pt x="348" y="12"/>
                    </a:lnTo>
                    <a:lnTo>
                      <a:pt x="350" y="17"/>
                    </a:lnTo>
                    <a:lnTo>
                      <a:pt x="355" y="21"/>
                    </a:lnTo>
                    <a:lnTo>
                      <a:pt x="355" y="26"/>
                    </a:lnTo>
                    <a:lnTo>
                      <a:pt x="358" y="29"/>
                    </a:lnTo>
                    <a:lnTo>
                      <a:pt x="358" y="31"/>
                    </a:lnTo>
                    <a:lnTo>
                      <a:pt x="358"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100"/>
              <p:cNvSpPr>
                <a:spLocks/>
              </p:cNvSpPr>
              <p:nvPr/>
            </p:nvSpPr>
            <p:spPr bwMode="auto">
              <a:xfrm>
                <a:off x="3892" y="2910"/>
                <a:ext cx="272" cy="231"/>
              </a:xfrm>
              <a:custGeom>
                <a:avLst/>
                <a:gdLst>
                  <a:gd name="T0" fmla="*/ 272 w 272"/>
                  <a:gd name="T1" fmla="*/ 202 h 229"/>
                  <a:gd name="T2" fmla="*/ 272 w 272"/>
                  <a:gd name="T3" fmla="*/ 205 h 229"/>
                  <a:gd name="T4" fmla="*/ 267 w 272"/>
                  <a:gd name="T5" fmla="*/ 207 h 229"/>
                  <a:gd name="T6" fmla="*/ 260 w 272"/>
                  <a:gd name="T7" fmla="*/ 212 h 229"/>
                  <a:gd name="T8" fmla="*/ 250 w 272"/>
                  <a:gd name="T9" fmla="*/ 217 h 229"/>
                  <a:gd name="T10" fmla="*/ 238 w 272"/>
                  <a:gd name="T11" fmla="*/ 221 h 229"/>
                  <a:gd name="T12" fmla="*/ 226 w 272"/>
                  <a:gd name="T13" fmla="*/ 226 h 229"/>
                  <a:gd name="T14" fmla="*/ 212 w 272"/>
                  <a:gd name="T15" fmla="*/ 229 h 229"/>
                  <a:gd name="T16" fmla="*/ 195 w 272"/>
                  <a:gd name="T17" fmla="*/ 226 h 229"/>
                  <a:gd name="T18" fmla="*/ 181 w 272"/>
                  <a:gd name="T19" fmla="*/ 224 h 229"/>
                  <a:gd name="T20" fmla="*/ 164 w 272"/>
                  <a:gd name="T21" fmla="*/ 214 h 229"/>
                  <a:gd name="T22" fmla="*/ 152 w 272"/>
                  <a:gd name="T23" fmla="*/ 205 h 229"/>
                  <a:gd name="T24" fmla="*/ 141 w 272"/>
                  <a:gd name="T25" fmla="*/ 195 h 229"/>
                  <a:gd name="T26" fmla="*/ 133 w 272"/>
                  <a:gd name="T27" fmla="*/ 186 h 229"/>
                  <a:gd name="T28" fmla="*/ 129 w 272"/>
                  <a:gd name="T29" fmla="*/ 176 h 229"/>
                  <a:gd name="T30" fmla="*/ 124 w 272"/>
                  <a:gd name="T31" fmla="*/ 167 h 229"/>
                  <a:gd name="T32" fmla="*/ 124 w 272"/>
                  <a:gd name="T33" fmla="*/ 159 h 229"/>
                  <a:gd name="T34" fmla="*/ 121 w 272"/>
                  <a:gd name="T35" fmla="*/ 155 h 229"/>
                  <a:gd name="T36" fmla="*/ 121 w 272"/>
                  <a:gd name="T37" fmla="*/ 150 h 229"/>
                  <a:gd name="T38" fmla="*/ 124 w 272"/>
                  <a:gd name="T39" fmla="*/ 148 h 229"/>
                  <a:gd name="T40" fmla="*/ 124 w 272"/>
                  <a:gd name="T41" fmla="*/ 145 h 229"/>
                  <a:gd name="T42" fmla="*/ 121 w 272"/>
                  <a:gd name="T43" fmla="*/ 148 h 229"/>
                  <a:gd name="T44" fmla="*/ 119 w 272"/>
                  <a:gd name="T45" fmla="*/ 150 h 229"/>
                  <a:gd name="T46" fmla="*/ 114 w 272"/>
                  <a:gd name="T47" fmla="*/ 152 h 229"/>
                  <a:gd name="T48" fmla="*/ 110 w 272"/>
                  <a:gd name="T49" fmla="*/ 155 h 229"/>
                  <a:gd name="T50" fmla="*/ 102 w 272"/>
                  <a:gd name="T51" fmla="*/ 157 h 229"/>
                  <a:gd name="T52" fmla="*/ 93 w 272"/>
                  <a:gd name="T53" fmla="*/ 157 h 229"/>
                  <a:gd name="T54" fmla="*/ 83 w 272"/>
                  <a:gd name="T55" fmla="*/ 157 h 229"/>
                  <a:gd name="T56" fmla="*/ 76 w 272"/>
                  <a:gd name="T57" fmla="*/ 157 h 229"/>
                  <a:gd name="T58" fmla="*/ 67 w 272"/>
                  <a:gd name="T59" fmla="*/ 152 h 229"/>
                  <a:gd name="T60" fmla="*/ 55 w 272"/>
                  <a:gd name="T61" fmla="*/ 145 h 229"/>
                  <a:gd name="T62" fmla="*/ 48 w 272"/>
                  <a:gd name="T63" fmla="*/ 138 h 229"/>
                  <a:gd name="T64" fmla="*/ 43 w 272"/>
                  <a:gd name="T65" fmla="*/ 128 h 229"/>
                  <a:gd name="T66" fmla="*/ 38 w 272"/>
                  <a:gd name="T67" fmla="*/ 121 h 229"/>
                  <a:gd name="T68" fmla="*/ 38 w 272"/>
                  <a:gd name="T69" fmla="*/ 112 h 229"/>
                  <a:gd name="T70" fmla="*/ 38 w 272"/>
                  <a:gd name="T71" fmla="*/ 105 h 229"/>
                  <a:gd name="T72" fmla="*/ 38 w 272"/>
                  <a:gd name="T73" fmla="*/ 97 h 229"/>
                  <a:gd name="T74" fmla="*/ 40 w 272"/>
                  <a:gd name="T75" fmla="*/ 90 h 229"/>
                  <a:gd name="T76" fmla="*/ 40 w 272"/>
                  <a:gd name="T77" fmla="*/ 86 h 229"/>
                  <a:gd name="T78" fmla="*/ 43 w 272"/>
                  <a:gd name="T79" fmla="*/ 83 h 229"/>
                  <a:gd name="T80" fmla="*/ 43 w 272"/>
                  <a:gd name="T81" fmla="*/ 81 h 229"/>
                  <a:gd name="T82" fmla="*/ 43 w 272"/>
                  <a:gd name="T83" fmla="*/ 81 h 229"/>
                  <a:gd name="T84" fmla="*/ 38 w 272"/>
                  <a:gd name="T85" fmla="*/ 78 h 229"/>
                  <a:gd name="T86" fmla="*/ 33 w 272"/>
                  <a:gd name="T87" fmla="*/ 76 h 229"/>
                  <a:gd name="T88" fmla="*/ 29 w 272"/>
                  <a:gd name="T89" fmla="*/ 71 h 229"/>
                  <a:gd name="T90" fmla="*/ 21 w 272"/>
                  <a:gd name="T91" fmla="*/ 64 h 229"/>
                  <a:gd name="T92" fmla="*/ 14 w 272"/>
                  <a:gd name="T93" fmla="*/ 55 h 229"/>
                  <a:gd name="T94" fmla="*/ 9 w 272"/>
                  <a:gd name="T95" fmla="*/ 45 h 229"/>
                  <a:gd name="T96" fmla="*/ 5 w 272"/>
                  <a:gd name="T97" fmla="*/ 31 h 229"/>
                  <a:gd name="T98" fmla="*/ 2 w 272"/>
                  <a:gd name="T99" fmla="*/ 16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2"/>
                    </a:moveTo>
                    <a:lnTo>
                      <a:pt x="272" y="205"/>
                    </a:lnTo>
                    <a:lnTo>
                      <a:pt x="267" y="207"/>
                    </a:lnTo>
                    <a:lnTo>
                      <a:pt x="260" y="212"/>
                    </a:lnTo>
                    <a:lnTo>
                      <a:pt x="250" y="217"/>
                    </a:lnTo>
                    <a:lnTo>
                      <a:pt x="238" y="221"/>
                    </a:lnTo>
                    <a:lnTo>
                      <a:pt x="226" y="226"/>
                    </a:lnTo>
                    <a:lnTo>
                      <a:pt x="212" y="229"/>
                    </a:lnTo>
                    <a:lnTo>
                      <a:pt x="195" y="226"/>
                    </a:lnTo>
                    <a:lnTo>
                      <a:pt x="181" y="224"/>
                    </a:lnTo>
                    <a:lnTo>
                      <a:pt x="164" y="214"/>
                    </a:lnTo>
                    <a:lnTo>
                      <a:pt x="152" y="205"/>
                    </a:lnTo>
                    <a:lnTo>
                      <a:pt x="141" y="195"/>
                    </a:lnTo>
                    <a:lnTo>
                      <a:pt x="133" y="186"/>
                    </a:lnTo>
                    <a:lnTo>
                      <a:pt x="129" y="176"/>
                    </a:lnTo>
                    <a:lnTo>
                      <a:pt x="124" y="167"/>
                    </a:lnTo>
                    <a:lnTo>
                      <a:pt x="124" y="159"/>
                    </a:lnTo>
                    <a:lnTo>
                      <a:pt x="121" y="155"/>
                    </a:lnTo>
                    <a:lnTo>
                      <a:pt x="121" y="150"/>
                    </a:lnTo>
                    <a:lnTo>
                      <a:pt x="124" y="148"/>
                    </a:lnTo>
                    <a:lnTo>
                      <a:pt x="124" y="145"/>
                    </a:lnTo>
                    <a:lnTo>
                      <a:pt x="121" y="148"/>
                    </a:lnTo>
                    <a:lnTo>
                      <a:pt x="119" y="150"/>
                    </a:lnTo>
                    <a:lnTo>
                      <a:pt x="114" y="152"/>
                    </a:lnTo>
                    <a:lnTo>
                      <a:pt x="110" y="155"/>
                    </a:lnTo>
                    <a:lnTo>
                      <a:pt x="102" y="157"/>
                    </a:lnTo>
                    <a:lnTo>
                      <a:pt x="93" y="157"/>
                    </a:lnTo>
                    <a:lnTo>
                      <a:pt x="83" y="157"/>
                    </a:lnTo>
                    <a:lnTo>
                      <a:pt x="76" y="157"/>
                    </a:lnTo>
                    <a:lnTo>
                      <a:pt x="67" y="152"/>
                    </a:lnTo>
                    <a:lnTo>
                      <a:pt x="55" y="145"/>
                    </a:lnTo>
                    <a:lnTo>
                      <a:pt x="48" y="138"/>
                    </a:lnTo>
                    <a:lnTo>
                      <a:pt x="43" y="128"/>
                    </a:lnTo>
                    <a:lnTo>
                      <a:pt x="38" y="121"/>
                    </a:lnTo>
                    <a:lnTo>
                      <a:pt x="38" y="112"/>
                    </a:lnTo>
                    <a:lnTo>
                      <a:pt x="38" y="105"/>
                    </a:lnTo>
                    <a:lnTo>
                      <a:pt x="38" y="97"/>
                    </a:lnTo>
                    <a:lnTo>
                      <a:pt x="40" y="90"/>
                    </a:lnTo>
                    <a:lnTo>
                      <a:pt x="40" y="86"/>
                    </a:lnTo>
                    <a:lnTo>
                      <a:pt x="43" y="83"/>
                    </a:lnTo>
                    <a:lnTo>
                      <a:pt x="43" y="81"/>
                    </a:lnTo>
                    <a:lnTo>
                      <a:pt x="38" y="78"/>
                    </a:lnTo>
                    <a:lnTo>
                      <a:pt x="33" y="76"/>
                    </a:lnTo>
                    <a:lnTo>
                      <a:pt x="29" y="71"/>
                    </a:lnTo>
                    <a:lnTo>
                      <a:pt x="21" y="64"/>
                    </a:lnTo>
                    <a:lnTo>
                      <a:pt x="14" y="55"/>
                    </a:lnTo>
                    <a:lnTo>
                      <a:pt x="9" y="45"/>
                    </a:lnTo>
                    <a:lnTo>
                      <a:pt x="5" y="31"/>
                    </a:lnTo>
                    <a:lnTo>
                      <a:pt x="2" y="16"/>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101"/>
              <p:cNvSpPr>
                <a:spLocks/>
              </p:cNvSpPr>
              <p:nvPr/>
            </p:nvSpPr>
            <p:spPr bwMode="auto">
              <a:xfrm>
                <a:off x="4167" y="2910"/>
                <a:ext cx="352" cy="238"/>
              </a:xfrm>
              <a:custGeom>
                <a:avLst/>
                <a:gdLst>
                  <a:gd name="T0" fmla="*/ 355 w 355"/>
                  <a:gd name="T1" fmla="*/ 16 h 236"/>
                  <a:gd name="T2" fmla="*/ 348 w 355"/>
                  <a:gd name="T3" fmla="*/ 45 h 236"/>
                  <a:gd name="T4" fmla="*/ 334 w 355"/>
                  <a:gd name="T5" fmla="*/ 64 h 236"/>
                  <a:gd name="T6" fmla="*/ 322 w 355"/>
                  <a:gd name="T7" fmla="*/ 76 h 236"/>
                  <a:gd name="T8" fmla="*/ 315 w 355"/>
                  <a:gd name="T9" fmla="*/ 81 h 236"/>
                  <a:gd name="T10" fmla="*/ 315 w 355"/>
                  <a:gd name="T11" fmla="*/ 83 h 236"/>
                  <a:gd name="T12" fmla="*/ 317 w 355"/>
                  <a:gd name="T13" fmla="*/ 90 h 236"/>
                  <a:gd name="T14" fmla="*/ 320 w 355"/>
                  <a:gd name="T15" fmla="*/ 105 h 236"/>
                  <a:gd name="T16" fmla="*/ 317 w 355"/>
                  <a:gd name="T17" fmla="*/ 121 h 236"/>
                  <a:gd name="T18" fmla="*/ 310 w 355"/>
                  <a:gd name="T19" fmla="*/ 138 h 236"/>
                  <a:gd name="T20" fmla="*/ 291 w 355"/>
                  <a:gd name="T21" fmla="*/ 152 h 236"/>
                  <a:gd name="T22" fmla="*/ 272 w 355"/>
                  <a:gd name="T23" fmla="*/ 159 h 236"/>
                  <a:gd name="T24" fmla="*/ 255 w 355"/>
                  <a:gd name="T25" fmla="*/ 157 h 236"/>
                  <a:gd name="T26" fmla="*/ 241 w 355"/>
                  <a:gd name="T27" fmla="*/ 152 h 236"/>
                  <a:gd name="T28" fmla="*/ 234 w 355"/>
                  <a:gd name="T29" fmla="*/ 148 h 236"/>
                  <a:gd name="T30" fmla="*/ 234 w 355"/>
                  <a:gd name="T31" fmla="*/ 148 h 236"/>
                  <a:gd name="T32" fmla="*/ 234 w 355"/>
                  <a:gd name="T33" fmla="*/ 155 h 236"/>
                  <a:gd name="T34" fmla="*/ 231 w 355"/>
                  <a:gd name="T35" fmla="*/ 169 h 236"/>
                  <a:gd name="T36" fmla="*/ 224 w 355"/>
                  <a:gd name="T37" fmla="*/ 186 h 236"/>
                  <a:gd name="T38" fmla="*/ 205 w 355"/>
                  <a:gd name="T39" fmla="*/ 205 h 236"/>
                  <a:gd name="T40" fmla="*/ 177 w 355"/>
                  <a:gd name="T41" fmla="*/ 224 h 236"/>
                  <a:gd name="T42" fmla="*/ 146 w 355"/>
                  <a:gd name="T43" fmla="*/ 229 h 236"/>
                  <a:gd name="T44" fmla="*/ 117 w 355"/>
                  <a:gd name="T45" fmla="*/ 224 h 236"/>
                  <a:gd name="T46" fmla="*/ 98 w 355"/>
                  <a:gd name="T47" fmla="*/ 214 h 236"/>
                  <a:gd name="T48" fmla="*/ 86 w 355"/>
                  <a:gd name="T49" fmla="*/ 205 h 236"/>
                  <a:gd name="T50" fmla="*/ 84 w 355"/>
                  <a:gd name="T51" fmla="*/ 205 h 236"/>
                  <a:gd name="T52" fmla="*/ 81 w 355"/>
                  <a:gd name="T53" fmla="*/ 212 h 236"/>
                  <a:gd name="T54" fmla="*/ 76 w 355"/>
                  <a:gd name="T55" fmla="*/ 219 h 236"/>
                  <a:gd name="T56" fmla="*/ 69 w 355"/>
                  <a:gd name="T57" fmla="*/ 229 h 236"/>
                  <a:gd name="T58" fmla="*/ 53 w 355"/>
                  <a:gd name="T59" fmla="*/ 236 h 236"/>
                  <a:gd name="T60" fmla="*/ 31 w 355"/>
                  <a:gd name="T61" fmla="*/ 236 h 236"/>
                  <a:gd name="T62" fmla="*/ 14 w 355"/>
                  <a:gd name="T63" fmla="*/ 229 h 236"/>
                  <a:gd name="T64" fmla="*/ 5 w 355"/>
                  <a:gd name="T65" fmla="*/ 219 h 236"/>
                  <a:gd name="T66" fmla="*/ 0 w 355"/>
                  <a:gd name="T67" fmla="*/ 212 h 236"/>
                  <a:gd name="T68" fmla="*/ 0 w 355"/>
                  <a:gd name="T69" fmla="*/ 205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6">
                    <a:moveTo>
                      <a:pt x="355" y="0"/>
                    </a:moveTo>
                    <a:lnTo>
                      <a:pt x="355" y="16"/>
                    </a:lnTo>
                    <a:lnTo>
                      <a:pt x="353" y="33"/>
                    </a:lnTo>
                    <a:lnTo>
                      <a:pt x="348" y="45"/>
                    </a:lnTo>
                    <a:lnTo>
                      <a:pt x="341" y="55"/>
                    </a:lnTo>
                    <a:lnTo>
                      <a:pt x="334" y="64"/>
                    </a:lnTo>
                    <a:lnTo>
                      <a:pt x="329" y="71"/>
                    </a:lnTo>
                    <a:lnTo>
                      <a:pt x="322" y="76"/>
                    </a:lnTo>
                    <a:lnTo>
                      <a:pt x="317" y="78"/>
                    </a:lnTo>
                    <a:lnTo>
                      <a:pt x="315" y="81"/>
                    </a:lnTo>
                    <a:lnTo>
                      <a:pt x="312" y="83"/>
                    </a:lnTo>
                    <a:lnTo>
                      <a:pt x="315" y="83"/>
                    </a:lnTo>
                    <a:lnTo>
                      <a:pt x="315" y="86"/>
                    </a:lnTo>
                    <a:lnTo>
                      <a:pt x="317" y="90"/>
                    </a:lnTo>
                    <a:lnTo>
                      <a:pt x="317" y="97"/>
                    </a:lnTo>
                    <a:lnTo>
                      <a:pt x="320" y="105"/>
                    </a:lnTo>
                    <a:lnTo>
                      <a:pt x="320" y="112"/>
                    </a:lnTo>
                    <a:lnTo>
                      <a:pt x="317" y="121"/>
                    </a:lnTo>
                    <a:lnTo>
                      <a:pt x="315" y="131"/>
                    </a:lnTo>
                    <a:lnTo>
                      <a:pt x="310" y="138"/>
                    </a:lnTo>
                    <a:lnTo>
                      <a:pt x="300" y="148"/>
                    </a:lnTo>
                    <a:lnTo>
                      <a:pt x="291" y="152"/>
                    </a:lnTo>
                    <a:lnTo>
                      <a:pt x="281" y="157"/>
                    </a:lnTo>
                    <a:lnTo>
                      <a:pt x="272" y="159"/>
                    </a:lnTo>
                    <a:lnTo>
                      <a:pt x="262" y="159"/>
                    </a:lnTo>
                    <a:lnTo>
                      <a:pt x="255" y="157"/>
                    </a:lnTo>
                    <a:lnTo>
                      <a:pt x="248" y="155"/>
                    </a:lnTo>
                    <a:lnTo>
                      <a:pt x="241" y="152"/>
                    </a:lnTo>
                    <a:lnTo>
                      <a:pt x="236" y="150"/>
                    </a:lnTo>
                    <a:lnTo>
                      <a:pt x="234" y="148"/>
                    </a:lnTo>
                    <a:lnTo>
                      <a:pt x="234" y="150"/>
                    </a:lnTo>
                    <a:lnTo>
                      <a:pt x="234" y="155"/>
                    </a:lnTo>
                    <a:lnTo>
                      <a:pt x="234" y="162"/>
                    </a:lnTo>
                    <a:lnTo>
                      <a:pt x="231" y="169"/>
                    </a:lnTo>
                    <a:lnTo>
                      <a:pt x="229" y="176"/>
                    </a:lnTo>
                    <a:lnTo>
                      <a:pt x="224" y="186"/>
                    </a:lnTo>
                    <a:lnTo>
                      <a:pt x="215" y="195"/>
                    </a:lnTo>
                    <a:lnTo>
                      <a:pt x="205" y="205"/>
                    </a:lnTo>
                    <a:lnTo>
                      <a:pt x="191" y="217"/>
                    </a:lnTo>
                    <a:lnTo>
                      <a:pt x="177" y="224"/>
                    </a:lnTo>
                    <a:lnTo>
                      <a:pt x="160" y="229"/>
                    </a:lnTo>
                    <a:lnTo>
                      <a:pt x="146" y="229"/>
                    </a:lnTo>
                    <a:lnTo>
                      <a:pt x="131" y="226"/>
                    </a:lnTo>
                    <a:lnTo>
                      <a:pt x="117" y="224"/>
                    </a:lnTo>
                    <a:lnTo>
                      <a:pt x="107" y="219"/>
                    </a:lnTo>
                    <a:lnTo>
                      <a:pt x="98" y="214"/>
                    </a:lnTo>
                    <a:lnTo>
                      <a:pt x="91" y="209"/>
                    </a:lnTo>
                    <a:lnTo>
                      <a:pt x="86" y="205"/>
                    </a:lnTo>
                    <a:lnTo>
                      <a:pt x="84" y="205"/>
                    </a:lnTo>
                    <a:lnTo>
                      <a:pt x="84" y="207"/>
                    </a:lnTo>
                    <a:lnTo>
                      <a:pt x="81" y="212"/>
                    </a:lnTo>
                    <a:lnTo>
                      <a:pt x="81" y="214"/>
                    </a:lnTo>
                    <a:lnTo>
                      <a:pt x="76" y="219"/>
                    </a:lnTo>
                    <a:lnTo>
                      <a:pt x="74" y="224"/>
                    </a:lnTo>
                    <a:lnTo>
                      <a:pt x="69" y="229"/>
                    </a:lnTo>
                    <a:lnTo>
                      <a:pt x="62" y="233"/>
                    </a:lnTo>
                    <a:lnTo>
                      <a:pt x="53" y="236"/>
                    </a:lnTo>
                    <a:lnTo>
                      <a:pt x="41" y="236"/>
                    </a:lnTo>
                    <a:lnTo>
                      <a:pt x="31" y="236"/>
                    </a:lnTo>
                    <a:lnTo>
                      <a:pt x="22" y="233"/>
                    </a:lnTo>
                    <a:lnTo>
                      <a:pt x="14" y="229"/>
                    </a:lnTo>
                    <a:lnTo>
                      <a:pt x="10" y="224"/>
                    </a:lnTo>
                    <a:lnTo>
                      <a:pt x="5" y="219"/>
                    </a:lnTo>
                    <a:lnTo>
                      <a:pt x="2" y="214"/>
                    </a:lnTo>
                    <a:lnTo>
                      <a:pt x="0" y="212"/>
                    </a:lnTo>
                    <a:lnTo>
                      <a:pt x="0" y="207"/>
                    </a:lnTo>
                    <a:lnTo>
                      <a:pt x="0" y="205"/>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5" name="Group 102"/>
            <p:cNvGrpSpPr>
              <a:grpSpLocks/>
            </p:cNvGrpSpPr>
            <p:nvPr/>
          </p:nvGrpSpPr>
          <p:grpSpPr bwMode="auto">
            <a:xfrm>
              <a:off x="4409" y="3428"/>
              <a:ext cx="631" cy="469"/>
              <a:chOff x="4409" y="3428"/>
              <a:chExt cx="631" cy="469"/>
            </a:xfrm>
          </p:grpSpPr>
          <p:sp>
            <p:nvSpPr>
              <p:cNvPr id="122" name="Freeform 103"/>
              <p:cNvSpPr>
                <a:spLocks/>
              </p:cNvSpPr>
              <p:nvPr/>
            </p:nvSpPr>
            <p:spPr bwMode="auto">
              <a:xfrm>
                <a:off x="4765" y="3438"/>
                <a:ext cx="275" cy="228"/>
              </a:xfrm>
              <a:custGeom>
                <a:avLst/>
                <a:gdLst>
                  <a:gd name="T0" fmla="*/ 0 w 274"/>
                  <a:gd name="T1" fmla="*/ 23 h 228"/>
                  <a:gd name="T2" fmla="*/ 3 w 274"/>
                  <a:gd name="T3" fmla="*/ 21 h 228"/>
                  <a:gd name="T4" fmla="*/ 7 w 274"/>
                  <a:gd name="T5" fmla="*/ 19 h 228"/>
                  <a:gd name="T6" fmla="*/ 15 w 274"/>
                  <a:gd name="T7" fmla="*/ 14 h 228"/>
                  <a:gd name="T8" fmla="*/ 24 w 274"/>
                  <a:gd name="T9" fmla="*/ 9 h 228"/>
                  <a:gd name="T10" fmla="*/ 36 w 274"/>
                  <a:gd name="T11" fmla="*/ 4 h 228"/>
                  <a:gd name="T12" fmla="*/ 48 w 274"/>
                  <a:gd name="T13" fmla="*/ 0 h 228"/>
                  <a:gd name="T14" fmla="*/ 62 w 274"/>
                  <a:gd name="T15" fmla="*/ 0 h 228"/>
                  <a:gd name="T16" fmla="*/ 77 w 274"/>
                  <a:gd name="T17" fmla="*/ 0 h 228"/>
                  <a:gd name="T18" fmla="*/ 93 w 274"/>
                  <a:gd name="T19" fmla="*/ 4 h 228"/>
                  <a:gd name="T20" fmla="*/ 108 w 274"/>
                  <a:gd name="T21" fmla="*/ 12 h 228"/>
                  <a:gd name="T22" fmla="*/ 122 w 274"/>
                  <a:gd name="T23" fmla="*/ 21 h 228"/>
                  <a:gd name="T24" fmla="*/ 134 w 274"/>
                  <a:gd name="T25" fmla="*/ 33 h 228"/>
                  <a:gd name="T26" fmla="*/ 141 w 274"/>
                  <a:gd name="T27" fmla="*/ 43 h 228"/>
                  <a:gd name="T28" fmla="*/ 146 w 274"/>
                  <a:gd name="T29" fmla="*/ 52 h 228"/>
                  <a:gd name="T30" fmla="*/ 148 w 274"/>
                  <a:gd name="T31" fmla="*/ 59 h 228"/>
                  <a:gd name="T32" fmla="*/ 151 w 274"/>
                  <a:gd name="T33" fmla="*/ 66 h 228"/>
                  <a:gd name="T34" fmla="*/ 151 w 274"/>
                  <a:gd name="T35" fmla="*/ 71 h 228"/>
                  <a:gd name="T36" fmla="*/ 151 w 274"/>
                  <a:gd name="T37" fmla="*/ 76 h 228"/>
                  <a:gd name="T38" fmla="*/ 151 w 274"/>
                  <a:gd name="T39" fmla="*/ 78 h 228"/>
                  <a:gd name="T40" fmla="*/ 151 w 274"/>
                  <a:gd name="T41" fmla="*/ 81 h 228"/>
                  <a:gd name="T42" fmla="*/ 151 w 274"/>
                  <a:gd name="T43" fmla="*/ 81 h 228"/>
                  <a:gd name="T44" fmla="*/ 155 w 274"/>
                  <a:gd name="T45" fmla="*/ 78 h 228"/>
                  <a:gd name="T46" fmla="*/ 160 w 274"/>
                  <a:gd name="T47" fmla="*/ 76 h 228"/>
                  <a:gd name="T48" fmla="*/ 165 w 274"/>
                  <a:gd name="T49" fmla="*/ 74 h 228"/>
                  <a:gd name="T50" fmla="*/ 172 w 274"/>
                  <a:gd name="T51" fmla="*/ 71 h 228"/>
                  <a:gd name="T52" fmla="*/ 182 w 274"/>
                  <a:gd name="T53" fmla="*/ 69 h 228"/>
                  <a:gd name="T54" fmla="*/ 189 w 274"/>
                  <a:gd name="T55" fmla="*/ 69 h 228"/>
                  <a:gd name="T56" fmla="*/ 198 w 274"/>
                  <a:gd name="T57" fmla="*/ 71 h 228"/>
                  <a:gd name="T58" fmla="*/ 208 w 274"/>
                  <a:gd name="T59" fmla="*/ 74 h 228"/>
                  <a:gd name="T60" fmla="*/ 217 w 274"/>
                  <a:gd name="T61" fmla="*/ 81 h 228"/>
                  <a:gd name="T62" fmla="*/ 227 w 274"/>
                  <a:gd name="T63" fmla="*/ 88 h 228"/>
                  <a:gd name="T64" fmla="*/ 232 w 274"/>
                  <a:gd name="T65" fmla="*/ 97 h 228"/>
                  <a:gd name="T66" fmla="*/ 234 w 274"/>
                  <a:gd name="T67" fmla="*/ 107 h 228"/>
                  <a:gd name="T68" fmla="*/ 236 w 274"/>
                  <a:gd name="T69" fmla="*/ 114 h 228"/>
                  <a:gd name="T70" fmla="*/ 236 w 274"/>
                  <a:gd name="T71" fmla="*/ 124 h 228"/>
                  <a:gd name="T72" fmla="*/ 236 w 274"/>
                  <a:gd name="T73" fmla="*/ 131 h 228"/>
                  <a:gd name="T74" fmla="*/ 234 w 274"/>
                  <a:gd name="T75" fmla="*/ 135 h 228"/>
                  <a:gd name="T76" fmla="*/ 232 w 274"/>
                  <a:gd name="T77" fmla="*/ 140 h 228"/>
                  <a:gd name="T78" fmla="*/ 232 w 274"/>
                  <a:gd name="T79" fmla="*/ 145 h 228"/>
                  <a:gd name="T80" fmla="*/ 232 w 274"/>
                  <a:gd name="T81" fmla="*/ 145 h 228"/>
                  <a:gd name="T82" fmla="*/ 232 w 274"/>
                  <a:gd name="T83" fmla="*/ 145 h 228"/>
                  <a:gd name="T84" fmla="*/ 236 w 274"/>
                  <a:gd name="T85" fmla="*/ 147 h 228"/>
                  <a:gd name="T86" fmla="*/ 241 w 274"/>
                  <a:gd name="T87" fmla="*/ 152 h 228"/>
                  <a:gd name="T88" fmla="*/ 246 w 274"/>
                  <a:gd name="T89" fmla="*/ 157 h 228"/>
                  <a:gd name="T90" fmla="*/ 253 w 274"/>
                  <a:gd name="T91" fmla="*/ 164 h 228"/>
                  <a:gd name="T92" fmla="*/ 258 w 274"/>
                  <a:gd name="T93" fmla="*/ 171 h 228"/>
                  <a:gd name="T94" fmla="*/ 265 w 274"/>
                  <a:gd name="T95" fmla="*/ 183 h 228"/>
                  <a:gd name="T96" fmla="*/ 270 w 274"/>
                  <a:gd name="T97" fmla="*/ 195 h 228"/>
                  <a:gd name="T98" fmla="*/ 272 w 274"/>
                  <a:gd name="T99" fmla="*/ 209 h 228"/>
                  <a:gd name="T100" fmla="*/ 274 w 274"/>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8">
                    <a:moveTo>
                      <a:pt x="0" y="23"/>
                    </a:moveTo>
                    <a:lnTo>
                      <a:pt x="3" y="21"/>
                    </a:lnTo>
                    <a:lnTo>
                      <a:pt x="7" y="19"/>
                    </a:lnTo>
                    <a:lnTo>
                      <a:pt x="15" y="14"/>
                    </a:lnTo>
                    <a:lnTo>
                      <a:pt x="24" y="9"/>
                    </a:lnTo>
                    <a:lnTo>
                      <a:pt x="36" y="4"/>
                    </a:lnTo>
                    <a:lnTo>
                      <a:pt x="48" y="0"/>
                    </a:lnTo>
                    <a:lnTo>
                      <a:pt x="62" y="0"/>
                    </a:lnTo>
                    <a:lnTo>
                      <a:pt x="77" y="0"/>
                    </a:lnTo>
                    <a:lnTo>
                      <a:pt x="93" y="4"/>
                    </a:lnTo>
                    <a:lnTo>
                      <a:pt x="108" y="12"/>
                    </a:lnTo>
                    <a:lnTo>
                      <a:pt x="122" y="21"/>
                    </a:lnTo>
                    <a:lnTo>
                      <a:pt x="134" y="33"/>
                    </a:lnTo>
                    <a:lnTo>
                      <a:pt x="141" y="43"/>
                    </a:lnTo>
                    <a:lnTo>
                      <a:pt x="146" y="52"/>
                    </a:lnTo>
                    <a:lnTo>
                      <a:pt x="148" y="59"/>
                    </a:lnTo>
                    <a:lnTo>
                      <a:pt x="151" y="66"/>
                    </a:lnTo>
                    <a:lnTo>
                      <a:pt x="151" y="71"/>
                    </a:lnTo>
                    <a:lnTo>
                      <a:pt x="151" y="76"/>
                    </a:lnTo>
                    <a:lnTo>
                      <a:pt x="151" y="78"/>
                    </a:lnTo>
                    <a:lnTo>
                      <a:pt x="151" y="81"/>
                    </a:lnTo>
                    <a:lnTo>
                      <a:pt x="155" y="78"/>
                    </a:lnTo>
                    <a:lnTo>
                      <a:pt x="160" y="76"/>
                    </a:lnTo>
                    <a:lnTo>
                      <a:pt x="165" y="74"/>
                    </a:lnTo>
                    <a:lnTo>
                      <a:pt x="172" y="71"/>
                    </a:lnTo>
                    <a:lnTo>
                      <a:pt x="182" y="69"/>
                    </a:lnTo>
                    <a:lnTo>
                      <a:pt x="189" y="69"/>
                    </a:lnTo>
                    <a:lnTo>
                      <a:pt x="198" y="71"/>
                    </a:lnTo>
                    <a:lnTo>
                      <a:pt x="208" y="74"/>
                    </a:lnTo>
                    <a:lnTo>
                      <a:pt x="217" y="81"/>
                    </a:lnTo>
                    <a:lnTo>
                      <a:pt x="227" y="88"/>
                    </a:lnTo>
                    <a:lnTo>
                      <a:pt x="232" y="97"/>
                    </a:lnTo>
                    <a:lnTo>
                      <a:pt x="234" y="107"/>
                    </a:lnTo>
                    <a:lnTo>
                      <a:pt x="236" y="114"/>
                    </a:lnTo>
                    <a:lnTo>
                      <a:pt x="236" y="124"/>
                    </a:lnTo>
                    <a:lnTo>
                      <a:pt x="236" y="131"/>
                    </a:lnTo>
                    <a:lnTo>
                      <a:pt x="234" y="135"/>
                    </a:lnTo>
                    <a:lnTo>
                      <a:pt x="232" y="140"/>
                    </a:lnTo>
                    <a:lnTo>
                      <a:pt x="232" y="145"/>
                    </a:lnTo>
                    <a:lnTo>
                      <a:pt x="236" y="147"/>
                    </a:lnTo>
                    <a:lnTo>
                      <a:pt x="241" y="152"/>
                    </a:lnTo>
                    <a:lnTo>
                      <a:pt x="246" y="157"/>
                    </a:lnTo>
                    <a:lnTo>
                      <a:pt x="253" y="164"/>
                    </a:lnTo>
                    <a:lnTo>
                      <a:pt x="258" y="171"/>
                    </a:lnTo>
                    <a:lnTo>
                      <a:pt x="265" y="183"/>
                    </a:lnTo>
                    <a:lnTo>
                      <a:pt x="270" y="195"/>
                    </a:lnTo>
                    <a:lnTo>
                      <a:pt x="272" y="209"/>
                    </a:lnTo>
                    <a:lnTo>
                      <a:pt x="274"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Freeform 104"/>
              <p:cNvSpPr>
                <a:spLocks/>
              </p:cNvSpPr>
              <p:nvPr/>
            </p:nvSpPr>
            <p:spPr bwMode="auto">
              <a:xfrm>
                <a:off x="4409" y="3428"/>
                <a:ext cx="356" cy="234"/>
              </a:xfrm>
              <a:custGeom>
                <a:avLst/>
                <a:gdLst>
                  <a:gd name="T0" fmla="*/ 2 w 357"/>
                  <a:gd name="T1" fmla="*/ 219 h 236"/>
                  <a:gd name="T2" fmla="*/ 9 w 357"/>
                  <a:gd name="T3" fmla="*/ 191 h 236"/>
                  <a:gd name="T4" fmla="*/ 21 w 357"/>
                  <a:gd name="T5" fmla="*/ 172 h 236"/>
                  <a:gd name="T6" fmla="*/ 33 w 357"/>
                  <a:gd name="T7" fmla="*/ 160 h 236"/>
                  <a:gd name="T8" fmla="*/ 43 w 357"/>
                  <a:gd name="T9" fmla="*/ 155 h 236"/>
                  <a:gd name="T10" fmla="*/ 43 w 357"/>
                  <a:gd name="T11" fmla="*/ 153 h 236"/>
                  <a:gd name="T12" fmla="*/ 40 w 357"/>
                  <a:gd name="T13" fmla="*/ 145 h 236"/>
                  <a:gd name="T14" fmla="*/ 38 w 357"/>
                  <a:gd name="T15" fmla="*/ 131 h 236"/>
                  <a:gd name="T16" fmla="*/ 40 w 357"/>
                  <a:gd name="T17" fmla="*/ 114 h 236"/>
                  <a:gd name="T18" fmla="*/ 47 w 357"/>
                  <a:gd name="T19" fmla="*/ 98 h 236"/>
                  <a:gd name="T20" fmla="*/ 66 w 357"/>
                  <a:gd name="T21" fmla="*/ 84 h 236"/>
                  <a:gd name="T22" fmla="*/ 85 w 357"/>
                  <a:gd name="T23" fmla="*/ 79 h 236"/>
                  <a:gd name="T24" fmla="*/ 102 w 357"/>
                  <a:gd name="T25" fmla="*/ 79 h 236"/>
                  <a:gd name="T26" fmla="*/ 114 w 357"/>
                  <a:gd name="T27" fmla="*/ 84 h 236"/>
                  <a:gd name="T28" fmla="*/ 124 w 357"/>
                  <a:gd name="T29" fmla="*/ 88 h 236"/>
                  <a:gd name="T30" fmla="*/ 124 w 357"/>
                  <a:gd name="T31" fmla="*/ 88 h 236"/>
                  <a:gd name="T32" fmla="*/ 124 w 357"/>
                  <a:gd name="T33" fmla="*/ 81 h 236"/>
                  <a:gd name="T34" fmla="*/ 126 w 357"/>
                  <a:gd name="T35" fmla="*/ 69 h 236"/>
                  <a:gd name="T36" fmla="*/ 133 w 357"/>
                  <a:gd name="T37" fmla="*/ 50 h 236"/>
                  <a:gd name="T38" fmla="*/ 152 w 357"/>
                  <a:gd name="T39" fmla="*/ 31 h 236"/>
                  <a:gd name="T40" fmla="*/ 181 w 357"/>
                  <a:gd name="T41" fmla="*/ 12 h 236"/>
                  <a:gd name="T42" fmla="*/ 212 w 357"/>
                  <a:gd name="T43" fmla="*/ 7 h 236"/>
                  <a:gd name="T44" fmla="*/ 238 w 357"/>
                  <a:gd name="T45" fmla="*/ 14 h 236"/>
                  <a:gd name="T46" fmla="*/ 260 w 357"/>
                  <a:gd name="T47" fmla="*/ 24 h 236"/>
                  <a:gd name="T48" fmla="*/ 271 w 357"/>
                  <a:gd name="T49" fmla="*/ 31 h 236"/>
                  <a:gd name="T50" fmla="*/ 274 w 357"/>
                  <a:gd name="T51" fmla="*/ 31 h 236"/>
                  <a:gd name="T52" fmla="*/ 274 w 357"/>
                  <a:gd name="T53" fmla="*/ 26 h 236"/>
                  <a:gd name="T54" fmla="*/ 279 w 357"/>
                  <a:gd name="T55" fmla="*/ 17 h 236"/>
                  <a:gd name="T56" fmla="*/ 288 w 357"/>
                  <a:gd name="T57" fmla="*/ 7 h 236"/>
                  <a:gd name="T58" fmla="*/ 305 w 357"/>
                  <a:gd name="T59" fmla="*/ 2 h 236"/>
                  <a:gd name="T60" fmla="*/ 326 w 357"/>
                  <a:gd name="T61" fmla="*/ 2 h 236"/>
                  <a:gd name="T62" fmla="*/ 343 w 357"/>
                  <a:gd name="T63" fmla="*/ 7 h 236"/>
                  <a:gd name="T64" fmla="*/ 353 w 357"/>
                  <a:gd name="T65" fmla="*/ 17 h 236"/>
                  <a:gd name="T66" fmla="*/ 357 w 357"/>
                  <a:gd name="T67" fmla="*/ 26 h 236"/>
                  <a:gd name="T68" fmla="*/ 357 w 357"/>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7" h="236">
                    <a:moveTo>
                      <a:pt x="0" y="236"/>
                    </a:moveTo>
                    <a:lnTo>
                      <a:pt x="2" y="219"/>
                    </a:lnTo>
                    <a:lnTo>
                      <a:pt x="4" y="205"/>
                    </a:lnTo>
                    <a:lnTo>
                      <a:pt x="9" y="191"/>
                    </a:lnTo>
                    <a:lnTo>
                      <a:pt x="16" y="181"/>
                    </a:lnTo>
                    <a:lnTo>
                      <a:pt x="21" y="172"/>
                    </a:lnTo>
                    <a:lnTo>
                      <a:pt x="28" y="165"/>
                    </a:lnTo>
                    <a:lnTo>
                      <a:pt x="33" y="160"/>
                    </a:lnTo>
                    <a:lnTo>
                      <a:pt x="38" y="157"/>
                    </a:lnTo>
                    <a:lnTo>
                      <a:pt x="43" y="155"/>
                    </a:lnTo>
                    <a:lnTo>
                      <a:pt x="43" y="153"/>
                    </a:lnTo>
                    <a:lnTo>
                      <a:pt x="43" y="150"/>
                    </a:lnTo>
                    <a:lnTo>
                      <a:pt x="40" y="145"/>
                    </a:lnTo>
                    <a:lnTo>
                      <a:pt x="38" y="138"/>
                    </a:lnTo>
                    <a:lnTo>
                      <a:pt x="38" y="131"/>
                    </a:lnTo>
                    <a:lnTo>
                      <a:pt x="38" y="124"/>
                    </a:lnTo>
                    <a:lnTo>
                      <a:pt x="40" y="114"/>
                    </a:lnTo>
                    <a:lnTo>
                      <a:pt x="43" y="107"/>
                    </a:lnTo>
                    <a:lnTo>
                      <a:pt x="47" y="98"/>
                    </a:lnTo>
                    <a:lnTo>
                      <a:pt x="57" y="91"/>
                    </a:lnTo>
                    <a:lnTo>
                      <a:pt x="66" y="84"/>
                    </a:lnTo>
                    <a:lnTo>
                      <a:pt x="76" y="79"/>
                    </a:lnTo>
                    <a:lnTo>
                      <a:pt x="85" y="79"/>
                    </a:lnTo>
                    <a:lnTo>
                      <a:pt x="93" y="79"/>
                    </a:lnTo>
                    <a:lnTo>
                      <a:pt x="102" y="79"/>
                    </a:lnTo>
                    <a:lnTo>
                      <a:pt x="109" y="81"/>
                    </a:lnTo>
                    <a:lnTo>
                      <a:pt x="114" y="84"/>
                    </a:lnTo>
                    <a:lnTo>
                      <a:pt x="119" y="86"/>
                    </a:lnTo>
                    <a:lnTo>
                      <a:pt x="124" y="88"/>
                    </a:lnTo>
                    <a:lnTo>
                      <a:pt x="124" y="91"/>
                    </a:lnTo>
                    <a:lnTo>
                      <a:pt x="124" y="88"/>
                    </a:lnTo>
                    <a:lnTo>
                      <a:pt x="124" y="86"/>
                    </a:lnTo>
                    <a:lnTo>
                      <a:pt x="124" y="81"/>
                    </a:lnTo>
                    <a:lnTo>
                      <a:pt x="124" y="76"/>
                    </a:lnTo>
                    <a:lnTo>
                      <a:pt x="126" y="69"/>
                    </a:lnTo>
                    <a:lnTo>
                      <a:pt x="128" y="60"/>
                    </a:lnTo>
                    <a:lnTo>
                      <a:pt x="133" y="50"/>
                    </a:lnTo>
                    <a:lnTo>
                      <a:pt x="140" y="41"/>
                    </a:lnTo>
                    <a:lnTo>
                      <a:pt x="152" y="31"/>
                    </a:lnTo>
                    <a:lnTo>
                      <a:pt x="167" y="22"/>
                    </a:lnTo>
                    <a:lnTo>
                      <a:pt x="181" y="12"/>
                    </a:lnTo>
                    <a:lnTo>
                      <a:pt x="198" y="10"/>
                    </a:lnTo>
                    <a:lnTo>
                      <a:pt x="212" y="7"/>
                    </a:lnTo>
                    <a:lnTo>
                      <a:pt x="226" y="10"/>
                    </a:lnTo>
                    <a:lnTo>
                      <a:pt x="238" y="14"/>
                    </a:lnTo>
                    <a:lnTo>
                      <a:pt x="250" y="19"/>
                    </a:lnTo>
                    <a:lnTo>
                      <a:pt x="260" y="24"/>
                    </a:lnTo>
                    <a:lnTo>
                      <a:pt x="267" y="29"/>
                    </a:lnTo>
                    <a:lnTo>
                      <a:pt x="271" y="31"/>
                    </a:lnTo>
                    <a:lnTo>
                      <a:pt x="274" y="33"/>
                    </a:lnTo>
                    <a:lnTo>
                      <a:pt x="274" y="31"/>
                    </a:lnTo>
                    <a:lnTo>
                      <a:pt x="274" y="29"/>
                    </a:lnTo>
                    <a:lnTo>
                      <a:pt x="274" y="26"/>
                    </a:lnTo>
                    <a:lnTo>
                      <a:pt x="276" y="22"/>
                    </a:lnTo>
                    <a:lnTo>
                      <a:pt x="279" y="17"/>
                    </a:lnTo>
                    <a:lnTo>
                      <a:pt x="283" y="12"/>
                    </a:lnTo>
                    <a:lnTo>
                      <a:pt x="288" y="7"/>
                    </a:lnTo>
                    <a:lnTo>
                      <a:pt x="295" y="5"/>
                    </a:lnTo>
                    <a:lnTo>
                      <a:pt x="305" y="2"/>
                    </a:lnTo>
                    <a:lnTo>
                      <a:pt x="317" y="0"/>
                    </a:lnTo>
                    <a:lnTo>
                      <a:pt x="326" y="2"/>
                    </a:lnTo>
                    <a:lnTo>
                      <a:pt x="336" y="5"/>
                    </a:lnTo>
                    <a:lnTo>
                      <a:pt x="343" y="7"/>
                    </a:lnTo>
                    <a:lnTo>
                      <a:pt x="348" y="12"/>
                    </a:lnTo>
                    <a:lnTo>
                      <a:pt x="353" y="17"/>
                    </a:lnTo>
                    <a:lnTo>
                      <a:pt x="355" y="22"/>
                    </a:lnTo>
                    <a:lnTo>
                      <a:pt x="357" y="26"/>
                    </a:lnTo>
                    <a:lnTo>
                      <a:pt x="357" y="29"/>
                    </a:lnTo>
                    <a:lnTo>
                      <a:pt x="357" y="31"/>
                    </a:lnTo>
                    <a:lnTo>
                      <a:pt x="357"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105"/>
              <p:cNvSpPr>
                <a:spLocks/>
              </p:cNvSpPr>
              <p:nvPr/>
            </p:nvSpPr>
            <p:spPr bwMode="auto">
              <a:xfrm>
                <a:off x="4409" y="3659"/>
                <a:ext cx="275" cy="228"/>
              </a:xfrm>
              <a:custGeom>
                <a:avLst/>
                <a:gdLst>
                  <a:gd name="T0" fmla="*/ 274 w 274"/>
                  <a:gd name="T1" fmla="*/ 205 h 229"/>
                  <a:gd name="T2" fmla="*/ 271 w 274"/>
                  <a:gd name="T3" fmla="*/ 208 h 229"/>
                  <a:gd name="T4" fmla="*/ 267 w 274"/>
                  <a:gd name="T5" fmla="*/ 210 h 229"/>
                  <a:gd name="T6" fmla="*/ 260 w 274"/>
                  <a:gd name="T7" fmla="*/ 215 h 229"/>
                  <a:gd name="T8" fmla="*/ 250 w 274"/>
                  <a:gd name="T9" fmla="*/ 220 h 229"/>
                  <a:gd name="T10" fmla="*/ 238 w 274"/>
                  <a:gd name="T11" fmla="*/ 224 h 229"/>
                  <a:gd name="T12" fmla="*/ 226 w 274"/>
                  <a:gd name="T13" fmla="*/ 229 h 229"/>
                  <a:gd name="T14" fmla="*/ 212 w 274"/>
                  <a:gd name="T15" fmla="*/ 229 h 229"/>
                  <a:gd name="T16" fmla="*/ 198 w 274"/>
                  <a:gd name="T17" fmla="*/ 229 h 229"/>
                  <a:gd name="T18" fmla="*/ 181 w 274"/>
                  <a:gd name="T19" fmla="*/ 224 h 229"/>
                  <a:gd name="T20" fmla="*/ 167 w 274"/>
                  <a:gd name="T21" fmla="*/ 217 h 229"/>
                  <a:gd name="T22" fmla="*/ 152 w 274"/>
                  <a:gd name="T23" fmla="*/ 208 h 229"/>
                  <a:gd name="T24" fmla="*/ 140 w 274"/>
                  <a:gd name="T25" fmla="*/ 196 h 229"/>
                  <a:gd name="T26" fmla="*/ 133 w 274"/>
                  <a:gd name="T27" fmla="*/ 186 h 229"/>
                  <a:gd name="T28" fmla="*/ 128 w 274"/>
                  <a:gd name="T29" fmla="*/ 179 h 229"/>
                  <a:gd name="T30" fmla="*/ 126 w 274"/>
                  <a:gd name="T31" fmla="*/ 170 h 229"/>
                  <a:gd name="T32" fmla="*/ 124 w 274"/>
                  <a:gd name="T33" fmla="*/ 162 h 229"/>
                  <a:gd name="T34" fmla="*/ 124 w 274"/>
                  <a:gd name="T35" fmla="*/ 158 h 229"/>
                  <a:gd name="T36" fmla="*/ 124 w 274"/>
                  <a:gd name="T37" fmla="*/ 153 h 229"/>
                  <a:gd name="T38" fmla="*/ 124 w 274"/>
                  <a:gd name="T39" fmla="*/ 151 h 229"/>
                  <a:gd name="T40" fmla="*/ 124 w 274"/>
                  <a:gd name="T41" fmla="*/ 148 h 229"/>
                  <a:gd name="T42" fmla="*/ 124 w 274"/>
                  <a:gd name="T43" fmla="*/ 148 h 229"/>
                  <a:gd name="T44" fmla="*/ 119 w 274"/>
                  <a:gd name="T45" fmla="*/ 151 h 229"/>
                  <a:gd name="T46" fmla="*/ 114 w 274"/>
                  <a:gd name="T47" fmla="*/ 153 h 229"/>
                  <a:gd name="T48" fmla="*/ 109 w 274"/>
                  <a:gd name="T49" fmla="*/ 155 h 229"/>
                  <a:gd name="T50" fmla="*/ 102 w 274"/>
                  <a:gd name="T51" fmla="*/ 158 h 229"/>
                  <a:gd name="T52" fmla="*/ 93 w 274"/>
                  <a:gd name="T53" fmla="*/ 160 h 229"/>
                  <a:gd name="T54" fmla="*/ 85 w 274"/>
                  <a:gd name="T55" fmla="*/ 160 h 229"/>
                  <a:gd name="T56" fmla="*/ 76 w 274"/>
                  <a:gd name="T57" fmla="*/ 158 h 229"/>
                  <a:gd name="T58" fmla="*/ 66 w 274"/>
                  <a:gd name="T59" fmla="*/ 155 h 229"/>
                  <a:gd name="T60" fmla="*/ 57 w 274"/>
                  <a:gd name="T61" fmla="*/ 148 h 229"/>
                  <a:gd name="T62" fmla="*/ 47 w 274"/>
                  <a:gd name="T63" fmla="*/ 141 h 229"/>
                  <a:gd name="T64" fmla="*/ 43 w 274"/>
                  <a:gd name="T65" fmla="*/ 131 h 229"/>
                  <a:gd name="T66" fmla="*/ 40 w 274"/>
                  <a:gd name="T67" fmla="*/ 122 h 229"/>
                  <a:gd name="T68" fmla="*/ 38 w 274"/>
                  <a:gd name="T69" fmla="*/ 115 h 229"/>
                  <a:gd name="T70" fmla="*/ 38 w 274"/>
                  <a:gd name="T71" fmla="*/ 105 h 229"/>
                  <a:gd name="T72" fmla="*/ 38 w 274"/>
                  <a:gd name="T73" fmla="*/ 98 h 229"/>
                  <a:gd name="T74" fmla="*/ 40 w 274"/>
                  <a:gd name="T75" fmla="*/ 93 h 229"/>
                  <a:gd name="T76" fmla="*/ 43 w 274"/>
                  <a:gd name="T77" fmla="*/ 89 h 229"/>
                  <a:gd name="T78" fmla="*/ 43 w 274"/>
                  <a:gd name="T79" fmla="*/ 84 h 229"/>
                  <a:gd name="T80" fmla="*/ 43 w 274"/>
                  <a:gd name="T81" fmla="*/ 84 h 229"/>
                  <a:gd name="T82" fmla="*/ 43 w 274"/>
                  <a:gd name="T83" fmla="*/ 84 h 229"/>
                  <a:gd name="T84" fmla="*/ 38 w 274"/>
                  <a:gd name="T85" fmla="*/ 81 h 229"/>
                  <a:gd name="T86" fmla="*/ 33 w 274"/>
                  <a:gd name="T87" fmla="*/ 77 h 229"/>
                  <a:gd name="T88" fmla="*/ 28 w 274"/>
                  <a:gd name="T89" fmla="*/ 72 h 229"/>
                  <a:gd name="T90" fmla="*/ 21 w 274"/>
                  <a:gd name="T91" fmla="*/ 65 h 229"/>
                  <a:gd name="T92" fmla="*/ 16 w 274"/>
                  <a:gd name="T93" fmla="*/ 58 h 229"/>
                  <a:gd name="T94" fmla="*/ 9 w 274"/>
                  <a:gd name="T95" fmla="*/ 46 h 229"/>
                  <a:gd name="T96" fmla="*/ 4 w 274"/>
                  <a:gd name="T97" fmla="*/ 34 h 229"/>
                  <a:gd name="T98" fmla="*/ 2 w 274"/>
                  <a:gd name="T99" fmla="*/ 19 h 229"/>
                  <a:gd name="T100" fmla="*/ 0 w 274"/>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9">
                    <a:moveTo>
                      <a:pt x="274" y="205"/>
                    </a:moveTo>
                    <a:lnTo>
                      <a:pt x="271" y="208"/>
                    </a:lnTo>
                    <a:lnTo>
                      <a:pt x="267" y="210"/>
                    </a:lnTo>
                    <a:lnTo>
                      <a:pt x="260" y="215"/>
                    </a:lnTo>
                    <a:lnTo>
                      <a:pt x="250" y="220"/>
                    </a:lnTo>
                    <a:lnTo>
                      <a:pt x="238" y="224"/>
                    </a:lnTo>
                    <a:lnTo>
                      <a:pt x="226" y="229"/>
                    </a:lnTo>
                    <a:lnTo>
                      <a:pt x="212" y="229"/>
                    </a:lnTo>
                    <a:lnTo>
                      <a:pt x="198" y="229"/>
                    </a:lnTo>
                    <a:lnTo>
                      <a:pt x="181" y="224"/>
                    </a:lnTo>
                    <a:lnTo>
                      <a:pt x="167" y="217"/>
                    </a:lnTo>
                    <a:lnTo>
                      <a:pt x="152" y="208"/>
                    </a:lnTo>
                    <a:lnTo>
                      <a:pt x="140" y="196"/>
                    </a:lnTo>
                    <a:lnTo>
                      <a:pt x="133" y="186"/>
                    </a:lnTo>
                    <a:lnTo>
                      <a:pt x="128" y="179"/>
                    </a:lnTo>
                    <a:lnTo>
                      <a:pt x="126" y="170"/>
                    </a:lnTo>
                    <a:lnTo>
                      <a:pt x="124" y="162"/>
                    </a:lnTo>
                    <a:lnTo>
                      <a:pt x="124" y="158"/>
                    </a:lnTo>
                    <a:lnTo>
                      <a:pt x="124" y="153"/>
                    </a:lnTo>
                    <a:lnTo>
                      <a:pt x="124" y="151"/>
                    </a:lnTo>
                    <a:lnTo>
                      <a:pt x="124" y="148"/>
                    </a:lnTo>
                    <a:lnTo>
                      <a:pt x="119" y="151"/>
                    </a:lnTo>
                    <a:lnTo>
                      <a:pt x="114" y="153"/>
                    </a:lnTo>
                    <a:lnTo>
                      <a:pt x="109" y="155"/>
                    </a:lnTo>
                    <a:lnTo>
                      <a:pt x="102" y="158"/>
                    </a:lnTo>
                    <a:lnTo>
                      <a:pt x="93" y="160"/>
                    </a:lnTo>
                    <a:lnTo>
                      <a:pt x="85" y="160"/>
                    </a:lnTo>
                    <a:lnTo>
                      <a:pt x="76" y="158"/>
                    </a:lnTo>
                    <a:lnTo>
                      <a:pt x="66" y="155"/>
                    </a:lnTo>
                    <a:lnTo>
                      <a:pt x="57" y="148"/>
                    </a:lnTo>
                    <a:lnTo>
                      <a:pt x="47" y="141"/>
                    </a:lnTo>
                    <a:lnTo>
                      <a:pt x="43" y="131"/>
                    </a:lnTo>
                    <a:lnTo>
                      <a:pt x="40" y="122"/>
                    </a:lnTo>
                    <a:lnTo>
                      <a:pt x="38" y="115"/>
                    </a:lnTo>
                    <a:lnTo>
                      <a:pt x="38" y="105"/>
                    </a:lnTo>
                    <a:lnTo>
                      <a:pt x="38" y="98"/>
                    </a:lnTo>
                    <a:lnTo>
                      <a:pt x="40" y="93"/>
                    </a:lnTo>
                    <a:lnTo>
                      <a:pt x="43" y="89"/>
                    </a:lnTo>
                    <a:lnTo>
                      <a:pt x="43" y="84"/>
                    </a:lnTo>
                    <a:lnTo>
                      <a:pt x="38" y="81"/>
                    </a:lnTo>
                    <a:lnTo>
                      <a:pt x="33" y="77"/>
                    </a:lnTo>
                    <a:lnTo>
                      <a:pt x="28" y="72"/>
                    </a:lnTo>
                    <a:lnTo>
                      <a:pt x="21" y="65"/>
                    </a:lnTo>
                    <a:lnTo>
                      <a:pt x="16" y="58"/>
                    </a:lnTo>
                    <a:lnTo>
                      <a:pt x="9" y="46"/>
                    </a:lnTo>
                    <a:lnTo>
                      <a:pt x="4" y="34"/>
                    </a:lnTo>
                    <a:lnTo>
                      <a:pt x="2" y="19"/>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106"/>
              <p:cNvSpPr>
                <a:spLocks/>
              </p:cNvSpPr>
              <p:nvPr/>
            </p:nvSpPr>
            <p:spPr bwMode="auto">
              <a:xfrm>
                <a:off x="4685" y="3659"/>
                <a:ext cx="352" cy="238"/>
              </a:xfrm>
              <a:custGeom>
                <a:avLst/>
                <a:gdLst>
                  <a:gd name="T0" fmla="*/ 355 w 355"/>
                  <a:gd name="T1" fmla="*/ 19 h 239"/>
                  <a:gd name="T2" fmla="*/ 348 w 355"/>
                  <a:gd name="T3" fmla="*/ 48 h 239"/>
                  <a:gd name="T4" fmla="*/ 336 w 355"/>
                  <a:gd name="T5" fmla="*/ 67 h 239"/>
                  <a:gd name="T6" fmla="*/ 324 w 355"/>
                  <a:gd name="T7" fmla="*/ 79 h 239"/>
                  <a:gd name="T8" fmla="*/ 315 w 355"/>
                  <a:gd name="T9" fmla="*/ 84 h 239"/>
                  <a:gd name="T10" fmla="*/ 315 w 355"/>
                  <a:gd name="T11" fmla="*/ 86 h 239"/>
                  <a:gd name="T12" fmla="*/ 317 w 355"/>
                  <a:gd name="T13" fmla="*/ 93 h 239"/>
                  <a:gd name="T14" fmla="*/ 319 w 355"/>
                  <a:gd name="T15" fmla="*/ 108 h 239"/>
                  <a:gd name="T16" fmla="*/ 317 w 355"/>
                  <a:gd name="T17" fmla="*/ 124 h 239"/>
                  <a:gd name="T18" fmla="*/ 310 w 355"/>
                  <a:gd name="T19" fmla="*/ 141 h 239"/>
                  <a:gd name="T20" fmla="*/ 291 w 355"/>
                  <a:gd name="T21" fmla="*/ 155 h 239"/>
                  <a:gd name="T22" fmla="*/ 272 w 355"/>
                  <a:gd name="T23" fmla="*/ 160 h 239"/>
                  <a:gd name="T24" fmla="*/ 255 w 355"/>
                  <a:gd name="T25" fmla="*/ 160 h 239"/>
                  <a:gd name="T26" fmla="*/ 243 w 355"/>
                  <a:gd name="T27" fmla="*/ 155 h 239"/>
                  <a:gd name="T28" fmla="*/ 234 w 355"/>
                  <a:gd name="T29" fmla="*/ 151 h 239"/>
                  <a:gd name="T30" fmla="*/ 234 w 355"/>
                  <a:gd name="T31" fmla="*/ 151 h 239"/>
                  <a:gd name="T32" fmla="*/ 234 w 355"/>
                  <a:gd name="T33" fmla="*/ 158 h 239"/>
                  <a:gd name="T34" fmla="*/ 231 w 355"/>
                  <a:gd name="T35" fmla="*/ 170 h 239"/>
                  <a:gd name="T36" fmla="*/ 224 w 355"/>
                  <a:gd name="T37" fmla="*/ 189 h 239"/>
                  <a:gd name="T38" fmla="*/ 205 w 355"/>
                  <a:gd name="T39" fmla="*/ 208 h 239"/>
                  <a:gd name="T40" fmla="*/ 176 w 355"/>
                  <a:gd name="T41" fmla="*/ 227 h 239"/>
                  <a:gd name="T42" fmla="*/ 145 w 355"/>
                  <a:gd name="T43" fmla="*/ 232 h 239"/>
                  <a:gd name="T44" fmla="*/ 119 w 355"/>
                  <a:gd name="T45" fmla="*/ 224 h 239"/>
                  <a:gd name="T46" fmla="*/ 98 w 355"/>
                  <a:gd name="T47" fmla="*/ 215 h 239"/>
                  <a:gd name="T48" fmla="*/ 86 w 355"/>
                  <a:gd name="T49" fmla="*/ 208 h 239"/>
                  <a:gd name="T50" fmla="*/ 83 w 355"/>
                  <a:gd name="T51" fmla="*/ 208 h 239"/>
                  <a:gd name="T52" fmla="*/ 83 w 355"/>
                  <a:gd name="T53" fmla="*/ 213 h 239"/>
                  <a:gd name="T54" fmla="*/ 79 w 355"/>
                  <a:gd name="T55" fmla="*/ 222 h 239"/>
                  <a:gd name="T56" fmla="*/ 69 w 355"/>
                  <a:gd name="T57" fmla="*/ 232 h 239"/>
                  <a:gd name="T58" fmla="*/ 52 w 355"/>
                  <a:gd name="T59" fmla="*/ 236 h 239"/>
                  <a:gd name="T60" fmla="*/ 31 w 355"/>
                  <a:gd name="T61" fmla="*/ 236 h 239"/>
                  <a:gd name="T62" fmla="*/ 14 w 355"/>
                  <a:gd name="T63" fmla="*/ 232 h 239"/>
                  <a:gd name="T64" fmla="*/ 5 w 355"/>
                  <a:gd name="T65" fmla="*/ 222 h 239"/>
                  <a:gd name="T66" fmla="*/ 0 w 355"/>
                  <a:gd name="T67" fmla="*/ 213 h 239"/>
                  <a:gd name="T68" fmla="*/ 0 w 355"/>
                  <a:gd name="T69" fmla="*/ 208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9">
                    <a:moveTo>
                      <a:pt x="355" y="0"/>
                    </a:moveTo>
                    <a:lnTo>
                      <a:pt x="355" y="19"/>
                    </a:lnTo>
                    <a:lnTo>
                      <a:pt x="353" y="34"/>
                    </a:lnTo>
                    <a:lnTo>
                      <a:pt x="348" y="48"/>
                    </a:lnTo>
                    <a:lnTo>
                      <a:pt x="341" y="58"/>
                    </a:lnTo>
                    <a:lnTo>
                      <a:pt x="336" y="67"/>
                    </a:lnTo>
                    <a:lnTo>
                      <a:pt x="329" y="74"/>
                    </a:lnTo>
                    <a:lnTo>
                      <a:pt x="324" y="79"/>
                    </a:lnTo>
                    <a:lnTo>
                      <a:pt x="319" y="81"/>
                    </a:lnTo>
                    <a:lnTo>
                      <a:pt x="315" y="84"/>
                    </a:lnTo>
                    <a:lnTo>
                      <a:pt x="315" y="86"/>
                    </a:lnTo>
                    <a:lnTo>
                      <a:pt x="315" y="89"/>
                    </a:lnTo>
                    <a:lnTo>
                      <a:pt x="317" y="93"/>
                    </a:lnTo>
                    <a:lnTo>
                      <a:pt x="319" y="100"/>
                    </a:lnTo>
                    <a:lnTo>
                      <a:pt x="319" y="108"/>
                    </a:lnTo>
                    <a:lnTo>
                      <a:pt x="319" y="115"/>
                    </a:lnTo>
                    <a:lnTo>
                      <a:pt x="317" y="124"/>
                    </a:lnTo>
                    <a:lnTo>
                      <a:pt x="315" y="131"/>
                    </a:lnTo>
                    <a:lnTo>
                      <a:pt x="310" y="141"/>
                    </a:lnTo>
                    <a:lnTo>
                      <a:pt x="300" y="151"/>
                    </a:lnTo>
                    <a:lnTo>
                      <a:pt x="291" y="155"/>
                    </a:lnTo>
                    <a:lnTo>
                      <a:pt x="281" y="160"/>
                    </a:lnTo>
                    <a:lnTo>
                      <a:pt x="272" y="160"/>
                    </a:lnTo>
                    <a:lnTo>
                      <a:pt x="265" y="160"/>
                    </a:lnTo>
                    <a:lnTo>
                      <a:pt x="255" y="160"/>
                    </a:lnTo>
                    <a:lnTo>
                      <a:pt x="248" y="158"/>
                    </a:lnTo>
                    <a:lnTo>
                      <a:pt x="243" y="155"/>
                    </a:lnTo>
                    <a:lnTo>
                      <a:pt x="238" y="153"/>
                    </a:lnTo>
                    <a:lnTo>
                      <a:pt x="234" y="151"/>
                    </a:lnTo>
                    <a:lnTo>
                      <a:pt x="234" y="153"/>
                    </a:lnTo>
                    <a:lnTo>
                      <a:pt x="234" y="158"/>
                    </a:lnTo>
                    <a:lnTo>
                      <a:pt x="234" y="162"/>
                    </a:lnTo>
                    <a:lnTo>
                      <a:pt x="231" y="170"/>
                    </a:lnTo>
                    <a:lnTo>
                      <a:pt x="229" y="179"/>
                    </a:lnTo>
                    <a:lnTo>
                      <a:pt x="224" y="189"/>
                    </a:lnTo>
                    <a:lnTo>
                      <a:pt x="217" y="198"/>
                    </a:lnTo>
                    <a:lnTo>
                      <a:pt x="205" y="208"/>
                    </a:lnTo>
                    <a:lnTo>
                      <a:pt x="191" y="217"/>
                    </a:lnTo>
                    <a:lnTo>
                      <a:pt x="176" y="227"/>
                    </a:lnTo>
                    <a:lnTo>
                      <a:pt x="160" y="229"/>
                    </a:lnTo>
                    <a:lnTo>
                      <a:pt x="145" y="232"/>
                    </a:lnTo>
                    <a:lnTo>
                      <a:pt x="131" y="229"/>
                    </a:lnTo>
                    <a:lnTo>
                      <a:pt x="119" y="224"/>
                    </a:lnTo>
                    <a:lnTo>
                      <a:pt x="107" y="220"/>
                    </a:lnTo>
                    <a:lnTo>
                      <a:pt x="98" y="215"/>
                    </a:lnTo>
                    <a:lnTo>
                      <a:pt x="90" y="210"/>
                    </a:lnTo>
                    <a:lnTo>
                      <a:pt x="86" y="208"/>
                    </a:lnTo>
                    <a:lnTo>
                      <a:pt x="83" y="208"/>
                    </a:lnTo>
                    <a:lnTo>
                      <a:pt x="83" y="210"/>
                    </a:lnTo>
                    <a:lnTo>
                      <a:pt x="83" y="213"/>
                    </a:lnTo>
                    <a:lnTo>
                      <a:pt x="81" y="217"/>
                    </a:lnTo>
                    <a:lnTo>
                      <a:pt x="79" y="222"/>
                    </a:lnTo>
                    <a:lnTo>
                      <a:pt x="74" y="227"/>
                    </a:lnTo>
                    <a:lnTo>
                      <a:pt x="69" y="232"/>
                    </a:lnTo>
                    <a:lnTo>
                      <a:pt x="62" y="234"/>
                    </a:lnTo>
                    <a:lnTo>
                      <a:pt x="52" y="236"/>
                    </a:lnTo>
                    <a:lnTo>
                      <a:pt x="43" y="239"/>
                    </a:lnTo>
                    <a:lnTo>
                      <a:pt x="31" y="236"/>
                    </a:lnTo>
                    <a:lnTo>
                      <a:pt x="21" y="234"/>
                    </a:lnTo>
                    <a:lnTo>
                      <a:pt x="14" y="232"/>
                    </a:lnTo>
                    <a:lnTo>
                      <a:pt x="9" y="227"/>
                    </a:lnTo>
                    <a:lnTo>
                      <a:pt x="5" y="222"/>
                    </a:lnTo>
                    <a:lnTo>
                      <a:pt x="2" y="217"/>
                    </a:lnTo>
                    <a:lnTo>
                      <a:pt x="0" y="213"/>
                    </a:lnTo>
                    <a:lnTo>
                      <a:pt x="0" y="210"/>
                    </a:lnTo>
                    <a:lnTo>
                      <a:pt x="0" y="20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6" name="Group 107"/>
            <p:cNvGrpSpPr>
              <a:grpSpLocks/>
            </p:cNvGrpSpPr>
            <p:nvPr/>
          </p:nvGrpSpPr>
          <p:grpSpPr bwMode="auto">
            <a:xfrm>
              <a:off x="3367" y="3431"/>
              <a:ext cx="631" cy="469"/>
              <a:chOff x="3367" y="3431"/>
              <a:chExt cx="631" cy="469"/>
            </a:xfrm>
          </p:grpSpPr>
          <p:sp>
            <p:nvSpPr>
              <p:cNvPr id="118" name="Freeform 108"/>
              <p:cNvSpPr>
                <a:spLocks/>
              </p:cNvSpPr>
              <p:nvPr/>
            </p:nvSpPr>
            <p:spPr bwMode="auto">
              <a:xfrm>
                <a:off x="3723" y="3441"/>
                <a:ext cx="275" cy="228"/>
              </a:xfrm>
              <a:custGeom>
                <a:avLst/>
                <a:gdLst>
                  <a:gd name="T0" fmla="*/ 0 w 276"/>
                  <a:gd name="T1" fmla="*/ 24 h 229"/>
                  <a:gd name="T2" fmla="*/ 4 w 276"/>
                  <a:gd name="T3" fmla="*/ 24 h 229"/>
                  <a:gd name="T4" fmla="*/ 7 w 276"/>
                  <a:gd name="T5" fmla="*/ 19 h 229"/>
                  <a:gd name="T6" fmla="*/ 16 w 276"/>
                  <a:gd name="T7" fmla="*/ 14 h 229"/>
                  <a:gd name="T8" fmla="*/ 26 w 276"/>
                  <a:gd name="T9" fmla="*/ 10 h 229"/>
                  <a:gd name="T10" fmla="*/ 35 w 276"/>
                  <a:gd name="T11" fmla="*/ 5 h 229"/>
                  <a:gd name="T12" fmla="*/ 50 w 276"/>
                  <a:gd name="T13" fmla="*/ 2 h 229"/>
                  <a:gd name="T14" fmla="*/ 64 w 276"/>
                  <a:gd name="T15" fmla="*/ 0 h 229"/>
                  <a:gd name="T16" fmla="*/ 78 w 276"/>
                  <a:gd name="T17" fmla="*/ 0 h 229"/>
                  <a:gd name="T18" fmla="*/ 95 w 276"/>
                  <a:gd name="T19" fmla="*/ 5 h 229"/>
                  <a:gd name="T20" fmla="*/ 109 w 276"/>
                  <a:gd name="T21" fmla="*/ 12 h 229"/>
                  <a:gd name="T22" fmla="*/ 124 w 276"/>
                  <a:gd name="T23" fmla="*/ 24 h 229"/>
                  <a:gd name="T24" fmla="*/ 133 w 276"/>
                  <a:gd name="T25" fmla="*/ 33 h 229"/>
                  <a:gd name="T26" fmla="*/ 143 w 276"/>
                  <a:gd name="T27" fmla="*/ 43 h 229"/>
                  <a:gd name="T28" fmla="*/ 147 w 276"/>
                  <a:gd name="T29" fmla="*/ 52 h 229"/>
                  <a:gd name="T30" fmla="*/ 150 w 276"/>
                  <a:gd name="T31" fmla="*/ 60 h 229"/>
                  <a:gd name="T32" fmla="*/ 152 w 276"/>
                  <a:gd name="T33" fmla="*/ 67 h 229"/>
                  <a:gd name="T34" fmla="*/ 152 w 276"/>
                  <a:gd name="T35" fmla="*/ 74 h 229"/>
                  <a:gd name="T36" fmla="*/ 152 w 276"/>
                  <a:gd name="T37" fmla="*/ 79 h 229"/>
                  <a:gd name="T38" fmla="*/ 152 w 276"/>
                  <a:gd name="T39" fmla="*/ 81 h 229"/>
                  <a:gd name="T40" fmla="*/ 152 w 276"/>
                  <a:gd name="T41" fmla="*/ 81 h 229"/>
                  <a:gd name="T42" fmla="*/ 152 w 276"/>
                  <a:gd name="T43" fmla="*/ 81 h 229"/>
                  <a:gd name="T44" fmla="*/ 155 w 276"/>
                  <a:gd name="T45" fmla="*/ 79 h 229"/>
                  <a:gd name="T46" fmla="*/ 159 w 276"/>
                  <a:gd name="T47" fmla="*/ 76 h 229"/>
                  <a:gd name="T48" fmla="*/ 167 w 276"/>
                  <a:gd name="T49" fmla="*/ 74 h 229"/>
                  <a:gd name="T50" fmla="*/ 174 w 276"/>
                  <a:gd name="T51" fmla="*/ 72 h 229"/>
                  <a:gd name="T52" fmla="*/ 181 w 276"/>
                  <a:gd name="T53" fmla="*/ 69 h 229"/>
                  <a:gd name="T54" fmla="*/ 190 w 276"/>
                  <a:gd name="T55" fmla="*/ 69 h 229"/>
                  <a:gd name="T56" fmla="*/ 200 w 276"/>
                  <a:gd name="T57" fmla="*/ 72 h 229"/>
                  <a:gd name="T58" fmla="*/ 209 w 276"/>
                  <a:gd name="T59" fmla="*/ 74 h 229"/>
                  <a:gd name="T60" fmla="*/ 219 w 276"/>
                  <a:gd name="T61" fmla="*/ 81 h 229"/>
                  <a:gd name="T62" fmla="*/ 229 w 276"/>
                  <a:gd name="T63" fmla="*/ 91 h 229"/>
                  <a:gd name="T64" fmla="*/ 233 w 276"/>
                  <a:gd name="T65" fmla="*/ 98 h 229"/>
                  <a:gd name="T66" fmla="*/ 236 w 276"/>
                  <a:gd name="T67" fmla="*/ 107 h 229"/>
                  <a:gd name="T68" fmla="*/ 238 w 276"/>
                  <a:gd name="T69" fmla="*/ 117 h 229"/>
                  <a:gd name="T70" fmla="*/ 238 w 276"/>
                  <a:gd name="T71" fmla="*/ 124 h 229"/>
                  <a:gd name="T72" fmla="*/ 236 w 276"/>
                  <a:gd name="T73" fmla="*/ 131 h 229"/>
                  <a:gd name="T74" fmla="*/ 236 w 276"/>
                  <a:gd name="T75" fmla="*/ 138 h 229"/>
                  <a:gd name="T76" fmla="*/ 233 w 276"/>
                  <a:gd name="T77" fmla="*/ 143 h 229"/>
                  <a:gd name="T78" fmla="*/ 233 w 276"/>
                  <a:gd name="T79" fmla="*/ 145 h 229"/>
                  <a:gd name="T80" fmla="*/ 231 w 276"/>
                  <a:gd name="T81" fmla="*/ 145 h 229"/>
                  <a:gd name="T82" fmla="*/ 233 w 276"/>
                  <a:gd name="T83" fmla="*/ 148 h 229"/>
                  <a:gd name="T84" fmla="*/ 236 w 276"/>
                  <a:gd name="T85" fmla="*/ 148 h 229"/>
                  <a:gd name="T86" fmla="*/ 240 w 276"/>
                  <a:gd name="T87" fmla="*/ 153 h 229"/>
                  <a:gd name="T88" fmla="*/ 248 w 276"/>
                  <a:gd name="T89" fmla="*/ 157 h 229"/>
                  <a:gd name="T90" fmla="*/ 252 w 276"/>
                  <a:gd name="T91" fmla="*/ 164 h 229"/>
                  <a:gd name="T92" fmla="*/ 259 w 276"/>
                  <a:gd name="T93" fmla="*/ 174 h 229"/>
                  <a:gd name="T94" fmla="*/ 267 w 276"/>
                  <a:gd name="T95" fmla="*/ 184 h 229"/>
                  <a:gd name="T96" fmla="*/ 271 w 276"/>
                  <a:gd name="T97" fmla="*/ 195 h 229"/>
                  <a:gd name="T98" fmla="*/ 274 w 276"/>
                  <a:gd name="T99" fmla="*/ 212 h 229"/>
                  <a:gd name="T100" fmla="*/ 276 w 276"/>
                  <a:gd name="T101" fmla="*/ 229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229">
                    <a:moveTo>
                      <a:pt x="0" y="24"/>
                    </a:moveTo>
                    <a:lnTo>
                      <a:pt x="4" y="24"/>
                    </a:lnTo>
                    <a:lnTo>
                      <a:pt x="7" y="19"/>
                    </a:lnTo>
                    <a:lnTo>
                      <a:pt x="16" y="14"/>
                    </a:lnTo>
                    <a:lnTo>
                      <a:pt x="26" y="10"/>
                    </a:lnTo>
                    <a:lnTo>
                      <a:pt x="35" y="5"/>
                    </a:lnTo>
                    <a:lnTo>
                      <a:pt x="50" y="2"/>
                    </a:lnTo>
                    <a:lnTo>
                      <a:pt x="64" y="0"/>
                    </a:lnTo>
                    <a:lnTo>
                      <a:pt x="78" y="0"/>
                    </a:lnTo>
                    <a:lnTo>
                      <a:pt x="95" y="5"/>
                    </a:lnTo>
                    <a:lnTo>
                      <a:pt x="109" y="12"/>
                    </a:lnTo>
                    <a:lnTo>
                      <a:pt x="124" y="24"/>
                    </a:lnTo>
                    <a:lnTo>
                      <a:pt x="133" y="33"/>
                    </a:lnTo>
                    <a:lnTo>
                      <a:pt x="143" y="43"/>
                    </a:lnTo>
                    <a:lnTo>
                      <a:pt x="147" y="52"/>
                    </a:lnTo>
                    <a:lnTo>
                      <a:pt x="150" y="60"/>
                    </a:lnTo>
                    <a:lnTo>
                      <a:pt x="152" y="67"/>
                    </a:lnTo>
                    <a:lnTo>
                      <a:pt x="152" y="74"/>
                    </a:lnTo>
                    <a:lnTo>
                      <a:pt x="152" y="79"/>
                    </a:lnTo>
                    <a:lnTo>
                      <a:pt x="152" y="81"/>
                    </a:lnTo>
                    <a:lnTo>
                      <a:pt x="155" y="79"/>
                    </a:lnTo>
                    <a:lnTo>
                      <a:pt x="159" y="76"/>
                    </a:lnTo>
                    <a:lnTo>
                      <a:pt x="167" y="74"/>
                    </a:lnTo>
                    <a:lnTo>
                      <a:pt x="174" y="72"/>
                    </a:lnTo>
                    <a:lnTo>
                      <a:pt x="181" y="69"/>
                    </a:lnTo>
                    <a:lnTo>
                      <a:pt x="190" y="69"/>
                    </a:lnTo>
                    <a:lnTo>
                      <a:pt x="200" y="72"/>
                    </a:lnTo>
                    <a:lnTo>
                      <a:pt x="209" y="74"/>
                    </a:lnTo>
                    <a:lnTo>
                      <a:pt x="219" y="81"/>
                    </a:lnTo>
                    <a:lnTo>
                      <a:pt x="229" y="91"/>
                    </a:lnTo>
                    <a:lnTo>
                      <a:pt x="233" y="98"/>
                    </a:lnTo>
                    <a:lnTo>
                      <a:pt x="236" y="107"/>
                    </a:lnTo>
                    <a:lnTo>
                      <a:pt x="238" y="117"/>
                    </a:lnTo>
                    <a:lnTo>
                      <a:pt x="238" y="124"/>
                    </a:lnTo>
                    <a:lnTo>
                      <a:pt x="236" y="131"/>
                    </a:lnTo>
                    <a:lnTo>
                      <a:pt x="236" y="138"/>
                    </a:lnTo>
                    <a:lnTo>
                      <a:pt x="233" y="143"/>
                    </a:lnTo>
                    <a:lnTo>
                      <a:pt x="233" y="145"/>
                    </a:lnTo>
                    <a:lnTo>
                      <a:pt x="231" y="145"/>
                    </a:lnTo>
                    <a:lnTo>
                      <a:pt x="233" y="148"/>
                    </a:lnTo>
                    <a:lnTo>
                      <a:pt x="236" y="148"/>
                    </a:lnTo>
                    <a:lnTo>
                      <a:pt x="240" y="153"/>
                    </a:lnTo>
                    <a:lnTo>
                      <a:pt x="248" y="157"/>
                    </a:lnTo>
                    <a:lnTo>
                      <a:pt x="252" y="164"/>
                    </a:lnTo>
                    <a:lnTo>
                      <a:pt x="259" y="174"/>
                    </a:lnTo>
                    <a:lnTo>
                      <a:pt x="267" y="184"/>
                    </a:lnTo>
                    <a:lnTo>
                      <a:pt x="271" y="195"/>
                    </a:lnTo>
                    <a:lnTo>
                      <a:pt x="274" y="212"/>
                    </a:lnTo>
                    <a:lnTo>
                      <a:pt x="276" y="229"/>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109"/>
              <p:cNvSpPr>
                <a:spLocks/>
              </p:cNvSpPr>
              <p:nvPr/>
            </p:nvSpPr>
            <p:spPr bwMode="auto">
              <a:xfrm>
                <a:off x="3367" y="3431"/>
                <a:ext cx="356" cy="234"/>
              </a:xfrm>
              <a:custGeom>
                <a:avLst/>
                <a:gdLst>
                  <a:gd name="T0" fmla="*/ 3 w 358"/>
                  <a:gd name="T1" fmla="*/ 220 h 236"/>
                  <a:gd name="T2" fmla="*/ 10 w 358"/>
                  <a:gd name="T3" fmla="*/ 194 h 236"/>
                  <a:gd name="T4" fmla="*/ 22 w 358"/>
                  <a:gd name="T5" fmla="*/ 174 h 236"/>
                  <a:gd name="T6" fmla="*/ 34 w 358"/>
                  <a:gd name="T7" fmla="*/ 163 h 236"/>
                  <a:gd name="T8" fmla="*/ 43 w 358"/>
                  <a:gd name="T9" fmla="*/ 155 h 236"/>
                  <a:gd name="T10" fmla="*/ 43 w 358"/>
                  <a:gd name="T11" fmla="*/ 155 h 236"/>
                  <a:gd name="T12" fmla="*/ 41 w 358"/>
                  <a:gd name="T13" fmla="*/ 146 h 236"/>
                  <a:gd name="T14" fmla="*/ 39 w 358"/>
                  <a:gd name="T15" fmla="*/ 134 h 236"/>
                  <a:gd name="T16" fmla="*/ 39 w 358"/>
                  <a:gd name="T17" fmla="*/ 117 h 236"/>
                  <a:gd name="T18" fmla="*/ 48 w 358"/>
                  <a:gd name="T19" fmla="*/ 98 h 236"/>
                  <a:gd name="T20" fmla="*/ 65 w 358"/>
                  <a:gd name="T21" fmla="*/ 84 h 236"/>
                  <a:gd name="T22" fmla="*/ 84 w 358"/>
                  <a:gd name="T23" fmla="*/ 79 h 236"/>
                  <a:gd name="T24" fmla="*/ 103 w 358"/>
                  <a:gd name="T25" fmla="*/ 82 h 236"/>
                  <a:gd name="T26" fmla="*/ 115 w 358"/>
                  <a:gd name="T27" fmla="*/ 86 h 236"/>
                  <a:gd name="T28" fmla="*/ 122 w 358"/>
                  <a:gd name="T29" fmla="*/ 91 h 236"/>
                  <a:gd name="T30" fmla="*/ 124 w 358"/>
                  <a:gd name="T31" fmla="*/ 89 h 236"/>
                  <a:gd name="T32" fmla="*/ 122 w 358"/>
                  <a:gd name="T33" fmla="*/ 82 h 236"/>
                  <a:gd name="T34" fmla="*/ 124 w 358"/>
                  <a:gd name="T35" fmla="*/ 70 h 236"/>
                  <a:gd name="T36" fmla="*/ 134 w 358"/>
                  <a:gd name="T37" fmla="*/ 53 h 236"/>
                  <a:gd name="T38" fmla="*/ 153 w 358"/>
                  <a:gd name="T39" fmla="*/ 31 h 236"/>
                  <a:gd name="T40" fmla="*/ 182 w 358"/>
                  <a:gd name="T41" fmla="*/ 15 h 236"/>
                  <a:gd name="T42" fmla="*/ 213 w 358"/>
                  <a:gd name="T43" fmla="*/ 10 h 236"/>
                  <a:gd name="T44" fmla="*/ 239 w 358"/>
                  <a:gd name="T45" fmla="*/ 15 h 236"/>
                  <a:gd name="T46" fmla="*/ 260 w 358"/>
                  <a:gd name="T47" fmla="*/ 24 h 236"/>
                  <a:gd name="T48" fmla="*/ 272 w 358"/>
                  <a:gd name="T49" fmla="*/ 31 h 236"/>
                  <a:gd name="T50" fmla="*/ 275 w 358"/>
                  <a:gd name="T51" fmla="*/ 31 h 236"/>
                  <a:gd name="T52" fmla="*/ 275 w 358"/>
                  <a:gd name="T53" fmla="*/ 27 h 236"/>
                  <a:gd name="T54" fmla="*/ 279 w 358"/>
                  <a:gd name="T55" fmla="*/ 17 h 236"/>
                  <a:gd name="T56" fmla="*/ 289 w 358"/>
                  <a:gd name="T57" fmla="*/ 8 h 236"/>
                  <a:gd name="T58" fmla="*/ 306 w 358"/>
                  <a:gd name="T59" fmla="*/ 3 h 236"/>
                  <a:gd name="T60" fmla="*/ 327 w 358"/>
                  <a:gd name="T61" fmla="*/ 3 h 236"/>
                  <a:gd name="T62" fmla="*/ 344 w 358"/>
                  <a:gd name="T63" fmla="*/ 8 h 236"/>
                  <a:gd name="T64" fmla="*/ 351 w 358"/>
                  <a:gd name="T65" fmla="*/ 17 h 236"/>
                  <a:gd name="T66" fmla="*/ 356 w 358"/>
                  <a:gd name="T67" fmla="*/ 27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3" y="220"/>
                    </a:lnTo>
                    <a:lnTo>
                      <a:pt x="5" y="205"/>
                    </a:lnTo>
                    <a:lnTo>
                      <a:pt x="10" y="194"/>
                    </a:lnTo>
                    <a:lnTo>
                      <a:pt x="15" y="182"/>
                    </a:lnTo>
                    <a:lnTo>
                      <a:pt x="22" y="174"/>
                    </a:lnTo>
                    <a:lnTo>
                      <a:pt x="29" y="167"/>
                    </a:lnTo>
                    <a:lnTo>
                      <a:pt x="34" y="163"/>
                    </a:lnTo>
                    <a:lnTo>
                      <a:pt x="39" y="158"/>
                    </a:lnTo>
                    <a:lnTo>
                      <a:pt x="43" y="155"/>
                    </a:lnTo>
                    <a:lnTo>
                      <a:pt x="41" y="151"/>
                    </a:lnTo>
                    <a:lnTo>
                      <a:pt x="41" y="146"/>
                    </a:lnTo>
                    <a:lnTo>
                      <a:pt x="39" y="141"/>
                    </a:lnTo>
                    <a:lnTo>
                      <a:pt x="39" y="134"/>
                    </a:lnTo>
                    <a:lnTo>
                      <a:pt x="39" y="124"/>
                    </a:lnTo>
                    <a:lnTo>
                      <a:pt x="39" y="117"/>
                    </a:lnTo>
                    <a:lnTo>
                      <a:pt x="43" y="108"/>
                    </a:lnTo>
                    <a:lnTo>
                      <a:pt x="48" y="98"/>
                    </a:lnTo>
                    <a:lnTo>
                      <a:pt x="55" y="91"/>
                    </a:lnTo>
                    <a:lnTo>
                      <a:pt x="65" y="84"/>
                    </a:lnTo>
                    <a:lnTo>
                      <a:pt x="77" y="82"/>
                    </a:lnTo>
                    <a:lnTo>
                      <a:pt x="84" y="79"/>
                    </a:lnTo>
                    <a:lnTo>
                      <a:pt x="93" y="79"/>
                    </a:lnTo>
                    <a:lnTo>
                      <a:pt x="103" y="82"/>
                    </a:lnTo>
                    <a:lnTo>
                      <a:pt x="110" y="84"/>
                    </a:lnTo>
                    <a:lnTo>
                      <a:pt x="115" y="86"/>
                    </a:lnTo>
                    <a:lnTo>
                      <a:pt x="120" y="89"/>
                    </a:lnTo>
                    <a:lnTo>
                      <a:pt x="122" y="91"/>
                    </a:lnTo>
                    <a:lnTo>
                      <a:pt x="124" y="91"/>
                    </a:lnTo>
                    <a:lnTo>
                      <a:pt x="124" y="89"/>
                    </a:lnTo>
                    <a:lnTo>
                      <a:pt x="122" y="86"/>
                    </a:lnTo>
                    <a:lnTo>
                      <a:pt x="122" y="82"/>
                    </a:lnTo>
                    <a:lnTo>
                      <a:pt x="124" y="77"/>
                    </a:lnTo>
                    <a:lnTo>
                      <a:pt x="124" y="70"/>
                    </a:lnTo>
                    <a:lnTo>
                      <a:pt x="129" y="60"/>
                    </a:lnTo>
                    <a:lnTo>
                      <a:pt x="134" y="53"/>
                    </a:lnTo>
                    <a:lnTo>
                      <a:pt x="141" y="43"/>
                    </a:lnTo>
                    <a:lnTo>
                      <a:pt x="153" y="31"/>
                    </a:lnTo>
                    <a:lnTo>
                      <a:pt x="165" y="22"/>
                    </a:lnTo>
                    <a:lnTo>
                      <a:pt x="182" y="15"/>
                    </a:lnTo>
                    <a:lnTo>
                      <a:pt x="196" y="10"/>
                    </a:lnTo>
                    <a:lnTo>
                      <a:pt x="213" y="10"/>
                    </a:lnTo>
                    <a:lnTo>
                      <a:pt x="227" y="10"/>
                    </a:lnTo>
                    <a:lnTo>
                      <a:pt x="239" y="15"/>
                    </a:lnTo>
                    <a:lnTo>
                      <a:pt x="251" y="20"/>
                    </a:lnTo>
                    <a:lnTo>
                      <a:pt x="260" y="24"/>
                    </a:lnTo>
                    <a:lnTo>
                      <a:pt x="267" y="29"/>
                    </a:lnTo>
                    <a:lnTo>
                      <a:pt x="272" y="31"/>
                    </a:lnTo>
                    <a:lnTo>
                      <a:pt x="275" y="34"/>
                    </a:lnTo>
                    <a:lnTo>
                      <a:pt x="275" y="31"/>
                    </a:lnTo>
                    <a:lnTo>
                      <a:pt x="275" y="29"/>
                    </a:lnTo>
                    <a:lnTo>
                      <a:pt x="275" y="27"/>
                    </a:lnTo>
                    <a:lnTo>
                      <a:pt x="277" y="22"/>
                    </a:lnTo>
                    <a:lnTo>
                      <a:pt x="279" y="17"/>
                    </a:lnTo>
                    <a:lnTo>
                      <a:pt x="284" y="12"/>
                    </a:lnTo>
                    <a:lnTo>
                      <a:pt x="289" y="8"/>
                    </a:lnTo>
                    <a:lnTo>
                      <a:pt x="296" y="5"/>
                    </a:lnTo>
                    <a:lnTo>
                      <a:pt x="306" y="3"/>
                    </a:lnTo>
                    <a:lnTo>
                      <a:pt x="315" y="0"/>
                    </a:lnTo>
                    <a:lnTo>
                      <a:pt x="327" y="3"/>
                    </a:lnTo>
                    <a:lnTo>
                      <a:pt x="337" y="5"/>
                    </a:lnTo>
                    <a:lnTo>
                      <a:pt x="344" y="8"/>
                    </a:lnTo>
                    <a:lnTo>
                      <a:pt x="348" y="12"/>
                    </a:lnTo>
                    <a:lnTo>
                      <a:pt x="351" y="17"/>
                    </a:lnTo>
                    <a:lnTo>
                      <a:pt x="356" y="22"/>
                    </a:lnTo>
                    <a:lnTo>
                      <a:pt x="356" y="27"/>
                    </a:lnTo>
                    <a:lnTo>
                      <a:pt x="358" y="29"/>
                    </a:lnTo>
                    <a:lnTo>
                      <a:pt x="358" y="31"/>
                    </a:lnTo>
                    <a:lnTo>
                      <a:pt x="358" y="34"/>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110"/>
              <p:cNvSpPr>
                <a:spLocks/>
              </p:cNvSpPr>
              <p:nvPr/>
            </p:nvSpPr>
            <p:spPr bwMode="auto">
              <a:xfrm>
                <a:off x="3367" y="3666"/>
                <a:ext cx="272" cy="228"/>
              </a:xfrm>
              <a:custGeom>
                <a:avLst/>
                <a:gdLst>
                  <a:gd name="T0" fmla="*/ 272 w 272"/>
                  <a:gd name="T1" fmla="*/ 203 h 229"/>
                  <a:gd name="T2" fmla="*/ 272 w 272"/>
                  <a:gd name="T3" fmla="*/ 205 h 229"/>
                  <a:gd name="T4" fmla="*/ 267 w 272"/>
                  <a:gd name="T5" fmla="*/ 208 h 229"/>
                  <a:gd name="T6" fmla="*/ 260 w 272"/>
                  <a:gd name="T7" fmla="*/ 212 h 229"/>
                  <a:gd name="T8" fmla="*/ 251 w 272"/>
                  <a:gd name="T9" fmla="*/ 217 h 229"/>
                  <a:gd name="T10" fmla="*/ 239 w 272"/>
                  <a:gd name="T11" fmla="*/ 222 h 229"/>
                  <a:gd name="T12" fmla="*/ 227 w 272"/>
                  <a:gd name="T13" fmla="*/ 227 h 229"/>
                  <a:gd name="T14" fmla="*/ 213 w 272"/>
                  <a:gd name="T15" fmla="*/ 229 h 229"/>
                  <a:gd name="T16" fmla="*/ 196 w 272"/>
                  <a:gd name="T17" fmla="*/ 227 h 229"/>
                  <a:gd name="T18" fmla="*/ 182 w 272"/>
                  <a:gd name="T19" fmla="*/ 224 h 229"/>
                  <a:gd name="T20" fmla="*/ 165 w 272"/>
                  <a:gd name="T21" fmla="*/ 215 h 229"/>
                  <a:gd name="T22" fmla="*/ 153 w 272"/>
                  <a:gd name="T23" fmla="*/ 205 h 229"/>
                  <a:gd name="T24" fmla="*/ 141 w 272"/>
                  <a:gd name="T25" fmla="*/ 196 h 229"/>
                  <a:gd name="T26" fmla="*/ 134 w 272"/>
                  <a:gd name="T27" fmla="*/ 186 h 229"/>
                  <a:gd name="T28" fmla="*/ 129 w 272"/>
                  <a:gd name="T29" fmla="*/ 177 h 229"/>
                  <a:gd name="T30" fmla="*/ 124 w 272"/>
                  <a:gd name="T31" fmla="*/ 167 h 229"/>
                  <a:gd name="T32" fmla="*/ 124 w 272"/>
                  <a:gd name="T33" fmla="*/ 160 h 229"/>
                  <a:gd name="T34" fmla="*/ 122 w 272"/>
                  <a:gd name="T35" fmla="*/ 155 h 229"/>
                  <a:gd name="T36" fmla="*/ 122 w 272"/>
                  <a:gd name="T37" fmla="*/ 150 h 229"/>
                  <a:gd name="T38" fmla="*/ 124 w 272"/>
                  <a:gd name="T39" fmla="*/ 148 h 229"/>
                  <a:gd name="T40" fmla="*/ 124 w 272"/>
                  <a:gd name="T41" fmla="*/ 146 h 229"/>
                  <a:gd name="T42" fmla="*/ 122 w 272"/>
                  <a:gd name="T43" fmla="*/ 148 h 229"/>
                  <a:gd name="T44" fmla="*/ 120 w 272"/>
                  <a:gd name="T45" fmla="*/ 150 h 229"/>
                  <a:gd name="T46" fmla="*/ 115 w 272"/>
                  <a:gd name="T47" fmla="*/ 153 h 229"/>
                  <a:gd name="T48" fmla="*/ 110 w 272"/>
                  <a:gd name="T49" fmla="*/ 155 h 229"/>
                  <a:gd name="T50" fmla="*/ 103 w 272"/>
                  <a:gd name="T51" fmla="*/ 157 h 229"/>
                  <a:gd name="T52" fmla="*/ 93 w 272"/>
                  <a:gd name="T53" fmla="*/ 157 h 229"/>
                  <a:gd name="T54" fmla="*/ 84 w 272"/>
                  <a:gd name="T55" fmla="*/ 157 h 229"/>
                  <a:gd name="T56" fmla="*/ 77 w 272"/>
                  <a:gd name="T57" fmla="*/ 157 h 229"/>
                  <a:gd name="T58" fmla="*/ 65 w 272"/>
                  <a:gd name="T59" fmla="*/ 153 h 229"/>
                  <a:gd name="T60" fmla="*/ 55 w 272"/>
                  <a:gd name="T61" fmla="*/ 146 h 229"/>
                  <a:gd name="T62" fmla="*/ 48 w 272"/>
                  <a:gd name="T63" fmla="*/ 138 h 229"/>
                  <a:gd name="T64" fmla="*/ 43 w 272"/>
                  <a:gd name="T65" fmla="*/ 129 h 229"/>
                  <a:gd name="T66" fmla="*/ 39 w 272"/>
                  <a:gd name="T67" fmla="*/ 122 h 229"/>
                  <a:gd name="T68" fmla="*/ 39 w 272"/>
                  <a:gd name="T69" fmla="*/ 112 h 229"/>
                  <a:gd name="T70" fmla="*/ 39 w 272"/>
                  <a:gd name="T71" fmla="*/ 105 h 229"/>
                  <a:gd name="T72" fmla="*/ 39 w 272"/>
                  <a:gd name="T73" fmla="*/ 98 h 229"/>
                  <a:gd name="T74" fmla="*/ 41 w 272"/>
                  <a:gd name="T75" fmla="*/ 91 h 229"/>
                  <a:gd name="T76" fmla="*/ 41 w 272"/>
                  <a:gd name="T77" fmla="*/ 86 h 229"/>
                  <a:gd name="T78" fmla="*/ 43 w 272"/>
                  <a:gd name="T79" fmla="*/ 84 h 229"/>
                  <a:gd name="T80" fmla="*/ 43 w 272"/>
                  <a:gd name="T81" fmla="*/ 81 h 229"/>
                  <a:gd name="T82" fmla="*/ 43 w 272"/>
                  <a:gd name="T83" fmla="*/ 81 h 229"/>
                  <a:gd name="T84" fmla="*/ 39 w 272"/>
                  <a:gd name="T85" fmla="*/ 79 h 229"/>
                  <a:gd name="T86" fmla="*/ 34 w 272"/>
                  <a:gd name="T87" fmla="*/ 76 h 229"/>
                  <a:gd name="T88" fmla="*/ 29 w 272"/>
                  <a:gd name="T89" fmla="*/ 72 h 229"/>
                  <a:gd name="T90" fmla="*/ 22 w 272"/>
                  <a:gd name="T91" fmla="*/ 64 h 229"/>
                  <a:gd name="T92" fmla="*/ 15 w 272"/>
                  <a:gd name="T93" fmla="*/ 55 h 229"/>
                  <a:gd name="T94" fmla="*/ 10 w 272"/>
                  <a:gd name="T95" fmla="*/ 45 h 229"/>
                  <a:gd name="T96" fmla="*/ 5 w 272"/>
                  <a:gd name="T97" fmla="*/ 31 h 229"/>
                  <a:gd name="T98" fmla="*/ 3 w 272"/>
                  <a:gd name="T99" fmla="*/ 17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3"/>
                    </a:moveTo>
                    <a:lnTo>
                      <a:pt x="272" y="205"/>
                    </a:lnTo>
                    <a:lnTo>
                      <a:pt x="267" y="208"/>
                    </a:lnTo>
                    <a:lnTo>
                      <a:pt x="260" y="212"/>
                    </a:lnTo>
                    <a:lnTo>
                      <a:pt x="251" y="217"/>
                    </a:lnTo>
                    <a:lnTo>
                      <a:pt x="239" y="222"/>
                    </a:lnTo>
                    <a:lnTo>
                      <a:pt x="227" y="227"/>
                    </a:lnTo>
                    <a:lnTo>
                      <a:pt x="213" y="229"/>
                    </a:lnTo>
                    <a:lnTo>
                      <a:pt x="196" y="227"/>
                    </a:lnTo>
                    <a:lnTo>
                      <a:pt x="182" y="224"/>
                    </a:lnTo>
                    <a:lnTo>
                      <a:pt x="165" y="215"/>
                    </a:lnTo>
                    <a:lnTo>
                      <a:pt x="153" y="205"/>
                    </a:lnTo>
                    <a:lnTo>
                      <a:pt x="141" y="196"/>
                    </a:lnTo>
                    <a:lnTo>
                      <a:pt x="134" y="186"/>
                    </a:lnTo>
                    <a:lnTo>
                      <a:pt x="129" y="177"/>
                    </a:lnTo>
                    <a:lnTo>
                      <a:pt x="124" y="167"/>
                    </a:lnTo>
                    <a:lnTo>
                      <a:pt x="124" y="160"/>
                    </a:lnTo>
                    <a:lnTo>
                      <a:pt x="122" y="155"/>
                    </a:lnTo>
                    <a:lnTo>
                      <a:pt x="122" y="150"/>
                    </a:lnTo>
                    <a:lnTo>
                      <a:pt x="124" y="148"/>
                    </a:lnTo>
                    <a:lnTo>
                      <a:pt x="124" y="146"/>
                    </a:lnTo>
                    <a:lnTo>
                      <a:pt x="122" y="148"/>
                    </a:lnTo>
                    <a:lnTo>
                      <a:pt x="120" y="150"/>
                    </a:lnTo>
                    <a:lnTo>
                      <a:pt x="115" y="153"/>
                    </a:lnTo>
                    <a:lnTo>
                      <a:pt x="110" y="155"/>
                    </a:lnTo>
                    <a:lnTo>
                      <a:pt x="103" y="157"/>
                    </a:lnTo>
                    <a:lnTo>
                      <a:pt x="93" y="157"/>
                    </a:lnTo>
                    <a:lnTo>
                      <a:pt x="84" y="157"/>
                    </a:lnTo>
                    <a:lnTo>
                      <a:pt x="77" y="157"/>
                    </a:lnTo>
                    <a:lnTo>
                      <a:pt x="65" y="153"/>
                    </a:lnTo>
                    <a:lnTo>
                      <a:pt x="55" y="146"/>
                    </a:lnTo>
                    <a:lnTo>
                      <a:pt x="48" y="138"/>
                    </a:lnTo>
                    <a:lnTo>
                      <a:pt x="43" y="129"/>
                    </a:lnTo>
                    <a:lnTo>
                      <a:pt x="39" y="122"/>
                    </a:lnTo>
                    <a:lnTo>
                      <a:pt x="39" y="112"/>
                    </a:lnTo>
                    <a:lnTo>
                      <a:pt x="39" y="105"/>
                    </a:lnTo>
                    <a:lnTo>
                      <a:pt x="39" y="98"/>
                    </a:lnTo>
                    <a:lnTo>
                      <a:pt x="41" y="91"/>
                    </a:lnTo>
                    <a:lnTo>
                      <a:pt x="41" y="86"/>
                    </a:lnTo>
                    <a:lnTo>
                      <a:pt x="43" y="84"/>
                    </a:lnTo>
                    <a:lnTo>
                      <a:pt x="43" y="81"/>
                    </a:lnTo>
                    <a:lnTo>
                      <a:pt x="39" y="79"/>
                    </a:lnTo>
                    <a:lnTo>
                      <a:pt x="34" y="76"/>
                    </a:lnTo>
                    <a:lnTo>
                      <a:pt x="29" y="72"/>
                    </a:lnTo>
                    <a:lnTo>
                      <a:pt x="22" y="64"/>
                    </a:lnTo>
                    <a:lnTo>
                      <a:pt x="15" y="55"/>
                    </a:lnTo>
                    <a:lnTo>
                      <a:pt x="10" y="45"/>
                    </a:lnTo>
                    <a:lnTo>
                      <a:pt x="5" y="31"/>
                    </a:lnTo>
                    <a:lnTo>
                      <a:pt x="3" y="17"/>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111"/>
              <p:cNvSpPr>
                <a:spLocks/>
              </p:cNvSpPr>
              <p:nvPr/>
            </p:nvSpPr>
            <p:spPr bwMode="auto">
              <a:xfrm>
                <a:off x="3638" y="3666"/>
                <a:ext cx="360" cy="234"/>
              </a:xfrm>
              <a:custGeom>
                <a:avLst/>
                <a:gdLst>
                  <a:gd name="T0" fmla="*/ 3 w 360"/>
                  <a:gd name="T1" fmla="*/ 205 h 236"/>
                  <a:gd name="T2" fmla="*/ 3 w 360"/>
                  <a:gd name="T3" fmla="*/ 212 h 236"/>
                  <a:gd name="T4" fmla="*/ 7 w 360"/>
                  <a:gd name="T5" fmla="*/ 219 h 236"/>
                  <a:gd name="T6" fmla="*/ 17 w 360"/>
                  <a:gd name="T7" fmla="*/ 229 h 236"/>
                  <a:gd name="T8" fmla="*/ 34 w 360"/>
                  <a:gd name="T9" fmla="*/ 236 h 236"/>
                  <a:gd name="T10" fmla="*/ 55 w 360"/>
                  <a:gd name="T11" fmla="*/ 236 h 236"/>
                  <a:gd name="T12" fmla="*/ 72 w 360"/>
                  <a:gd name="T13" fmla="*/ 229 h 236"/>
                  <a:gd name="T14" fmla="*/ 79 w 360"/>
                  <a:gd name="T15" fmla="*/ 219 h 236"/>
                  <a:gd name="T16" fmla="*/ 84 w 360"/>
                  <a:gd name="T17" fmla="*/ 212 h 236"/>
                  <a:gd name="T18" fmla="*/ 86 w 360"/>
                  <a:gd name="T19" fmla="*/ 205 h 236"/>
                  <a:gd name="T20" fmla="*/ 88 w 360"/>
                  <a:gd name="T21" fmla="*/ 205 h 236"/>
                  <a:gd name="T22" fmla="*/ 100 w 360"/>
                  <a:gd name="T23" fmla="*/ 215 h 236"/>
                  <a:gd name="T24" fmla="*/ 119 w 360"/>
                  <a:gd name="T25" fmla="*/ 224 h 236"/>
                  <a:gd name="T26" fmla="*/ 148 w 360"/>
                  <a:gd name="T27" fmla="*/ 229 h 236"/>
                  <a:gd name="T28" fmla="*/ 179 w 360"/>
                  <a:gd name="T29" fmla="*/ 224 h 236"/>
                  <a:gd name="T30" fmla="*/ 208 w 360"/>
                  <a:gd name="T31" fmla="*/ 205 h 236"/>
                  <a:gd name="T32" fmla="*/ 227 w 360"/>
                  <a:gd name="T33" fmla="*/ 186 h 236"/>
                  <a:gd name="T34" fmla="*/ 234 w 360"/>
                  <a:gd name="T35" fmla="*/ 169 h 236"/>
                  <a:gd name="T36" fmla="*/ 236 w 360"/>
                  <a:gd name="T37" fmla="*/ 155 h 236"/>
                  <a:gd name="T38" fmla="*/ 236 w 360"/>
                  <a:gd name="T39" fmla="*/ 148 h 236"/>
                  <a:gd name="T40" fmla="*/ 236 w 360"/>
                  <a:gd name="T41" fmla="*/ 148 h 236"/>
                  <a:gd name="T42" fmla="*/ 243 w 360"/>
                  <a:gd name="T43" fmla="*/ 153 h 236"/>
                  <a:gd name="T44" fmla="*/ 258 w 360"/>
                  <a:gd name="T45" fmla="*/ 157 h 236"/>
                  <a:gd name="T46" fmla="*/ 274 w 360"/>
                  <a:gd name="T47" fmla="*/ 160 h 236"/>
                  <a:gd name="T48" fmla="*/ 293 w 360"/>
                  <a:gd name="T49" fmla="*/ 153 h 236"/>
                  <a:gd name="T50" fmla="*/ 313 w 360"/>
                  <a:gd name="T51" fmla="*/ 138 h 236"/>
                  <a:gd name="T52" fmla="*/ 320 w 360"/>
                  <a:gd name="T53" fmla="*/ 122 h 236"/>
                  <a:gd name="T54" fmla="*/ 322 w 360"/>
                  <a:gd name="T55" fmla="*/ 105 h 236"/>
                  <a:gd name="T56" fmla="*/ 320 w 360"/>
                  <a:gd name="T57" fmla="*/ 91 h 236"/>
                  <a:gd name="T58" fmla="*/ 317 w 360"/>
                  <a:gd name="T59" fmla="*/ 84 h 236"/>
                  <a:gd name="T60" fmla="*/ 317 w 360"/>
                  <a:gd name="T61" fmla="*/ 81 h 236"/>
                  <a:gd name="T62" fmla="*/ 324 w 360"/>
                  <a:gd name="T63" fmla="*/ 76 h 236"/>
                  <a:gd name="T64" fmla="*/ 336 w 360"/>
                  <a:gd name="T65" fmla="*/ 64 h 236"/>
                  <a:gd name="T66" fmla="*/ 351 w 360"/>
                  <a:gd name="T67" fmla="*/ 45 h 236"/>
                  <a:gd name="T68" fmla="*/ 358 w 360"/>
                  <a:gd name="T69" fmla="*/ 1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0" h="236">
                    <a:moveTo>
                      <a:pt x="0" y="203"/>
                    </a:moveTo>
                    <a:lnTo>
                      <a:pt x="3" y="205"/>
                    </a:lnTo>
                    <a:lnTo>
                      <a:pt x="3" y="208"/>
                    </a:lnTo>
                    <a:lnTo>
                      <a:pt x="3" y="212"/>
                    </a:lnTo>
                    <a:lnTo>
                      <a:pt x="5" y="215"/>
                    </a:lnTo>
                    <a:lnTo>
                      <a:pt x="7" y="219"/>
                    </a:lnTo>
                    <a:lnTo>
                      <a:pt x="12" y="224"/>
                    </a:lnTo>
                    <a:lnTo>
                      <a:pt x="17" y="229"/>
                    </a:lnTo>
                    <a:lnTo>
                      <a:pt x="24" y="234"/>
                    </a:lnTo>
                    <a:lnTo>
                      <a:pt x="34" y="236"/>
                    </a:lnTo>
                    <a:lnTo>
                      <a:pt x="43" y="236"/>
                    </a:lnTo>
                    <a:lnTo>
                      <a:pt x="55" y="236"/>
                    </a:lnTo>
                    <a:lnTo>
                      <a:pt x="65" y="234"/>
                    </a:lnTo>
                    <a:lnTo>
                      <a:pt x="72" y="229"/>
                    </a:lnTo>
                    <a:lnTo>
                      <a:pt x="76" y="224"/>
                    </a:lnTo>
                    <a:lnTo>
                      <a:pt x="79" y="219"/>
                    </a:lnTo>
                    <a:lnTo>
                      <a:pt x="84" y="215"/>
                    </a:lnTo>
                    <a:lnTo>
                      <a:pt x="84" y="212"/>
                    </a:lnTo>
                    <a:lnTo>
                      <a:pt x="86" y="208"/>
                    </a:lnTo>
                    <a:lnTo>
                      <a:pt x="86" y="205"/>
                    </a:lnTo>
                    <a:lnTo>
                      <a:pt x="88" y="205"/>
                    </a:lnTo>
                    <a:lnTo>
                      <a:pt x="91" y="210"/>
                    </a:lnTo>
                    <a:lnTo>
                      <a:pt x="100" y="215"/>
                    </a:lnTo>
                    <a:lnTo>
                      <a:pt x="110" y="219"/>
                    </a:lnTo>
                    <a:lnTo>
                      <a:pt x="119" y="224"/>
                    </a:lnTo>
                    <a:lnTo>
                      <a:pt x="134" y="227"/>
                    </a:lnTo>
                    <a:lnTo>
                      <a:pt x="148" y="229"/>
                    </a:lnTo>
                    <a:lnTo>
                      <a:pt x="162" y="229"/>
                    </a:lnTo>
                    <a:lnTo>
                      <a:pt x="179" y="224"/>
                    </a:lnTo>
                    <a:lnTo>
                      <a:pt x="193" y="217"/>
                    </a:lnTo>
                    <a:lnTo>
                      <a:pt x="208" y="205"/>
                    </a:lnTo>
                    <a:lnTo>
                      <a:pt x="217" y="196"/>
                    </a:lnTo>
                    <a:lnTo>
                      <a:pt x="227" y="186"/>
                    </a:lnTo>
                    <a:lnTo>
                      <a:pt x="231" y="177"/>
                    </a:lnTo>
                    <a:lnTo>
                      <a:pt x="234" y="169"/>
                    </a:lnTo>
                    <a:lnTo>
                      <a:pt x="236" y="162"/>
                    </a:lnTo>
                    <a:lnTo>
                      <a:pt x="236" y="155"/>
                    </a:lnTo>
                    <a:lnTo>
                      <a:pt x="236" y="150"/>
                    </a:lnTo>
                    <a:lnTo>
                      <a:pt x="236" y="148"/>
                    </a:lnTo>
                    <a:lnTo>
                      <a:pt x="239" y="150"/>
                    </a:lnTo>
                    <a:lnTo>
                      <a:pt x="243" y="153"/>
                    </a:lnTo>
                    <a:lnTo>
                      <a:pt x="251" y="155"/>
                    </a:lnTo>
                    <a:lnTo>
                      <a:pt x="258" y="157"/>
                    </a:lnTo>
                    <a:lnTo>
                      <a:pt x="265" y="160"/>
                    </a:lnTo>
                    <a:lnTo>
                      <a:pt x="274" y="160"/>
                    </a:lnTo>
                    <a:lnTo>
                      <a:pt x="284" y="157"/>
                    </a:lnTo>
                    <a:lnTo>
                      <a:pt x="293" y="153"/>
                    </a:lnTo>
                    <a:lnTo>
                      <a:pt x="303" y="148"/>
                    </a:lnTo>
                    <a:lnTo>
                      <a:pt x="313" y="138"/>
                    </a:lnTo>
                    <a:lnTo>
                      <a:pt x="317" y="131"/>
                    </a:lnTo>
                    <a:lnTo>
                      <a:pt x="320" y="122"/>
                    </a:lnTo>
                    <a:lnTo>
                      <a:pt x="322" y="112"/>
                    </a:lnTo>
                    <a:lnTo>
                      <a:pt x="322" y="105"/>
                    </a:lnTo>
                    <a:lnTo>
                      <a:pt x="320" y="98"/>
                    </a:lnTo>
                    <a:lnTo>
                      <a:pt x="320" y="91"/>
                    </a:lnTo>
                    <a:lnTo>
                      <a:pt x="317" y="86"/>
                    </a:lnTo>
                    <a:lnTo>
                      <a:pt x="317" y="84"/>
                    </a:lnTo>
                    <a:lnTo>
                      <a:pt x="315" y="84"/>
                    </a:lnTo>
                    <a:lnTo>
                      <a:pt x="317" y="81"/>
                    </a:lnTo>
                    <a:lnTo>
                      <a:pt x="320" y="79"/>
                    </a:lnTo>
                    <a:lnTo>
                      <a:pt x="324" y="76"/>
                    </a:lnTo>
                    <a:lnTo>
                      <a:pt x="332" y="72"/>
                    </a:lnTo>
                    <a:lnTo>
                      <a:pt x="336" y="64"/>
                    </a:lnTo>
                    <a:lnTo>
                      <a:pt x="343" y="55"/>
                    </a:lnTo>
                    <a:lnTo>
                      <a:pt x="351" y="45"/>
                    </a:lnTo>
                    <a:lnTo>
                      <a:pt x="355" y="33"/>
                    </a:lnTo>
                    <a:lnTo>
                      <a:pt x="358" y="17"/>
                    </a:lnTo>
                    <a:lnTo>
                      <a:pt x="36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7" name="Freeform 112"/>
            <p:cNvSpPr>
              <a:spLocks/>
            </p:cNvSpPr>
            <p:nvPr/>
          </p:nvSpPr>
          <p:spPr bwMode="auto">
            <a:xfrm>
              <a:off x="4347" y="4062"/>
              <a:ext cx="114" cy="115"/>
            </a:xfrm>
            <a:custGeom>
              <a:avLst/>
              <a:gdLst>
                <a:gd name="T0" fmla="*/ 112 w 115"/>
                <a:gd name="T1" fmla="*/ 112 h 115"/>
                <a:gd name="T2" fmla="*/ 115 w 115"/>
                <a:gd name="T3" fmla="*/ 0 h 115"/>
                <a:gd name="T4" fmla="*/ 0 w 115"/>
                <a:gd name="T5" fmla="*/ 0 h 115"/>
                <a:gd name="T6" fmla="*/ 0 w 115"/>
                <a:gd name="T7" fmla="*/ 115 h 115"/>
                <a:gd name="T8" fmla="*/ 115 w 115"/>
                <a:gd name="T9" fmla="*/ 115 h 115"/>
                <a:gd name="T10" fmla="*/ 115 w 115"/>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5">
                  <a:moveTo>
                    <a:pt x="112" y="112"/>
                  </a:moveTo>
                  <a:lnTo>
                    <a:pt x="115" y="0"/>
                  </a:lnTo>
                  <a:lnTo>
                    <a:pt x="0" y="0"/>
                  </a:lnTo>
                  <a:lnTo>
                    <a:pt x="0" y="115"/>
                  </a:lnTo>
                  <a:lnTo>
                    <a:pt x="115" y="115"/>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98" name="Freeform 113"/>
            <p:cNvSpPr>
              <a:spLocks/>
            </p:cNvSpPr>
            <p:nvPr/>
          </p:nvSpPr>
          <p:spPr bwMode="auto">
            <a:xfrm>
              <a:off x="4986" y="4062"/>
              <a:ext cx="110" cy="115"/>
            </a:xfrm>
            <a:custGeom>
              <a:avLst/>
              <a:gdLst>
                <a:gd name="T0" fmla="*/ 112 w 112"/>
                <a:gd name="T1" fmla="*/ 112 h 115"/>
                <a:gd name="T2" fmla="*/ 112 w 112"/>
                <a:gd name="T3" fmla="*/ 0 h 115"/>
                <a:gd name="T4" fmla="*/ 0 w 112"/>
                <a:gd name="T5" fmla="*/ 0 h 115"/>
                <a:gd name="T6" fmla="*/ 0 w 112"/>
                <a:gd name="T7" fmla="*/ 115 h 115"/>
                <a:gd name="T8" fmla="*/ 112 w 112"/>
                <a:gd name="T9" fmla="*/ 115 h 115"/>
                <a:gd name="T10" fmla="*/ 112 w 112"/>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5">
                  <a:moveTo>
                    <a:pt x="112" y="112"/>
                  </a:moveTo>
                  <a:lnTo>
                    <a:pt x="112" y="0"/>
                  </a:lnTo>
                  <a:lnTo>
                    <a:pt x="0" y="0"/>
                  </a:lnTo>
                  <a:lnTo>
                    <a:pt x="0" y="115"/>
                  </a:lnTo>
                  <a:lnTo>
                    <a:pt x="112" y="115"/>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99" name="Line 114"/>
            <p:cNvSpPr>
              <a:spLocks noChangeShapeType="1"/>
            </p:cNvSpPr>
            <p:nvPr/>
          </p:nvSpPr>
          <p:spPr bwMode="auto">
            <a:xfrm>
              <a:off x="4207" y="2557"/>
              <a:ext cx="0" cy="1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115"/>
            <p:cNvSpPr>
              <a:spLocks noChangeShapeType="1"/>
            </p:cNvSpPr>
            <p:nvPr/>
          </p:nvSpPr>
          <p:spPr bwMode="auto">
            <a:xfrm flipH="1" flipV="1">
              <a:off x="3719" y="2814"/>
              <a:ext cx="173" cy="9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16"/>
            <p:cNvSpPr>
              <a:spLocks noChangeShapeType="1"/>
            </p:cNvSpPr>
            <p:nvPr/>
          </p:nvSpPr>
          <p:spPr bwMode="auto">
            <a:xfrm flipV="1">
              <a:off x="4519" y="2811"/>
              <a:ext cx="184" cy="10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117"/>
            <p:cNvSpPr>
              <a:spLocks noChangeShapeType="1"/>
            </p:cNvSpPr>
            <p:nvPr/>
          </p:nvSpPr>
          <p:spPr bwMode="auto">
            <a:xfrm flipH="1">
              <a:off x="3682" y="3049"/>
              <a:ext cx="253" cy="3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Freeform 118"/>
            <p:cNvSpPr>
              <a:spLocks/>
            </p:cNvSpPr>
            <p:nvPr/>
          </p:nvSpPr>
          <p:spPr bwMode="auto">
            <a:xfrm>
              <a:off x="3745" y="3200"/>
              <a:ext cx="114" cy="112"/>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113 w 113"/>
                <a:gd name="T13" fmla="*/ 112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15">
                  <a:moveTo>
                    <a:pt x="113" y="112"/>
                  </a:moveTo>
                  <a:lnTo>
                    <a:pt x="113" y="0"/>
                  </a:lnTo>
                  <a:lnTo>
                    <a:pt x="0" y="0"/>
                  </a:lnTo>
                  <a:lnTo>
                    <a:pt x="0" y="115"/>
                  </a:lnTo>
                  <a:lnTo>
                    <a:pt x="113" y="115"/>
                  </a:lnTo>
                  <a:lnTo>
                    <a:pt x="113" y="112"/>
                  </a:lnTo>
                  <a:close/>
                </a:path>
              </a:pathLst>
            </a:custGeom>
            <a:solidFill>
              <a:srgbClr val="FFFF66">
                <a:alpha val="50195"/>
              </a:srgbClr>
            </a:solidFill>
            <a:ln w="9525">
              <a:solidFill>
                <a:schemeClr val="tx1"/>
              </a:solidFill>
              <a:round/>
              <a:headEnd/>
              <a:tailEnd/>
            </a:ln>
          </p:spPr>
          <p:txBody>
            <a:bodyPr/>
            <a:lstStyle/>
            <a:p>
              <a:endParaRPr lang="en-US"/>
            </a:p>
          </p:txBody>
        </p:sp>
        <p:sp>
          <p:nvSpPr>
            <p:cNvPr id="104" name="Freeform 119"/>
            <p:cNvSpPr>
              <a:spLocks/>
            </p:cNvSpPr>
            <p:nvPr/>
          </p:nvSpPr>
          <p:spPr bwMode="auto">
            <a:xfrm>
              <a:off x="3983" y="3263"/>
              <a:ext cx="114" cy="115"/>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115">
                  <a:moveTo>
                    <a:pt x="113" y="112"/>
                  </a:moveTo>
                  <a:lnTo>
                    <a:pt x="113" y="0"/>
                  </a:lnTo>
                  <a:lnTo>
                    <a:pt x="0" y="0"/>
                  </a:lnTo>
                  <a:lnTo>
                    <a:pt x="0" y="115"/>
                  </a:lnTo>
                  <a:lnTo>
                    <a:pt x="113" y="115"/>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105" name="Line 120"/>
            <p:cNvSpPr>
              <a:spLocks noChangeShapeType="1"/>
            </p:cNvSpPr>
            <p:nvPr/>
          </p:nvSpPr>
          <p:spPr bwMode="auto">
            <a:xfrm>
              <a:off x="4468" y="3055"/>
              <a:ext cx="261" cy="3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Freeform 121"/>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122"/>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08" name="Line 123"/>
            <p:cNvSpPr>
              <a:spLocks noChangeShapeType="1"/>
            </p:cNvSpPr>
            <p:nvPr/>
          </p:nvSpPr>
          <p:spPr bwMode="auto">
            <a:xfrm flipH="1" flipV="1">
              <a:off x="3275" y="3448"/>
              <a:ext cx="140" cy="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24"/>
            <p:cNvSpPr>
              <a:spLocks noChangeShapeType="1"/>
            </p:cNvSpPr>
            <p:nvPr/>
          </p:nvSpPr>
          <p:spPr bwMode="auto">
            <a:xfrm flipV="1">
              <a:off x="4989" y="3448"/>
              <a:ext cx="147" cy="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25"/>
            <p:cNvSpPr>
              <a:spLocks noChangeShapeType="1"/>
            </p:cNvSpPr>
            <p:nvPr/>
          </p:nvSpPr>
          <p:spPr bwMode="auto">
            <a:xfrm flipH="1">
              <a:off x="3348" y="3877"/>
              <a:ext cx="180" cy="1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26"/>
            <p:cNvSpPr>
              <a:spLocks noChangeShapeType="1"/>
            </p:cNvSpPr>
            <p:nvPr/>
          </p:nvSpPr>
          <p:spPr bwMode="auto">
            <a:xfrm>
              <a:off x="3822" y="3883"/>
              <a:ext cx="184"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27"/>
            <p:cNvSpPr>
              <a:spLocks noChangeShapeType="1"/>
            </p:cNvSpPr>
            <p:nvPr/>
          </p:nvSpPr>
          <p:spPr bwMode="auto">
            <a:xfrm flipH="1">
              <a:off x="4406" y="3880"/>
              <a:ext cx="176"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28"/>
            <p:cNvSpPr>
              <a:spLocks noChangeShapeType="1"/>
            </p:cNvSpPr>
            <p:nvPr/>
          </p:nvSpPr>
          <p:spPr bwMode="auto">
            <a:xfrm>
              <a:off x="4883" y="3873"/>
              <a:ext cx="158" cy="1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29"/>
            <p:cNvSpPr>
              <a:spLocks noChangeShapeType="1"/>
            </p:cNvSpPr>
            <p:nvPr/>
          </p:nvSpPr>
          <p:spPr bwMode="auto">
            <a:xfrm>
              <a:off x="3994" y="3666"/>
              <a:ext cx="4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Freeform 130"/>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31"/>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17" name="Line 132"/>
            <p:cNvSpPr>
              <a:spLocks noChangeShapeType="1"/>
            </p:cNvSpPr>
            <p:nvPr/>
          </p:nvSpPr>
          <p:spPr bwMode="auto">
            <a:xfrm flipH="1" flipV="1">
              <a:off x="3983" y="3072"/>
              <a:ext cx="48" cy="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0" name="Group 133"/>
          <p:cNvGrpSpPr>
            <a:grpSpLocks/>
          </p:cNvGrpSpPr>
          <p:nvPr/>
        </p:nvGrpSpPr>
        <p:grpSpPr bwMode="auto">
          <a:xfrm>
            <a:off x="533400" y="1905000"/>
            <a:ext cx="8077200" cy="1676400"/>
            <a:chOff x="336" y="1200"/>
            <a:chExt cx="5088" cy="1056"/>
          </a:xfrm>
        </p:grpSpPr>
        <p:sp>
          <p:nvSpPr>
            <p:cNvPr id="131" name="Rectangle 134"/>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2" name="Rectangle 135"/>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 name="Rectangle 136"/>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4" name="Rectangle 137"/>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5" name="Rectangle 138"/>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6" name="Group 139"/>
          <p:cNvGrpSpPr>
            <a:grpSpLocks/>
          </p:cNvGrpSpPr>
          <p:nvPr/>
        </p:nvGrpSpPr>
        <p:grpSpPr bwMode="auto">
          <a:xfrm>
            <a:off x="304800" y="6783388"/>
            <a:ext cx="8458200" cy="74612"/>
            <a:chOff x="192" y="3840"/>
            <a:chExt cx="5328" cy="47"/>
          </a:xfrm>
        </p:grpSpPr>
        <p:grpSp>
          <p:nvGrpSpPr>
            <p:cNvPr id="137" name="Group 140"/>
            <p:cNvGrpSpPr>
              <a:grpSpLocks/>
            </p:cNvGrpSpPr>
            <p:nvPr userDrawn="1"/>
          </p:nvGrpSpPr>
          <p:grpSpPr bwMode="auto">
            <a:xfrm>
              <a:off x="192" y="3840"/>
              <a:ext cx="624" cy="47"/>
              <a:chOff x="624" y="3706"/>
              <a:chExt cx="1056" cy="106"/>
            </a:xfrm>
          </p:grpSpPr>
          <p:sp>
            <p:nvSpPr>
              <p:cNvPr id="159" name="Rectangle 14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60" name="Rectangle 14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8" name="Group 143"/>
            <p:cNvGrpSpPr>
              <a:grpSpLocks/>
            </p:cNvGrpSpPr>
            <p:nvPr userDrawn="1"/>
          </p:nvGrpSpPr>
          <p:grpSpPr bwMode="auto">
            <a:xfrm>
              <a:off x="864" y="3840"/>
              <a:ext cx="624" cy="47"/>
              <a:chOff x="624" y="3600"/>
              <a:chExt cx="1056" cy="106"/>
            </a:xfrm>
          </p:grpSpPr>
          <p:sp>
            <p:nvSpPr>
              <p:cNvPr id="157" name="Rectangle 14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8" name="Rectangle 14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9" name="Group 146"/>
            <p:cNvGrpSpPr>
              <a:grpSpLocks/>
            </p:cNvGrpSpPr>
            <p:nvPr userDrawn="1"/>
          </p:nvGrpSpPr>
          <p:grpSpPr bwMode="auto">
            <a:xfrm>
              <a:off x="1536" y="3840"/>
              <a:ext cx="624" cy="47"/>
              <a:chOff x="624" y="3706"/>
              <a:chExt cx="1056" cy="106"/>
            </a:xfrm>
          </p:grpSpPr>
          <p:sp>
            <p:nvSpPr>
              <p:cNvPr id="155" name="Rectangle 14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6" name="Rectangle 14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0" name="Group 149"/>
            <p:cNvGrpSpPr>
              <a:grpSpLocks/>
            </p:cNvGrpSpPr>
            <p:nvPr userDrawn="1"/>
          </p:nvGrpSpPr>
          <p:grpSpPr bwMode="auto">
            <a:xfrm>
              <a:off x="2208" y="3840"/>
              <a:ext cx="624" cy="47"/>
              <a:chOff x="624" y="3600"/>
              <a:chExt cx="1056" cy="106"/>
            </a:xfrm>
          </p:grpSpPr>
          <p:sp>
            <p:nvSpPr>
              <p:cNvPr id="153" name="Rectangle 15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4" name="Rectangle 15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1" name="Group 152"/>
            <p:cNvGrpSpPr>
              <a:grpSpLocks/>
            </p:cNvGrpSpPr>
            <p:nvPr userDrawn="1"/>
          </p:nvGrpSpPr>
          <p:grpSpPr bwMode="auto">
            <a:xfrm>
              <a:off x="2880" y="3840"/>
              <a:ext cx="624" cy="47"/>
              <a:chOff x="624" y="3706"/>
              <a:chExt cx="1056" cy="106"/>
            </a:xfrm>
          </p:grpSpPr>
          <p:sp>
            <p:nvSpPr>
              <p:cNvPr id="151" name="Rectangle 15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2" name="Rectangle 15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2" name="Group 155"/>
            <p:cNvGrpSpPr>
              <a:grpSpLocks/>
            </p:cNvGrpSpPr>
            <p:nvPr userDrawn="1"/>
          </p:nvGrpSpPr>
          <p:grpSpPr bwMode="auto">
            <a:xfrm>
              <a:off x="3552" y="3840"/>
              <a:ext cx="624" cy="47"/>
              <a:chOff x="624" y="3600"/>
              <a:chExt cx="1056" cy="106"/>
            </a:xfrm>
          </p:grpSpPr>
          <p:sp>
            <p:nvSpPr>
              <p:cNvPr id="149" name="Rectangle 15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0" name="Rectangle 15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3" name="Group 158"/>
            <p:cNvGrpSpPr>
              <a:grpSpLocks/>
            </p:cNvGrpSpPr>
            <p:nvPr userDrawn="1"/>
          </p:nvGrpSpPr>
          <p:grpSpPr bwMode="auto">
            <a:xfrm>
              <a:off x="4224" y="3840"/>
              <a:ext cx="624" cy="47"/>
              <a:chOff x="624" y="3706"/>
              <a:chExt cx="1056" cy="106"/>
            </a:xfrm>
          </p:grpSpPr>
          <p:sp>
            <p:nvSpPr>
              <p:cNvPr id="147" name="Rectangle 15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8" name="Rectangle 16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4" name="Group 161"/>
            <p:cNvGrpSpPr>
              <a:grpSpLocks/>
            </p:cNvGrpSpPr>
            <p:nvPr userDrawn="1"/>
          </p:nvGrpSpPr>
          <p:grpSpPr bwMode="auto">
            <a:xfrm>
              <a:off x="4896" y="3840"/>
              <a:ext cx="624" cy="47"/>
              <a:chOff x="624" y="3600"/>
              <a:chExt cx="1056" cy="106"/>
            </a:xfrm>
          </p:grpSpPr>
          <p:sp>
            <p:nvSpPr>
              <p:cNvPr id="145" name="Rectangle 16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6" name="Rectangle 16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161" name="Group 164"/>
          <p:cNvGrpSpPr>
            <a:grpSpLocks/>
          </p:cNvGrpSpPr>
          <p:nvPr/>
        </p:nvGrpSpPr>
        <p:grpSpPr bwMode="auto">
          <a:xfrm>
            <a:off x="304800" y="77788"/>
            <a:ext cx="8458200" cy="74612"/>
            <a:chOff x="192" y="3840"/>
            <a:chExt cx="5328" cy="47"/>
          </a:xfrm>
        </p:grpSpPr>
        <p:grpSp>
          <p:nvGrpSpPr>
            <p:cNvPr id="162" name="Group 165"/>
            <p:cNvGrpSpPr>
              <a:grpSpLocks/>
            </p:cNvGrpSpPr>
            <p:nvPr userDrawn="1"/>
          </p:nvGrpSpPr>
          <p:grpSpPr bwMode="auto">
            <a:xfrm>
              <a:off x="192" y="3840"/>
              <a:ext cx="624" cy="47"/>
              <a:chOff x="624" y="3706"/>
              <a:chExt cx="1056" cy="106"/>
            </a:xfrm>
          </p:grpSpPr>
          <p:sp>
            <p:nvSpPr>
              <p:cNvPr id="184" name="Rectangle 1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5" name="Rectangle 1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3" name="Group 168"/>
            <p:cNvGrpSpPr>
              <a:grpSpLocks/>
            </p:cNvGrpSpPr>
            <p:nvPr userDrawn="1"/>
          </p:nvGrpSpPr>
          <p:grpSpPr bwMode="auto">
            <a:xfrm>
              <a:off x="864" y="3840"/>
              <a:ext cx="624" cy="47"/>
              <a:chOff x="624" y="3600"/>
              <a:chExt cx="1056" cy="106"/>
            </a:xfrm>
          </p:grpSpPr>
          <p:sp>
            <p:nvSpPr>
              <p:cNvPr id="182" name="Rectangle 1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3" name="Rectangle 1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4" name="Group 171"/>
            <p:cNvGrpSpPr>
              <a:grpSpLocks/>
            </p:cNvGrpSpPr>
            <p:nvPr userDrawn="1"/>
          </p:nvGrpSpPr>
          <p:grpSpPr bwMode="auto">
            <a:xfrm>
              <a:off x="1536" y="3840"/>
              <a:ext cx="624" cy="47"/>
              <a:chOff x="624" y="3706"/>
              <a:chExt cx="1056" cy="106"/>
            </a:xfrm>
          </p:grpSpPr>
          <p:sp>
            <p:nvSpPr>
              <p:cNvPr id="180" name="Rectangle 1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1" name="Rectangle 1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5" name="Group 174"/>
            <p:cNvGrpSpPr>
              <a:grpSpLocks/>
            </p:cNvGrpSpPr>
            <p:nvPr userDrawn="1"/>
          </p:nvGrpSpPr>
          <p:grpSpPr bwMode="auto">
            <a:xfrm>
              <a:off x="2208" y="3840"/>
              <a:ext cx="624" cy="47"/>
              <a:chOff x="624" y="3600"/>
              <a:chExt cx="1056" cy="106"/>
            </a:xfrm>
          </p:grpSpPr>
          <p:sp>
            <p:nvSpPr>
              <p:cNvPr id="178" name="Rectangle 1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9" name="Rectangle 1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6" name="Group 177"/>
            <p:cNvGrpSpPr>
              <a:grpSpLocks/>
            </p:cNvGrpSpPr>
            <p:nvPr userDrawn="1"/>
          </p:nvGrpSpPr>
          <p:grpSpPr bwMode="auto">
            <a:xfrm>
              <a:off x="2880" y="3840"/>
              <a:ext cx="624" cy="47"/>
              <a:chOff x="624" y="3706"/>
              <a:chExt cx="1056" cy="106"/>
            </a:xfrm>
          </p:grpSpPr>
          <p:sp>
            <p:nvSpPr>
              <p:cNvPr id="176" name="Rectangle 1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7" name="Rectangle 1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7" name="Group 180"/>
            <p:cNvGrpSpPr>
              <a:grpSpLocks/>
            </p:cNvGrpSpPr>
            <p:nvPr userDrawn="1"/>
          </p:nvGrpSpPr>
          <p:grpSpPr bwMode="auto">
            <a:xfrm>
              <a:off x="3552" y="3840"/>
              <a:ext cx="624" cy="47"/>
              <a:chOff x="624" y="3600"/>
              <a:chExt cx="1056" cy="106"/>
            </a:xfrm>
          </p:grpSpPr>
          <p:sp>
            <p:nvSpPr>
              <p:cNvPr id="174" name="Rectangle 1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5" name="Rectangle 1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8" name="Group 183"/>
            <p:cNvGrpSpPr>
              <a:grpSpLocks/>
            </p:cNvGrpSpPr>
            <p:nvPr userDrawn="1"/>
          </p:nvGrpSpPr>
          <p:grpSpPr bwMode="auto">
            <a:xfrm>
              <a:off x="4224" y="3840"/>
              <a:ext cx="624" cy="47"/>
              <a:chOff x="624" y="3706"/>
              <a:chExt cx="1056" cy="106"/>
            </a:xfrm>
          </p:grpSpPr>
          <p:sp>
            <p:nvSpPr>
              <p:cNvPr id="172" name="Rectangle 1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3" name="Rectangle 1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9" name="Group 186"/>
            <p:cNvGrpSpPr>
              <a:grpSpLocks/>
            </p:cNvGrpSpPr>
            <p:nvPr userDrawn="1"/>
          </p:nvGrpSpPr>
          <p:grpSpPr bwMode="auto">
            <a:xfrm>
              <a:off x="4896" y="3840"/>
              <a:ext cx="624" cy="47"/>
              <a:chOff x="624" y="3600"/>
              <a:chExt cx="1056" cy="106"/>
            </a:xfrm>
          </p:grpSpPr>
          <p:sp>
            <p:nvSpPr>
              <p:cNvPr id="170" name="Rectangle 1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1" name="Rectangle 1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186" name="Group 189"/>
          <p:cNvGrpSpPr>
            <a:grpSpLocks/>
          </p:cNvGrpSpPr>
          <p:nvPr/>
        </p:nvGrpSpPr>
        <p:grpSpPr bwMode="auto">
          <a:xfrm>
            <a:off x="304800" y="152400"/>
            <a:ext cx="8458200" cy="74613"/>
            <a:chOff x="192" y="3840"/>
            <a:chExt cx="5328" cy="47"/>
          </a:xfrm>
        </p:grpSpPr>
        <p:grpSp>
          <p:nvGrpSpPr>
            <p:cNvPr id="187" name="Group 190"/>
            <p:cNvGrpSpPr>
              <a:grpSpLocks/>
            </p:cNvGrpSpPr>
            <p:nvPr userDrawn="1"/>
          </p:nvGrpSpPr>
          <p:grpSpPr bwMode="auto">
            <a:xfrm>
              <a:off x="192" y="3840"/>
              <a:ext cx="624" cy="47"/>
              <a:chOff x="624" y="3706"/>
              <a:chExt cx="1056" cy="106"/>
            </a:xfrm>
          </p:grpSpPr>
          <p:sp>
            <p:nvSpPr>
              <p:cNvPr id="209" name="Rectangle 19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10" name="Rectangle 19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8" name="Group 193"/>
            <p:cNvGrpSpPr>
              <a:grpSpLocks/>
            </p:cNvGrpSpPr>
            <p:nvPr userDrawn="1"/>
          </p:nvGrpSpPr>
          <p:grpSpPr bwMode="auto">
            <a:xfrm>
              <a:off x="864" y="3840"/>
              <a:ext cx="624" cy="47"/>
              <a:chOff x="624" y="3600"/>
              <a:chExt cx="1056" cy="106"/>
            </a:xfrm>
          </p:grpSpPr>
          <p:sp>
            <p:nvSpPr>
              <p:cNvPr id="207" name="Rectangle 19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8" name="Rectangle 19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9" name="Group 196"/>
            <p:cNvGrpSpPr>
              <a:grpSpLocks/>
            </p:cNvGrpSpPr>
            <p:nvPr userDrawn="1"/>
          </p:nvGrpSpPr>
          <p:grpSpPr bwMode="auto">
            <a:xfrm>
              <a:off x="1536" y="3840"/>
              <a:ext cx="624" cy="47"/>
              <a:chOff x="624" y="3706"/>
              <a:chExt cx="1056" cy="106"/>
            </a:xfrm>
          </p:grpSpPr>
          <p:sp>
            <p:nvSpPr>
              <p:cNvPr id="205" name="Rectangle 19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6" name="Rectangle 19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0" name="Group 199"/>
            <p:cNvGrpSpPr>
              <a:grpSpLocks/>
            </p:cNvGrpSpPr>
            <p:nvPr userDrawn="1"/>
          </p:nvGrpSpPr>
          <p:grpSpPr bwMode="auto">
            <a:xfrm>
              <a:off x="2208" y="3840"/>
              <a:ext cx="624" cy="47"/>
              <a:chOff x="624" y="3600"/>
              <a:chExt cx="1056" cy="106"/>
            </a:xfrm>
          </p:grpSpPr>
          <p:sp>
            <p:nvSpPr>
              <p:cNvPr id="203" name="Rectangle 20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4" name="Rectangle 20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1" name="Group 202"/>
            <p:cNvGrpSpPr>
              <a:grpSpLocks/>
            </p:cNvGrpSpPr>
            <p:nvPr userDrawn="1"/>
          </p:nvGrpSpPr>
          <p:grpSpPr bwMode="auto">
            <a:xfrm>
              <a:off x="2880" y="3840"/>
              <a:ext cx="624" cy="47"/>
              <a:chOff x="624" y="3706"/>
              <a:chExt cx="1056" cy="106"/>
            </a:xfrm>
          </p:grpSpPr>
          <p:sp>
            <p:nvSpPr>
              <p:cNvPr id="201" name="Rectangle 20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2" name="Rectangle 20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2" name="Group 205"/>
            <p:cNvGrpSpPr>
              <a:grpSpLocks/>
            </p:cNvGrpSpPr>
            <p:nvPr userDrawn="1"/>
          </p:nvGrpSpPr>
          <p:grpSpPr bwMode="auto">
            <a:xfrm>
              <a:off x="3552" y="3840"/>
              <a:ext cx="624" cy="47"/>
              <a:chOff x="624" y="3600"/>
              <a:chExt cx="1056" cy="106"/>
            </a:xfrm>
          </p:grpSpPr>
          <p:sp>
            <p:nvSpPr>
              <p:cNvPr id="199" name="Rectangle 20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0" name="Rectangle 20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3" name="Group 208"/>
            <p:cNvGrpSpPr>
              <a:grpSpLocks/>
            </p:cNvGrpSpPr>
            <p:nvPr userDrawn="1"/>
          </p:nvGrpSpPr>
          <p:grpSpPr bwMode="auto">
            <a:xfrm>
              <a:off x="4224" y="3840"/>
              <a:ext cx="624" cy="47"/>
              <a:chOff x="624" y="3706"/>
              <a:chExt cx="1056" cy="106"/>
            </a:xfrm>
          </p:grpSpPr>
          <p:sp>
            <p:nvSpPr>
              <p:cNvPr id="197" name="Rectangle 20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98" name="Rectangle 21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4" name="Group 211"/>
            <p:cNvGrpSpPr>
              <a:grpSpLocks/>
            </p:cNvGrpSpPr>
            <p:nvPr userDrawn="1"/>
          </p:nvGrpSpPr>
          <p:grpSpPr bwMode="auto">
            <a:xfrm>
              <a:off x="4896" y="3840"/>
              <a:ext cx="624" cy="47"/>
              <a:chOff x="624" y="3600"/>
              <a:chExt cx="1056" cy="106"/>
            </a:xfrm>
          </p:grpSpPr>
          <p:sp>
            <p:nvSpPr>
              <p:cNvPr id="195" name="Rectangle 21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96" name="Rectangle 21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
        <p:nvSpPr>
          <p:cNvPr id="69665" name="Rectangle 33"/>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69666" name="Rectangle 34"/>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11" name="Rectangle 35"/>
          <p:cNvSpPr>
            <a:spLocks noGrp="1" noChangeArrowheads="1"/>
          </p:cNvSpPr>
          <p:nvPr>
            <p:ph type="dt" sz="half" idx="10"/>
          </p:nvPr>
        </p:nvSpPr>
        <p:spPr/>
        <p:txBody>
          <a:bodyPr/>
          <a:lstStyle>
            <a:lvl1pPr>
              <a:defRPr/>
            </a:lvl1pPr>
          </a:lstStyle>
          <a:p>
            <a:pPr>
              <a:defRPr/>
            </a:pPr>
            <a:r>
              <a:rPr lang="en-US"/>
              <a:t>L -10; 12-3-04</a:t>
            </a:r>
          </a:p>
        </p:txBody>
      </p:sp>
      <p:sp>
        <p:nvSpPr>
          <p:cNvPr id="212" name="Rectangle 36"/>
          <p:cNvSpPr>
            <a:spLocks noGrp="1" noChangeArrowheads="1"/>
          </p:cNvSpPr>
          <p:nvPr>
            <p:ph type="ftr" sz="quarter" idx="11"/>
          </p:nvPr>
        </p:nvSpPr>
        <p:spPr/>
        <p:txBody>
          <a:bodyPr/>
          <a:lstStyle>
            <a:lvl1pPr>
              <a:defRPr/>
            </a:lvl1pPr>
          </a:lstStyle>
          <a:p>
            <a:r>
              <a:rPr lang="en-US" altLang="en-US"/>
              <a:t>© Srinivasan Seshan, 2004</a:t>
            </a:r>
          </a:p>
        </p:txBody>
      </p:sp>
      <p:sp>
        <p:nvSpPr>
          <p:cNvPr id="213" name="Rectangle 37"/>
          <p:cNvSpPr>
            <a:spLocks noGrp="1" noChangeArrowheads="1"/>
          </p:cNvSpPr>
          <p:nvPr>
            <p:ph type="sldNum" sz="quarter" idx="12"/>
          </p:nvPr>
        </p:nvSpPr>
        <p:spPr/>
        <p:txBody>
          <a:bodyPr/>
          <a:lstStyle>
            <a:lvl1pPr>
              <a:defRPr/>
            </a:lvl1pPr>
          </a:lstStyle>
          <a:p>
            <a:fld id="{91CE9865-1879-064E-B4E3-46E7DA978FFB}" type="slidenum">
              <a:rPr lang="en-US" altLang="en-US"/>
              <a:pPr/>
              <a:t>‹#›</a:t>
            </a:fld>
            <a:endParaRPr lang="en-US" altLang="en-US"/>
          </a:p>
        </p:txBody>
      </p:sp>
    </p:spTree>
    <p:extLst>
      <p:ext uri="{BB962C8B-B14F-4D97-AF65-F5344CB8AC3E}">
        <p14:creationId xmlns:p14="http://schemas.microsoft.com/office/powerpoint/2010/main" val="10636163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91972743-CD1F-1B4A-9F85-4CF8EAFE8EF1}" type="slidenum">
              <a:rPr lang="en-US" altLang="en-US"/>
              <a:pPr/>
              <a:t>‹#›</a:t>
            </a:fld>
            <a:endParaRPr lang="en-US" altLang="en-US"/>
          </a:p>
        </p:txBody>
      </p:sp>
    </p:spTree>
    <p:extLst>
      <p:ext uri="{BB962C8B-B14F-4D97-AF65-F5344CB8AC3E}">
        <p14:creationId xmlns:p14="http://schemas.microsoft.com/office/powerpoint/2010/main" val="5400842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81000"/>
            <a:ext cx="21145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81000"/>
            <a:ext cx="61912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E4BCD900-E7F7-704E-B00C-40C4922B1BDD}" type="slidenum">
              <a:rPr lang="en-US" altLang="en-US"/>
              <a:pPr/>
              <a:t>‹#›</a:t>
            </a:fld>
            <a:endParaRPr lang="en-US" altLang="en-US"/>
          </a:p>
        </p:txBody>
      </p:sp>
    </p:spTree>
    <p:extLst>
      <p:ext uri="{BB962C8B-B14F-4D97-AF65-F5344CB8AC3E}">
        <p14:creationId xmlns:p14="http://schemas.microsoft.com/office/powerpoint/2010/main" val="192949247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153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2192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733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7"/>
          <p:cNvSpPr>
            <a:spLocks noGrp="1" noChangeArrowheads="1"/>
          </p:cNvSpPr>
          <p:nvPr>
            <p:ph type="dt" sz="half" idx="10"/>
          </p:nvPr>
        </p:nvSpPr>
        <p:spPr/>
        <p:txBody>
          <a:bodyPr/>
          <a:lstStyle>
            <a:lvl1pPr>
              <a:defRPr/>
            </a:lvl1pPr>
          </a:lstStyle>
          <a:p>
            <a:pPr>
              <a:defRPr/>
            </a:pPr>
            <a:r>
              <a:rPr lang="en-US"/>
              <a:t>L -10; 12-3-04</a:t>
            </a:r>
          </a:p>
        </p:txBody>
      </p:sp>
      <p:sp>
        <p:nvSpPr>
          <p:cNvPr id="7"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8" name="Rectangle 89"/>
          <p:cNvSpPr>
            <a:spLocks noGrp="1" noChangeArrowheads="1"/>
          </p:cNvSpPr>
          <p:nvPr>
            <p:ph type="sldNum" sz="quarter" idx="12"/>
          </p:nvPr>
        </p:nvSpPr>
        <p:spPr/>
        <p:txBody>
          <a:bodyPr/>
          <a:lstStyle>
            <a:lvl1pPr>
              <a:defRPr/>
            </a:lvl1pPr>
          </a:lstStyle>
          <a:p>
            <a:fld id="{00626AA4-60DA-0B43-850B-6C87BA2061F1}" type="slidenum">
              <a:rPr lang="en-US" altLang="en-US"/>
              <a:pPr/>
              <a:t>‹#›</a:t>
            </a:fld>
            <a:endParaRPr lang="en-US" altLang="en-US"/>
          </a:p>
        </p:txBody>
      </p:sp>
    </p:spTree>
    <p:extLst>
      <p:ext uri="{BB962C8B-B14F-4D97-AF65-F5344CB8AC3E}">
        <p14:creationId xmlns:p14="http://schemas.microsoft.com/office/powerpoint/2010/main" val="197697443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153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2192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4800" y="3733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10100" y="12192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7"/>
          <p:cNvSpPr>
            <a:spLocks noGrp="1" noChangeArrowheads="1"/>
          </p:cNvSpPr>
          <p:nvPr>
            <p:ph type="dt" sz="half" idx="10"/>
          </p:nvPr>
        </p:nvSpPr>
        <p:spPr/>
        <p:txBody>
          <a:bodyPr/>
          <a:lstStyle>
            <a:lvl1pPr>
              <a:defRPr/>
            </a:lvl1pPr>
          </a:lstStyle>
          <a:p>
            <a:pPr>
              <a:defRPr/>
            </a:pPr>
            <a:r>
              <a:rPr lang="en-US"/>
              <a:t>L -10; 12-3-04</a:t>
            </a:r>
          </a:p>
        </p:txBody>
      </p:sp>
      <p:sp>
        <p:nvSpPr>
          <p:cNvPr id="7"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8" name="Rectangle 89"/>
          <p:cNvSpPr>
            <a:spLocks noGrp="1" noChangeArrowheads="1"/>
          </p:cNvSpPr>
          <p:nvPr>
            <p:ph type="sldNum" sz="quarter" idx="12"/>
          </p:nvPr>
        </p:nvSpPr>
        <p:spPr/>
        <p:txBody>
          <a:bodyPr/>
          <a:lstStyle>
            <a:lvl1pPr>
              <a:defRPr/>
            </a:lvl1pPr>
          </a:lstStyle>
          <a:p>
            <a:fld id="{9A15A379-E2FD-0143-BE7A-4E40418BBC21}" type="slidenum">
              <a:rPr lang="en-US" altLang="en-US"/>
              <a:pPr/>
              <a:t>‹#›</a:t>
            </a:fld>
            <a:endParaRPr lang="en-US" altLang="en-US"/>
          </a:p>
        </p:txBody>
      </p:sp>
    </p:spTree>
    <p:extLst>
      <p:ext uri="{BB962C8B-B14F-4D97-AF65-F5344CB8AC3E}">
        <p14:creationId xmlns:p14="http://schemas.microsoft.com/office/powerpoint/2010/main" val="114229224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06388"/>
            <a:ext cx="84582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1243013"/>
            <a:ext cx="84582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2900" y="3910013"/>
            <a:ext cx="84582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7943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28454F36-66F5-6642-8F14-44FFB2766F5E}" type="slidenum">
              <a:rPr lang="en-US" altLang="en-US"/>
              <a:pPr/>
              <a:t>‹#›</a:t>
            </a:fld>
            <a:endParaRPr lang="en-US" altLang="en-US"/>
          </a:p>
        </p:txBody>
      </p:sp>
    </p:spTree>
    <p:extLst>
      <p:ext uri="{BB962C8B-B14F-4D97-AF65-F5344CB8AC3E}">
        <p14:creationId xmlns:p14="http://schemas.microsoft.com/office/powerpoint/2010/main" val="5454613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5EA2EA9F-A3EF-CD43-8D96-FC3910218285}" type="slidenum">
              <a:rPr lang="en-US" altLang="en-US"/>
              <a:pPr/>
              <a:t>‹#›</a:t>
            </a:fld>
            <a:endParaRPr lang="en-US" altLang="en-US"/>
          </a:p>
        </p:txBody>
      </p:sp>
    </p:spTree>
    <p:extLst>
      <p:ext uri="{BB962C8B-B14F-4D97-AF65-F5344CB8AC3E}">
        <p14:creationId xmlns:p14="http://schemas.microsoft.com/office/powerpoint/2010/main" val="210868724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7"/>
          <p:cNvSpPr>
            <a:spLocks noGrp="1" noChangeArrowheads="1"/>
          </p:cNvSpPr>
          <p:nvPr>
            <p:ph type="dt" sz="half" idx="10"/>
          </p:nvPr>
        </p:nvSpPr>
        <p:spPr/>
        <p:txBody>
          <a:bodyPr/>
          <a:lstStyle>
            <a:lvl1pPr>
              <a:defRPr/>
            </a:lvl1pPr>
          </a:lstStyle>
          <a:p>
            <a:pPr>
              <a:defRPr/>
            </a:pPr>
            <a:r>
              <a:rPr lang="en-US"/>
              <a:t>L -10; 12-3-04</a:t>
            </a:r>
          </a:p>
        </p:txBody>
      </p:sp>
      <p:sp>
        <p:nvSpPr>
          <p:cNvPr id="6"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7" name="Rectangle 89"/>
          <p:cNvSpPr>
            <a:spLocks noGrp="1" noChangeArrowheads="1"/>
          </p:cNvSpPr>
          <p:nvPr>
            <p:ph type="sldNum" sz="quarter" idx="12"/>
          </p:nvPr>
        </p:nvSpPr>
        <p:spPr/>
        <p:txBody>
          <a:bodyPr/>
          <a:lstStyle>
            <a:lvl1pPr>
              <a:defRPr/>
            </a:lvl1pPr>
          </a:lstStyle>
          <a:p>
            <a:fld id="{2C31532A-1E68-BA40-8BC4-231BDFE698E2}" type="slidenum">
              <a:rPr lang="en-US" altLang="en-US"/>
              <a:pPr/>
              <a:t>‹#›</a:t>
            </a:fld>
            <a:endParaRPr lang="en-US" altLang="en-US"/>
          </a:p>
        </p:txBody>
      </p:sp>
    </p:spTree>
    <p:extLst>
      <p:ext uri="{BB962C8B-B14F-4D97-AF65-F5344CB8AC3E}">
        <p14:creationId xmlns:p14="http://schemas.microsoft.com/office/powerpoint/2010/main" val="7839338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7"/>
          <p:cNvSpPr>
            <a:spLocks noGrp="1" noChangeArrowheads="1"/>
          </p:cNvSpPr>
          <p:nvPr>
            <p:ph type="dt" sz="half" idx="10"/>
          </p:nvPr>
        </p:nvSpPr>
        <p:spPr/>
        <p:txBody>
          <a:bodyPr/>
          <a:lstStyle>
            <a:lvl1pPr>
              <a:defRPr/>
            </a:lvl1pPr>
          </a:lstStyle>
          <a:p>
            <a:pPr>
              <a:defRPr/>
            </a:pPr>
            <a:r>
              <a:rPr lang="en-US"/>
              <a:t>L -10; 12-3-04</a:t>
            </a:r>
          </a:p>
        </p:txBody>
      </p:sp>
      <p:sp>
        <p:nvSpPr>
          <p:cNvPr id="8"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9" name="Rectangle 89"/>
          <p:cNvSpPr>
            <a:spLocks noGrp="1" noChangeArrowheads="1"/>
          </p:cNvSpPr>
          <p:nvPr>
            <p:ph type="sldNum" sz="quarter" idx="12"/>
          </p:nvPr>
        </p:nvSpPr>
        <p:spPr/>
        <p:txBody>
          <a:bodyPr/>
          <a:lstStyle>
            <a:lvl1pPr>
              <a:defRPr/>
            </a:lvl1pPr>
          </a:lstStyle>
          <a:p>
            <a:fld id="{2067DE53-E6AC-BE4C-8118-556E31D420F1}" type="slidenum">
              <a:rPr lang="en-US" altLang="en-US"/>
              <a:pPr/>
              <a:t>‹#›</a:t>
            </a:fld>
            <a:endParaRPr lang="en-US" altLang="en-US"/>
          </a:p>
        </p:txBody>
      </p:sp>
    </p:spTree>
    <p:extLst>
      <p:ext uri="{BB962C8B-B14F-4D97-AF65-F5344CB8AC3E}">
        <p14:creationId xmlns:p14="http://schemas.microsoft.com/office/powerpoint/2010/main" val="7646812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7"/>
          <p:cNvSpPr>
            <a:spLocks noGrp="1" noChangeArrowheads="1"/>
          </p:cNvSpPr>
          <p:nvPr>
            <p:ph type="dt" sz="half" idx="10"/>
          </p:nvPr>
        </p:nvSpPr>
        <p:spPr/>
        <p:txBody>
          <a:bodyPr/>
          <a:lstStyle>
            <a:lvl1pPr>
              <a:defRPr/>
            </a:lvl1pPr>
          </a:lstStyle>
          <a:p>
            <a:pPr>
              <a:defRPr/>
            </a:pPr>
            <a:r>
              <a:rPr lang="en-US"/>
              <a:t>L -10; 12-3-04</a:t>
            </a:r>
          </a:p>
        </p:txBody>
      </p:sp>
      <p:sp>
        <p:nvSpPr>
          <p:cNvPr id="4"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5" name="Rectangle 89"/>
          <p:cNvSpPr>
            <a:spLocks noGrp="1" noChangeArrowheads="1"/>
          </p:cNvSpPr>
          <p:nvPr>
            <p:ph type="sldNum" sz="quarter" idx="12"/>
          </p:nvPr>
        </p:nvSpPr>
        <p:spPr/>
        <p:txBody>
          <a:bodyPr/>
          <a:lstStyle>
            <a:lvl1pPr>
              <a:defRPr/>
            </a:lvl1pPr>
          </a:lstStyle>
          <a:p>
            <a:fld id="{96D6AB29-1219-1044-A7FF-35A59DE901D8}" type="slidenum">
              <a:rPr lang="en-US" altLang="en-US"/>
              <a:pPr/>
              <a:t>‹#›</a:t>
            </a:fld>
            <a:endParaRPr lang="en-US" altLang="en-US"/>
          </a:p>
        </p:txBody>
      </p:sp>
    </p:spTree>
    <p:extLst>
      <p:ext uri="{BB962C8B-B14F-4D97-AF65-F5344CB8AC3E}">
        <p14:creationId xmlns:p14="http://schemas.microsoft.com/office/powerpoint/2010/main" val="14559780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7"/>
          <p:cNvSpPr>
            <a:spLocks noGrp="1" noChangeArrowheads="1"/>
          </p:cNvSpPr>
          <p:nvPr>
            <p:ph type="dt" sz="half" idx="10"/>
          </p:nvPr>
        </p:nvSpPr>
        <p:spPr/>
        <p:txBody>
          <a:bodyPr/>
          <a:lstStyle>
            <a:lvl1pPr>
              <a:defRPr/>
            </a:lvl1pPr>
          </a:lstStyle>
          <a:p>
            <a:pPr>
              <a:defRPr/>
            </a:pPr>
            <a:r>
              <a:rPr lang="en-US"/>
              <a:t>L -10; 12-3-04</a:t>
            </a:r>
          </a:p>
        </p:txBody>
      </p:sp>
      <p:sp>
        <p:nvSpPr>
          <p:cNvPr id="3"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4" name="Rectangle 89"/>
          <p:cNvSpPr>
            <a:spLocks noGrp="1" noChangeArrowheads="1"/>
          </p:cNvSpPr>
          <p:nvPr>
            <p:ph type="sldNum" sz="quarter" idx="12"/>
          </p:nvPr>
        </p:nvSpPr>
        <p:spPr/>
        <p:txBody>
          <a:bodyPr/>
          <a:lstStyle>
            <a:lvl1pPr>
              <a:defRPr/>
            </a:lvl1pPr>
          </a:lstStyle>
          <a:p>
            <a:fld id="{EED76746-10CF-5E40-9F3C-9532CC9967AC}" type="slidenum">
              <a:rPr lang="en-US" altLang="en-US"/>
              <a:pPr/>
              <a:t>‹#›</a:t>
            </a:fld>
            <a:endParaRPr lang="en-US" altLang="en-US"/>
          </a:p>
        </p:txBody>
      </p:sp>
    </p:spTree>
    <p:extLst>
      <p:ext uri="{BB962C8B-B14F-4D97-AF65-F5344CB8AC3E}">
        <p14:creationId xmlns:p14="http://schemas.microsoft.com/office/powerpoint/2010/main" val="469119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7"/>
          <p:cNvSpPr>
            <a:spLocks noGrp="1" noChangeArrowheads="1"/>
          </p:cNvSpPr>
          <p:nvPr>
            <p:ph type="dt" sz="half" idx="10"/>
          </p:nvPr>
        </p:nvSpPr>
        <p:spPr/>
        <p:txBody>
          <a:bodyPr/>
          <a:lstStyle>
            <a:lvl1pPr>
              <a:defRPr/>
            </a:lvl1pPr>
          </a:lstStyle>
          <a:p>
            <a:pPr>
              <a:defRPr/>
            </a:pPr>
            <a:r>
              <a:rPr lang="en-US"/>
              <a:t>L -10; 12-3-04</a:t>
            </a:r>
          </a:p>
        </p:txBody>
      </p:sp>
      <p:sp>
        <p:nvSpPr>
          <p:cNvPr id="6"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7" name="Rectangle 89"/>
          <p:cNvSpPr>
            <a:spLocks noGrp="1" noChangeArrowheads="1"/>
          </p:cNvSpPr>
          <p:nvPr>
            <p:ph type="sldNum" sz="quarter" idx="12"/>
          </p:nvPr>
        </p:nvSpPr>
        <p:spPr/>
        <p:txBody>
          <a:bodyPr/>
          <a:lstStyle>
            <a:lvl1pPr>
              <a:defRPr/>
            </a:lvl1pPr>
          </a:lstStyle>
          <a:p>
            <a:fld id="{4A2B3BE6-2A78-3148-BE3E-26E6C68B2E55}" type="slidenum">
              <a:rPr lang="en-US" altLang="en-US"/>
              <a:pPr/>
              <a:t>‹#›</a:t>
            </a:fld>
            <a:endParaRPr lang="en-US" altLang="en-US"/>
          </a:p>
        </p:txBody>
      </p:sp>
    </p:spTree>
    <p:extLst>
      <p:ext uri="{BB962C8B-B14F-4D97-AF65-F5344CB8AC3E}">
        <p14:creationId xmlns:p14="http://schemas.microsoft.com/office/powerpoint/2010/main" val="3231157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7"/>
          <p:cNvSpPr>
            <a:spLocks noGrp="1" noChangeArrowheads="1"/>
          </p:cNvSpPr>
          <p:nvPr>
            <p:ph type="dt" sz="half" idx="10"/>
          </p:nvPr>
        </p:nvSpPr>
        <p:spPr/>
        <p:txBody>
          <a:bodyPr/>
          <a:lstStyle>
            <a:lvl1pPr>
              <a:defRPr/>
            </a:lvl1pPr>
          </a:lstStyle>
          <a:p>
            <a:pPr>
              <a:defRPr/>
            </a:pPr>
            <a:r>
              <a:rPr lang="en-US"/>
              <a:t>L -10; 12-3-04</a:t>
            </a:r>
          </a:p>
        </p:txBody>
      </p:sp>
      <p:sp>
        <p:nvSpPr>
          <p:cNvPr id="6"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7" name="Rectangle 89"/>
          <p:cNvSpPr>
            <a:spLocks noGrp="1" noChangeArrowheads="1"/>
          </p:cNvSpPr>
          <p:nvPr>
            <p:ph type="sldNum" sz="quarter" idx="12"/>
          </p:nvPr>
        </p:nvSpPr>
        <p:spPr/>
        <p:txBody>
          <a:bodyPr/>
          <a:lstStyle>
            <a:lvl1pPr>
              <a:defRPr/>
            </a:lvl1pPr>
          </a:lstStyle>
          <a:p>
            <a:fld id="{8B15540C-295D-AE44-9644-AFEFD8A49734}" type="slidenum">
              <a:rPr lang="en-US" altLang="en-US"/>
              <a:pPr/>
              <a:t>‹#›</a:t>
            </a:fld>
            <a:endParaRPr lang="en-US" altLang="en-US"/>
          </a:p>
        </p:txBody>
      </p:sp>
    </p:spTree>
    <p:extLst>
      <p:ext uri="{BB962C8B-B14F-4D97-AF65-F5344CB8AC3E}">
        <p14:creationId xmlns:p14="http://schemas.microsoft.com/office/powerpoint/2010/main" val="1768540563"/>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04800" y="6783388"/>
            <a:ext cx="8458200" cy="74612"/>
            <a:chOff x="192" y="3840"/>
            <a:chExt cx="5328" cy="47"/>
          </a:xfrm>
        </p:grpSpPr>
        <p:grpSp>
          <p:nvGrpSpPr>
            <p:cNvPr id="1192" name="Group 3"/>
            <p:cNvGrpSpPr>
              <a:grpSpLocks/>
            </p:cNvGrpSpPr>
            <p:nvPr userDrawn="1"/>
          </p:nvGrpSpPr>
          <p:grpSpPr bwMode="auto">
            <a:xfrm>
              <a:off x="192" y="3840"/>
              <a:ext cx="624" cy="47"/>
              <a:chOff x="624" y="3706"/>
              <a:chExt cx="1056" cy="106"/>
            </a:xfrm>
          </p:grpSpPr>
          <p:sp>
            <p:nvSpPr>
              <p:cNvPr id="1214" name="Rectangle 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15" name="Rectangle 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3" name="Group 6"/>
            <p:cNvGrpSpPr>
              <a:grpSpLocks/>
            </p:cNvGrpSpPr>
            <p:nvPr userDrawn="1"/>
          </p:nvGrpSpPr>
          <p:grpSpPr bwMode="auto">
            <a:xfrm>
              <a:off x="864" y="3840"/>
              <a:ext cx="624" cy="47"/>
              <a:chOff x="624" y="3600"/>
              <a:chExt cx="1056" cy="106"/>
            </a:xfrm>
          </p:grpSpPr>
          <p:sp>
            <p:nvSpPr>
              <p:cNvPr id="1212" name="Rectangle 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13" name="Rectangle 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4" name="Group 9"/>
            <p:cNvGrpSpPr>
              <a:grpSpLocks/>
            </p:cNvGrpSpPr>
            <p:nvPr userDrawn="1"/>
          </p:nvGrpSpPr>
          <p:grpSpPr bwMode="auto">
            <a:xfrm>
              <a:off x="1536" y="3840"/>
              <a:ext cx="624" cy="47"/>
              <a:chOff x="624" y="3706"/>
              <a:chExt cx="1056" cy="106"/>
            </a:xfrm>
          </p:grpSpPr>
          <p:sp>
            <p:nvSpPr>
              <p:cNvPr id="1210" name="Rectangle 1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11" name="Rectangle 1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5" name="Group 12"/>
            <p:cNvGrpSpPr>
              <a:grpSpLocks/>
            </p:cNvGrpSpPr>
            <p:nvPr userDrawn="1"/>
          </p:nvGrpSpPr>
          <p:grpSpPr bwMode="auto">
            <a:xfrm>
              <a:off x="2208" y="3840"/>
              <a:ext cx="624" cy="47"/>
              <a:chOff x="624" y="3600"/>
              <a:chExt cx="1056" cy="106"/>
            </a:xfrm>
          </p:grpSpPr>
          <p:sp>
            <p:nvSpPr>
              <p:cNvPr id="1208" name="Rectangle 1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9" name="Rectangle 1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6" name="Group 15"/>
            <p:cNvGrpSpPr>
              <a:grpSpLocks/>
            </p:cNvGrpSpPr>
            <p:nvPr userDrawn="1"/>
          </p:nvGrpSpPr>
          <p:grpSpPr bwMode="auto">
            <a:xfrm>
              <a:off x="2880" y="3840"/>
              <a:ext cx="624" cy="47"/>
              <a:chOff x="624" y="3706"/>
              <a:chExt cx="1056" cy="106"/>
            </a:xfrm>
          </p:grpSpPr>
          <p:sp>
            <p:nvSpPr>
              <p:cNvPr id="1206"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7"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7" name="Group 18"/>
            <p:cNvGrpSpPr>
              <a:grpSpLocks/>
            </p:cNvGrpSpPr>
            <p:nvPr userDrawn="1"/>
          </p:nvGrpSpPr>
          <p:grpSpPr bwMode="auto">
            <a:xfrm>
              <a:off x="3552" y="3840"/>
              <a:ext cx="624" cy="47"/>
              <a:chOff x="624" y="3600"/>
              <a:chExt cx="1056" cy="106"/>
            </a:xfrm>
          </p:grpSpPr>
          <p:sp>
            <p:nvSpPr>
              <p:cNvPr id="1204" name="Rectangle 1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5" name="Rectangle 2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8" name="Group 21"/>
            <p:cNvGrpSpPr>
              <a:grpSpLocks/>
            </p:cNvGrpSpPr>
            <p:nvPr userDrawn="1"/>
          </p:nvGrpSpPr>
          <p:grpSpPr bwMode="auto">
            <a:xfrm>
              <a:off x="4224" y="3840"/>
              <a:ext cx="624" cy="47"/>
              <a:chOff x="624" y="3706"/>
              <a:chExt cx="1056" cy="106"/>
            </a:xfrm>
          </p:grpSpPr>
          <p:sp>
            <p:nvSpPr>
              <p:cNvPr id="1202" name="Rectangle 2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3" name="Rectangle 2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9" name="Group 24"/>
            <p:cNvGrpSpPr>
              <a:grpSpLocks/>
            </p:cNvGrpSpPr>
            <p:nvPr userDrawn="1"/>
          </p:nvGrpSpPr>
          <p:grpSpPr bwMode="auto">
            <a:xfrm>
              <a:off x="4896" y="3840"/>
              <a:ext cx="624" cy="47"/>
              <a:chOff x="624" y="3600"/>
              <a:chExt cx="1056" cy="106"/>
            </a:xfrm>
          </p:grpSpPr>
          <p:sp>
            <p:nvSpPr>
              <p:cNvPr id="1200" name="Rectangle 2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1" name="Rectangle 2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
        <p:nvSpPr>
          <p:cNvPr id="1027" name="Rectangle 27"/>
          <p:cNvSpPr>
            <a:spLocks noGrp="1" noChangeArrowheads="1"/>
          </p:cNvSpPr>
          <p:nvPr>
            <p:ph type="title"/>
          </p:nvPr>
        </p:nvSpPr>
        <p:spPr bwMode="auto">
          <a:xfrm>
            <a:off x="304800" y="3810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8"/>
          <p:cNvSpPr>
            <a:spLocks noGrp="1" noChangeArrowheads="1"/>
          </p:cNvSpPr>
          <p:nvPr>
            <p:ph type="body" idx="1"/>
          </p:nvPr>
        </p:nvSpPr>
        <p:spPr bwMode="auto">
          <a:xfrm>
            <a:off x="304800" y="12192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9" name="Group 29"/>
          <p:cNvGrpSpPr>
            <a:grpSpLocks/>
          </p:cNvGrpSpPr>
          <p:nvPr/>
        </p:nvGrpSpPr>
        <p:grpSpPr bwMode="auto">
          <a:xfrm>
            <a:off x="304800" y="1066800"/>
            <a:ext cx="8458200" cy="150813"/>
            <a:chOff x="192" y="672"/>
            <a:chExt cx="5328" cy="95"/>
          </a:xfrm>
        </p:grpSpPr>
        <p:sp>
          <p:nvSpPr>
            <p:cNvPr id="1160" name="Rectangle 30"/>
            <p:cNvSpPr>
              <a:spLocks noChangeArrowheads="1"/>
            </p:cNvSpPr>
            <p:nvPr userDrawn="1"/>
          </p:nvSpPr>
          <p:spPr bwMode="ltGray">
            <a:xfrm>
              <a:off x="504"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1" name="Rectangle 31"/>
            <p:cNvSpPr>
              <a:spLocks noChangeArrowheads="1"/>
            </p:cNvSpPr>
            <p:nvPr userDrawn="1"/>
          </p:nvSpPr>
          <p:spPr bwMode="ltGray">
            <a:xfrm>
              <a:off x="192"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2" name="Rectangle 32"/>
            <p:cNvSpPr>
              <a:spLocks noChangeArrowheads="1"/>
            </p:cNvSpPr>
            <p:nvPr userDrawn="1"/>
          </p:nvSpPr>
          <p:spPr bwMode="ltGray">
            <a:xfrm>
              <a:off x="1176"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3" name="Rectangle 33"/>
            <p:cNvSpPr>
              <a:spLocks noChangeArrowheads="1"/>
            </p:cNvSpPr>
            <p:nvPr userDrawn="1"/>
          </p:nvSpPr>
          <p:spPr bwMode="ltGray">
            <a:xfrm>
              <a:off x="864"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4" name="Rectangle 34"/>
            <p:cNvSpPr>
              <a:spLocks noChangeArrowheads="1"/>
            </p:cNvSpPr>
            <p:nvPr userDrawn="1"/>
          </p:nvSpPr>
          <p:spPr bwMode="ltGray">
            <a:xfrm>
              <a:off x="1848"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5" name="Rectangle 35"/>
            <p:cNvSpPr>
              <a:spLocks noChangeArrowheads="1"/>
            </p:cNvSpPr>
            <p:nvPr userDrawn="1"/>
          </p:nvSpPr>
          <p:spPr bwMode="ltGray">
            <a:xfrm>
              <a:off x="1536"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6" name="Rectangle 36"/>
            <p:cNvSpPr>
              <a:spLocks noChangeArrowheads="1"/>
            </p:cNvSpPr>
            <p:nvPr userDrawn="1"/>
          </p:nvSpPr>
          <p:spPr bwMode="ltGray">
            <a:xfrm>
              <a:off x="2520"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7" name="Rectangle 37"/>
            <p:cNvSpPr>
              <a:spLocks noChangeArrowheads="1"/>
            </p:cNvSpPr>
            <p:nvPr userDrawn="1"/>
          </p:nvSpPr>
          <p:spPr bwMode="ltGray">
            <a:xfrm>
              <a:off x="2208"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8" name="Rectangle 38"/>
            <p:cNvSpPr>
              <a:spLocks noChangeArrowheads="1"/>
            </p:cNvSpPr>
            <p:nvPr userDrawn="1"/>
          </p:nvSpPr>
          <p:spPr bwMode="ltGray">
            <a:xfrm>
              <a:off x="3192"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9" name="Rectangle 39"/>
            <p:cNvSpPr>
              <a:spLocks noChangeArrowheads="1"/>
            </p:cNvSpPr>
            <p:nvPr userDrawn="1"/>
          </p:nvSpPr>
          <p:spPr bwMode="ltGray">
            <a:xfrm>
              <a:off x="2880"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0" name="Rectangle 40"/>
            <p:cNvSpPr>
              <a:spLocks noChangeArrowheads="1"/>
            </p:cNvSpPr>
            <p:nvPr userDrawn="1"/>
          </p:nvSpPr>
          <p:spPr bwMode="ltGray">
            <a:xfrm>
              <a:off x="3864"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1" name="Rectangle 41"/>
            <p:cNvSpPr>
              <a:spLocks noChangeArrowheads="1"/>
            </p:cNvSpPr>
            <p:nvPr userDrawn="1"/>
          </p:nvSpPr>
          <p:spPr bwMode="ltGray">
            <a:xfrm>
              <a:off x="3552"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2" name="Rectangle 42"/>
            <p:cNvSpPr>
              <a:spLocks noChangeArrowheads="1"/>
            </p:cNvSpPr>
            <p:nvPr userDrawn="1"/>
          </p:nvSpPr>
          <p:spPr bwMode="ltGray">
            <a:xfrm>
              <a:off x="4536"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3" name="Rectangle 43"/>
            <p:cNvSpPr>
              <a:spLocks noChangeArrowheads="1"/>
            </p:cNvSpPr>
            <p:nvPr userDrawn="1"/>
          </p:nvSpPr>
          <p:spPr bwMode="ltGray">
            <a:xfrm>
              <a:off x="4224"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4" name="Rectangle 44"/>
            <p:cNvSpPr>
              <a:spLocks noChangeArrowheads="1"/>
            </p:cNvSpPr>
            <p:nvPr userDrawn="1"/>
          </p:nvSpPr>
          <p:spPr bwMode="ltGray">
            <a:xfrm>
              <a:off x="5208"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5" name="Rectangle 45"/>
            <p:cNvSpPr>
              <a:spLocks noChangeArrowheads="1"/>
            </p:cNvSpPr>
            <p:nvPr userDrawn="1"/>
          </p:nvSpPr>
          <p:spPr bwMode="ltGray">
            <a:xfrm>
              <a:off x="4896"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6" name="Rectangle 46"/>
            <p:cNvSpPr>
              <a:spLocks noChangeArrowheads="1"/>
            </p:cNvSpPr>
            <p:nvPr userDrawn="1"/>
          </p:nvSpPr>
          <p:spPr bwMode="ltGray">
            <a:xfrm>
              <a:off x="504"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7" name="Rectangle 47"/>
            <p:cNvSpPr>
              <a:spLocks noChangeArrowheads="1"/>
            </p:cNvSpPr>
            <p:nvPr userDrawn="1"/>
          </p:nvSpPr>
          <p:spPr bwMode="ltGray">
            <a:xfrm>
              <a:off x="192"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8" name="Rectangle 48"/>
            <p:cNvSpPr>
              <a:spLocks noChangeArrowheads="1"/>
            </p:cNvSpPr>
            <p:nvPr userDrawn="1"/>
          </p:nvSpPr>
          <p:spPr bwMode="ltGray">
            <a:xfrm>
              <a:off x="1176"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9" name="Rectangle 49"/>
            <p:cNvSpPr>
              <a:spLocks noChangeArrowheads="1"/>
            </p:cNvSpPr>
            <p:nvPr userDrawn="1"/>
          </p:nvSpPr>
          <p:spPr bwMode="ltGray">
            <a:xfrm>
              <a:off x="864"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0" name="Rectangle 50"/>
            <p:cNvSpPr>
              <a:spLocks noChangeArrowheads="1"/>
            </p:cNvSpPr>
            <p:nvPr userDrawn="1"/>
          </p:nvSpPr>
          <p:spPr bwMode="ltGray">
            <a:xfrm>
              <a:off x="1848"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1" name="Rectangle 51"/>
            <p:cNvSpPr>
              <a:spLocks noChangeArrowheads="1"/>
            </p:cNvSpPr>
            <p:nvPr userDrawn="1"/>
          </p:nvSpPr>
          <p:spPr bwMode="ltGray">
            <a:xfrm>
              <a:off x="1536"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2" name="Rectangle 52"/>
            <p:cNvSpPr>
              <a:spLocks noChangeArrowheads="1"/>
            </p:cNvSpPr>
            <p:nvPr userDrawn="1"/>
          </p:nvSpPr>
          <p:spPr bwMode="ltGray">
            <a:xfrm>
              <a:off x="2520"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3" name="Rectangle 53"/>
            <p:cNvSpPr>
              <a:spLocks noChangeArrowheads="1"/>
            </p:cNvSpPr>
            <p:nvPr userDrawn="1"/>
          </p:nvSpPr>
          <p:spPr bwMode="ltGray">
            <a:xfrm>
              <a:off x="2208"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4" name="Rectangle 54"/>
            <p:cNvSpPr>
              <a:spLocks noChangeArrowheads="1"/>
            </p:cNvSpPr>
            <p:nvPr userDrawn="1"/>
          </p:nvSpPr>
          <p:spPr bwMode="ltGray">
            <a:xfrm>
              <a:off x="3192"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5" name="Rectangle 55"/>
            <p:cNvSpPr>
              <a:spLocks noChangeArrowheads="1"/>
            </p:cNvSpPr>
            <p:nvPr userDrawn="1"/>
          </p:nvSpPr>
          <p:spPr bwMode="ltGray">
            <a:xfrm>
              <a:off x="2880"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6" name="Rectangle 56"/>
            <p:cNvSpPr>
              <a:spLocks noChangeArrowheads="1"/>
            </p:cNvSpPr>
            <p:nvPr userDrawn="1"/>
          </p:nvSpPr>
          <p:spPr bwMode="ltGray">
            <a:xfrm>
              <a:off x="3864"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7" name="Rectangle 57"/>
            <p:cNvSpPr>
              <a:spLocks noChangeArrowheads="1"/>
            </p:cNvSpPr>
            <p:nvPr userDrawn="1"/>
          </p:nvSpPr>
          <p:spPr bwMode="ltGray">
            <a:xfrm>
              <a:off x="3552"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8" name="Rectangle 58"/>
            <p:cNvSpPr>
              <a:spLocks noChangeArrowheads="1"/>
            </p:cNvSpPr>
            <p:nvPr userDrawn="1"/>
          </p:nvSpPr>
          <p:spPr bwMode="ltGray">
            <a:xfrm>
              <a:off x="4536"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9" name="Rectangle 59"/>
            <p:cNvSpPr>
              <a:spLocks noChangeArrowheads="1"/>
            </p:cNvSpPr>
            <p:nvPr userDrawn="1"/>
          </p:nvSpPr>
          <p:spPr bwMode="ltGray">
            <a:xfrm>
              <a:off x="4224"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90" name="Rectangle 60"/>
            <p:cNvSpPr>
              <a:spLocks noChangeArrowheads="1"/>
            </p:cNvSpPr>
            <p:nvPr userDrawn="1"/>
          </p:nvSpPr>
          <p:spPr bwMode="ltGray">
            <a:xfrm>
              <a:off x="5208"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91" name="Rectangle 61"/>
            <p:cNvSpPr>
              <a:spLocks noChangeArrowheads="1"/>
            </p:cNvSpPr>
            <p:nvPr userDrawn="1"/>
          </p:nvSpPr>
          <p:spPr bwMode="ltGray">
            <a:xfrm>
              <a:off x="4896"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30" name="Group 62"/>
          <p:cNvGrpSpPr>
            <a:grpSpLocks/>
          </p:cNvGrpSpPr>
          <p:nvPr/>
        </p:nvGrpSpPr>
        <p:grpSpPr bwMode="auto">
          <a:xfrm>
            <a:off x="304800" y="6783388"/>
            <a:ext cx="8458200" cy="74612"/>
            <a:chOff x="192" y="3840"/>
            <a:chExt cx="5328" cy="47"/>
          </a:xfrm>
        </p:grpSpPr>
        <p:grpSp>
          <p:nvGrpSpPr>
            <p:cNvPr id="1136" name="Group 63"/>
            <p:cNvGrpSpPr>
              <a:grpSpLocks/>
            </p:cNvGrpSpPr>
            <p:nvPr userDrawn="1"/>
          </p:nvGrpSpPr>
          <p:grpSpPr bwMode="auto">
            <a:xfrm>
              <a:off x="192" y="3840"/>
              <a:ext cx="624" cy="47"/>
              <a:chOff x="624" y="3706"/>
              <a:chExt cx="1056" cy="106"/>
            </a:xfrm>
          </p:grpSpPr>
          <p:sp>
            <p:nvSpPr>
              <p:cNvPr id="1158" name="Rectangle 6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9" name="Rectangle 6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37" name="Group 66"/>
            <p:cNvGrpSpPr>
              <a:grpSpLocks/>
            </p:cNvGrpSpPr>
            <p:nvPr userDrawn="1"/>
          </p:nvGrpSpPr>
          <p:grpSpPr bwMode="auto">
            <a:xfrm>
              <a:off x="864" y="3840"/>
              <a:ext cx="624" cy="47"/>
              <a:chOff x="624" y="3600"/>
              <a:chExt cx="1056" cy="106"/>
            </a:xfrm>
          </p:grpSpPr>
          <p:sp>
            <p:nvSpPr>
              <p:cNvPr id="1156" name="Rectangle 6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7" name="Rectangle 6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38" name="Group 69"/>
            <p:cNvGrpSpPr>
              <a:grpSpLocks/>
            </p:cNvGrpSpPr>
            <p:nvPr userDrawn="1"/>
          </p:nvGrpSpPr>
          <p:grpSpPr bwMode="auto">
            <a:xfrm>
              <a:off x="1536" y="3840"/>
              <a:ext cx="624" cy="47"/>
              <a:chOff x="624" y="3706"/>
              <a:chExt cx="1056" cy="106"/>
            </a:xfrm>
          </p:grpSpPr>
          <p:sp>
            <p:nvSpPr>
              <p:cNvPr id="1154" name="Rectangle 7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5" name="Rectangle 7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39" name="Group 72"/>
            <p:cNvGrpSpPr>
              <a:grpSpLocks/>
            </p:cNvGrpSpPr>
            <p:nvPr userDrawn="1"/>
          </p:nvGrpSpPr>
          <p:grpSpPr bwMode="auto">
            <a:xfrm>
              <a:off x="2208" y="3840"/>
              <a:ext cx="624" cy="47"/>
              <a:chOff x="624" y="3600"/>
              <a:chExt cx="1056" cy="106"/>
            </a:xfrm>
          </p:grpSpPr>
          <p:sp>
            <p:nvSpPr>
              <p:cNvPr id="1152" name="Rectangle 7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3" name="Rectangle 7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0" name="Group 75"/>
            <p:cNvGrpSpPr>
              <a:grpSpLocks/>
            </p:cNvGrpSpPr>
            <p:nvPr userDrawn="1"/>
          </p:nvGrpSpPr>
          <p:grpSpPr bwMode="auto">
            <a:xfrm>
              <a:off x="2880" y="3840"/>
              <a:ext cx="624" cy="47"/>
              <a:chOff x="624" y="3706"/>
              <a:chExt cx="1056" cy="106"/>
            </a:xfrm>
          </p:grpSpPr>
          <p:sp>
            <p:nvSpPr>
              <p:cNvPr id="1150" name="Rectangle 7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1" name="Rectangle 7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1" name="Group 78"/>
            <p:cNvGrpSpPr>
              <a:grpSpLocks/>
            </p:cNvGrpSpPr>
            <p:nvPr userDrawn="1"/>
          </p:nvGrpSpPr>
          <p:grpSpPr bwMode="auto">
            <a:xfrm>
              <a:off x="3552" y="3840"/>
              <a:ext cx="624" cy="47"/>
              <a:chOff x="624" y="3600"/>
              <a:chExt cx="1056" cy="106"/>
            </a:xfrm>
          </p:grpSpPr>
          <p:sp>
            <p:nvSpPr>
              <p:cNvPr id="1148" name="Rectangle 7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49" name="Rectangle 8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2" name="Group 81"/>
            <p:cNvGrpSpPr>
              <a:grpSpLocks/>
            </p:cNvGrpSpPr>
            <p:nvPr userDrawn="1"/>
          </p:nvGrpSpPr>
          <p:grpSpPr bwMode="auto">
            <a:xfrm>
              <a:off x="4224" y="3840"/>
              <a:ext cx="624" cy="47"/>
              <a:chOff x="624" y="3706"/>
              <a:chExt cx="1056" cy="106"/>
            </a:xfrm>
          </p:grpSpPr>
          <p:sp>
            <p:nvSpPr>
              <p:cNvPr id="1146" name="Rectangle 8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47" name="Rectangle 8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3" name="Group 84"/>
            <p:cNvGrpSpPr>
              <a:grpSpLocks/>
            </p:cNvGrpSpPr>
            <p:nvPr userDrawn="1"/>
          </p:nvGrpSpPr>
          <p:grpSpPr bwMode="auto">
            <a:xfrm>
              <a:off x="4896" y="3840"/>
              <a:ext cx="624" cy="47"/>
              <a:chOff x="624" y="3600"/>
              <a:chExt cx="1056" cy="106"/>
            </a:xfrm>
          </p:grpSpPr>
          <p:sp>
            <p:nvSpPr>
              <p:cNvPr id="1144" name="Rectangle 8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45" name="Rectangle 8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
        <p:nvSpPr>
          <p:cNvPr id="68695" name="Rectangle 87"/>
          <p:cNvSpPr>
            <a:spLocks noGrp="1" noChangeArrowheads="1"/>
          </p:cNvSpPr>
          <p:nvPr>
            <p:ph type="dt" sz="half" idx="2"/>
          </p:nvPr>
        </p:nvSpPr>
        <p:spPr bwMode="auto">
          <a:xfrm>
            <a:off x="38100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2"/>
                </a:solidFill>
                <a:latin typeface="Arial Narrow" charset="0"/>
                <a:ea typeface="+mn-ea"/>
                <a:cs typeface="+mn-cs"/>
              </a:defRPr>
            </a:lvl1pPr>
          </a:lstStyle>
          <a:p>
            <a:pPr>
              <a:defRPr/>
            </a:pPr>
            <a:r>
              <a:rPr lang="en-US"/>
              <a:t>L -10; 12-3-04</a:t>
            </a:r>
          </a:p>
        </p:txBody>
      </p:sp>
      <p:sp>
        <p:nvSpPr>
          <p:cNvPr id="68696" name="Rectangle 88"/>
          <p:cNvSpPr>
            <a:spLocks noGrp="1" noChangeArrowheads="1"/>
          </p:cNvSpPr>
          <p:nvPr>
            <p:ph type="ftr" sz="quarter" idx="3"/>
          </p:nvPr>
        </p:nvSpPr>
        <p:spPr bwMode="auto">
          <a:xfrm>
            <a:off x="228600" y="63246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2"/>
                </a:solidFill>
                <a:latin typeface="Arial Narrow" charset="0"/>
              </a:defRPr>
            </a:lvl1pPr>
          </a:lstStyle>
          <a:p>
            <a:r>
              <a:rPr lang="en-US" altLang="en-US"/>
              <a:t>© Srinivasan Seshan, 2004</a:t>
            </a:r>
          </a:p>
        </p:txBody>
      </p:sp>
      <p:sp>
        <p:nvSpPr>
          <p:cNvPr id="68697" name="Rectangle 89"/>
          <p:cNvSpPr>
            <a:spLocks noGrp="1" noChangeArrowheads="1"/>
          </p:cNvSpPr>
          <p:nvPr>
            <p:ph type="sldNum" sz="quarter" idx="4"/>
          </p:nvPr>
        </p:nvSpPr>
        <p:spPr bwMode="auto">
          <a:xfrm>
            <a:off x="7162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2"/>
                </a:solidFill>
                <a:latin typeface="Arial Narrow" charset="0"/>
              </a:defRPr>
            </a:lvl1pPr>
          </a:lstStyle>
          <a:p>
            <a:fld id="{AEA07EA2-027E-FD46-9D37-9FF87A1529D9}" type="slidenum">
              <a:rPr lang="en-US" altLang="en-US"/>
              <a:pPr/>
              <a:t>‹#›</a:t>
            </a:fld>
            <a:endParaRPr lang="en-US" altLang="en-US"/>
          </a:p>
        </p:txBody>
      </p:sp>
      <p:grpSp>
        <p:nvGrpSpPr>
          <p:cNvPr id="1034" name="Group 90"/>
          <p:cNvGrpSpPr>
            <a:grpSpLocks/>
          </p:cNvGrpSpPr>
          <p:nvPr/>
        </p:nvGrpSpPr>
        <p:grpSpPr bwMode="auto">
          <a:xfrm>
            <a:off x="8135938" y="152400"/>
            <a:ext cx="855662" cy="831850"/>
            <a:chOff x="3216" y="2448"/>
            <a:chExt cx="1979" cy="1729"/>
          </a:xfrm>
        </p:grpSpPr>
        <p:sp>
          <p:nvSpPr>
            <p:cNvPr id="1092" name="Line 91"/>
            <p:cNvSpPr>
              <a:spLocks noChangeShapeType="1"/>
            </p:cNvSpPr>
            <p:nvPr/>
          </p:nvSpPr>
          <p:spPr bwMode="auto">
            <a:xfrm flipV="1">
              <a:off x="3888" y="3359"/>
              <a:ext cx="143" cy="1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3" name="Freeform 92"/>
            <p:cNvSpPr>
              <a:spLocks/>
            </p:cNvSpPr>
            <p:nvPr/>
          </p:nvSpPr>
          <p:spPr bwMode="auto">
            <a:xfrm>
              <a:off x="3289" y="4065"/>
              <a:ext cx="114"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rgbClr val="FF0066">
                <a:alpha val="50195"/>
              </a:srgbClr>
            </a:solidFill>
            <a:ln w="7938">
              <a:solidFill>
                <a:schemeClr val="tx1"/>
              </a:solidFill>
              <a:prstDash val="solid"/>
              <a:round/>
              <a:headEnd/>
              <a:tailEnd/>
            </a:ln>
          </p:spPr>
          <p:txBody>
            <a:bodyPr/>
            <a:lstStyle/>
            <a:p>
              <a:endParaRPr lang="en-US"/>
            </a:p>
          </p:txBody>
        </p:sp>
        <p:sp>
          <p:nvSpPr>
            <p:cNvPr id="1094" name="Freeform 93"/>
            <p:cNvSpPr>
              <a:spLocks/>
            </p:cNvSpPr>
            <p:nvPr/>
          </p:nvSpPr>
          <p:spPr bwMode="auto">
            <a:xfrm>
              <a:off x="3947" y="4065"/>
              <a:ext cx="117"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chemeClr val="accent1">
                <a:alpha val="50195"/>
              </a:schemeClr>
            </a:solidFill>
            <a:ln w="7938">
              <a:solidFill>
                <a:schemeClr val="tx1"/>
              </a:solidFill>
              <a:prstDash val="solid"/>
              <a:round/>
              <a:headEnd/>
              <a:tailEnd/>
            </a:ln>
          </p:spPr>
          <p:txBody>
            <a:bodyPr/>
            <a:lstStyle/>
            <a:p>
              <a:endParaRPr lang="en-US"/>
            </a:p>
          </p:txBody>
        </p:sp>
        <p:sp>
          <p:nvSpPr>
            <p:cNvPr id="1095" name="Freeform 94"/>
            <p:cNvSpPr>
              <a:spLocks/>
            </p:cNvSpPr>
            <p:nvPr/>
          </p:nvSpPr>
          <p:spPr bwMode="auto">
            <a:xfrm>
              <a:off x="4152" y="2448"/>
              <a:ext cx="110"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096" name="Freeform 95"/>
            <p:cNvSpPr>
              <a:spLocks/>
            </p:cNvSpPr>
            <p:nvPr/>
          </p:nvSpPr>
          <p:spPr bwMode="auto">
            <a:xfrm>
              <a:off x="3605" y="2755"/>
              <a:ext cx="114" cy="112"/>
            </a:xfrm>
            <a:custGeom>
              <a:avLst/>
              <a:gdLst>
                <a:gd name="T0" fmla="*/ 112 w 114"/>
                <a:gd name="T1" fmla="*/ 112 h 112"/>
                <a:gd name="T2" fmla="*/ 114 w 114"/>
                <a:gd name="T3" fmla="*/ 0 h 112"/>
                <a:gd name="T4" fmla="*/ 0 w 114"/>
                <a:gd name="T5" fmla="*/ 0 h 112"/>
                <a:gd name="T6" fmla="*/ 0 w 114"/>
                <a:gd name="T7" fmla="*/ 112 h 112"/>
                <a:gd name="T8" fmla="*/ 114 w 114"/>
                <a:gd name="T9" fmla="*/ 112 h 112"/>
                <a:gd name="T10" fmla="*/ 114 w 114"/>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2">
                  <a:moveTo>
                    <a:pt x="112" y="112"/>
                  </a:moveTo>
                  <a:lnTo>
                    <a:pt x="114" y="0"/>
                  </a:lnTo>
                  <a:lnTo>
                    <a:pt x="0" y="0"/>
                  </a:lnTo>
                  <a:lnTo>
                    <a:pt x="0" y="112"/>
                  </a:lnTo>
                  <a:lnTo>
                    <a:pt x="114"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097" name="Freeform 96"/>
            <p:cNvSpPr>
              <a:spLocks/>
            </p:cNvSpPr>
            <p:nvPr/>
          </p:nvSpPr>
          <p:spPr bwMode="auto">
            <a:xfrm>
              <a:off x="4703" y="2752"/>
              <a:ext cx="114" cy="115"/>
            </a:xfrm>
            <a:custGeom>
              <a:avLst/>
              <a:gdLst>
                <a:gd name="T0" fmla="*/ 0 w 114"/>
                <a:gd name="T1" fmla="*/ 112 h 115"/>
                <a:gd name="T2" fmla="*/ 114 w 114"/>
                <a:gd name="T3" fmla="*/ 115 h 115"/>
                <a:gd name="T4" fmla="*/ 114 w 114"/>
                <a:gd name="T5" fmla="*/ 0 h 115"/>
                <a:gd name="T6" fmla="*/ 2 w 114"/>
                <a:gd name="T7" fmla="*/ 0 h 115"/>
                <a:gd name="T8" fmla="*/ 2 w 114"/>
                <a:gd name="T9" fmla="*/ 115 h 115"/>
                <a:gd name="T10" fmla="*/ 2 w 114"/>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5">
                  <a:moveTo>
                    <a:pt x="0" y="112"/>
                  </a:moveTo>
                  <a:lnTo>
                    <a:pt x="114" y="115"/>
                  </a:lnTo>
                  <a:lnTo>
                    <a:pt x="114" y="0"/>
                  </a:lnTo>
                  <a:lnTo>
                    <a:pt x="2" y="0"/>
                  </a:lnTo>
                  <a:lnTo>
                    <a:pt x="2" y="115"/>
                  </a:lnTo>
                </a:path>
              </a:pathLst>
            </a:custGeom>
            <a:solidFill>
              <a:srgbClr val="996633">
                <a:alpha val="50195"/>
              </a:srgbClr>
            </a:solidFill>
            <a:ln w="7938">
              <a:solidFill>
                <a:srgbClr val="000000"/>
              </a:solidFill>
              <a:prstDash val="solid"/>
              <a:round/>
              <a:headEnd/>
              <a:tailEnd/>
            </a:ln>
          </p:spPr>
          <p:txBody>
            <a:bodyPr/>
            <a:lstStyle/>
            <a:p>
              <a:endParaRPr lang="en-US"/>
            </a:p>
          </p:txBody>
        </p:sp>
        <p:sp>
          <p:nvSpPr>
            <p:cNvPr id="1098" name="Freeform 97"/>
            <p:cNvSpPr>
              <a:spLocks/>
            </p:cNvSpPr>
            <p:nvPr/>
          </p:nvSpPr>
          <p:spPr bwMode="auto">
            <a:xfrm>
              <a:off x="5081" y="3332"/>
              <a:ext cx="114" cy="115"/>
            </a:xfrm>
            <a:custGeom>
              <a:avLst/>
              <a:gdLst>
                <a:gd name="T0" fmla="*/ 0 w 112"/>
                <a:gd name="T1" fmla="*/ 112 h 114"/>
                <a:gd name="T2" fmla="*/ 112 w 112"/>
                <a:gd name="T3" fmla="*/ 114 h 114"/>
                <a:gd name="T4" fmla="*/ 112 w 112"/>
                <a:gd name="T5" fmla="*/ 0 h 114"/>
                <a:gd name="T6" fmla="*/ 0 w 112"/>
                <a:gd name="T7" fmla="*/ 0 h 114"/>
                <a:gd name="T8" fmla="*/ 0 w 112"/>
                <a:gd name="T9" fmla="*/ 114 h 114"/>
                <a:gd name="T10" fmla="*/ 0 w 112"/>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4">
                  <a:moveTo>
                    <a:pt x="0" y="112"/>
                  </a:moveTo>
                  <a:lnTo>
                    <a:pt x="112" y="114"/>
                  </a:lnTo>
                  <a:lnTo>
                    <a:pt x="112" y="0"/>
                  </a:lnTo>
                  <a:lnTo>
                    <a:pt x="0" y="0"/>
                  </a:lnTo>
                  <a:lnTo>
                    <a:pt x="0" y="114"/>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1099" name="Freeform 98"/>
            <p:cNvSpPr>
              <a:spLocks/>
            </p:cNvSpPr>
            <p:nvPr/>
          </p:nvSpPr>
          <p:spPr bwMode="auto">
            <a:xfrm>
              <a:off x="3216" y="3336"/>
              <a:ext cx="114" cy="112"/>
            </a:xfrm>
            <a:custGeom>
              <a:avLst/>
              <a:gdLst>
                <a:gd name="T0" fmla="*/ 115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5" y="112"/>
                  </a:moveTo>
                  <a:lnTo>
                    <a:pt x="115" y="0"/>
                  </a:lnTo>
                  <a:lnTo>
                    <a:pt x="0" y="0"/>
                  </a:lnTo>
                  <a:lnTo>
                    <a:pt x="0" y="112"/>
                  </a:lnTo>
                  <a:lnTo>
                    <a:pt x="115" y="112"/>
                  </a:lnTo>
                </a:path>
              </a:pathLst>
            </a:custGeom>
            <a:solidFill>
              <a:srgbClr val="996633">
                <a:alpha val="50195"/>
              </a:srgbClr>
            </a:solidFill>
            <a:ln w="7938">
              <a:solidFill>
                <a:srgbClr val="000000"/>
              </a:solidFill>
              <a:prstDash val="solid"/>
              <a:round/>
              <a:headEnd/>
              <a:tailEnd/>
            </a:ln>
          </p:spPr>
          <p:txBody>
            <a:bodyPr/>
            <a:lstStyle/>
            <a:p>
              <a:endParaRPr lang="en-US"/>
            </a:p>
          </p:txBody>
        </p:sp>
        <p:grpSp>
          <p:nvGrpSpPr>
            <p:cNvPr id="1100" name="Group 99"/>
            <p:cNvGrpSpPr>
              <a:grpSpLocks/>
            </p:cNvGrpSpPr>
            <p:nvPr/>
          </p:nvGrpSpPr>
          <p:grpSpPr bwMode="auto">
            <a:xfrm>
              <a:off x="3891" y="2677"/>
              <a:ext cx="632" cy="470"/>
              <a:chOff x="3891" y="2677"/>
              <a:chExt cx="632" cy="470"/>
            </a:xfrm>
          </p:grpSpPr>
          <p:sp>
            <p:nvSpPr>
              <p:cNvPr id="1132" name="Freeform 100"/>
              <p:cNvSpPr>
                <a:spLocks/>
              </p:cNvSpPr>
              <p:nvPr/>
            </p:nvSpPr>
            <p:spPr bwMode="auto">
              <a:xfrm>
                <a:off x="4248" y="2686"/>
                <a:ext cx="275" cy="228"/>
              </a:xfrm>
              <a:custGeom>
                <a:avLst/>
                <a:gdLst>
                  <a:gd name="T0" fmla="*/ 0 w 277"/>
                  <a:gd name="T1" fmla="*/ 23 h 228"/>
                  <a:gd name="T2" fmla="*/ 5 w 277"/>
                  <a:gd name="T3" fmla="*/ 23 h 228"/>
                  <a:gd name="T4" fmla="*/ 10 w 277"/>
                  <a:gd name="T5" fmla="*/ 19 h 228"/>
                  <a:gd name="T6" fmla="*/ 17 w 277"/>
                  <a:gd name="T7" fmla="*/ 14 h 228"/>
                  <a:gd name="T8" fmla="*/ 26 w 277"/>
                  <a:gd name="T9" fmla="*/ 9 h 228"/>
                  <a:gd name="T10" fmla="*/ 36 w 277"/>
                  <a:gd name="T11" fmla="*/ 4 h 228"/>
                  <a:gd name="T12" fmla="*/ 50 w 277"/>
                  <a:gd name="T13" fmla="*/ 2 h 228"/>
                  <a:gd name="T14" fmla="*/ 65 w 277"/>
                  <a:gd name="T15" fmla="*/ 0 h 228"/>
                  <a:gd name="T16" fmla="*/ 79 w 277"/>
                  <a:gd name="T17" fmla="*/ 0 h 228"/>
                  <a:gd name="T18" fmla="*/ 96 w 277"/>
                  <a:gd name="T19" fmla="*/ 4 h 228"/>
                  <a:gd name="T20" fmla="*/ 110 w 277"/>
                  <a:gd name="T21" fmla="*/ 11 h 228"/>
                  <a:gd name="T22" fmla="*/ 124 w 277"/>
                  <a:gd name="T23" fmla="*/ 23 h 228"/>
                  <a:gd name="T24" fmla="*/ 134 w 277"/>
                  <a:gd name="T25" fmla="*/ 33 h 228"/>
                  <a:gd name="T26" fmla="*/ 143 w 277"/>
                  <a:gd name="T27" fmla="*/ 42 h 228"/>
                  <a:gd name="T28" fmla="*/ 148 w 277"/>
                  <a:gd name="T29" fmla="*/ 52 h 228"/>
                  <a:gd name="T30" fmla="*/ 150 w 277"/>
                  <a:gd name="T31" fmla="*/ 59 h 228"/>
                  <a:gd name="T32" fmla="*/ 153 w 277"/>
                  <a:gd name="T33" fmla="*/ 66 h 228"/>
                  <a:gd name="T34" fmla="*/ 153 w 277"/>
                  <a:gd name="T35" fmla="*/ 73 h 228"/>
                  <a:gd name="T36" fmla="*/ 153 w 277"/>
                  <a:gd name="T37" fmla="*/ 78 h 228"/>
                  <a:gd name="T38" fmla="*/ 153 w 277"/>
                  <a:gd name="T39" fmla="*/ 81 h 228"/>
                  <a:gd name="T40" fmla="*/ 153 w 277"/>
                  <a:gd name="T41" fmla="*/ 81 h 228"/>
                  <a:gd name="T42" fmla="*/ 153 w 277"/>
                  <a:gd name="T43" fmla="*/ 81 h 228"/>
                  <a:gd name="T44" fmla="*/ 155 w 277"/>
                  <a:gd name="T45" fmla="*/ 78 h 228"/>
                  <a:gd name="T46" fmla="*/ 160 w 277"/>
                  <a:gd name="T47" fmla="*/ 76 h 228"/>
                  <a:gd name="T48" fmla="*/ 167 w 277"/>
                  <a:gd name="T49" fmla="*/ 73 h 228"/>
                  <a:gd name="T50" fmla="*/ 174 w 277"/>
                  <a:gd name="T51" fmla="*/ 71 h 228"/>
                  <a:gd name="T52" fmla="*/ 181 w 277"/>
                  <a:gd name="T53" fmla="*/ 69 h 228"/>
                  <a:gd name="T54" fmla="*/ 191 w 277"/>
                  <a:gd name="T55" fmla="*/ 69 h 228"/>
                  <a:gd name="T56" fmla="*/ 200 w 277"/>
                  <a:gd name="T57" fmla="*/ 71 h 228"/>
                  <a:gd name="T58" fmla="*/ 210 w 277"/>
                  <a:gd name="T59" fmla="*/ 73 h 228"/>
                  <a:gd name="T60" fmla="*/ 219 w 277"/>
                  <a:gd name="T61" fmla="*/ 81 h 228"/>
                  <a:gd name="T62" fmla="*/ 229 w 277"/>
                  <a:gd name="T63" fmla="*/ 90 h 228"/>
                  <a:gd name="T64" fmla="*/ 234 w 277"/>
                  <a:gd name="T65" fmla="*/ 97 h 228"/>
                  <a:gd name="T66" fmla="*/ 236 w 277"/>
                  <a:gd name="T67" fmla="*/ 107 h 228"/>
                  <a:gd name="T68" fmla="*/ 239 w 277"/>
                  <a:gd name="T69" fmla="*/ 116 h 228"/>
                  <a:gd name="T70" fmla="*/ 239 w 277"/>
                  <a:gd name="T71" fmla="*/ 124 h 228"/>
                  <a:gd name="T72" fmla="*/ 236 w 277"/>
                  <a:gd name="T73" fmla="*/ 131 h 228"/>
                  <a:gd name="T74" fmla="*/ 236 w 277"/>
                  <a:gd name="T75" fmla="*/ 138 h 228"/>
                  <a:gd name="T76" fmla="*/ 234 w 277"/>
                  <a:gd name="T77" fmla="*/ 143 h 228"/>
                  <a:gd name="T78" fmla="*/ 234 w 277"/>
                  <a:gd name="T79" fmla="*/ 145 h 228"/>
                  <a:gd name="T80" fmla="*/ 231 w 277"/>
                  <a:gd name="T81" fmla="*/ 145 h 228"/>
                  <a:gd name="T82" fmla="*/ 234 w 277"/>
                  <a:gd name="T83" fmla="*/ 147 h 228"/>
                  <a:gd name="T84" fmla="*/ 236 w 277"/>
                  <a:gd name="T85" fmla="*/ 147 h 228"/>
                  <a:gd name="T86" fmla="*/ 241 w 277"/>
                  <a:gd name="T87" fmla="*/ 152 h 228"/>
                  <a:gd name="T88" fmla="*/ 248 w 277"/>
                  <a:gd name="T89" fmla="*/ 157 h 228"/>
                  <a:gd name="T90" fmla="*/ 253 w 277"/>
                  <a:gd name="T91" fmla="*/ 164 h 228"/>
                  <a:gd name="T92" fmla="*/ 260 w 277"/>
                  <a:gd name="T93" fmla="*/ 174 h 228"/>
                  <a:gd name="T94" fmla="*/ 267 w 277"/>
                  <a:gd name="T95" fmla="*/ 183 h 228"/>
                  <a:gd name="T96" fmla="*/ 272 w 277"/>
                  <a:gd name="T97" fmla="*/ 195 h 228"/>
                  <a:gd name="T98" fmla="*/ 274 w 277"/>
                  <a:gd name="T99" fmla="*/ 212 h 228"/>
                  <a:gd name="T100" fmla="*/ 277 w 277"/>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7" h="228">
                    <a:moveTo>
                      <a:pt x="0" y="23"/>
                    </a:moveTo>
                    <a:lnTo>
                      <a:pt x="5" y="23"/>
                    </a:lnTo>
                    <a:lnTo>
                      <a:pt x="10" y="19"/>
                    </a:lnTo>
                    <a:lnTo>
                      <a:pt x="17" y="14"/>
                    </a:lnTo>
                    <a:lnTo>
                      <a:pt x="26" y="9"/>
                    </a:lnTo>
                    <a:lnTo>
                      <a:pt x="36" y="4"/>
                    </a:lnTo>
                    <a:lnTo>
                      <a:pt x="50" y="2"/>
                    </a:lnTo>
                    <a:lnTo>
                      <a:pt x="65" y="0"/>
                    </a:lnTo>
                    <a:lnTo>
                      <a:pt x="79" y="0"/>
                    </a:lnTo>
                    <a:lnTo>
                      <a:pt x="96" y="4"/>
                    </a:lnTo>
                    <a:lnTo>
                      <a:pt x="110" y="11"/>
                    </a:lnTo>
                    <a:lnTo>
                      <a:pt x="124" y="23"/>
                    </a:lnTo>
                    <a:lnTo>
                      <a:pt x="134" y="33"/>
                    </a:lnTo>
                    <a:lnTo>
                      <a:pt x="143" y="42"/>
                    </a:lnTo>
                    <a:lnTo>
                      <a:pt x="148" y="52"/>
                    </a:lnTo>
                    <a:lnTo>
                      <a:pt x="150" y="59"/>
                    </a:lnTo>
                    <a:lnTo>
                      <a:pt x="153" y="66"/>
                    </a:lnTo>
                    <a:lnTo>
                      <a:pt x="153" y="73"/>
                    </a:lnTo>
                    <a:lnTo>
                      <a:pt x="153" y="78"/>
                    </a:lnTo>
                    <a:lnTo>
                      <a:pt x="153" y="81"/>
                    </a:lnTo>
                    <a:lnTo>
                      <a:pt x="155" y="78"/>
                    </a:lnTo>
                    <a:lnTo>
                      <a:pt x="160" y="76"/>
                    </a:lnTo>
                    <a:lnTo>
                      <a:pt x="167" y="73"/>
                    </a:lnTo>
                    <a:lnTo>
                      <a:pt x="174" y="71"/>
                    </a:lnTo>
                    <a:lnTo>
                      <a:pt x="181" y="69"/>
                    </a:lnTo>
                    <a:lnTo>
                      <a:pt x="191" y="69"/>
                    </a:lnTo>
                    <a:lnTo>
                      <a:pt x="200" y="71"/>
                    </a:lnTo>
                    <a:lnTo>
                      <a:pt x="210" y="73"/>
                    </a:lnTo>
                    <a:lnTo>
                      <a:pt x="219" y="81"/>
                    </a:lnTo>
                    <a:lnTo>
                      <a:pt x="229" y="90"/>
                    </a:lnTo>
                    <a:lnTo>
                      <a:pt x="234" y="97"/>
                    </a:lnTo>
                    <a:lnTo>
                      <a:pt x="236" y="107"/>
                    </a:lnTo>
                    <a:lnTo>
                      <a:pt x="239" y="116"/>
                    </a:lnTo>
                    <a:lnTo>
                      <a:pt x="239" y="124"/>
                    </a:lnTo>
                    <a:lnTo>
                      <a:pt x="236" y="131"/>
                    </a:lnTo>
                    <a:lnTo>
                      <a:pt x="236" y="138"/>
                    </a:lnTo>
                    <a:lnTo>
                      <a:pt x="234" y="143"/>
                    </a:lnTo>
                    <a:lnTo>
                      <a:pt x="234" y="145"/>
                    </a:lnTo>
                    <a:lnTo>
                      <a:pt x="231" y="145"/>
                    </a:lnTo>
                    <a:lnTo>
                      <a:pt x="234" y="147"/>
                    </a:lnTo>
                    <a:lnTo>
                      <a:pt x="236" y="147"/>
                    </a:lnTo>
                    <a:lnTo>
                      <a:pt x="241" y="152"/>
                    </a:lnTo>
                    <a:lnTo>
                      <a:pt x="248" y="157"/>
                    </a:lnTo>
                    <a:lnTo>
                      <a:pt x="253" y="164"/>
                    </a:lnTo>
                    <a:lnTo>
                      <a:pt x="260" y="174"/>
                    </a:lnTo>
                    <a:lnTo>
                      <a:pt x="267" y="183"/>
                    </a:lnTo>
                    <a:lnTo>
                      <a:pt x="272" y="195"/>
                    </a:lnTo>
                    <a:lnTo>
                      <a:pt x="274" y="212"/>
                    </a:lnTo>
                    <a:lnTo>
                      <a:pt x="277"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 name="Freeform 101"/>
              <p:cNvSpPr>
                <a:spLocks/>
              </p:cNvSpPr>
              <p:nvPr/>
            </p:nvSpPr>
            <p:spPr bwMode="auto">
              <a:xfrm>
                <a:off x="3892" y="2676"/>
                <a:ext cx="356" cy="238"/>
              </a:xfrm>
              <a:custGeom>
                <a:avLst/>
                <a:gdLst>
                  <a:gd name="T0" fmla="*/ 2 w 358"/>
                  <a:gd name="T1" fmla="*/ 219 h 236"/>
                  <a:gd name="T2" fmla="*/ 9 w 358"/>
                  <a:gd name="T3" fmla="*/ 193 h 236"/>
                  <a:gd name="T4" fmla="*/ 21 w 358"/>
                  <a:gd name="T5" fmla="*/ 174 h 236"/>
                  <a:gd name="T6" fmla="*/ 33 w 358"/>
                  <a:gd name="T7" fmla="*/ 162 h 236"/>
                  <a:gd name="T8" fmla="*/ 43 w 358"/>
                  <a:gd name="T9" fmla="*/ 155 h 236"/>
                  <a:gd name="T10" fmla="*/ 43 w 358"/>
                  <a:gd name="T11" fmla="*/ 155 h 236"/>
                  <a:gd name="T12" fmla="*/ 40 w 358"/>
                  <a:gd name="T13" fmla="*/ 145 h 236"/>
                  <a:gd name="T14" fmla="*/ 38 w 358"/>
                  <a:gd name="T15" fmla="*/ 134 h 236"/>
                  <a:gd name="T16" fmla="*/ 38 w 358"/>
                  <a:gd name="T17" fmla="*/ 117 h 236"/>
                  <a:gd name="T18" fmla="*/ 48 w 358"/>
                  <a:gd name="T19" fmla="*/ 98 h 236"/>
                  <a:gd name="T20" fmla="*/ 67 w 358"/>
                  <a:gd name="T21" fmla="*/ 83 h 236"/>
                  <a:gd name="T22" fmla="*/ 83 w 358"/>
                  <a:gd name="T23" fmla="*/ 79 h 236"/>
                  <a:gd name="T24" fmla="*/ 102 w 358"/>
                  <a:gd name="T25" fmla="*/ 81 h 236"/>
                  <a:gd name="T26" fmla="*/ 114 w 358"/>
                  <a:gd name="T27" fmla="*/ 86 h 236"/>
                  <a:gd name="T28" fmla="*/ 121 w 358"/>
                  <a:gd name="T29" fmla="*/ 91 h 236"/>
                  <a:gd name="T30" fmla="*/ 124 w 358"/>
                  <a:gd name="T31" fmla="*/ 88 h 236"/>
                  <a:gd name="T32" fmla="*/ 121 w 358"/>
                  <a:gd name="T33" fmla="*/ 81 h 236"/>
                  <a:gd name="T34" fmla="*/ 124 w 358"/>
                  <a:gd name="T35" fmla="*/ 69 h 236"/>
                  <a:gd name="T36" fmla="*/ 133 w 358"/>
                  <a:gd name="T37" fmla="*/ 52 h 236"/>
                  <a:gd name="T38" fmla="*/ 152 w 358"/>
                  <a:gd name="T39" fmla="*/ 31 h 236"/>
                  <a:gd name="T40" fmla="*/ 181 w 358"/>
                  <a:gd name="T41" fmla="*/ 14 h 236"/>
                  <a:gd name="T42" fmla="*/ 212 w 358"/>
                  <a:gd name="T43" fmla="*/ 10 h 236"/>
                  <a:gd name="T44" fmla="*/ 238 w 358"/>
                  <a:gd name="T45" fmla="*/ 14 h 236"/>
                  <a:gd name="T46" fmla="*/ 260 w 358"/>
                  <a:gd name="T47" fmla="*/ 24 h 236"/>
                  <a:gd name="T48" fmla="*/ 272 w 358"/>
                  <a:gd name="T49" fmla="*/ 31 h 236"/>
                  <a:gd name="T50" fmla="*/ 274 w 358"/>
                  <a:gd name="T51" fmla="*/ 31 h 236"/>
                  <a:gd name="T52" fmla="*/ 274 w 358"/>
                  <a:gd name="T53" fmla="*/ 26 h 236"/>
                  <a:gd name="T54" fmla="*/ 279 w 358"/>
                  <a:gd name="T55" fmla="*/ 17 h 236"/>
                  <a:gd name="T56" fmla="*/ 288 w 358"/>
                  <a:gd name="T57" fmla="*/ 7 h 236"/>
                  <a:gd name="T58" fmla="*/ 305 w 358"/>
                  <a:gd name="T59" fmla="*/ 2 h 236"/>
                  <a:gd name="T60" fmla="*/ 327 w 358"/>
                  <a:gd name="T61" fmla="*/ 2 h 236"/>
                  <a:gd name="T62" fmla="*/ 343 w 358"/>
                  <a:gd name="T63" fmla="*/ 7 h 236"/>
                  <a:gd name="T64" fmla="*/ 350 w 358"/>
                  <a:gd name="T65" fmla="*/ 17 h 236"/>
                  <a:gd name="T66" fmla="*/ 355 w 358"/>
                  <a:gd name="T67" fmla="*/ 26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2" y="219"/>
                    </a:lnTo>
                    <a:lnTo>
                      <a:pt x="5" y="205"/>
                    </a:lnTo>
                    <a:lnTo>
                      <a:pt x="9" y="193"/>
                    </a:lnTo>
                    <a:lnTo>
                      <a:pt x="14" y="181"/>
                    </a:lnTo>
                    <a:lnTo>
                      <a:pt x="21" y="174"/>
                    </a:lnTo>
                    <a:lnTo>
                      <a:pt x="29" y="167"/>
                    </a:lnTo>
                    <a:lnTo>
                      <a:pt x="33" y="162"/>
                    </a:lnTo>
                    <a:lnTo>
                      <a:pt x="38" y="157"/>
                    </a:lnTo>
                    <a:lnTo>
                      <a:pt x="43" y="155"/>
                    </a:lnTo>
                    <a:lnTo>
                      <a:pt x="40" y="150"/>
                    </a:lnTo>
                    <a:lnTo>
                      <a:pt x="40" y="145"/>
                    </a:lnTo>
                    <a:lnTo>
                      <a:pt x="38" y="141"/>
                    </a:lnTo>
                    <a:lnTo>
                      <a:pt x="38" y="134"/>
                    </a:lnTo>
                    <a:lnTo>
                      <a:pt x="38" y="124"/>
                    </a:lnTo>
                    <a:lnTo>
                      <a:pt x="38" y="117"/>
                    </a:lnTo>
                    <a:lnTo>
                      <a:pt x="43" y="107"/>
                    </a:lnTo>
                    <a:lnTo>
                      <a:pt x="48" y="98"/>
                    </a:lnTo>
                    <a:lnTo>
                      <a:pt x="55" y="91"/>
                    </a:lnTo>
                    <a:lnTo>
                      <a:pt x="67" y="83"/>
                    </a:lnTo>
                    <a:lnTo>
                      <a:pt x="76" y="81"/>
                    </a:lnTo>
                    <a:lnTo>
                      <a:pt x="83" y="79"/>
                    </a:lnTo>
                    <a:lnTo>
                      <a:pt x="93" y="79"/>
                    </a:lnTo>
                    <a:lnTo>
                      <a:pt x="102" y="81"/>
                    </a:lnTo>
                    <a:lnTo>
                      <a:pt x="110" y="83"/>
                    </a:lnTo>
                    <a:lnTo>
                      <a:pt x="114" y="86"/>
                    </a:lnTo>
                    <a:lnTo>
                      <a:pt x="119" y="88"/>
                    </a:lnTo>
                    <a:lnTo>
                      <a:pt x="121" y="91"/>
                    </a:lnTo>
                    <a:lnTo>
                      <a:pt x="124" y="91"/>
                    </a:lnTo>
                    <a:lnTo>
                      <a:pt x="124" y="88"/>
                    </a:lnTo>
                    <a:lnTo>
                      <a:pt x="121" y="86"/>
                    </a:lnTo>
                    <a:lnTo>
                      <a:pt x="121" y="81"/>
                    </a:lnTo>
                    <a:lnTo>
                      <a:pt x="124" y="76"/>
                    </a:lnTo>
                    <a:lnTo>
                      <a:pt x="124" y="69"/>
                    </a:lnTo>
                    <a:lnTo>
                      <a:pt x="129" y="60"/>
                    </a:lnTo>
                    <a:lnTo>
                      <a:pt x="133" y="52"/>
                    </a:lnTo>
                    <a:lnTo>
                      <a:pt x="141" y="43"/>
                    </a:lnTo>
                    <a:lnTo>
                      <a:pt x="152" y="31"/>
                    </a:lnTo>
                    <a:lnTo>
                      <a:pt x="164" y="21"/>
                    </a:lnTo>
                    <a:lnTo>
                      <a:pt x="181" y="14"/>
                    </a:lnTo>
                    <a:lnTo>
                      <a:pt x="195" y="10"/>
                    </a:lnTo>
                    <a:lnTo>
                      <a:pt x="212" y="10"/>
                    </a:lnTo>
                    <a:lnTo>
                      <a:pt x="226" y="10"/>
                    </a:lnTo>
                    <a:lnTo>
                      <a:pt x="238" y="14"/>
                    </a:lnTo>
                    <a:lnTo>
                      <a:pt x="250" y="19"/>
                    </a:lnTo>
                    <a:lnTo>
                      <a:pt x="260" y="24"/>
                    </a:lnTo>
                    <a:lnTo>
                      <a:pt x="267" y="29"/>
                    </a:lnTo>
                    <a:lnTo>
                      <a:pt x="272" y="31"/>
                    </a:lnTo>
                    <a:lnTo>
                      <a:pt x="274" y="33"/>
                    </a:lnTo>
                    <a:lnTo>
                      <a:pt x="274" y="31"/>
                    </a:lnTo>
                    <a:lnTo>
                      <a:pt x="274" y="29"/>
                    </a:lnTo>
                    <a:lnTo>
                      <a:pt x="274" y="26"/>
                    </a:lnTo>
                    <a:lnTo>
                      <a:pt x="276" y="21"/>
                    </a:lnTo>
                    <a:lnTo>
                      <a:pt x="279" y="17"/>
                    </a:lnTo>
                    <a:lnTo>
                      <a:pt x="284" y="12"/>
                    </a:lnTo>
                    <a:lnTo>
                      <a:pt x="288" y="7"/>
                    </a:lnTo>
                    <a:lnTo>
                      <a:pt x="296" y="5"/>
                    </a:lnTo>
                    <a:lnTo>
                      <a:pt x="305" y="2"/>
                    </a:lnTo>
                    <a:lnTo>
                      <a:pt x="315" y="0"/>
                    </a:lnTo>
                    <a:lnTo>
                      <a:pt x="327" y="2"/>
                    </a:lnTo>
                    <a:lnTo>
                      <a:pt x="336" y="5"/>
                    </a:lnTo>
                    <a:lnTo>
                      <a:pt x="343" y="7"/>
                    </a:lnTo>
                    <a:lnTo>
                      <a:pt x="348" y="12"/>
                    </a:lnTo>
                    <a:lnTo>
                      <a:pt x="350" y="17"/>
                    </a:lnTo>
                    <a:lnTo>
                      <a:pt x="355" y="21"/>
                    </a:lnTo>
                    <a:lnTo>
                      <a:pt x="355" y="26"/>
                    </a:lnTo>
                    <a:lnTo>
                      <a:pt x="358" y="29"/>
                    </a:lnTo>
                    <a:lnTo>
                      <a:pt x="358" y="31"/>
                    </a:lnTo>
                    <a:lnTo>
                      <a:pt x="358"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4" name="Freeform 102"/>
              <p:cNvSpPr>
                <a:spLocks/>
              </p:cNvSpPr>
              <p:nvPr/>
            </p:nvSpPr>
            <p:spPr bwMode="auto">
              <a:xfrm>
                <a:off x="3892" y="2910"/>
                <a:ext cx="272" cy="231"/>
              </a:xfrm>
              <a:custGeom>
                <a:avLst/>
                <a:gdLst>
                  <a:gd name="T0" fmla="*/ 272 w 272"/>
                  <a:gd name="T1" fmla="*/ 202 h 229"/>
                  <a:gd name="T2" fmla="*/ 272 w 272"/>
                  <a:gd name="T3" fmla="*/ 205 h 229"/>
                  <a:gd name="T4" fmla="*/ 267 w 272"/>
                  <a:gd name="T5" fmla="*/ 207 h 229"/>
                  <a:gd name="T6" fmla="*/ 260 w 272"/>
                  <a:gd name="T7" fmla="*/ 212 h 229"/>
                  <a:gd name="T8" fmla="*/ 250 w 272"/>
                  <a:gd name="T9" fmla="*/ 217 h 229"/>
                  <a:gd name="T10" fmla="*/ 238 w 272"/>
                  <a:gd name="T11" fmla="*/ 221 h 229"/>
                  <a:gd name="T12" fmla="*/ 226 w 272"/>
                  <a:gd name="T13" fmla="*/ 226 h 229"/>
                  <a:gd name="T14" fmla="*/ 212 w 272"/>
                  <a:gd name="T15" fmla="*/ 229 h 229"/>
                  <a:gd name="T16" fmla="*/ 195 w 272"/>
                  <a:gd name="T17" fmla="*/ 226 h 229"/>
                  <a:gd name="T18" fmla="*/ 181 w 272"/>
                  <a:gd name="T19" fmla="*/ 224 h 229"/>
                  <a:gd name="T20" fmla="*/ 164 w 272"/>
                  <a:gd name="T21" fmla="*/ 214 h 229"/>
                  <a:gd name="T22" fmla="*/ 152 w 272"/>
                  <a:gd name="T23" fmla="*/ 205 h 229"/>
                  <a:gd name="T24" fmla="*/ 141 w 272"/>
                  <a:gd name="T25" fmla="*/ 195 h 229"/>
                  <a:gd name="T26" fmla="*/ 133 w 272"/>
                  <a:gd name="T27" fmla="*/ 186 h 229"/>
                  <a:gd name="T28" fmla="*/ 129 w 272"/>
                  <a:gd name="T29" fmla="*/ 176 h 229"/>
                  <a:gd name="T30" fmla="*/ 124 w 272"/>
                  <a:gd name="T31" fmla="*/ 167 h 229"/>
                  <a:gd name="T32" fmla="*/ 124 w 272"/>
                  <a:gd name="T33" fmla="*/ 159 h 229"/>
                  <a:gd name="T34" fmla="*/ 121 w 272"/>
                  <a:gd name="T35" fmla="*/ 155 h 229"/>
                  <a:gd name="T36" fmla="*/ 121 w 272"/>
                  <a:gd name="T37" fmla="*/ 150 h 229"/>
                  <a:gd name="T38" fmla="*/ 124 w 272"/>
                  <a:gd name="T39" fmla="*/ 148 h 229"/>
                  <a:gd name="T40" fmla="*/ 124 w 272"/>
                  <a:gd name="T41" fmla="*/ 145 h 229"/>
                  <a:gd name="T42" fmla="*/ 121 w 272"/>
                  <a:gd name="T43" fmla="*/ 148 h 229"/>
                  <a:gd name="T44" fmla="*/ 119 w 272"/>
                  <a:gd name="T45" fmla="*/ 150 h 229"/>
                  <a:gd name="T46" fmla="*/ 114 w 272"/>
                  <a:gd name="T47" fmla="*/ 152 h 229"/>
                  <a:gd name="T48" fmla="*/ 110 w 272"/>
                  <a:gd name="T49" fmla="*/ 155 h 229"/>
                  <a:gd name="T50" fmla="*/ 102 w 272"/>
                  <a:gd name="T51" fmla="*/ 157 h 229"/>
                  <a:gd name="T52" fmla="*/ 93 w 272"/>
                  <a:gd name="T53" fmla="*/ 157 h 229"/>
                  <a:gd name="T54" fmla="*/ 83 w 272"/>
                  <a:gd name="T55" fmla="*/ 157 h 229"/>
                  <a:gd name="T56" fmla="*/ 76 w 272"/>
                  <a:gd name="T57" fmla="*/ 157 h 229"/>
                  <a:gd name="T58" fmla="*/ 67 w 272"/>
                  <a:gd name="T59" fmla="*/ 152 h 229"/>
                  <a:gd name="T60" fmla="*/ 55 w 272"/>
                  <a:gd name="T61" fmla="*/ 145 h 229"/>
                  <a:gd name="T62" fmla="*/ 48 w 272"/>
                  <a:gd name="T63" fmla="*/ 138 h 229"/>
                  <a:gd name="T64" fmla="*/ 43 w 272"/>
                  <a:gd name="T65" fmla="*/ 128 h 229"/>
                  <a:gd name="T66" fmla="*/ 38 w 272"/>
                  <a:gd name="T67" fmla="*/ 121 h 229"/>
                  <a:gd name="T68" fmla="*/ 38 w 272"/>
                  <a:gd name="T69" fmla="*/ 112 h 229"/>
                  <a:gd name="T70" fmla="*/ 38 w 272"/>
                  <a:gd name="T71" fmla="*/ 105 h 229"/>
                  <a:gd name="T72" fmla="*/ 38 w 272"/>
                  <a:gd name="T73" fmla="*/ 97 h 229"/>
                  <a:gd name="T74" fmla="*/ 40 w 272"/>
                  <a:gd name="T75" fmla="*/ 90 h 229"/>
                  <a:gd name="T76" fmla="*/ 40 w 272"/>
                  <a:gd name="T77" fmla="*/ 86 h 229"/>
                  <a:gd name="T78" fmla="*/ 43 w 272"/>
                  <a:gd name="T79" fmla="*/ 83 h 229"/>
                  <a:gd name="T80" fmla="*/ 43 w 272"/>
                  <a:gd name="T81" fmla="*/ 81 h 229"/>
                  <a:gd name="T82" fmla="*/ 43 w 272"/>
                  <a:gd name="T83" fmla="*/ 81 h 229"/>
                  <a:gd name="T84" fmla="*/ 38 w 272"/>
                  <a:gd name="T85" fmla="*/ 78 h 229"/>
                  <a:gd name="T86" fmla="*/ 33 w 272"/>
                  <a:gd name="T87" fmla="*/ 76 h 229"/>
                  <a:gd name="T88" fmla="*/ 29 w 272"/>
                  <a:gd name="T89" fmla="*/ 71 h 229"/>
                  <a:gd name="T90" fmla="*/ 21 w 272"/>
                  <a:gd name="T91" fmla="*/ 64 h 229"/>
                  <a:gd name="T92" fmla="*/ 14 w 272"/>
                  <a:gd name="T93" fmla="*/ 55 h 229"/>
                  <a:gd name="T94" fmla="*/ 9 w 272"/>
                  <a:gd name="T95" fmla="*/ 45 h 229"/>
                  <a:gd name="T96" fmla="*/ 5 w 272"/>
                  <a:gd name="T97" fmla="*/ 31 h 229"/>
                  <a:gd name="T98" fmla="*/ 2 w 272"/>
                  <a:gd name="T99" fmla="*/ 16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2"/>
                    </a:moveTo>
                    <a:lnTo>
                      <a:pt x="272" y="205"/>
                    </a:lnTo>
                    <a:lnTo>
                      <a:pt x="267" y="207"/>
                    </a:lnTo>
                    <a:lnTo>
                      <a:pt x="260" y="212"/>
                    </a:lnTo>
                    <a:lnTo>
                      <a:pt x="250" y="217"/>
                    </a:lnTo>
                    <a:lnTo>
                      <a:pt x="238" y="221"/>
                    </a:lnTo>
                    <a:lnTo>
                      <a:pt x="226" y="226"/>
                    </a:lnTo>
                    <a:lnTo>
                      <a:pt x="212" y="229"/>
                    </a:lnTo>
                    <a:lnTo>
                      <a:pt x="195" y="226"/>
                    </a:lnTo>
                    <a:lnTo>
                      <a:pt x="181" y="224"/>
                    </a:lnTo>
                    <a:lnTo>
                      <a:pt x="164" y="214"/>
                    </a:lnTo>
                    <a:lnTo>
                      <a:pt x="152" y="205"/>
                    </a:lnTo>
                    <a:lnTo>
                      <a:pt x="141" y="195"/>
                    </a:lnTo>
                    <a:lnTo>
                      <a:pt x="133" y="186"/>
                    </a:lnTo>
                    <a:lnTo>
                      <a:pt x="129" y="176"/>
                    </a:lnTo>
                    <a:lnTo>
                      <a:pt x="124" y="167"/>
                    </a:lnTo>
                    <a:lnTo>
                      <a:pt x="124" y="159"/>
                    </a:lnTo>
                    <a:lnTo>
                      <a:pt x="121" y="155"/>
                    </a:lnTo>
                    <a:lnTo>
                      <a:pt x="121" y="150"/>
                    </a:lnTo>
                    <a:lnTo>
                      <a:pt x="124" y="148"/>
                    </a:lnTo>
                    <a:lnTo>
                      <a:pt x="124" y="145"/>
                    </a:lnTo>
                    <a:lnTo>
                      <a:pt x="121" y="148"/>
                    </a:lnTo>
                    <a:lnTo>
                      <a:pt x="119" y="150"/>
                    </a:lnTo>
                    <a:lnTo>
                      <a:pt x="114" y="152"/>
                    </a:lnTo>
                    <a:lnTo>
                      <a:pt x="110" y="155"/>
                    </a:lnTo>
                    <a:lnTo>
                      <a:pt x="102" y="157"/>
                    </a:lnTo>
                    <a:lnTo>
                      <a:pt x="93" y="157"/>
                    </a:lnTo>
                    <a:lnTo>
                      <a:pt x="83" y="157"/>
                    </a:lnTo>
                    <a:lnTo>
                      <a:pt x="76" y="157"/>
                    </a:lnTo>
                    <a:lnTo>
                      <a:pt x="67" y="152"/>
                    </a:lnTo>
                    <a:lnTo>
                      <a:pt x="55" y="145"/>
                    </a:lnTo>
                    <a:lnTo>
                      <a:pt x="48" y="138"/>
                    </a:lnTo>
                    <a:lnTo>
                      <a:pt x="43" y="128"/>
                    </a:lnTo>
                    <a:lnTo>
                      <a:pt x="38" y="121"/>
                    </a:lnTo>
                    <a:lnTo>
                      <a:pt x="38" y="112"/>
                    </a:lnTo>
                    <a:lnTo>
                      <a:pt x="38" y="105"/>
                    </a:lnTo>
                    <a:lnTo>
                      <a:pt x="38" y="97"/>
                    </a:lnTo>
                    <a:lnTo>
                      <a:pt x="40" y="90"/>
                    </a:lnTo>
                    <a:lnTo>
                      <a:pt x="40" y="86"/>
                    </a:lnTo>
                    <a:lnTo>
                      <a:pt x="43" y="83"/>
                    </a:lnTo>
                    <a:lnTo>
                      <a:pt x="43" y="81"/>
                    </a:lnTo>
                    <a:lnTo>
                      <a:pt x="38" y="78"/>
                    </a:lnTo>
                    <a:lnTo>
                      <a:pt x="33" y="76"/>
                    </a:lnTo>
                    <a:lnTo>
                      <a:pt x="29" y="71"/>
                    </a:lnTo>
                    <a:lnTo>
                      <a:pt x="21" y="64"/>
                    </a:lnTo>
                    <a:lnTo>
                      <a:pt x="14" y="55"/>
                    </a:lnTo>
                    <a:lnTo>
                      <a:pt x="9" y="45"/>
                    </a:lnTo>
                    <a:lnTo>
                      <a:pt x="5" y="31"/>
                    </a:lnTo>
                    <a:lnTo>
                      <a:pt x="2" y="16"/>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 name="Freeform 103"/>
              <p:cNvSpPr>
                <a:spLocks/>
              </p:cNvSpPr>
              <p:nvPr/>
            </p:nvSpPr>
            <p:spPr bwMode="auto">
              <a:xfrm>
                <a:off x="4167" y="2910"/>
                <a:ext cx="352" cy="238"/>
              </a:xfrm>
              <a:custGeom>
                <a:avLst/>
                <a:gdLst>
                  <a:gd name="T0" fmla="*/ 355 w 355"/>
                  <a:gd name="T1" fmla="*/ 16 h 236"/>
                  <a:gd name="T2" fmla="*/ 348 w 355"/>
                  <a:gd name="T3" fmla="*/ 45 h 236"/>
                  <a:gd name="T4" fmla="*/ 334 w 355"/>
                  <a:gd name="T5" fmla="*/ 64 h 236"/>
                  <a:gd name="T6" fmla="*/ 322 w 355"/>
                  <a:gd name="T7" fmla="*/ 76 h 236"/>
                  <a:gd name="T8" fmla="*/ 315 w 355"/>
                  <a:gd name="T9" fmla="*/ 81 h 236"/>
                  <a:gd name="T10" fmla="*/ 315 w 355"/>
                  <a:gd name="T11" fmla="*/ 83 h 236"/>
                  <a:gd name="T12" fmla="*/ 317 w 355"/>
                  <a:gd name="T13" fmla="*/ 90 h 236"/>
                  <a:gd name="T14" fmla="*/ 320 w 355"/>
                  <a:gd name="T15" fmla="*/ 105 h 236"/>
                  <a:gd name="T16" fmla="*/ 317 w 355"/>
                  <a:gd name="T17" fmla="*/ 121 h 236"/>
                  <a:gd name="T18" fmla="*/ 310 w 355"/>
                  <a:gd name="T19" fmla="*/ 138 h 236"/>
                  <a:gd name="T20" fmla="*/ 291 w 355"/>
                  <a:gd name="T21" fmla="*/ 152 h 236"/>
                  <a:gd name="T22" fmla="*/ 272 w 355"/>
                  <a:gd name="T23" fmla="*/ 159 h 236"/>
                  <a:gd name="T24" fmla="*/ 255 w 355"/>
                  <a:gd name="T25" fmla="*/ 157 h 236"/>
                  <a:gd name="T26" fmla="*/ 241 w 355"/>
                  <a:gd name="T27" fmla="*/ 152 h 236"/>
                  <a:gd name="T28" fmla="*/ 234 w 355"/>
                  <a:gd name="T29" fmla="*/ 148 h 236"/>
                  <a:gd name="T30" fmla="*/ 234 w 355"/>
                  <a:gd name="T31" fmla="*/ 148 h 236"/>
                  <a:gd name="T32" fmla="*/ 234 w 355"/>
                  <a:gd name="T33" fmla="*/ 155 h 236"/>
                  <a:gd name="T34" fmla="*/ 231 w 355"/>
                  <a:gd name="T35" fmla="*/ 169 h 236"/>
                  <a:gd name="T36" fmla="*/ 224 w 355"/>
                  <a:gd name="T37" fmla="*/ 186 h 236"/>
                  <a:gd name="T38" fmla="*/ 205 w 355"/>
                  <a:gd name="T39" fmla="*/ 205 h 236"/>
                  <a:gd name="T40" fmla="*/ 177 w 355"/>
                  <a:gd name="T41" fmla="*/ 224 h 236"/>
                  <a:gd name="T42" fmla="*/ 146 w 355"/>
                  <a:gd name="T43" fmla="*/ 229 h 236"/>
                  <a:gd name="T44" fmla="*/ 117 w 355"/>
                  <a:gd name="T45" fmla="*/ 224 h 236"/>
                  <a:gd name="T46" fmla="*/ 98 w 355"/>
                  <a:gd name="T47" fmla="*/ 214 h 236"/>
                  <a:gd name="T48" fmla="*/ 86 w 355"/>
                  <a:gd name="T49" fmla="*/ 205 h 236"/>
                  <a:gd name="T50" fmla="*/ 84 w 355"/>
                  <a:gd name="T51" fmla="*/ 205 h 236"/>
                  <a:gd name="T52" fmla="*/ 81 w 355"/>
                  <a:gd name="T53" fmla="*/ 212 h 236"/>
                  <a:gd name="T54" fmla="*/ 76 w 355"/>
                  <a:gd name="T55" fmla="*/ 219 h 236"/>
                  <a:gd name="T56" fmla="*/ 69 w 355"/>
                  <a:gd name="T57" fmla="*/ 229 h 236"/>
                  <a:gd name="T58" fmla="*/ 53 w 355"/>
                  <a:gd name="T59" fmla="*/ 236 h 236"/>
                  <a:gd name="T60" fmla="*/ 31 w 355"/>
                  <a:gd name="T61" fmla="*/ 236 h 236"/>
                  <a:gd name="T62" fmla="*/ 14 w 355"/>
                  <a:gd name="T63" fmla="*/ 229 h 236"/>
                  <a:gd name="T64" fmla="*/ 5 w 355"/>
                  <a:gd name="T65" fmla="*/ 219 h 236"/>
                  <a:gd name="T66" fmla="*/ 0 w 355"/>
                  <a:gd name="T67" fmla="*/ 212 h 236"/>
                  <a:gd name="T68" fmla="*/ 0 w 355"/>
                  <a:gd name="T69" fmla="*/ 205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6">
                    <a:moveTo>
                      <a:pt x="355" y="0"/>
                    </a:moveTo>
                    <a:lnTo>
                      <a:pt x="355" y="16"/>
                    </a:lnTo>
                    <a:lnTo>
                      <a:pt x="353" y="33"/>
                    </a:lnTo>
                    <a:lnTo>
                      <a:pt x="348" y="45"/>
                    </a:lnTo>
                    <a:lnTo>
                      <a:pt x="341" y="55"/>
                    </a:lnTo>
                    <a:lnTo>
                      <a:pt x="334" y="64"/>
                    </a:lnTo>
                    <a:lnTo>
                      <a:pt x="329" y="71"/>
                    </a:lnTo>
                    <a:lnTo>
                      <a:pt x="322" y="76"/>
                    </a:lnTo>
                    <a:lnTo>
                      <a:pt x="317" y="78"/>
                    </a:lnTo>
                    <a:lnTo>
                      <a:pt x="315" y="81"/>
                    </a:lnTo>
                    <a:lnTo>
                      <a:pt x="312" y="83"/>
                    </a:lnTo>
                    <a:lnTo>
                      <a:pt x="315" y="83"/>
                    </a:lnTo>
                    <a:lnTo>
                      <a:pt x="315" y="86"/>
                    </a:lnTo>
                    <a:lnTo>
                      <a:pt x="317" y="90"/>
                    </a:lnTo>
                    <a:lnTo>
                      <a:pt x="317" y="97"/>
                    </a:lnTo>
                    <a:lnTo>
                      <a:pt x="320" y="105"/>
                    </a:lnTo>
                    <a:lnTo>
                      <a:pt x="320" y="112"/>
                    </a:lnTo>
                    <a:lnTo>
                      <a:pt x="317" y="121"/>
                    </a:lnTo>
                    <a:lnTo>
                      <a:pt x="315" y="131"/>
                    </a:lnTo>
                    <a:lnTo>
                      <a:pt x="310" y="138"/>
                    </a:lnTo>
                    <a:lnTo>
                      <a:pt x="300" y="148"/>
                    </a:lnTo>
                    <a:lnTo>
                      <a:pt x="291" y="152"/>
                    </a:lnTo>
                    <a:lnTo>
                      <a:pt x="281" y="157"/>
                    </a:lnTo>
                    <a:lnTo>
                      <a:pt x="272" y="159"/>
                    </a:lnTo>
                    <a:lnTo>
                      <a:pt x="262" y="159"/>
                    </a:lnTo>
                    <a:lnTo>
                      <a:pt x="255" y="157"/>
                    </a:lnTo>
                    <a:lnTo>
                      <a:pt x="248" y="155"/>
                    </a:lnTo>
                    <a:lnTo>
                      <a:pt x="241" y="152"/>
                    </a:lnTo>
                    <a:lnTo>
                      <a:pt x="236" y="150"/>
                    </a:lnTo>
                    <a:lnTo>
                      <a:pt x="234" y="148"/>
                    </a:lnTo>
                    <a:lnTo>
                      <a:pt x="234" y="150"/>
                    </a:lnTo>
                    <a:lnTo>
                      <a:pt x="234" y="155"/>
                    </a:lnTo>
                    <a:lnTo>
                      <a:pt x="234" y="162"/>
                    </a:lnTo>
                    <a:lnTo>
                      <a:pt x="231" y="169"/>
                    </a:lnTo>
                    <a:lnTo>
                      <a:pt x="229" y="176"/>
                    </a:lnTo>
                    <a:lnTo>
                      <a:pt x="224" y="186"/>
                    </a:lnTo>
                    <a:lnTo>
                      <a:pt x="215" y="195"/>
                    </a:lnTo>
                    <a:lnTo>
                      <a:pt x="205" y="205"/>
                    </a:lnTo>
                    <a:lnTo>
                      <a:pt x="191" y="217"/>
                    </a:lnTo>
                    <a:lnTo>
                      <a:pt x="177" y="224"/>
                    </a:lnTo>
                    <a:lnTo>
                      <a:pt x="160" y="229"/>
                    </a:lnTo>
                    <a:lnTo>
                      <a:pt x="146" y="229"/>
                    </a:lnTo>
                    <a:lnTo>
                      <a:pt x="131" y="226"/>
                    </a:lnTo>
                    <a:lnTo>
                      <a:pt x="117" y="224"/>
                    </a:lnTo>
                    <a:lnTo>
                      <a:pt x="107" y="219"/>
                    </a:lnTo>
                    <a:lnTo>
                      <a:pt x="98" y="214"/>
                    </a:lnTo>
                    <a:lnTo>
                      <a:pt x="91" y="209"/>
                    </a:lnTo>
                    <a:lnTo>
                      <a:pt x="86" y="205"/>
                    </a:lnTo>
                    <a:lnTo>
                      <a:pt x="84" y="205"/>
                    </a:lnTo>
                    <a:lnTo>
                      <a:pt x="84" y="207"/>
                    </a:lnTo>
                    <a:lnTo>
                      <a:pt x="81" y="212"/>
                    </a:lnTo>
                    <a:lnTo>
                      <a:pt x="81" y="214"/>
                    </a:lnTo>
                    <a:lnTo>
                      <a:pt x="76" y="219"/>
                    </a:lnTo>
                    <a:lnTo>
                      <a:pt x="74" y="224"/>
                    </a:lnTo>
                    <a:lnTo>
                      <a:pt x="69" y="229"/>
                    </a:lnTo>
                    <a:lnTo>
                      <a:pt x="62" y="233"/>
                    </a:lnTo>
                    <a:lnTo>
                      <a:pt x="53" y="236"/>
                    </a:lnTo>
                    <a:lnTo>
                      <a:pt x="41" y="236"/>
                    </a:lnTo>
                    <a:lnTo>
                      <a:pt x="31" y="236"/>
                    </a:lnTo>
                    <a:lnTo>
                      <a:pt x="22" y="233"/>
                    </a:lnTo>
                    <a:lnTo>
                      <a:pt x="14" y="229"/>
                    </a:lnTo>
                    <a:lnTo>
                      <a:pt x="10" y="224"/>
                    </a:lnTo>
                    <a:lnTo>
                      <a:pt x="5" y="219"/>
                    </a:lnTo>
                    <a:lnTo>
                      <a:pt x="2" y="214"/>
                    </a:lnTo>
                    <a:lnTo>
                      <a:pt x="0" y="212"/>
                    </a:lnTo>
                    <a:lnTo>
                      <a:pt x="0" y="207"/>
                    </a:lnTo>
                    <a:lnTo>
                      <a:pt x="0" y="205"/>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1" name="Group 104"/>
            <p:cNvGrpSpPr>
              <a:grpSpLocks/>
            </p:cNvGrpSpPr>
            <p:nvPr/>
          </p:nvGrpSpPr>
          <p:grpSpPr bwMode="auto">
            <a:xfrm>
              <a:off x="4411" y="3428"/>
              <a:ext cx="631" cy="470"/>
              <a:chOff x="4411" y="3428"/>
              <a:chExt cx="631" cy="470"/>
            </a:xfrm>
          </p:grpSpPr>
          <p:sp>
            <p:nvSpPr>
              <p:cNvPr id="1128" name="Freeform 105"/>
              <p:cNvSpPr>
                <a:spLocks/>
              </p:cNvSpPr>
              <p:nvPr/>
            </p:nvSpPr>
            <p:spPr bwMode="auto">
              <a:xfrm>
                <a:off x="4762" y="3438"/>
                <a:ext cx="275" cy="228"/>
              </a:xfrm>
              <a:custGeom>
                <a:avLst/>
                <a:gdLst>
                  <a:gd name="T0" fmla="*/ 0 w 274"/>
                  <a:gd name="T1" fmla="*/ 23 h 228"/>
                  <a:gd name="T2" fmla="*/ 3 w 274"/>
                  <a:gd name="T3" fmla="*/ 21 h 228"/>
                  <a:gd name="T4" fmla="*/ 7 w 274"/>
                  <a:gd name="T5" fmla="*/ 19 h 228"/>
                  <a:gd name="T6" fmla="*/ 15 w 274"/>
                  <a:gd name="T7" fmla="*/ 14 h 228"/>
                  <a:gd name="T8" fmla="*/ 24 w 274"/>
                  <a:gd name="T9" fmla="*/ 9 h 228"/>
                  <a:gd name="T10" fmla="*/ 36 w 274"/>
                  <a:gd name="T11" fmla="*/ 4 h 228"/>
                  <a:gd name="T12" fmla="*/ 48 w 274"/>
                  <a:gd name="T13" fmla="*/ 0 h 228"/>
                  <a:gd name="T14" fmla="*/ 62 w 274"/>
                  <a:gd name="T15" fmla="*/ 0 h 228"/>
                  <a:gd name="T16" fmla="*/ 77 w 274"/>
                  <a:gd name="T17" fmla="*/ 0 h 228"/>
                  <a:gd name="T18" fmla="*/ 93 w 274"/>
                  <a:gd name="T19" fmla="*/ 4 h 228"/>
                  <a:gd name="T20" fmla="*/ 108 w 274"/>
                  <a:gd name="T21" fmla="*/ 12 h 228"/>
                  <a:gd name="T22" fmla="*/ 122 w 274"/>
                  <a:gd name="T23" fmla="*/ 21 h 228"/>
                  <a:gd name="T24" fmla="*/ 134 w 274"/>
                  <a:gd name="T25" fmla="*/ 33 h 228"/>
                  <a:gd name="T26" fmla="*/ 141 w 274"/>
                  <a:gd name="T27" fmla="*/ 43 h 228"/>
                  <a:gd name="T28" fmla="*/ 146 w 274"/>
                  <a:gd name="T29" fmla="*/ 52 h 228"/>
                  <a:gd name="T30" fmla="*/ 148 w 274"/>
                  <a:gd name="T31" fmla="*/ 59 h 228"/>
                  <a:gd name="T32" fmla="*/ 151 w 274"/>
                  <a:gd name="T33" fmla="*/ 66 h 228"/>
                  <a:gd name="T34" fmla="*/ 151 w 274"/>
                  <a:gd name="T35" fmla="*/ 71 h 228"/>
                  <a:gd name="T36" fmla="*/ 151 w 274"/>
                  <a:gd name="T37" fmla="*/ 76 h 228"/>
                  <a:gd name="T38" fmla="*/ 151 w 274"/>
                  <a:gd name="T39" fmla="*/ 78 h 228"/>
                  <a:gd name="T40" fmla="*/ 151 w 274"/>
                  <a:gd name="T41" fmla="*/ 81 h 228"/>
                  <a:gd name="T42" fmla="*/ 151 w 274"/>
                  <a:gd name="T43" fmla="*/ 81 h 228"/>
                  <a:gd name="T44" fmla="*/ 155 w 274"/>
                  <a:gd name="T45" fmla="*/ 78 h 228"/>
                  <a:gd name="T46" fmla="*/ 160 w 274"/>
                  <a:gd name="T47" fmla="*/ 76 h 228"/>
                  <a:gd name="T48" fmla="*/ 165 w 274"/>
                  <a:gd name="T49" fmla="*/ 74 h 228"/>
                  <a:gd name="T50" fmla="*/ 172 w 274"/>
                  <a:gd name="T51" fmla="*/ 71 h 228"/>
                  <a:gd name="T52" fmla="*/ 182 w 274"/>
                  <a:gd name="T53" fmla="*/ 69 h 228"/>
                  <a:gd name="T54" fmla="*/ 189 w 274"/>
                  <a:gd name="T55" fmla="*/ 69 h 228"/>
                  <a:gd name="T56" fmla="*/ 198 w 274"/>
                  <a:gd name="T57" fmla="*/ 71 h 228"/>
                  <a:gd name="T58" fmla="*/ 208 w 274"/>
                  <a:gd name="T59" fmla="*/ 74 h 228"/>
                  <a:gd name="T60" fmla="*/ 217 w 274"/>
                  <a:gd name="T61" fmla="*/ 81 h 228"/>
                  <a:gd name="T62" fmla="*/ 227 w 274"/>
                  <a:gd name="T63" fmla="*/ 88 h 228"/>
                  <a:gd name="T64" fmla="*/ 232 w 274"/>
                  <a:gd name="T65" fmla="*/ 97 h 228"/>
                  <a:gd name="T66" fmla="*/ 234 w 274"/>
                  <a:gd name="T67" fmla="*/ 107 h 228"/>
                  <a:gd name="T68" fmla="*/ 236 w 274"/>
                  <a:gd name="T69" fmla="*/ 114 h 228"/>
                  <a:gd name="T70" fmla="*/ 236 w 274"/>
                  <a:gd name="T71" fmla="*/ 124 h 228"/>
                  <a:gd name="T72" fmla="*/ 236 w 274"/>
                  <a:gd name="T73" fmla="*/ 131 h 228"/>
                  <a:gd name="T74" fmla="*/ 234 w 274"/>
                  <a:gd name="T75" fmla="*/ 135 h 228"/>
                  <a:gd name="T76" fmla="*/ 232 w 274"/>
                  <a:gd name="T77" fmla="*/ 140 h 228"/>
                  <a:gd name="T78" fmla="*/ 232 w 274"/>
                  <a:gd name="T79" fmla="*/ 145 h 228"/>
                  <a:gd name="T80" fmla="*/ 232 w 274"/>
                  <a:gd name="T81" fmla="*/ 145 h 228"/>
                  <a:gd name="T82" fmla="*/ 232 w 274"/>
                  <a:gd name="T83" fmla="*/ 145 h 228"/>
                  <a:gd name="T84" fmla="*/ 236 w 274"/>
                  <a:gd name="T85" fmla="*/ 147 h 228"/>
                  <a:gd name="T86" fmla="*/ 241 w 274"/>
                  <a:gd name="T87" fmla="*/ 152 h 228"/>
                  <a:gd name="T88" fmla="*/ 246 w 274"/>
                  <a:gd name="T89" fmla="*/ 157 h 228"/>
                  <a:gd name="T90" fmla="*/ 253 w 274"/>
                  <a:gd name="T91" fmla="*/ 164 h 228"/>
                  <a:gd name="T92" fmla="*/ 258 w 274"/>
                  <a:gd name="T93" fmla="*/ 171 h 228"/>
                  <a:gd name="T94" fmla="*/ 265 w 274"/>
                  <a:gd name="T95" fmla="*/ 183 h 228"/>
                  <a:gd name="T96" fmla="*/ 270 w 274"/>
                  <a:gd name="T97" fmla="*/ 195 h 228"/>
                  <a:gd name="T98" fmla="*/ 272 w 274"/>
                  <a:gd name="T99" fmla="*/ 209 h 228"/>
                  <a:gd name="T100" fmla="*/ 274 w 274"/>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8">
                    <a:moveTo>
                      <a:pt x="0" y="23"/>
                    </a:moveTo>
                    <a:lnTo>
                      <a:pt x="3" y="21"/>
                    </a:lnTo>
                    <a:lnTo>
                      <a:pt x="7" y="19"/>
                    </a:lnTo>
                    <a:lnTo>
                      <a:pt x="15" y="14"/>
                    </a:lnTo>
                    <a:lnTo>
                      <a:pt x="24" y="9"/>
                    </a:lnTo>
                    <a:lnTo>
                      <a:pt x="36" y="4"/>
                    </a:lnTo>
                    <a:lnTo>
                      <a:pt x="48" y="0"/>
                    </a:lnTo>
                    <a:lnTo>
                      <a:pt x="62" y="0"/>
                    </a:lnTo>
                    <a:lnTo>
                      <a:pt x="77" y="0"/>
                    </a:lnTo>
                    <a:lnTo>
                      <a:pt x="93" y="4"/>
                    </a:lnTo>
                    <a:lnTo>
                      <a:pt x="108" y="12"/>
                    </a:lnTo>
                    <a:lnTo>
                      <a:pt x="122" y="21"/>
                    </a:lnTo>
                    <a:lnTo>
                      <a:pt x="134" y="33"/>
                    </a:lnTo>
                    <a:lnTo>
                      <a:pt x="141" y="43"/>
                    </a:lnTo>
                    <a:lnTo>
                      <a:pt x="146" y="52"/>
                    </a:lnTo>
                    <a:lnTo>
                      <a:pt x="148" y="59"/>
                    </a:lnTo>
                    <a:lnTo>
                      <a:pt x="151" y="66"/>
                    </a:lnTo>
                    <a:lnTo>
                      <a:pt x="151" y="71"/>
                    </a:lnTo>
                    <a:lnTo>
                      <a:pt x="151" y="76"/>
                    </a:lnTo>
                    <a:lnTo>
                      <a:pt x="151" y="78"/>
                    </a:lnTo>
                    <a:lnTo>
                      <a:pt x="151" y="81"/>
                    </a:lnTo>
                    <a:lnTo>
                      <a:pt x="155" y="78"/>
                    </a:lnTo>
                    <a:lnTo>
                      <a:pt x="160" y="76"/>
                    </a:lnTo>
                    <a:lnTo>
                      <a:pt x="165" y="74"/>
                    </a:lnTo>
                    <a:lnTo>
                      <a:pt x="172" y="71"/>
                    </a:lnTo>
                    <a:lnTo>
                      <a:pt x="182" y="69"/>
                    </a:lnTo>
                    <a:lnTo>
                      <a:pt x="189" y="69"/>
                    </a:lnTo>
                    <a:lnTo>
                      <a:pt x="198" y="71"/>
                    </a:lnTo>
                    <a:lnTo>
                      <a:pt x="208" y="74"/>
                    </a:lnTo>
                    <a:lnTo>
                      <a:pt x="217" y="81"/>
                    </a:lnTo>
                    <a:lnTo>
                      <a:pt x="227" y="88"/>
                    </a:lnTo>
                    <a:lnTo>
                      <a:pt x="232" y="97"/>
                    </a:lnTo>
                    <a:lnTo>
                      <a:pt x="234" y="107"/>
                    </a:lnTo>
                    <a:lnTo>
                      <a:pt x="236" y="114"/>
                    </a:lnTo>
                    <a:lnTo>
                      <a:pt x="236" y="124"/>
                    </a:lnTo>
                    <a:lnTo>
                      <a:pt x="236" y="131"/>
                    </a:lnTo>
                    <a:lnTo>
                      <a:pt x="234" y="135"/>
                    </a:lnTo>
                    <a:lnTo>
                      <a:pt x="232" y="140"/>
                    </a:lnTo>
                    <a:lnTo>
                      <a:pt x="232" y="145"/>
                    </a:lnTo>
                    <a:lnTo>
                      <a:pt x="236" y="147"/>
                    </a:lnTo>
                    <a:lnTo>
                      <a:pt x="241" y="152"/>
                    </a:lnTo>
                    <a:lnTo>
                      <a:pt x="246" y="157"/>
                    </a:lnTo>
                    <a:lnTo>
                      <a:pt x="253" y="164"/>
                    </a:lnTo>
                    <a:lnTo>
                      <a:pt x="258" y="171"/>
                    </a:lnTo>
                    <a:lnTo>
                      <a:pt x="265" y="183"/>
                    </a:lnTo>
                    <a:lnTo>
                      <a:pt x="270" y="195"/>
                    </a:lnTo>
                    <a:lnTo>
                      <a:pt x="272" y="209"/>
                    </a:lnTo>
                    <a:lnTo>
                      <a:pt x="274"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 name="Freeform 106"/>
              <p:cNvSpPr>
                <a:spLocks/>
              </p:cNvSpPr>
              <p:nvPr/>
            </p:nvSpPr>
            <p:spPr bwMode="auto">
              <a:xfrm>
                <a:off x="4406" y="3428"/>
                <a:ext cx="356" cy="234"/>
              </a:xfrm>
              <a:custGeom>
                <a:avLst/>
                <a:gdLst>
                  <a:gd name="T0" fmla="*/ 2 w 357"/>
                  <a:gd name="T1" fmla="*/ 219 h 236"/>
                  <a:gd name="T2" fmla="*/ 9 w 357"/>
                  <a:gd name="T3" fmla="*/ 191 h 236"/>
                  <a:gd name="T4" fmla="*/ 21 w 357"/>
                  <a:gd name="T5" fmla="*/ 172 h 236"/>
                  <a:gd name="T6" fmla="*/ 33 w 357"/>
                  <a:gd name="T7" fmla="*/ 160 h 236"/>
                  <a:gd name="T8" fmla="*/ 43 w 357"/>
                  <a:gd name="T9" fmla="*/ 155 h 236"/>
                  <a:gd name="T10" fmla="*/ 43 w 357"/>
                  <a:gd name="T11" fmla="*/ 153 h 236"/>
                  <a:gd name="T12" fmla="*/ 40 w 357"/>
                  <a:gd name="T13" fmla="*/ 145 h 236"/>
                  <a:gd name="T14" fmla="*/ 38 w 357"/>
                  <a:gd name="T15" fmla="*/ 131 h 236"/>
                  <a:gd name="T16" fmla="*/ 40 w 357"/>
                  <a:gd name="T17" fmla="*/ 114 h 236"/>
                  <a:gd name="T18" fmla="*/ 47 w 357"/>
                  <a:gd name="T19" fmla="*/ 98 h 236"/>
                  <a:gd name="T20" fmla="*/ 66 w 357"/>
                  <a:gd name="T21" fmla="*/ 84 h 236"/>
                  <a:gd name="T22" fmla="*/ 85 w 357"/>
                  <a:gd name="T23" fmla="*/ 79 h 236"/>
                  <a:gd name="T24" fmla="*/ 102 w 357"/>
                  <a:gd name="T25" fmla="*/ 79 h 236"/>
                  <a:gd name="T26" fmla="*/ 114 w 357"/>
                  <a:gd name="T27" fmla="*/ 84 h 236"/>
                  <a:gd name="T28" fmla="*/ 124 w 357"/>
                  <a:gd name="T29" fmla="*/ 88 h 236"/>
                  <a:gd name="T30" fmla="*/ 124 w 357"/>
                  <a:gd name="T31" fmla="*/ 88 h 236"/>
                  <a:gd name="T32" fmla="*/ 124 w 357"/>
                  <a:gd name="T33" fmla="*/ 81 h 236"/>
                  <a:gd name="T34" fmla="*/ 126 w 357"/>
                  <a:gd name="T35" fmla="*/ 69 h 236"/>
                  <a:gd name="T36" fmla="*/ 133 w 357"/>
                  <a:gd name="T37" fmla="*/ 50 h 236"/>
                  <a:gd name="T38" fmla="*/ 152 w 357"/>
                  <a:gd name="T39" fmla="*/ 31 h 236"/>
                  <a:gd name="T40" fmla="*/ 181 w 357"/>
                  <a:gd name="T41" fmla="*/ 12 h 236"/>
                  <a:gd name="T42" fmla="*/ 212 w 357"/>
                  <a:gd name="T43" fmla="*/ 7 h 236"/>
                  <a:gd name="T44" fmla="*/ 238 w 357"/>
                  <a:gd name="T45" fmla="*/ 14 h 236"/>
                  <a:gd name="T46" fmla="*/ 260 w 357"/>
                  <a:gd name="T47" fmla="*/ 24 h 236"/>
                  <a:gd name="T48" fmla="*/ 271 w 357"/>
                  <a:gd name="T49" fmla="*/ 31 h 236"/>
                  <a:gd name="T50" fmla="*/ 274 w 357"/>
                  <a:gd name="T51" fmla="*/ 31 h 236"/>
                  <a:gd name="T52" fmla="*/ 274 w 357"/>
                  <a:gd name="T53" fmla="*/ 26 h 236"/>
                  <a:gd name="T54" fmla="*/ 279 w 357"/>
                  <a:gd name="T55" fmla="*/ 17 h 236"/>
                  <a:gd name="T56" fmla="*/ 288 w 357"/>
                  <a:gd name="T57" fmla="*/ 7 h 236"/>
                  <a:gd name="T58" fmla="*/ 305 w 357"/>
                  <a:gd name="T59" fmla="*/ 2 h 236"/>
                  <a:gd name="T60" fmla="*/ 326 w 357"/>
                  <a:gd name="T61" fmla="*/ 2 h 236"/>
                  <a:gd name="T62" fmla="*/ 343 w 357"/>
                  <a:gd name="T63" fmla="*/ 7 h 236"/>
                  <a:gd name="T64" fmla="*/ 353 w 357"/>
                  <a:gd name="T65" fmla="*/ 17 h 236"/>
                  <a:gd name="T66" fmla="*/ 357 w 357"/>
                  <a:gd name="T67" fmla="*/ 26 h 236"/>
                  <a:gd name="T68" fmla="*/ 357 w 357"/>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7" h="236">
                    <a:moveTo>
                      <a:pt x="0" y="236"/>
                    </a:moveTo>
                    <a:lnTo>
                      <a:pt x="2" y="219"/>
                    </a:lnTo>
                    <a:lnTo>
                      <a:pt x="4" y="205"/>
                    </a:lnTo>
                    <a:lnTo>
                      <a:pt x="9" y="191"/>
                    </a:lnTo>
                    <a:lnTo>
                      <a:pt x="16" y="181"/>
                    </a:lnTo>
                    <a:lnTo>
                      <a:pt x="21" y="172"/>
                    </a:lnTo>
                    <a:lnTo>
                      <a:pt x="28" y="165"/>
                    </a:lnTo>
                    <a:lnTo>
                      <a:pt x="33" y="160"/>
                    </a:lnTo>
                    <a:lnTo>
                      <a:pt x="38" y="157"/>
                    </a:lnTo>
                    <a:lnTo>
                      <a:pt x="43" y="155"/>
                    </a:lnTo>
                    <a:lnTo>
                      <a:pt x="43" y="153"/>
                    </a:lnTo>
                    <a:lnTo>
                      <a:pt x="43" y="150"/>
                    </a:lnTo>
                    <a:lnTo>
                      <a:pt x="40" y="145"/>
                    </a:lnTo>
                    <a:lnTo>
                      <a:pt x="38" y="138"/>
                    </a:lnTo>
                    <a:lnTo>
                      <a:pt x="38" y="131"/>
                    </a:lnTo>
                    <a:lnTo>
                      <a:pt x="38" y="124"/>
                    </a:lnTo>
                    <a:lnTo>
                      <a:pt x="40" y="114"/>
                    </a:lnTo>
                    <a:lnTo>
                      <a:pt x="43" y="107"/>
                    </a:lnTo>
                    <a:lnTo>
                      <a:pt x="47" y="98"/>
                    </a:lnTo>
                    <a:lnTo>
                      <a:pt x="57" y="91"/>
                    </a:lnTo>
                    <a:lnTo>
                      <a:pt x="66" y="84"/>
                    </a:lnTo>
                    <a:lnTo>
                      <a:pt x="76" y="79"/>
                    </a:lnTo>
                    <a:lnTo>
                      <a:pt x="85" y="79"/>
                    </a:lnTo>
                    <a:lnTo>
                      <a:pt x="93" y="79"/>
                    </a:lnTo>
                    <a:lnTo>
                      <a:pt x="102" y="79"/>
                    </a:lnTo>
                    <a:lnTo>
                      <a:pt x="109" y="81"/>
                    </a:lnTo>
                    <a:lnTo>
                      <a:pt x="114" y="84"/>
                    </a:lnTo>
                    <a:lnTo>
                      <a:pt x="119" y="86"/>
                    </a:lnTo>
                    <a:lnTo>
                      <a:pt x="124" y="88"/>
                    </a:lnTo>
                    <a:lnTo>
                      <a:pt x="124" y="91"/>
                    </a:lnTo>
                    <a:lnTo>
                      <a:pt x="124" y="88"/>
                    </a:lnTo>
                    <a:lnTo>
                      <a:pt x="124" y="86"/>
                    </a:lnTo>
                    <a:lnTo>
                      <a:pt x="124" y="81"/>
                    </a:lnTo>
                    <a:lnTo>
                      <a:pt x="124" y="76"/>
                    </a:lnTo>
                    <a:lnTo>
                      <a:pt x="126" y="69"/>
                    </a:lnTo>
                    <a:lnTo>
                      <a:pt x="128" y="60"/>
                    </a:lnTo>
                    <a:lnTo>
                      <a:pt x="133" y="50"/>
                    </a:lnTo>
                    <a:lnTo>
                      <a:pt x="140" y="41"/>
                    </a:lnTo>
                    <a:lnTo>
                      <a:pt x="152" y="31"/>
                    </a:lnTo>
                    <a:lnTo>
                      <a:pt x="167" y="22"/>
                    </a:lnTo>
                    <a:lnTo>
                      <a:pt x="181" y="12"/>
                    </a:lnTo>
                    <a:lnTo>
                      <a:pt x="198" y="10"/>
                    </a:lnTo>
                    <a:lnTo>
                      <a:pt x="212" y="7"/>
                    </a:lnTo>
                    <a:lnTo>
                      <a:pt x="226" y="10"/>
                    </a:lnTo>
                    <a:lnTo>
                      <a:pt x="238" y="14"/>
                    </a:lnTo>
                    <a:lnTo>
                      <a:pt x="250" y="19"/>
                    </a:lnTo>
                    <a:lnTo>
                      <a:pt x="260" y="24"/>
                    </a:lnTo>
                    <a:lnTo>
                      <a:pt x="267" y="29"/>
                    </a:lnTo>
                    <a:lnTo>
                      <a:pt x="271" y="31"/>
                    </a:lnTo>
                    <a:lnTo>
                      <a:pt x="274" y="33"/>
                    </a:lnTo>
                    <a:lnTo>
                      <a:pt x="274" y="31"/>
                    </a:lnTo>
                    <a:lnTo>
                      <a:pt x="274" y="29"/>
                    </a:lnTo>
                    <a:lnTo>
                      <a:pt x="274" y="26"/>
                    </a:lnTo>
                    <a:lnTo>
                      <a:pt x="276" y="22"/>
                    </a:lnTo>
                    <a:lnTo>
                      <a:pt x="279" y="17"/>
                    </a:lnTo>
                    <a:lnTo>
                      <a:pt x="283" y="12"/>
                    </a:lnTo>
                    <a:lnTo>
                      <a:pt x="288" y="7"/>
                    </a:lnTo>
                    <a:lnTo>
                      <a:pt x="295" y="5"/>
                    </a:lnTo>
                    <a:lnTo>
                      <a:pt x="305" y="2"/>
                    </a:lnTo>
                    <a:lnTo>
                      <a:pt x="317" y="0"/>
                    </a:lnTo>
                    <a:lnTo>
                      <a:pt x="326" y="2"/>
                    </a:lnTo>
                    <a:lnTo>
                      <a:pt x="336" y="5"/>
                    </a:lnTo>
                    <a:lnTo>
                      <a:pt x="343" y="7"/>
                    </a:lnTo>
                    <a:lnTo>
                      <a:pt x="348" y="12"/>
                    </a:lnTo>
                    <a:lnTo>
                      <a:pt x="353" y="17"/>
                    </a:lnTo>
                    <a:lnTo>
                      <a:pt x="355" y="22"/>
                    </a:lnTo>
                    <a:lnTo>
                      <a:pt x="357" y="26"/>
                    </a:lnTo>
                    <a:lnTo>
                      <a:pt x="357" y="29"/>
                    </a:lnTo>
                    <a:lnTo>
                      <a:pt x="357" y="31"/>
                    </a:lnTo>
                    <a:lnTo>
                      <a:pt x="357"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 name="Freeform 107"/>
              <p:cNvSpPr>
                <a:spLocks/>
              </p:cNvSpPr>
              <p:nvPr/>
            </p:nvSpPr>
            <p:spPr bwMode="auto">
              <a:xfrm>
                <a:off x="4406" y="3659"/>
                <a:ext cx="275" cy="228"/>
              </a:xfrm>
              <a:custGeom>
                <a:avLst/>
                <a:gdLst>
                  <a:gd name="T0" fmla="*/ 274 w 274"/>
                  <a:gd name="T1" fmla="*/ 205 h 229"/>
                  <a:gd name="T2" fmla="*/ 271 w 274"/>
                  <a:gd name="T3" fmla="*/ 208 h 229"/>
                  <a:gd name="T4" fmla="*/ 267 w 274"/>
                  <a:gd name="T5" fmla="*/ 210 h 229"/>
                  <a:gd name="T6" fmla="*/ 260 w 274"/>
                  <a:gd name="T7" fmla="*/ 215 h 229"/>
                  <a:gd name="T8" fmla="*/ 250 w 274"/>
                  <a:gd name="T9" fmla="*/ 220 h 229"/>
                  <a:gd name="T10" fmla="*/ 238 w 274"/>
                  <a:gd name="T11" fmla="*/ 224 h 229"/>
                  <a:gd name="T12" fmla="*/ 226 w 274"/>
                  <a:gd name="T13" fmla="*/ 229 h 229"/>
                  <a:gd name="T14" fmla="*/ 212 w 274"/>
                  <a:gd name="T15" fmla="*/ 229 h 229"/>
                  <a:gd name="T16" fmla="*/ 198 w 274"/>
                  <a:gd name="T17" fmla="*/ 229 h 229"/>
                  <a:gd name="T18" fmla="*/ 181 w 274"/>
                  <a:gd name="T19" fmla="*/ 224 h 229"/>
                  <a:gd name="T20" fmla="*/ 167 w 274"/>
                  <a:gd name="T21" fmla="*/ 217 h 229"/>
                  <a:gd name="T22" fmla="*/ 152 w 274"/>
                  <a:gd name="T23" fmla="*/ 208 h 229"/>
                  <a:gd name="T24" fmla="*/ 140 w 274"/>
                  <a:gd name="T25" fmla="*/ 196 h 229"/>
                  <a:gd name="T26" fmla="*/ 133 w 274"/>
                  <a:gd name="T27" fmla="*/ 186 h 229"/>
                  <a:gd name="T28" fmla="*/ 128 w 274"/>
                  <a:gd name="T29" fmla="*/ 179 h 229"/>
                  <a:gd name="T30" fmla="*/ 126 w 274"/>
                  <a:gd name="T31" fmla="*/ 170 h 229"/>
                  <a:gd name="T32" fmla="*/ 124 w 274"/>
                  <a:gd name="T33" fmla="*/ 162 h 229"/>
                  <a:gd name="T34" fmla="*/ 124 w 274"/>
                  <a:gd name="T35" fmla="*/ 158 h 229"/>
                  <a:gd name="T36" fmla="*/ 124 w 274"/>
                  <a:gd name="T37" fmla="*/ 153 h 229"/>
                  <a:gd name="T38" fmla="*/ 124 w 274"/>
                  <a:gd name="T39" fmla="*/ 151 h 229"/>
                  <a:gd name="T40" fmla="*/ 124 w 274"/>
                  <a:gd name="T41" fmla="*/ 148 h 229"/>
                  <a:gd name="T42" fmla="*/ 124 w 274"/>
                  <a:gd name="T43" fmla="*/ 148 h 229"/>
                  <a:gd name="T44" fmla="*/ 119 w 274"/>
                  <a:gd name="T45" fmla="*/ 151 h 229"/>
                  <a:gd name="T46" fmla="*/ 114 w 274"/>
                  <a:gd name="T47" fmla="*/ 153 h 229"/>
                  <a:gd name="T48" fmla="*/ 109 w 274"/>
                  <a:gd name="T49" fmla="*/ 155 h 229"/>
                  <a:gd name="T50" fmla="*/ 102 w 274"/>
                  <a:gd name="T51" fmla="*/ 158 h 229"/>
                  <a:gd name="T52" fmla="*/ 93 w 274"/>
                  <a:gd name="T53" fmla="*/ 160 h 229"/>
                  <a:gd name="T54" fmla="*/ 85 w 274"/>
                  <a:gd name="T55" fmla="*/ 160 h 229"/>
                  <a:gd name="T56" fmla="*/ 76 w 274"/>
                  <a:gd name="T57" fmla="*/ 158 h 229"/>
                  <a:gd name="T58" fmla="*/ 66 w 274"/>
                  <a:gd name="T59" fmla="*/ 155 h 229"/>
                  <a:gd name="T60" fmla="*/ 57 w 274"/>
                  <a:gd name="T61" fmla="*/ 148 h 229"/>
                  <a:gd name="T62" fmla="*/ 47 w 274"/>
                  <a:gd name="T63" fmla="*/ 141 h 229"/>
                  <a:gd name="T64" fmla="*/ 43 w 274"/>
                  <a:gd name="T65" fmla="*/ 131 h 229"/>
                  <a:gd name="T66" fmla="*/ 40 w 274"/>
                  <a:gd name="T67" fmla="*/ 122 h 229"/>
                  <a:gd name="T68" fmla="*/ 38 w 274"/>
                  <a:gd name="T69" fmla="*/ 115 h 229"/>
                  <a:gd name="T70" fmla="*/ 38 w 274"/>
                  <a:gd name="T71" fmla="*/ 105 h 229"/>
                  <a:gd name="T72" fmla="*/ 38 w 274"/>
                  <a:gd name="T73" fmla="*/ 98 h 229"/>
                  <a:gd name="T74" fmla="*/ 40 w 274"/>
                  <a:gd name="T75" fmla="*/ 93 h 229"/>
                  <a:gd name="T76" fmla="*/ 43 w 274"/>
                  <a:gd name="T77" fmla="*/ 89 h 229"/>
                  <a:gd name="T78" fmla="*/ 43 w 274"/>
                  <a:gd name="T79" fmla="*/ 84 h 229"/>
                  <a:gd name="T80" fmla="*/ 43 w 274"/>
                  <a:gd name="T81" fmla="*/ 84 h 229"/>
                  <a:gd name="T82" fmla="*/ 43 w 274"/>
                  <a:gd name="T83" fmla="*/ 84 h 229"/>
                  <a:gd name="T84" fmla="*/ 38 w 274"/>
                  <a:gd name="T85" fmla="*/ 81 h 229"/>
                  <a:gd name="T86" fmla="*/ 33 w 274"/>
                  <a:gd name="T87" fmla="*/ 77 h 229"/>
                  <a:gd name="T88" fmla="*/ 28 w 274"/>
                  <a:gd name="T89" fmla="*/ 72 h 229"/>
                  <a:gd name="T90" fmla="*/ 21 w 274"/>
                  <a:gd name="T91" fmla="*/ 65 h 229"/>
                  <a:gd name="T92" fmla="*/ 16 w 274"/>
                  <a:gd name="T93" fmla="*/ 58 h 229"/>
                  <a:gd name="T94" fmla="*/ 9 w 274"/>
                  <a:gd name="T95" fmla="*/ 46 h 229"/>
                  <a:gd name="T96" fmla="*/ 4 w 274"/>
                  <a:gd name="T97" fmla="*/ 34 h 229"/>
                  <a:gd name="T98" fmla="*/ 2 w 274"/>
                  <a:gd name="T99" fmla="*/ 19 h 229"/>
                  <a:gd name="T100" fmla="*/ 0 w 274"/>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9">
                    <a:moveTo>
                      <a:pt x="274" y="205"/>
                    </a:moveTo>
                    <a:lnTo>
                      <a:pt x="271" y="208"/>
                    </a:lnTo>
                    <a:lnTo>
                      <a:pt x="267" y="210"/>
                    </a:lnTo>
                    <a:lnTo>
                      <a:pt x="260" y="215"/>
                    </a:lnTo>
                    <a:lnTo>
                      <a:pt x="250" y="220"/>
                    </a:lnTo>
                    <a:lnTo>
                      <a:pt x="238" y="224"/>
                    </a:lnTo>
                    <a:lnTo>
                      <a:pt x="226" y="229"/>
                    </a:lnTo>
                    <a:lnTo>
                      <a:pt x="212" y="229"/>
                    </a:lnTo>
                    <a:lnTo>
                      <a:pt x="198" y="229"/>
                    </a:lnTo>
                    <a:lnTo>
                      <a:pt x="181" y="224"/>
                    </a:lnTo>
                    <a:lnTo>
                      <a:pt x="167" y="217"/>
                    </a:lnTo>
                    <a:lnTo>
                      <a:pt x="152" y="208"/>
                    </a:lnTo>
                    <a:lnTo>
                      <a:pt x="140" y="196"/>
                    </a:lnTo>
                    <a:lnTo>
                      <a:pt x="133" y="186"/>
                    </a:lnTo>
                    <a:lnTo>
                      <a:pt x="128" y="179"/>
                    </a:lnTo>
                    <a:lnTo>
                      <a:pt x="126" y="170"/>
                    </a:lnTo>
                    <a:lnTo>
                      <a:pt x="124" y="162"/>
                    </a:lnTo>
                    <a:lnTo>
                      <a:pt x="124" y="158"/>
                    </a:lnTo>
                    <a:lnTo>
                      <a:pt x="124" y="153"/>
                    </a:lnTo>
                    <a:lnTo>
                      <a:pt x="124" y="151"/>
                    </a:lnTo>
                    <a:lnTo>
                      <a:pt x="124" y="148"/>
                    </a:lnTo>
                    <a:lnTo>
                      <a:pt x="119" y="151"/>
                    </a:lnTo>
                    <a:lnTo>
                      <a:pt x="114" y="153"/>
                    </a:lnTo>
                    <a:lnTo>
                      <a:pt x="109" y="155"/>
                    </a:lnTo>
                    <a:lnTo>
                      <a:pt x="102" y="158"/>
                    </a:lnTo>
                    <a:lnTo>
                      <a:pt x="93" y="160"/>
                    </a:lnTo>
                    <a:lnTo>
                      <a:pt x="85" y="160"/>
                    </a:lnTo>
                    <a:lnTo>
                      <a:pt x="76" y="158"/>
                    </a:lnTo>
                    <a:lnTo>
                      <a:pt x="66" y="155"/>
                    </a:lnTo>
                    <a:lnTo>
                      <a:pt x="57" y="148"/>
                    </a:lnTo>
                    <a:lnTo>
                      <a:pt x="47" y="141"/>
                    </a:lnTo>
                    <a:lnTo>
                      <a:pt x="43" y="131"/>
                    </a:lnTo>
                    <a:lnTo>
                      <a:pt x="40" y="122"/>
                    </a:lnTo>
                    <a:lnTo>
                      <a:pt x="38" y="115"/>
                    </a:lnTo>
                    <a:lnTo>
                      <a:pt x="38" y="105"/>
                    </a:lnTo>
                    <a:lnTo>
                      <a:pt x="38" y="98"/>
                    </a:lnTo>
                    <a:lnTo>
                      <a:pt x="40" y="93"/>
                    </a:lnTo>
                    <a:lnTo>
                      <a:pt x="43" y="89"/>
                    </a:lnTo>
                    <a:lnTo>
                      <a:pt x="43" y="84"/>
                    </a:lnTo>
                    <a:lnTo>
                      <a:pt x="38" y="81"/>
                    </a:lnTo>
                    <a:lnTo>
                      <a:pt x="33" y="77"/>
                    </a:lnTo>
                    <a:lnTo>
                      <a:pt x="28" y="72"/>
                    </a:lnTo>
                    <a:lnTo>
                      <a:pt x="21" y="65"/>
                    </a:lnTo>
                    <a:lnTo>
                      <a:pt x="16" y="58"/>
                    </a:lnTo>
                    <a:lnTo>
                      <a:pt x="9" y="46"/>
                    </a:lnTo>
                    <a:lnTo>
                      <a:pt x="4" y="34"/>
                    </a:lnTo>
                    <a:lnTo>
                      <a:pt x="2" y="19"/>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 name="Freeform 108"/>
              <p:cNvSpPr>
                <a:spLocks/>
              </p:cNvSpPr>
              <p:nvPr/>
            </p:nvSpPr>
            <p:spPr bwMode="auto">
              <a:xfrm>
                <a:off x="4685" y="3659"/>
                <a:ext cx="352" cy="238"/>
              </a:xfrm>
              <a:custGeom>
                <a:avLst/>
                <a:gdLst>
                  <a:gd name="T0" fmla="*/ 355 w 355"/>
                  <a:gd name="T1" fmla="*/ 19 h 239"/>
                  <a:gd name="T2" fmla="*/ 348 w 355"/>
                  <a:gd name="T3" fmla="*/ 48 h 239"/>
                  <a:gd name="T4" fmla="*/ 336 w 355"/>
                  <a:gd name="T5" fmla="*/ 67 h 239"/>
                  <a:gd name="T6" fmla="*/ 324 w 355"/>
                  <a:gd name="T7" fmla="*/ 79 h 239"/>
                  <a:gd name="T8" fmla="*/ 315 w 355"/>
                  <a:gd name="T9" fmla="*/ 84 h 239"/>
                  <a:gd name="T10" fmla="*/ 315 w 355"/>
                  <a:gd name="T11" fmla="*/ 86 h 239"/>
                  <a:gd name="T12" fmla="*/ 317 w 355"/>
                  <a:gd name="T13" fmla="*/ 93 h 239"/>
                  <a:gd name="T14" fmla="*/ 319 w 355"/>
                  <a:gd name="T15" fmla="*/ 108 h 239"/>
                  <a:gd name="T16" fmla="*/ 317 w 355"/>
                  <a:gd name="T17" fmla="*/ 124 h 239"/>
                  <a:gd name="T18" fmla="*/ 310 w 355"/>
                  <a:gd name="T19" fmla="*/ 141 h 239"/>
                  <a:gd name="T20" fmla="*/ 291 w 355"/>
                  <a:gd name="T21" fmla="*/ 155 h 239"/>
                  <a:gd name="T22" fmla="*/ 272 w 355"/>
                  <a:gd name="T23" fmla="*/ 160 h 239"/>
                  <a:gd name="T24" fmla="*/ 255 w 355"/>
                  <a:gd name="T25" fmla="*/ 160 h 239"/>
                  <a:gd name="T26" fmla="*/ 243 w 355"/>
                  <a:gd name="T27" fmla="*/ 155 h 239"/>
                  <a:gd name="T28" fmla="*/ 234 w 355"/>
                  <a:gd name="T29" fmla="*/ 151 h 239"/>
                  <a:gd name="T30" fmla="*/ 234 w 355"/>
                  <a:gd name="T31" fmla="*/ 151 h 239"/>
                  <a:gd name="T32" fmla="*/ 234 w 355"/>
                  <a:gd name="T33" fmla="*/ 158 h 239"/>
                  <a:gd name="T34" fmla="*/ 231 w 355"/>
                  <a:gd name="T35" fmla="*/ 170 h 239"/>
                  <a:gd name="T36" fmla="*/ 224 w 355"/>
                  <a:gd name="T37" fmla="*/ 189 h 239"/>
                  <a:gd name="T38" fmla="*/ 205 w 355"/>
                  <a:gd name="T39" fmla="*/ 208 h 239"/>
                  <a:gd name="T40" fmla="*/ 176 w 355"/>
                  <a:gd name="T41" fmla="*/ 227 h 239"/>
                  <a:gd name="T42" fmla="*/ 145 w 355"/>
                  <a:gd name="T43" fmla="*/ 232 h 239"/>
                  <a:gd name="T44" fmla="*/ 119 w 355"/>
                  <a:gd name="T45" fmla="*/ 224 h 239"/>
                  <a:gd name="T46" fmla="*/ 98 w 355"/>
                  <a:gd name="T47" fmla="*/ 215 h 239"/>
                  <a:gd name="T48" fmla="*/ 86 w 355"/>
                  <a:gd name="T49" fmla="*/ 208 h 239"/>
                  <a:gd name="T50" fmla="*/ 83 w 355"/>
                  <a:gd name="T51" fmla="*/ 208 h 239"/>
                  <a:gd name="T52" fmla="*/ 83 w 355"/>
                  <a:gd name="T53" fmla="*/ 213 h 239"/>
                  <a:gd name="T54" fmla="*/ 79 w 355"/>
                  <a:gd name="T55" fmla="*/ 222 h 239"/>
                  <a:gd name="T56" fmla="*/ 69 w 355"/>
                  <a:gd name="T57" fmla="*/ 232 h 239"/>
                  <a:gd name="T58" fmla="*/ 52 w 355"/>
                  <a:gd name="T59" fmla="*/ 236 h 239"/>
                  <a:gd name="T60" fmla="*/ 31 w 355"/>
                  <a:gd name="T61" fmla="*/ 236 h 239"/>
                  <a:gd name="T62" fmla="*/ 14 w 355"/>
                  <a:gd name="T63" fmla="*/ 232 h 239"/>
                  <a:gd name="T64" fmla="*/ 5 w 355"/>
                  <a:gd name="T65" fmla="*/ 222 h 239"/>
                  <a:gd name="T66" fmla="*/ 0 w 355"/>
                  <a:gd name="T67" fmla="*/ 213 h 239"/>
                  <a:gd name="T68" fmla="*/ 0 w 355"/>
                  <a:gd name="T69" fmla="*/ 208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9">
                    <a:moveTo>
                      <a:pt x="355" y="0"/>
                    </a:moveTo>
                    <a:lnTo>
                      <a:pt x="355" y="19"/>
                    </a:lnTo>
                    <a:lnTo>
                      <a:pt x="353" y="34"/>
                    </a:lnTo>
                    <a:lnTo>
                      <a:pt x="348" y="48"/>
                    </a:lnTo>
                    <a:lnTo>
                      <a:pt x="341" y="58"/>
                    </a:lnTo>
                    <a:lnTo>
                      <a:pt x="336" y="67"/>
                    </a:lnTo>
                    <a:lnTo>
                      <a:pt x="329" y="74"/>
                    </a:lnTo>
                    <a:lnTo>
                      <a:pt x="324" y="79"/>
                    </a:lnTo>
                    <a:lnTo>
                      <a:pt x="319" y="81"/>
                    </a:lnTo>
                    <a:lnTo>
                      <a:pt x="315" y="84"/>
                    </a:lnTo>
                    <a:lnTo>
                      <a:pt x="315" y="86"/>
                    </a:lnTo>
                    <a:lnTo>
                      <a:pt x="315" y="89"/>
                    </a:lnTo>
                    <a:lnTo>
                      <a:pt x="317" y="93"/>
                    </a:lnTo>
                    <a:lnTo>
                      <a:pt x="319" y="100"/>
                    </a:lnTo>
                    <a:lnTo>
                      <a:pt x="319" y="108"/>
                    </a:lnTo>
                    <a:lnTo>
                      <a:pt x="319" y="115"/>
                    </a:lnTo>
                    <a:lnTo>
                      <a:pt x="317" y="124"/>
                    </a:lnTo>
                    <a:lnTo>
                      <a:pt x="315" y="131"/>
                    </a:lnTo>
                    <a:lnTo>
                      <a:pt x="310" y="141"/>
                    </a:lnTo>
                    <a:lnTo>
                      <a:pt x="300" y="151"/>
                    </a:lnTo>
                    <a:lnTo>
                      <a:pt x="291" y="155"/>
                    </a:lnTo>
                    <a:lnTo>
                      <a:pt x="281" y="160"/>
                    </a:lnTo>
                    <a:lnTo>
                      <a:pt x="272" y="160"/>
                    </a:lnTo>
                    <a:lnTo>
                      <a:pt x="265" y="160"/>
                    </a:lnTo>
                    <a:lnTo>
                      <a:pt x="255" y="160"/>
                    </a:lnTo>
                    <a:lnTo>
                      <a:pt x="248" y="158"/>
                    </a:lnTo>
                    <a:lnTo>
                      <a:pt x="243" y="155"/>
                    </a:lnTo>
                    <a:lnTo>
                      <a:pt x="238" y="153"/>
                    </a:lnTo>
                    <a:lnTo>
                      <a:pt x="234" y="151"/>
                    </a:lnTo>
                    <a:lnTo>
                      <a:pt x="234" y="153"/>
                    </a:lnTo>
                    <a:lnTo>
                      <a:pt x="234" y="158"/>
                    </a:lnTo>
                    <a:lnTo>
                      <a:pt x="234" y="162"/>
                    </a:lnTo>
                    <a:lnTo>
                      <a:pt x="231" y="170"/>
                    </a:lnTo>
                    <a:lnTo>
                      <a:pt x="229" y="179"/>
                    </a:lnTo>
                    <a:lnTo>
                      <a:pt x="224" y="189"/>
                    </a:lnTo>
                    <a:lnTo>
                      <a:pt x="217" y="198"/>
                    </a:lnTo>
                    <a:lnTo>
                      <a:pt x="205" y="208"/>
                    </a:lnTo>
                    <a:lnTo>
                      <a:pt x="191" y="217"/>
                    </a:lnTo>
                    <a:lnTo>
                      <a:pt x="176" y="227"/>
                    </a:lnTo>
                    <a:lnTo>
                      <a:pt x="160" y="229"/>
                    </a:lnTo>
                    <a:lnTo>
                      <a:pt x="145" y="232"/>
                    </a:lnTo>
                    <a:lnTo>
                      <a:pt x="131" y="229"/>
                    </a:lnTo>
                    <a:lnTo>
                      <a:pt x="119" y="224"/>
                    </a:lnTo>
                    <a:lnTo>
                      <a:pt x="107" y="220"/>
                    </a:lnTo>
                    <a:lnTo>
                      <a:pt x="98" y="215"/>
                    </a:lnTo>
                    <a:lnTo>
                      <a:pt x="90" y="210"/>
                    </a:lnTo>
                    <a:lnTo>
                      <a:pt x="86" y="208"/>
                    </a:lnTo>
                    <a:lnTo>
                      <a:pt x="83" y="208"/>
                    </a:lnTo>
                    <a:lnTo>
                      <a:pt x="83" y="210"/>
                    </a:lnTo>
                    <a:lnTo>
                      <a:pt x="83" y="213"/>
                    </a:lnTo>
                    <a:lnTo>
                      <a:pt x="81" y="217"/>
                    </a:lnTo>
                    <a:lnTo>
                      <a:pt x="79" y="222"/>
                    </a:lnTo>
                    <a:lnTo>
                      <a:pt x="74" y="227"/>
                    </a:lnTo>
                    <a:lnTo>
                      <a:pt x="69" y="232"/>
                    </a:lnTo>
                    <a:lnTo>
                      <a:pt x="62" y="234"/>
                    </a:lnTo>
                    <a:lnTo>
                      <a:pt x="52" y="236"/>
                    </a:lnTo>
                    <a:lnTo>
                      <a:pt x="43" y="239"/>
                    </a:lnTo>
                    <a:lnTo>
                      <a:pt x="31" y="236"/>
                    </a:lnTo>
                    <a:lnTo>
                      <a:pt x="21" y="234"/>
                    </a:lnTo>
                    <a:lnTo>
                      <a:pt x="14" y="232"/>
                    </a:lnTo>
                    <a:lnTo>
                      <a:pt x="9" y="227"/>
                    </a:lnTo>
                    <a:lnTo>
                      <a:pt x="5" y="222"/>
                    </a:lnTo>
                    <a:lnTo>
                      <a:pt x="2" y="217"/>
                    </a:lnTo>
                    <a:lnTo>
                      <a:pt x="0" y="213"/>
                    </a:lnTo>
                    <a:lnTo>
                      <a:pt x="0" y="210"/>
                    </a:lnTo>
                    <a:lnTo>
                      <a:pt x="0" y="20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2" name="Group 109"/>
            <p:cNvGrpSpPr>
              <a:grpSpLocks/>
            </p:cNvGrpSpPr>
            <p:nvPr/>
          </p:nvGrpSpPr>
          <p:grpSpPr bwMode="auto">
            <a:xfrm>
              <a:off x="3366" y="3430"/>
              <a:ext cx="632" cy="470"/>
              <a:chOff x="3366" y="3430"/>
              <a:chExt cx="632" cy="470"/>
            </a:xfrm>
          </p:grpSpPr>
          <p:sp>
            <p:nvSpPr>
              <p:cNvPr id="1124" name="Freeform 110"/>
              <p:cNvSpPr>
                <a:spLocks/>
              </p:cNvSpPr>
              <p:nvPr/>
            </p:nvSpPr>
            <p:spPr bwMode="auto">
              <a:xfrm>
                <a:off x="3723" y="3441"/>
                <a:ext cx="275" cy="228"/>
              </a:xfrm>
              <a:custGeom>
                <a:avLst/>
                <a:gdLst>
                  <a:gd name="T0" fmla="*/ 0 w 276"/>
                  <a:gd name="T1" fmla="*/ 24 h 229"/>
                  <a:gd name="T2" fmla="*/ 4 w 276"/>
                  <a:gd name="T3" fmla="*/ 24 h 229"/>
                  <a:gd name="T4" fmla="*/ 7 w 276"/>
                  <a:gd name="T5" fmla="*/ 19 h 229"/>
                  <a:gd name="T6" fmla="*/ 16 w 276"/>
                  <a:gd name="T7" fmla="*/ 14 h 229"/>
                  <a:gd name="T8" fmla="*/ 26 w 276"/>
                  <a:gd name="T9" fmla="*/ 10 h 229"/>
                  <a:gd name="T10" fmla="*/ 35 w 276"/>
                  <a:gd name="T11" fmla="*/ 5 h 229"/>
                  <a:gd name="T12" fmla="*/ 50 w 276"/>
                  <a:gd name="T13" fmla="*/ 2 h 229"/>
                  <a:gd name="T14" fmla="*/ 64 w 276"/>
                  <a:gd name="T15" fmla="*/ 0 h 229"/>
                  <a:gd name="T16" fmla="*/ 78 w 276"/>
                  <a:gd name="T17" fmla="*/ 0 h 229"/>
                  <a:gd name="T18" fmla="*/ 95 w 276"/>
                  <a:gd name="T19" fmla="*/ 5 h 229"/>
                  <a:gd name="T20" fmla="*/ 109 w 276"/>
                  <a:gd name="T21" fmla="*/ 12 h 229"/>
                  <a:gd name="T22" fmla="*/ 124 w 276"/>
                  <a:gd name="T23" fmla="*/ 24 h 229"/>
                  <a:gd name="T24" fmla="*/ 133 w 276"/>
                  <a:gd name="T25" fmla="*/ 33 h 229"/>
                  <a:gd name="T26" fmla="*/ 143 w 276"/>
                  <a:gd name="T27" fmla="*/ 43 h 229"/>
                  <a:gd name="T28" fmla="*/ 147 w 276"/>
                  <a:gd name="T29" fmla="*/ 52 h 229"/>
                  <a:gd name="T30" fmla="*/ 150 w 276"/>
                  <a:gd name="T31" fmla="*/ 60 h 229"/>
                  <a:gd name="T32" fmla="*/ 152 w 276"/>
                  <a:gd name="T33" fmla="*/ 67 h 229"/>
                  <a:gd name="T34" fmla="*/ 152 w 276"/>
                  <a:gd name="T35" fmla="*/ 74 h 229"/>
                  <a:gd name="T36" fmla="*/ 152 w 276"/>
                  <a:gd name="T37" fmla="*/ 79 h 229"/>
                  <a:gd name="T38" fmla="*/ 152 w 276"/>
                  <a:gd name="T39" fmla="*/ 81 h 229"/>
                  <a:gd name="T40" fmla="*/ 152 w 276"/>
                  <a:gd name="T41" fmla="*/ 81 h 229"/>
                  <a:gd name="T42" fmla="*/ 152 w 276"/>
                  <a:gd name="T43" fmla="*/ 81 h 229"/>
                  <a:gd name="T44" fmla="*/ 155 w 276"/>
                  <a:gd name="T45" fmla="*/ 79 h 229"/>
                  <a:gd name="T46" fmla="*/ 159 w 276"/>
                  <a:gd name="T47" fmla="*/ 76 h 229"/>
                  <a:gd name="T48" fmla="*/ 167 w 276"/>
                  <a:gd name="T49" fmla="*/ 74 h 229"/>
                  <a:gd name="T50" fmla="*/ 174 w 276"/>
                  <a:gd name="T51" fmla="*/ 72 h 229"/>
                  <a:gd name="T52" fmla="*/ 181 w 276"/>
                  <a:gd name="T53" fmla="*/ 69 h 229"/>
                  <a:gd name="T54" fmla="*/ 190 w 276"/>
                  <a:gd name="T55" fmla="*/ 69 h 229"/>
                  <a:gd name="T56" fmla="*/ 200 w 276"/>
                  <a:gd name="T57" fmla="*/ 72 h 229"/>
                  <a:gd name="T58" fmla="*/ 209 w 276"/>
                  <a:gd name="T59" fmla="*/ 74 h 229"/>
                  <a:gd name="T60" fmla="*/ 219 w 276"/>
                  <a:gd name="T61" fmla="*/ 81 h 229"/>
                  <a:gd name="T62" fmla="*/ 229 w 276"/>
                  <a:gd name="T63" fmla="*/ 91 h 229"/>
                  <a:gd name="T64" fmla="*/ 233 w 276"/>
                  <a:gd name="T65" fmla="*/ 98 h 229"/>
                  <a:gd name="T66" fmla="*/ 236 w 276"/>
                  <a:gd name="T67" fmla="*/ 107 h 229"/>
                  <a:gd name="T68" fmla="*/ 238 w 276"/>
                  <a:gd name="T69" fmla="*/ 117 h 229"/>
                  <a:gd name="T70" fmla="*/ 238 w 276"/>
                  <a:gd name="T71" fmla="*/ 124 h 229"/>
                  <a:gd name="T72" fmla="*/ 236 w 276"/>
                  <a:gd name="T73" fmla="*/ 131 h 229"/>
                  <a:gd name="T74" fmla="*/ 236 w 276"/>
                  <a:gd name="T75" fmla="*/ 138 h 229"/>
                  <a:gd name="T76" fmla="*/ 233 w 276"/>
                  <a:gd name="T77" fmla="*/ 143 h 229"/>
                  <a:gd name="T78" fmla="*/ 233 w 276"/>
                  <a:gd name="T79" fmla="*/ 145 h 229"/>
                  <a:gd name="T80" fmla="*/ 231 w 276"/>
                  <a:gd name="T81" fmla="*/ 145 h 229"/>
                  <a:gd name="T82" fmla="*/ 233 w 276"/>
                  <a:gd name="T83" fmla="*/ 148 h 229"/>
                  <a:gd name="T84" fmla="*/ 236 w 276"/>
                  <a:gd name="T85" fmla="*/ 148 h 229"/>
                  <a:gd name="T86" fmla="*/ 240 w 276"/>
                  <a:gd name="T87" fmla="*/ 153 h 229"/>
                  <a:gd name="T88" fmla="*/ 248 w 276"/>
                  <a:gd name="T89" fmla="*/ 157 h 229"/>
                  <a:gd name="T90" fmla="*/ 252 w 276"/>
                  <a:gd name="T91" fmla="*/ 164 h 229"/>
                  <a:gd name="T92" fmla="*/ 259 w 276"/>
                  <a:gd name="T93" fmla="*/ 174 h 229"/>
                  <a:gd name="T94" fmla="*/ 267 w 276"/>
                  <a:gd name="T95" fmla="*/ 184 h 229"/>
                  <a:gd name="T96" fmla="*/ 271 w 276"/>
                  <a:gd name="T97" fmla="*/ 195 h 229"/>
                  <a:gd name="T98" fmla="*/ 274 w 276"/>
                  <a:gd name="T99" fmla="*/ 212 h 229"/>
                  <a:gd name="T100" fmla="*/ 276 w 276"/>
                  <a:gd name="T101" fmla="*/ 229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229">
                    <a:moveTo>
                      <a:pt x="0" y="24"/>
                    </a:moveTo>
                    <a:lnTo>
                      <a:pt x="4" y="24"/>
                    </a:lnTo>
                    <a:lnTo>
                      <a:pt x="7" y="19"/>
                    </a:lnTo>
                    <a:lnTo>
                      <a:pt x="16" y="14"/>
                    </a:lnTo>
                    <a:lnTo>
                      <a:pt x="26" y="10"/>
                    </a:lnTo>
                    <a:lnTo>
                      <a:pt x="35" y="5"/>
                    </a:lnTo>
                    <a:lnTo>
                      <a:pt x="50" y="2"/>
                    </a:lnTo>
                    <a:lnTo>
                      <a:pt x="64" y="0"/>
                    </a:lnTo>
                    <a:lnTo>
                      <a:pt x="78" y="0"/>
                    </a:lnTo>
                    <a:lnTo>
                      <a:pt x="95" y="5"/>
                    </a:lnTo>
                    <a:lnTo>
                      <a:pt x="109" y="12"/>
                    </a:lnTo>
                    <a:lnTo>
                      <a:pt x="124" y="24"/>
                    </a:lnTo>
                    <a:lnTo>
                      <a:pt x="133" y="33"/>
                    </a:lnTo>
                    <a:lnTo>
                      <a:pt x="143" y="43"/>
                    </a:lnTo>
                    <a:lnTo>
                      <a:pt x="147" y="52"/>
                    </a:lnTo>
                    <a:lnTo>
                      <a:pt x="150" y="60"/>
                    </a:lnTo>
                    <a:lnTo>
                      <a:pt x="152" y="67"/>
                    </a:lnTo>
                    <a:lnTo>
                      <a:pt x="152" y="74"/>
                    </a:lnTo>
                    <a:lnTo>
                      <a:pt x="152" y="79"/>
                    </a:lnTo>
                    <a:lnTo>
                      <a:pt x="152" y="81"/>
                    </a:lnTo>
                    <a:lnTo>
                      <a:pt x="155" y="79"/>
                    </a:lnTo>
                    <a:lnTo>
                      <a:pt x="159" y="76"/>
                    </a:lnTo>
                    <a:lnTo>
                      <a:pt x="167" y="74"/>
                    </a:lnTo>
                    <a:lnTo>
                      <a:pt x="174" y="72"/>
                    </a:lnTo>
                    <a:lnTo>
                      <a:pt x="181" y="69"/>
                    </a:lnTo>
                    <a:lnTo>
                      <a:pt x="190" y="69"/>
                    </a:lnTo>
                    <a:lnTo>
                      <a:pt x="200" y="72"/>
                    </a:lnTo>
                    <a:lnTo>
                      <a:pt x="209" y="74"/>
                    </a:lnTo>
                    <a:lnTo>
                      <a:pt x="219" y="81"/>
                    </a:lnTo>
                    <a:lnTo>
                      <a:pt x="229" y="91"/>
                    </a:lnTo>
                    <a:lnTo>
                      <a:pt x="233" y="98"/>
                    </a:lnTo>
                    <a:lnTo>
                      <a:pt x="236" y="107"/>
                    </a:lnTo>
                    <a:lnTo>
                      <a:pt x="238" y="117"/>
                    </a:lnTo>
                    <a:lnTo>
                      <a:pt x="238" y="124"/>
                    </a:lnTo>
                    <a:lnTo>
                      <a:pt x="236" y="131"/>
                    </a:lnTo>
                    <a:lnTo>
                      <a:pt x="236" y="138"/>
                    </a:lnTo>
                    <a:lnTo>
                      <a:pt x="233" y="143"/>
                    </a:lnTo>
                    <a:lnTo>
                      <a:pt x="233" y="145"/>
                    </a:lnTo>
                    <a:lnTo>
                      <a:pt x="231" y="145"/>
                    </a:lnTo>
                    <a:lnTo>
                      <a:pt x="233" y="148"/>
                    </a:lnTo>
                    <a:lnTo>
                      <a:pt x="236" y="148"/>
                    </a:lnTo>
                    <a:lnTo>
                      <a:pt x="240" y="153"/>
                    </a:lnTo>
                    <a:lnTo>
                      <a:pt x="248" y="157"/>
                    </a:lnTo>
                    <a:lnTo>
                      <a:pt x="252" y="164"/>
                    </a:lnTo>
                    <a:lnTo>
                      <a:pt x="259" y="174"/>
                    </a:lnTo>
                    <a:lnTo>
                      <a:pt x="267" y="184"/>
                    </a:lnTo>
                    <a:lnTo>
                      <a:pt x="271" y="195"/>
                    </a:lnTo>
                    <a:lnTo>
                      <a:pt x="274" y="212"/>
                    </a:lnTo>
                    <a:lnTo>
                      <a:pt x="276" y="229"/>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5" name="Freeform 111"/>
              <p:cNvSpPr>
                <a:spLocks/>
              </p:cNvSpPr>
              <p:nvPr/>
            </p:nvSpPr>
            <p:spPr bwMode="auto">
              <a:xfrm>
                <a:off x="3367" y="3431"/>
                <a:ext cx="356" cy="234"/>
              </a:xfrm>
              <a:custGeom>
                <a:avLst/>
                <a:gdLst>
                  <a:gd name="T0" fmla="*/ 3 w 358"/>
                  <a:gd name="T1" fmla="*/ 220 h 236"/>
                  <a:gd name="T2" fmla="*/ 10 w 358"/>
                  <a:gd name="T3" fmla="*/ 194 h 236"/>
                  <a:gd name="T4" fmla="*/ 22 w 358"/>
                  <a:gd name="T5" fmla="*/ 174 h 236"/>
                  <a:gd name="T6" fmla="*/ 34 w 358"/>
                  <a:gd name="T7" fmla="*/ 163 h 236"/>
                  <a:gd name="T8" fmla="*/ 43 w 358"/>
                  <a:gd name="T9" fmla="*/ 155 h 236"/>
                  <a:gd name="T10" fmla="*/ 43 w 358"/>
                  <a:gd name="T11" fmla="*/ 155 h 236"/>
                  <a:gd name="T12" fmla="*/ 41 w 358"/>
                  <a:gd name="T13" fmla="*/ 146 h 236"/>
                  <a:gd name="T14" fmla="*/ 39 w 358"/>
                  <a:gd name="T15" fmla="*/ 134 h 236"/>
                  <a:gd name="T16" fmla="*/ 39 w 358"/>
                  <a:gd name="T17" fmla="*/ 117 h 236"/>
                  <a:gd name="T18" fmla="*/ 48 w 358"/>
                  <a:gd name="T19" fmla="*/ 98 h 236"/>
                  <a:gd name="T20" fmla="*/ 65 w 358"/>
                  <a:gd name="T21" fmla="*/ 84 h 236"/>
                  <a:gd name="T22" fmla="*/ 84 w 358"/>
                  <a:gd name="T23" fmla="*/ 79 h 236"/>
                  <a:gd name="T24" fmla="*/ 103 w 358"/>
                  <a:gd name="T25" fmla="*/ 82 h 236"/>
                  <a:gd name="T26" fmla="*/ 115 w 358"/>
                  <a:gd name="T27" fmla="*/ 86 h 236"/>
                  <a:gd name="T28" fmla="*/ 122 w 358"/>
                  <a:gd name="T29" fmla="*/ 91 h 236"/>
                  <a:gd name="T30" fmla="*/ 124 w 358"/>
                  <a:gd name="T31" fmla="*/ 89 h 236"/>
                  <a:gd name="T32" fmla="*/ 122 w 358"/>
                  <a:gd name="T33" fmla="*/ 82 h 236"/>
                  <a:gd name="T34" fmla="*/ 124 w 358"/>
                  <a:gd name="T35" fmla="*/ 70 h 236"/>
                  <a:gd name="T36" fmla="*/ 134 w 358"/>
                  <a:gd name="T37" fmla="*/ 53 h 236"/>
                  <a:gd name="T38" fmla="*/ 153 w 358"/>
                  <a:gd name="T39" fmla="*/ 31 h 236"/>
                  <a:gd name="T40" fmla="*/ 182 w 358"/>
                  <a:gd name="T41" fmla="*/ 15 h 236"/>
                  <a:gd name="T42" fmla="*/ 213 w 358"/>
                  <a:gd name="T43" fmla="*/ 10 h 236"/>
                  <a:gd name="T44" fmla="*/ 239 w 358"/>
                  <a:gd name="T45" fmla="*/ 15 h 236"/>
                  <a:gd name="T46" fmla="*/ 260 w 358"/>
                  <a:gd name="T47" fmla="*/ 24 h 236"/>
                  <a:gd name="T48" fmla="*/ 272 w 358"/>
                  <a:gd name="T49" fmla="*/ 31 h 236"/>
                  <a:gd name="T50" fmla="*/ 275 w 358"/>
                  <a:gd name="T51" fmla="*/ 31 h 236"/>
                  <a:gd name="T52" fmla="*/ 275 w 358"/>
                  <a:gd name="T53" fmla="*/ 27 h 236"/>
                  <a:gd name="T54" fmla="*/ 279 w 358"/>
                  <a:gd name="T55" fmla="*/ 17 h 236"/>
                  <a:gd name="T56" fmla="*/ 289 w 358"/>
                  <a:gd name="T57" fmla="*/ 8 h 236"/>
                  <a:gd name="T58" fmla="*/ 306 w 358"/>
                  <a:gd name="T59" fmla="*/ 3 h 236"/>
                  <a:gd name="T60" fmla="*/ 327 w 358"/>
                  <a:gd name="T61" fmla="*/ 3 h 236"/>
                  <a:gd name="T62" fmla="*/ 344 w 358"/>
                  <a:gd name="T63" fmla="*/ 8 h 236"/>
                  <a:gd name="T64" fmla="*/ 351 w 358"/>
                  <a:gd name="T65" fmla="*/ 17 h 236"/>
                  <a:gd name="T66" fmla="*/ 356 w 358"/>
                  <a:gd name="T67" fmla="*/ 27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3" y="220"/>
                    </a:lnTo>
                    <a:lnTo>
                      <a:pt x="5" y="205"/>
                    </a:lnTo>
                    <a:lnTo>
                      <a:pt x="10" y="194"/>
                    </a:lnTo>
                    <a:lnTo>
                      <a:pt x="15" y="182"/>
                    </a:lnTo>
                    <a:lnTo>
                      <a:pt x="22" y="174"/>
                    </a:lnTo>
                    <a:lnTo>
                      <a:pt x="29" y="167"/>
                    </a:lnTo>
                    <a:lnTo>
                      <a:pt x="34" y="163"/>
                    </a:lnTo>
                    <a:lnTo>
                      <a:pt x="39" y="158"/>
                    </a:lnTo>
                    <a:lnTo>
                      <a:pt x="43" y="155"/>
                    </a:lnTo>
                    <a:lnTo>
                      <a:pt x="41" y="151"/>
                    </a:lnTo>
                    <a:lnTo>
                      <a:pt x="41" y="146"/>
                    </a:lnTo>
                    <a:lnTo>
                      <a:pt x="39" y="141"/>
                    </a:lnTo>
                    <a:lnTo>
                      <a:pt x="39" y="134"/>
                    </a:lnTo>
                    <a:lnTo>
                      <a:pt x="39" y="124"/>
                    </a:lnTo>
                    <a:lnTo>
                      <a:pt x="39" y="117"/>
                    </a:lnTo>
                    <a:lnTo>
                      <a:pt x="43" y="108"/>
                    </a:lnTo>
                    <a:lnTo>
                      <a:pt x="48" y="98"/>
                    </a:lnTo>
                    <a:lnTo>
                      <a:pt x="55" y="91"/>
                    </a:lnTo>
                    <a:lnTo>
                      <a:pt x="65" y="84"/>
                    </a:lnTo>
                    <a:lnTo>
                      <a:pt x="77" y="82"/>
                    </a:lnTo>
                    <a:lnTo>
                      <a:pt x="84" y="79"/>
                    </a:lnTo>
                    <a:lnTo>
                      <a:pt x="93" y="79"/>
                    </a:lnTo>
                    <a:lnTo>
                      <a:pt x="103" y="82"/>
                    </a:lnTo>
                    <a:lnTo>
                      <a:pt x="110" y="84"/>
                    </a:lnTo>
                    <a:lnTo>
                      <a:pt x="115" y="86"/>
                    </a:lnTo>
                    <a:lnTo>
                      <a:pt x="120" y="89"/>
                    </a:lnTo>
                    <a:lnTo>
                      <a:pt x="122" y="91"/>
                    </a:lnTo>
                    <a:lnTo>
                      <a:pt x="124" y="91"/>
                    </a:lnTo>
                    <a:lnTo>
                      <a:pt x="124" y="89"/>
                    </a:lnTo>
                    <a:lnTo>
                      <a:pt x="122" y="86"/>
                    </a:lnTo>
                    <a:lnTo>
                      <a:pt x="122" y="82"/>
                    </a:lnTo>
                    <a:lnTo>
                      <a:pt x="124" y="77"/>
                    </a:lnTo>
                    <a:lnTo>
                      <a:pt x="124" y="70"/>
                    </a:lnTo>
                    <a:lnTo>
                      <a:pt x="129" y="60"/>
                    </a:lnTo>
                    <a:lnTo>
                      <a:pt x="134" y="53"/>
                    </a:lnTo>
                    <a:lnTo>
                      <a:pt x="141" y="43"/>
                    </a:lnTo>
                    <a:lnTo>
                      <a:pt x="153" y="31"/>
                    </a:lnTo>
                    <a:lnTo>
                      <a:pt x="165" y="22"/>
                    </a:lnTo>
                    <a:lnTo>
                      <a:pt x="182" y="15"/>
                    </a:lnTo>
                    <a:lnTo>
                      <a:pt x="196" y="10"/>
                    </a:lnTo>
                    <a:lnTo>
                      <a:pt x="213" y="10"/>
                    </a:lnTo>
                    <a:lnTo>
                      <a:pt x="227" y="10"/>
                    </a:lnTo>
                    <a:lnTo>
                      <a:pt x="239" y="15"/>
                    </a:lnTo>
                    <a:lnTo>
                      <a:pt x="251" y="20"/>
                    </a:lnTo>
                    <a:lnTo>
                      <a:pt x="260" y="24"/>
                    </a:lnTo>
                    <a:lnTo>
                      <a:pt x="267" y="29"/>
                    </a:lnTo>
                    <a:lnTo>
                      <a:pt x="272" y="31"/>
                    </a:lnTo>
                    <a:lnTo>
                      <a:pt x="275" y="34"/>
                    </a:lnTo>
                    <a:lnTo>
                      <a:pt x="275" y="31"/>
                    </a:lnTo>
                    <a:lnTo>
                      <a:pt x="275" y="29"/>
                    </a:lnTo>
                    <a:lnTo>
                      <a:pt x="275" y="27"/>
                    </a:lnTo>
                    <a:lnTo>
                      <a:pt x="277" y="22"/>
                    </a:lnTo>
                    <a:lnTo>
                      <a:pt x="279" y="17"/>
                    </a:lnTo>
                    <a:lnTo>
                      <a:pt x="284" y="12"/>
                    </a:lnTo>
                    <a:lnTo>
                      <a:pt x="289" y="8"/>
                    </a:lnTo>
                    <a:lnTo>
                      <a:pt x="296" y="5"/>
                    </a:lnTo>
                    <a:lnTo>
                      <a:pt x="306" y="3"/>
                    </a:lnTo>
                    <a:lnTo>
                      <a:pt x="315" y="0"/>
                    </a:lnTo>
                    <a:lnTo>
                      <a:pt x="327" y="3"/>
                    </a:lnTo>
                    <a:lnTo>
                      <a:pt x="337" y="5"/>
                    </a:lnTo>
                    <a:lnTo>
                      <a:pt x="344" y="8"/>
                    </a:lnTo>
                    <a:lnTo>
                      <a:pt x="348" y="12"/>
                    </a:lnTo>
                    <a:lnTo>
                      <a:pt x="351" y="17"/>
                    </a:lnTo>
                    <a:lnTo>
                      <a:pt x="356" y="22"/>
                    </a:lnTo>
                    <a:lnTo>
                      <a:pt x="356" y="27"/>
                    </a:lnTo>
                    <a:lnTo>
                      <a:pt x="358" y="29"/>
                    </a:lnTo>
                    <a:lnTo>
                      <a:pt x="358" y="31"/>
                    </a:lnTo>
                    <a:lnTo>
                      <a:pt x="358" y="34"/>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6" name="Freeform 112"/>
              <p:cNvSpPr>
                <a:spLocks/>
              </p:cNvSpPr>
              <p:nvPr/>
            </p:nvSpPr>
            <p:spPr bwMode="auto">
              <a:xfrm>
                <a:off x="3367" y="3666"/>
                <a:ext cx="272" cy="228"/>
              </a:xfrm>
              <a:custGeom>
                <a:avLst/>
                <a:gdLst>
                  <a:gd name="T0" fmla="*/ 272 w 272"/>
                  <a:gd name="T1" fmla="*/ 203 h 229"/>
                  <a:gd name="T2" fmla="*/ 272 w 272"/>
                  <a:gd name="T3" fmla="*/ 205 h 229"/>
                  <a:gd name="T4" fmla="*/ 267 w 272"/>
                  <a:gd name="T5" fmla="*/ 208 h 229"/>
                  <a:gd name="T6" fmla="*/ 260 w 272"/>
                  <a:gd name="T7" fmla="*/ 212 h 229"/>
                  <a:gd name="T8" fmla="*/ 251 w 272"/>
                  <a:gd name="T9" fmla="*/ 217 h 229"/>
                  <a:gd name="T10" fmla="*/ 239 w 272"/>
                  <a:gd name="T11" fmla="*/ 222 h 229"/>
                  <a:gd name="T12" fmla="*/ 227 w 272"/>
                  <a:gd name="T13" fmla="*/ 227 h 229"/>
                  <a:gd name="T14" fmla="*/ 213 w 272"/>
                  <a:gd name="T15" fmla="*/ 229 h 229"/>
                  <a:gd name="T16" fmla="*/ 196 w 272"/>
                  <a:gd name="T17" fmla="*/ 227 h 229"/>
                  <a:gd name="T18" fmla="*/ 182 w 272"/>
                  <a:gd name="T19" fmla="*/ 224 h 229"/>
                  <a:gd name="T20" fmla="*/ 165 w 272"/>
                  <a:gd name="T21" fmla="*/ 215 h 229"/>
                  <a:gd name="T22" fmla="*/ 153 w 272"/>
                  <a:gd name="T23" fmla="*/ 205 h 229"/>
                  <a:gd name="T24" fmla="*/ 141 w 272"/>
                  <a:gd name="T25" fmla="*/ 196 h 229"/>
                  <a:gd name="T26" fmla="*/ 134 w 272"/>
                  <a:gd name="T27" fmla="*/ 186 h 229"/>
                  <a:gd name="T28" fmla="*/ 129 w 272"/>
                  <a:gd name="T29" fmla="*/ 177 h 229"/>
                  <a:gd name="T30" fmla="*/ 124 w 272"/>
                  <a:gd name="T31" fmla="*/ 167 h 229"/>
                  <a:gd name="T32" fmla="*/ 124 w 272"/>
                  <a:gd name="T33" fmla="*/ 160 h 229"/>
                  <a:gd name="T34" fmla="*/ 122 w 272"/>
                  <a:gd name="T35" fmla="*/ 155 h 229"/>
                  <a:gd name="T36" fmla="*/ 122 w 272"/>
                  <a:gd name="T37" fmla="*/ 150 h 229"/>
                  <a:gd name="T38" fmla="*/ 124 w 272"/>
                  <a:gd name="T39" fmla="*/ 148 h 229"/>
                  <a:gd name="T40" fmla="*/ 124 w 272"/>
                  <a:gd name="T41" fmla="*/ 146 h 229"/>
                  <a:gd name="T42" fmla="*/ 122 w 272"/>
                  <a:gd name="T43" fmla="*/ 148 h 229"/>
                  <a:gd name="T44" fmla="*/ 120 w 272"/>
                  <a:gd name="T45" fmla="*/ 150 h 229"/>
                  <a:gd name="T46" fmla="*/ 115 w 272"/>
                  <a:gd name="T47" fmla="*/ 153 h 229"/>
                  <a:gd name="T48" fmla="*/ 110 w 272"/>
                  <a:gd name="T49" fmla="*/ 155 h 229"/>
                  <a:gd name="T50" fmla="*/ 103 w 272"/>
                  <a:gd name="T51" fmla="*/ 157 h 229"/>
                  <a:gd name="T52" fmla="*/ 93 w 272"/>
                  <a:gd name="T53" fmla="*/ 157 h 229"/>
                  <a:gd name="T54" fmla="*/ 84 w 272"/>
                  <a:gd name="T55" fmla="*/ 157 h 229"/>
                  <a:gd name="T56" fmla="*/ 77 w 272"/>
                  <a:gd name="T57" fmla="*/ 157 h 229"/>
                  <a:gd name="T58" fmla="*/ 65 w 272"/>
                  <a:gd name="T59" fmla="*/ 153 h 229"/>
                  <a:gd name="T60" fmla="*/ 55 w 272"/>
                  <a:gd name="T61" fmla="*/ 146 h 229"/>
                  <a:gd name="T62" fmla="*/ 48 w 272"/>
                  <a:gd name="T63" fmla="*/ 138 h 229"/>
                  <a:gd name="T64" fmla="*/ 43 w 272"/>
                  <a:gd name="T65" fmla="*/ 129 h 229"/>
                  <a:gd name="T66" fmla="*/ 39 w 272"/>
                  <a:gd name="T67" fmla="*/ 122 h 229"/>
                  <a:gd name="T68" fmla="*/ 39 w 272"/>
                  <a:gd name="T69" fmla="*/ 112 h 229"/>
                  <a:gd name="T70" fmla="*/ 39 w 272"/>
                  <a:gd name="T71" fmla="*/ 105 h 229"/>
                  <a:gd name="T72" fmla="*/ 39 w 272"/>
                  <a:gd name="T73" fmla="*/ 98 h 229"/>
                  <a:gd name="T74" fmla="*/ 41 w 272"/>
                  <a:gd name="T75" fmla="*/ 91 h 229"/>
                  <a:gd name="T76" fmla="*/ 41 w 272"/>
                  <a:gd name="T77" fmla="*/ 86 h 229"/>
                  <a:gd name="T78" fmla="*/ 43 w 272"/>
                  <a:gd name="T79" fmla="*/ 84 h 229"/>
                  <a:gd name="T80" fmla="*/ 43 w 272"/>
                  <a:gd name="T81" fmla="*/ 81 h 229"/>
                  <a:gd name="T82" fmla="*/ 43 w 272"/>
                  <a:gd name="T83" fmla="*/ 81 h 229"/>
                  <a:gd name="T84" fmla="*/ 39 w 272"/>
                  <a:gd name="T85" fmla="*/ 79 h 229"/>
                  <a:gd name="T86" fmla="*/ 34 w 272"/>
                  <a:gd name="T87" fmla="*/ 76 h 229"/>
                  <a:gd name="T88" fmla="*/ 29 w 272"/>
                  <a:gd name="T89" fmla="*/ 72 h 229"/>
                  <a:gd name="T90" fmla="*/ 22 w 272"/>
                  <a:gd name="T91" fmla="*/ 64 h 229"/>
                  <a:gd name="T92" fmla="*/ 15 w 272"/>
                  <a:gd name="T93" fmla="*/ 55 h 229"/>
                  <a:gd name="T94" fmla="*/ 10 w 272"/>
                  <a:gd name="T95" fmla="*/ 45 h 229"/>
                  <a:gd name="T96" fmla="*/ 5 w 272"/>
                  <a:gd name="T97" fmla="*/ 31 h 229"/>
                  <a:gd name="T98" fmla="*/ 3 w 272"/>
                  <a:gd name="T99" fmla="*/ 17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3"/>
                    </a:moveTo>
                    <a:lnTo>
                      <a:pt x="272" y="205"/>
                    </a:lnTo>
                    <a:lnTo>
                      <a:pt x="267" y="208"/>
                    </a:lnTo>
                    <a:lnTo>
                      <a:pt x="260" y="212"/>
                    </a:lnTo>
                    <a:lnTo>
                      <a:pt x="251" y="217"/>
                    </a:lnTo>
                    <a:lnTo>
                      <a:pt x="239" y="222"/>
                    </a:lnTo>
                    <a:lnTo>
                      <a:pt x="227" y="227"/>
                    </a:lnTo>
                    <a:lnTo>
                      <a:pt x="213" y="229"/>
                    </a:lnTo>
                    <a:lnTo>
                      <a:pt x="196" y="227"/>
                    </a:lnTo>
                    <a:lnTo>
                      <a:pt x="182" y="224"/>
                    </a:lnTo>
                    <a:lnTo>
                      <a:pt x="165" y="215"/>
                    </a:lnTo>
                    <a:lnTo>
                      <a:pt x="153" y="205"/>
                    </a:lnTo>
                    <a:lnTo>
                      <a:pt x="141" y="196"/>
                    </a:lnTo>
                    <a:lnTo>
                      <a:pt x="134" y="186"/>
                    </a:lnTo>
                    <a:lnTo>
                      <a:pt x="129" y="177"/>
                    </a:lnTo>
                    <a:lnTo>
                      <a:pt x="124" y="167"/>
                    </a:lnTo>
                    <a:lnTo>
                      <a:pt x="124" y="160"/>
                    </a:lnTo>
                    <a:lnTo>
                      <a:pt x="122" y="155"/>
                    </a:lnTo>
                    <a:lnTo>
                      <a:pt x="122" y="150"/>
                    </a:lnTo>
                    <a:lnTo>
                      <a:pt x="124" y="148"/>
                    </a:lnTo>
                    <a:lnTo>
                      <a:pt x="124" y="146"/>
                    </a:lnTo>
                    <a:lnTo>
                      <a:pt x="122" y="148"/>
                    </a:lnTo>
                    <a:lnTo>
                      <a:pt x="120" y="150"/>
                    </a:lnTo>
                    <a:lnTo>
                      <a:pt x="115" y="153"/>
                    </a:lnTo>
                    <a:lnTo>
                      <a:pt x="110" y="155"/>
                    </a:lnTo>
                    <a:lnTo>
                      <a:pt x="103" y="157"/>
                    </a:lnTo>
                    <a:lnTo>
                      <a:pt x="93" y="157"/>
                    </a:lnTo>
                    <a:lnTo>
                      <a:pt x="84" y="157"/>
                    </a:lnTo>
                    <a:lnTo>
                      <a:pt x="77" y="157"/>
                    </a:lnTo>
                    <a:lnTo>
                      <a:pt x="65" y="153"/>
                    </a:lnTo>
                    <a:lnTo>
                      <a:pt x="55" y="146"/>
                    </a:lnTo>
                    <a:lnTo>
                      <a:pt x="48" y="138"/>
                    </a:lnTo>
                    <a:lnTo>
                      <a:pt x="43" y="129"/>
                    </a:lnTo>
                    <a:lnTo>
                      <a:pt x="39" y="122"/>
                    </a:lnTo>
                    <a:lnTo>
                      <a:pt x="39" y="112"/>
                    </a:lnTo>
                    <a:lnTo>
                      <a:pt x="39" y="105"/>
                    </a:lnTo>
                    <a:lnTo>
                      <a:pt x="39" y="98"/>
                    </a:lnTo>
                    <a:lnTo>
                      <a:pt x="41" y="91"/>
                    </a:lnTo>
                    <a:lnTo>
                      <a:pt x="41" y="86"/>
                    </a:lnTo>
                    <a:lnTo>
                      <a:pt x="43" y="84"/>
                    </a:lnTo>
                    <a:lnTo>
                      <a:pt x="43" y="81"/>
                    </a:lnTo>
                    <a:lnTo>
                      <a:pt x="39" y="79"/>
                    </a:lnTo>
                    <a:lnTo>
                      <a:pt x="34" y="76"/>
                    </a:lnTo>
                    <a:lnTo>
                      <a:pt x="29" y="72"/>
                    </a:lnTo>
                    <a:lnTo>
                      <a:pt x="22" y="64"/>
                    </a:lnTo>
                    <a:lnTo>
                      <a:pt x="15" y="55"/>
                    </a:lnTo>
                    <a:lnTo>
                      <a:pt x="10" y="45"/>
                    </a:lnTo>
                    <a:lnTo>
                      <a:pt x="5" y="31"/>
                    </a:lnTo>
                    <a:lnTo>
                      <a:pt x="3" y="17"/>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 name="Freeform 113"/>
              <p:cNvSpPr>
                <a:spLocks/>
              </p:cNvSpPr>
              <p:nvPr/>
            </p:nvSpPr>
            <p:spPr bwMode="auto">
              <a:xfrm>
                <a:off x="3638" y="3666"/>
                <a:ext cx="360" cy="234"/>
              </a:xfrm>
              <a:custGeom>
                <a:avLst/>
                <a:gdLst>
                  <a:gd name="T0" fmla="*/ 3 w 360"/>
                  <a:gd name="T1" fmla="*/ 205 h 236"/>
                  <a:gd name="T2" fmla="*/ 3 w 360"/>
                  <a:gd name="T3" fmla="*/ 212 h 236"/>
                  <a:gd name="T4" fmla="*/ 7 w 360"/>
                  <a:gd name="T5" fmla="*/ 219 h 236"/>
                  <a:gd name="T6" fmla="*/ 17 w 360"/>
                  <a:gd name="T7" fmla="*/ 229 h 236"/>
                  <a:gd name="T8" fmla="*/ 34 w 360"/>
                  <a:gd name="T9" fmla="*/ 236 h 236"/>
                  <a:gd name="T10" fmla="*/ 55 w 360"/>
                  <a:gd name="T11" fmla="*/ 236 h 236"/>
                  <a:gd name="T12" fmla="*/ 72 w 360"/>
                  <a:gd name="T13" fmla="*/ 229 h 236"/>
                  <a:gd name="T14" fmla="*/ 79 w 360"/>
                  <a:gd name="T15" fmla="*/ 219 h 236"/>
                  <a:gd name="T16" fmla="*/ 84 w 360"/>
                  <a:gd name="T17" fmla="*/ 212 h 236"/>
                  <a:gd name="T18" fmla="*/ 86 w 360"/>
                  <a:gd name="T19" fmla="*/ 205 h 236"/>
                  <a:gd name="T20" fmla="*/ 88 w 360"/>
                  <a:gd name="T21" fmla="*/ 205 h 236"/>
                  <a:gd name="T22" fmla="*/ 100 w 360"/>
                  <a:gd name="T23" fmla="*/ 215 h 236"/>
                  <a:gd name="T24" fmla="*/ 119 w 360"/>
                  <a:gd name="T25" fmla="*/ 224 h 236"/>
                  <a:gd name="T26" fmla="*/ 148 w 360"/>
                  <a:gd name="T27" fmla="*/ 229 h 236"/>
                  <a:gd name="T28" fmla="*/ 179 w 360"/>
                  <a:gd name="T29" fmla="*/ 224 h 236"/>
                  <a:gd name="T30" fmla="*/ 208 w 360"/>
                  <a:gd name="T31" fmla="*/ 205 h 236"/>
                  <a:gd name="T32" fmla="*/ 227 w 360"/>
                  <a:gd name="T33" fmla="*/ 186 h 236"/>
                  <a:gd name="T34" fmla="*/ 234 w 360"/>
                  <a:gd name="T35" fmla="*/ 169 h 236"/>
                  <a:gd name="T36" fmla="*/ 236 w 360"/>
                  <a:gd name="T37" fmla="*/ 155 h 236"/>
                  <a:gd name="T38" fmla="*/ 236 w 360"/>
                  <a:gd name="T39" fmla="*/ 148 h 236"/>
                  <a:gd name="T40" fmla="*/ 236 w 360"/>
                  <a:gd name="T41" fmla="*/ 148 h 236"/>
                  <a:gd name="T42" fmla="*/ 243 w 360"/>
                  <a:gd name="T43" fmla="*/ 153 h 236"/>
                  <a:gd name="T44" fmla="*/ 258 w 360"/>
                  <a:gd name="T45" fmla="*/ 157 h 236"/>
                  <a:gd name="T46" fmla="*/ 274 w 360"/>
                  <a:gd name="T47" fmla="*/ 160 h 236"/>
                  <a:gd name="T48" fmla="*/ 293 w 360"/>
                  <a:gd name="T49" fmla="*/ 153 h 236"/>
                  <a:gd name="T50" fmla="*/ 313 w 360"/>
                  <a:gd name="T51" fmla="*/ 138 h 236"/>
                  <a:gd name="T52" fmla="*/ 320 w 360"/>
                  <a:gd name="T53" fmla="*/ 122 h 236"/>
                  <a:gd name="T54" fmla="*/ 322 w 360"/>
                  <a:gd name="T55" fmla="*/ 105 h 236"/>
                  <a:gd name="T56" fmla="*/ 320 w 360"/>
                  <a:gd name="T57" fmla="*/ 91 h 236"/>
                  <a:gd name="T58" fmla="*/ 317 w 360"/>
                  <a:gd name="T59" fmla="*/ 84 h 236"/>
                  <a:gd name="T60" fmla="*/ 317 w 360"/>
                  <a:gd name="T61" fmla="*/ 81 h 236"/>
                  <a:gd name="T62" fmla="*/ 324 w 360"/>
                  <a:gd name="T63" fmla="*/ 76 h 236"/>
                  <a:gd name="T64" fmla="*/ 336 w 360"/>
                  <a:gd name="T65" fmla="*/ 64 h 236"/>
                  <a:gd name="T66" fmla="*/ 351 w 360"/>
                  <a:gd name="T67" fmla="*/ 45 h 236"/>
                  <a:gd name="T68" fmla="*/ 358 w 360"/>
                  <a:gd name="T69" fmla="*/ 1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0" h="236">
                    <a:moveTo>
                      <a:pt x="0" y="203"/>
                    </a:moveTo>
                    <a:lnTo>
                      <a:pt x="3" y="205"/>
                    </a:lnTo>
                    <a:lnTo>
                      <a:pt x="3" y="208"/>
                    </a:lnTo>
                    <a:lnTo>
                      <a:pt x="3" y="212"/>
                    </a:lnTo>
                    <a:lnTo>
                      <a:pt x="5" y="215"/>
                    </a:lnTo>
                    <a:lnTo>
                      <a:pt x="7" y="219"/>
                    </a:lnTo>
                    <a:lnTo>
                      <a:pt x="12" y="224"/>
                    </a:lnTo>
                    <a:lnTo>
                      <a:pt x="17" y="229"/>
                    </a:lnTo>
                    <a:lnTo>
                      <a:pt x="24" y="234"/>
                    </a:lnTo>
                    <a:lnTo>
                      <a:pt x="34" y="236"/>
                    </a:lnTo>
                    <a:lnTo>
                      <a:pt x="43" y="236"/>
                    </a:lnTo>
                    <a:lnTo>
                      <a:pt x="55" y="236"/>
                    </a:lnTo>
                    <a:lnTo>
                      <a:pt x="65" y="234"/>
                    </a:lnTo>
                    <a:lnTo>
                      <a:pt x="72" y="229"/>
                    </a:lnTo>
                    <a:lnTo>
                      <a:pt x="76" y="224"/>
                    </a:lnTo>
                    <a:lnTo>
                      <a:pt x="79" y="219"/>
                    </a:lnTo>
                    <a:lnTo>
                      <a:pt x="84" y="215"/>
                    </a:lnTo>
                    <a:lnTo>
                      <a:pt x="84" y="212"/>
                    </a:lnTo>
                    <a:lnTo>
                      <a:pt x="86" y="208"/>
                    </a:lnTo>
                    <a:lnTo>
                      <a:pt x="86" y="205"/>
                    </a:lnTo>
                    <a:lnTo>
                      <a:pt x="88" y="205"/>
                    </a:lnTo>
                    <a:lnTo>
                      <a:pt x="91" y="210"/>
                    </a:lnTo>
                    <a:lnTo>
                      <a:pt x="100" y="215"/>
                    </a:lnTo>
                    <a:lnTo>
                      <a:pt x="110" y="219"/>
                    </a:lnTo>
                    <a:lnTo>
                      <a:pt x="119" y="224"/>
                    </a:lnTo>
                    <a:lnTo>
                      <a:pt x="134" y="227"/>
                    </a:lnTo>
                    <a:lnTo>
                      <a:pt x="148" y="229"/>
                    </a:lnTo>
                    <a:lnTo>
                      <a:pt x="162" y="229"/>
                    </a:lnTo>
                    <a:lnTo>
                      <a:pt x="179" y="224"/>
                    </a:lnTo>
                    <a:lnTo>
                      <a:pt x="193" y="217"/>
                    </a:lnTo>
                    <a:lnTo>
                      <a:pt x="208" y="205"/>
                    </a:lnTo>
                    <a:lnTo>
                      <a:pt x="217" y="196"/>
                    </a:lnTo>
                    <a:lnTo>
                      <a:pt x="227" y="186"/>
                    </a:lnTo>
                    <a:lnTo>
                      <a:pt x="231" y="177"/>
                    </a:lnTo>
                    <a:lnTo>
                      <a:pt x="234" y="169"/>
                    </a:lnTo>
                    <a:lnTo>
                      <a:pt x="236" y="162"/>
                    </a:lnTo>
                    <a:lnTo>
                      <a:pt x="236" y="155"/>
                    </a:lnTo>
                    <a:lnTo>
                      <a:pt x="236" y="150"/>
                    </a:lnTo>
                    <a:lnTo>
                      <a:pt x="236" y="148"/>
                    </a:lnTo>
                    <a:lnTo>
                      <a:pt x="239" y="150"/>
                    </a:lnTo>
                    <a:lnTo>
                      <a:pt x="243" y="153"/>
                    </a:lnTo>
                    <a:lnTo>
                      <a:pt x="251" y="155"/>
                    </a:lnTo>
                    <a:lnTo>
                      <a:pt x="258" y="157"/>
                    </a:lnTo>
                    <a:lnTo>
                      <a:pt x="265" y="160"/>
                    </a:lnTo>
                    <a:lnTo>
                      <a:pt x="274" y="160"/>
                    </a:lnTo>
                    <a:lnTo>
                      <a:pt x="284" y="157"/>
                    </a:lnTo>
                    <a:lnTo>
                      <a:pt x="293" y="153"/>
                    </a:lnTo>
                    <a:lnTo>
                      <a:pt x="303" y="148"/>
                    </a:lnTo>
                    <a:lnTo>
                      <a:pt x="313" y="138"/>
                    </a:lnTo>
                    <a:lnTo>
                      <a:pt x="317" y="131"/>
                    </a:lnTo>
                    <a:lnTo>
                      <a:pt x="320" y="122"/>
                    </a:lnTo>
                    <a:lnTo>
                      <a:pt x="322" y="112"/>
                    </a:lnTo>
                    <a:lnTo>
                      <a:pt x="322" y="105"/>
                    </a:lnTo>
                    <a:lnTo>
                      <a:pt x="320" y="98"/>
                    </a:lnTo>
                    <a:lnTo>
                      <a:pt x="320" y="91"/>
                    </a:lnTo>
                    <a:lnTo>
                      <a:pt x="317" y="86"/>
                    </a:lnTo>
                    <a:lnTo>
                      <a:pt x="317" y="84"/>
                    </a:lnTo>
                    <a:lnTo>
                      <a:pt x="315" y="84"/>
                    </a:lnTo>
                    <a:lnTo>
                      <a:pt x="317" y="81"/>
                    </a:lnTo>
                    <a:lnTo>
                      <a:pt x="320" y="79"/>
                    </a:lnTo>
                    <a:lnTo>
                      <a:pt x="324" y="76"/>
                    </a:lnTo>
                    <a:lnTo>
                      <a:pt x="332" y="72"/>
                    </a:lnTo>
                    <a:lnTo>
                      <a:pt x="336" y="64"/>
                    </a:lnTo>
                    <a:lnTo>
                      <a:pt x="343" y="55"/>
                    </a:lnTo>
                    <a:lnTo>
                      <a:pt x="351" y="45"/>
                    </a:lnTo>
                    <a:lnTo>
                      <a:pt x="355" y="33"/>
                    </a:lnTo>
                    <a:lnTo>
                      <a:pt x="358" y="17"/>
                    </a:lnTo>
                    <a:lnTo>
                      <a:pt x="36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03" name="Freeform 114"/>
            <p:cNvSpPr>
              <a:spLocks/>
            </p:cNvSpPr>
            <p:nvPr/>
          </p:nvSpPr>
          <p:spPr bwMode="auto">
            <a:xfrm>
              <a:off x="4347" y="4062"/>
              <a:ext cx="114" cy="115"/>
            </a:xfrm>
            <a:custGeom>
              <a:avLst/>
              <a:gdLst>
                <a:gd name="T0" fmla="*/ 112 w 115"/>
                <a:gd name="T1" fmla="*/ 112 h 115"/>
                <a:gd name="T2" fmla="*/ 115 w 115"/>
                <a:gd name="T3" fmla="*/ 0 h 115"/>
                <a:gd name="T4" fmla="*/ 0 w 115"/>
                <a:gd name="T5" fmla="*/ 0 h 115"/>
                <a:gd name="T6" fmla="*/ 0 w 115"/>
                <a:gd name="T7" fmla="*/ 115 h 115"/>
                <a:gd name="T8" fmla="*/ 115 w 115"/>
                <a:gd name="T9" fmla="*/ 115 h 115"/>
                <a:gd name="T10" fmla="*/ 115 w 115"/>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5">
                  <a:moveTo>
                    <a:pt x="112" y="112"/>
                  </a:moveTo>
                  <a:lnTo>
                    <a:pt x="115" y="0"/>
                  </a:lnTo>
                  <a:lnTo>
                    <a:pt x="0" y="0"/>
                  </a:lnTo>
                  <a:lnTo>
                    <a:pt x="0" y="115"/>
                  </a:lnTo>
                  <a:lnTo>
                    <a:pt x="115" y="115"/>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104" name="Freeform 115"/>
            <p:cNvSpPr>
              <a:spLocks/>
            </p:cNvSpPr>
            <p:nvPr/>
          </p:nvSpPr>
          <p:spPr bwMode="auto">
            <a:xfrm>
              <a:off x="4986" y="4062"/>
              <a:ext cx="110" cy="115"/>
            </a:xfrm>
            <a:custGeom>
              <a:avLst/>
              <a:gdLst>
                <a:gd name="T0" fmla="*/ 112 w 112"/>
                <a:gd name="T1" fmla="*/ 112 h 115"/>
                <a:gd name="T2" fmla="*/ 112 w 112"/>
                <a:gd name="T3" fmla="*/ 0 h 115"/>
                <a:gd name="T4" fmla="*/ 0 w 112"/>
                <a:gd name="T5" fmla="*/ 0 h 115"/>
                <a:gd name="T6" fmla="*/ 0 w 112"/>
                <a:gd name="T7" fmla="*/ 115 h 115"/>
                <a:gd name="T8" fmla="*/ 112 w 112"/>
                <a:gd name="T9" fmla="*/ 115 h 115"/>
                <a:gd name="T10" fmla="*/ 112 w 112"/>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5">
                  <a:moveTo>
                    <a:pt x="112" y="112"/>
                  </a:moveTo>
                  <a:lnTo>
                    <a:pt x="112" y="0"/>
                  </a:lnTo>
                  <a:lnTo>
                    <a:pt x="0" y="0"/>
                  </a:lnTo>
                  <a:lnTo>
                    <a:pt x="0" y="115"/>
                  </a:lnTo>
                  <a:lnTo>
                    <a:pt x="112" y="115"/>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105" name="Line 116"/>
            <p:cNvSpPr>
              <a:spLocks noChangeShapeType="1"/>
            </p:cNvSpPr>
            <p:nvPr/>
          </p:nvSpPr>
          <p:spPr bwMode="auto">
            <a:xfrm>
              <a:off x="4207" y="2557"/>
              <a:ext cx="0" cy="1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117"/>
            <p:cNvSpPr>
              <a:spLocks noChangeShapeType="1"/>
            </p:cNvSpPr>
            <p:nvPr/>
          </p:nvSpPr>
          <p:spPr bwMode="auto">
            <a:xfrm flipH="1" flipV="1">
              <a:off x="3719" y="2814"/>
              <a:ext cx="173" cy="9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7" name="Line 118"/>
            <p:cNvSpPr>
              <a:spLocks noChangeShapeType="1"/>
            </p:cNvSpPr>
            <p:nvPr/>
          </p:nvSpPr>
          <p:spPr bwMode="auto">
            <a:xfrm flipV="1">
              <a:off x="4519" y="2811"/>
              <a:ext cx="184" cy="10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 name="Line 119"/>
            <p:cNvSpPr>
              <a:spLocks noChangeShapeType="1"/>
            </p:cNvSpPr>
            <p:nvPr/>
          </p:nvSpPr>
          <p:spPr bwMode="auto">
            <a:xfrm flipH="1">
              <a:off x="3682" y="3049"/>
              <a:ext cx="253" cy="3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Freeform 120"/>
            <p:cNvSpPr>
              <a:spLocks/>
            </p:cNvSpPr>
            <p:nvPr/>
          </p:nvSpPr>
          <p:spPr bwMode="auto">
            <a:xfrm>
              <a:off x="3745" y="3200"/>
              <a:ext cx="114" cy="112"/>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113 w 113"/>
                <a:gd name="T13" fmla="*/ 112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15">
                  <a:moveTo>
                    <a:pt x="113" y="112"/>
                  </a:moveTo>
                  <a:lnTo>
                    <a:pt x="113" y="0"/>
                  </a:lnTo>
                  <a:lnTo>
                    <a:pt x="0" y="0"/>
                  </a:lnTo>
                  <a:lnTo>
                    <a:pt x="0" y="115"/>
                  </a:lnTo>
                  <a:lnTo>
                    <a:pt x="113" y="115"/>
                  </a:lnTo>
                  <a:lnTo>
                    <a:pt x="113" y="112"/>
                  </a:lnTo>
                  <a:close/>
                </a:path>
              </a:pathLst>
            </a:custGeom>
            <a:solidFill>
              <a:srgbClr val="FFFF66">
                <a:alpha val="50195"/>
              </a:srgbClr>
            </a:solidFill>
            <a:ln w="9525">
              <a:solidFill>
                <a:schemeClr val="tx1"/>
              </a:solidFill>
              <a:round/>
              <a:headEnd/>
              <a:tailEnd/>
            </a:ln>
          </p:spPr>
          <p:txBody>
            <a:bodyPr/>
            <a:lstStyle/>
            <a:p>
              <a:endParaRPr lang="en-US"/>
            </a:p>
          </p:txBody>
        </p:sp>
        <p:sp>
          <p:nvSpPr>
            <p:cNvPr id="1110" name="Freeform 121"/>
            <p:cNvSpPr>
              <a:spLocks/>
            </p:cNvSpPr>
            <p:nvPr/>
          </p:nvSpPr>
          <p:spPr bwMode="auto">
            <a:xfrm>
              <a:off x="3983" y="3263"/>
              <a:ext cx="114" cy="115"/>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115">
                  <a:moveTo>
                    <a:pt x="113" y="112"/>
                  </a:moveTo>
                  <a:lnTo>
                    <a:pt x="113" y="0"/>
                  </a:lnTo>
                  <a:lnTo>
                    <a:pt x="0" y="0"/>
                  </a:lnTo>
                  <a:lnTo>
                    <a:pt x="0" y="115"/>
                  </a:lnTo>
                  <a:lnTo>
                    <a:pt x="113" y="115"/>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1111" name="Line 122"/>
            <p:cNvSpPr>
              <a:spLocks noChangeShapeType="1"/>
            </p:cNvSpPr>
            <p:nvPr/>
          </p:nvSpPr>
          <p:spPr bwMode="auto">
            <a:xfrm>
              <a:off x="4468" y="3055"/>
              <a:ext cx="261" cy="3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Freeform 123"/>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3" name="Freeform 124"/>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114" name="Line 125"/>
            <p:cNvSpPr>
              <a:spLocks noChangeShapeType="1"/>
            </p:cNvSpPr>
            <p:nvPr/>
          </p:nvSpPr>
          <p:spPr bwMode="auto">
            <a:xfrm flipH="1" flipV="1">
              <a:off x="3275" y="3448"/>
              <a:ext cx="140" cy="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 name="Line 126"/>
            <p:cNvSpPr>
              <a:spLocks noChangeShapeType="1"/>
            </p:cNvSpPr>
            <p:nvPr/>
          </p:nvSpPr>
          <p:spPr bwMode="auto">
            <a:xfrm flipV="1">
              <a:off x="4989" y="3448"/>
              <a:ext cx="147" cy="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127"/>
            <p:cNvSpPr>
              <a:spLocks noChangeShapeType="1"/>
            </p:cNvSpPr>
            <p:nvPr/>
          </p:nvSpPr>
          <p:spPr bwMode="auto">
            <a:xfrm flipH="1">
              <a:off x="3348" y="3877"/>
              <a:ext cx="180" cy="1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128"/>
            <p:cNvSpPr>
              <a:spLocks noChangeShapeType="1"/>
            </p:cNvSpPr>
            <p:nvPr/>
          </p:nvSpPr>
          <p:spPr bwMode="auto">
            <a:xfrm>
              <a:off x="3822" y="3883"/>
              <a:ext cx="184"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129"/>
            <p:cNvSpPr>
              <a:spLocks noChangeShapeType="1"/>
            </p:cNvSpPr>
            <p:nvPr/>
          </p:nvSpPr>
          <p:spPr bwMode="auto">
            <a:xfrm flipH="1">
              <a:off x="4406" y="3880"/>
              <a:ext cx="176"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130"/>
            <p:cNvSpPr>
              <a:spLocks noChangeShapeType="1"/>
            </p:cNvSpPr>
            <p:nvPr/>
          </p:nvSpPr>
          <p:spPr bwMode="auto">
            <a:xfrm>
              <a:off x="4883" y="3873"/>
              <a:ext cx="158" cy="1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131"/>
            <p:cNvSpPr>
              <a:spLocks noChangeShapeType="1"/>
            </p:cNvSpPr>
            <p:nvPr/>
          </p:nvSpPr>
          <p:spPr bwMode="auto">
            <a:xfrm>
              <a:off x="3994" y="3666"/>
              <a:ext cx="4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 name="Freeform 132"/>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2" name="Freeform 133"/>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123" name="Line 134"/>
            <p:cNvSpPr>
              <a:spLocks noChangeShapeType="1"/>
            </p:cNvSpPr>
            <p:nvPr/>
          </p:nvSpPr>
          <p:spPr bwMode="auto">
            <a:xfrm flipH="1" flipV="1">
              <a:off x="3983" y="3072"/>
              <a:ext cx="48" cy="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35" name="Rectangle 135"/>
          <p:cNvSpPr>
            <a:spLocks noChangeArrowheads="1"/>
          </p:cNvSpPr>
          <p:nvPr/>
        </p:nvSpPr>
        <p:spPr bwMode="ltGray">
          <a:xfrm>
            <a:off x="8001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6" name="Rectangle 136"/>
          <p:cNvSpPr>
            <a:spLocks noChangeArrowheads="1"/>
          </p:cNvSpPr>
          <p:nvPr/>
        </p:nvSpPr>
        <p:spPr bwMode="ltGray">
          <a:xfrm>
            <a:off x="3048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7" name="Rectangle 137"/>
          <p:cNvSpPr>
            <a:spLocks noChangeArrowheads="1"/>
          </p:cNvSpPr>
          <p:nvPr/>
        </p:nvSpPr>
        <p:spPr bwMode="ltGray">
          <a:xfrm>
            <a:off x="18669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8" name="Rectangle 138"/>
          <p:cNvSpPr>
            <a:spLocks noChangeArrowheads="1"/>
          </p:cNvSpPr>
          <p:nvPr/>
        </p:nvSpPr>
        <p:spPr bwMode="ltGray">
          <a:xfrm>
            <a:off x="13716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9" name="Rectangle 139"/>
          <p:cNvSpPr>
            <a:spLocks noChangeArrowheads="1"/>
          </p:cNvSpPr>
          <p:nvPr/>
        </p:nvSpPr>
        <p:spPr bwMode="ltGray">
          <a:xfrm>
            <a:off x="29337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0" name="Rectangle 140"/>
          <p:cNvSpPr>
            <a:spLocks noChangeArrowheads="1"/>
          </p:cNvSpPr>
          <p:nvPr/>
        </p:nvSpPr>
        <p:spPr bwMode="ltGray">
          <a:xfrm>
            <a:off x="24384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1" name="Rectangle 141"/>
          <p:cNvSpPr>
            <a:spLocks noChangeArrowheads="1"/>
          </p:cNvSpPr>
          <p:nvPr/>
        </p:nvSpPr>
        <p:spPr bwMode="ltGray">
          <a:xfrm>
            <a:off x="40005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2" name="Rectangle 142"/>
          <p:cNvSpPr>
            <a:spLocks noChangeArrowheads="1"/>
          </p:cNvSpPr>
          <p:nvPr/>
        </p:nvSpPr>
        <p:spPr bwMode="ltGray">
          <a:xfrm>
            <a:off x="35052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3" name="Rectangle 143"/>
          <p:cNvSpPr>
            <a:spLocks noChangeArrowheads="1"/>
          </p:cNvSpPr>
          <p:nvPr/>
        </p:nvSpPr>
        <p:spPr bwMode="ltGray">
          <a:xfrm>
            <a:off x="50673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4" name="Rectangle 144"/>
          <p:cNvSpPr>
            <a:spLocks noChangeArrowheads="1"/>
          </p:cNvSpPr>
          <p:nvPr/>
        </p:nvSpPr>
        <p:spPr bwMode="ltGray">
          <a:xfrm>
            <a:off x="45720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5" name="Rectangle 145"/>
          <p:cNvSpPr>
            <a:spLocks noChangeArrowheads="1"/>
          </p:cNvSpPr>
          <p:nvPr/>
        </p:nvSpPr>
        <p:spPr bwMode="ltGray">
          <a:xfrm>
            <a:off x="61341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6" name="Rectangle 146"/>
          <p:cNvSpPr>
            <a:spLocks noChangeArrowheads="1"/>
          </p:cNvSpPr>
          <p:nvPr/>
        </p:nvSpPr>
        <p:spPr bwMode="ltGray">
          <a:xfrm>
            <a:off x="56388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7" name="Rectangle 147"/>
          <p:cNvSpPr>
            <a:spLocks noChangeArrowheads="1"/>
          </p:cNvSpPr>
          <p:nvPr/>
        </p:nvSpPr>
        <p:spPr bwMode="ltGray">
          <a:xfrm>
            <a:off x="72009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8" name="Rectangle 148"/>
          <p:cNvSpPr>
            <a:spLocks noChangeArrowheads="1"/>
          </p:cNvSpPr>
          <p:nvPr/>
        </p:nvSpPr>
        <p:spPr bwMode="ltGray">
          <a:xfrm>
            <a:off x="67056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9" name="Rectangle 149"/>
          <p:cNvSpPr>
            <a:spLocks noChangeArrowheads="1"/>
          </p:cNvSpPr>
          <p:nvPr/>
        </p:nvSpPr>
        <p:spPr bwMode="ltGray">
          <a:xfrm>
            <a:off x="82677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0" name="Rectangle 150"/>
          <p:cNvSpPr>
            <a:spLocks noChangeArrowheads="1"/>
          </p:cNvSpPr>
          <p:nvPr/>
        </p:nvSpPr>
        <p:spPr bwMode="ltGray">
          <a:xfrm>
            <a:off x="77724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1" name="Rectangle 151"/>
          <p:cNvSpPr>
            <a:spLocks noChangeArrowheads="1"/>
          </p:cNvSpPr>
          <p:nvPr/>
        </p:nvSpPr>
        <p:spPr bwMode="ltGray">
          <a:xfrm>
            <a:off x="8001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2" name="Rectangle 152"/>
          <p:cNvSpPr>
            <a:spLocks noChangeArrowheads="1"/>
          </p:cNvSpPr>
          <p:nvPr/>
        </p:nvSpPr>
        <p:spPr bwMode="ltGray">
          <a:xfrm>
            <a:off x="3048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3" name="Rectangle 153"/>
          <p:cNvSpPr>
            <a:spLocks noChangeArrowheads="1"/>
          </p:cNvSpPr>
          <p:nvPr/>
        </p:nvSpPr>
        <p:spPr bwMode="ltGray">
          <a:xfrm>
            <a:off x="18669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4" name="Rectangle 154"/>
          <p:cNvSpPr>
            <a:spLocks noChangeArrowheads="1"/>
          </p:cNvSpPr>
          <p:nvPr/>
        </p:nvSpPr>
        <p:spPr bwMode="ltGray">
          <a:xfrm>
            <a:off x="13716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5" name="Rectangle 155"/>
          <p:cNvSpPr>
            <a:spLocks noChangeArrowheads="1"/>
          </p:cNvSpPr>
          <p:nvPr/>
        </p:nvSpPr>
        <p:spPr bwMode="ltGray">
          <a:xfrm>
            <a:off x="29337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6" name="Rectangle 156"/>
          <p:cNvSpPr>
            <a:spLocks noChangeArrowheads="1"/>
          </p:cNvSpPr>
          <p:nvPr/>
        </p:nvSpPr>
        <p:spPr bwMode="ltGray">
          <a:xfrm>
            <a:off x="24384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7" name="Rectangle 157"/>
          <p:cNvSpPr>
            <a:spLocks noChangeArrowheads="1"/>
          </p:cNvSpPr>
          <p:nvPr/>
        </p:nvSpPr>
        <p:spPr bwMode="ltGray">
          <a:xfrm>
            <a:off x="40005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8" name="Rectangle 158"/>
          <p:cNvSpPr>
            <a:spLocks noChangeArrowheads="1"/>
          </p:cNvSpPr>
          <p:nvPr/>
        </p:nvSpPr>
        <p:spPr bwMode="ltGray">
          <a:xfrm>
            <a:off x="35052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9" name="Rectangle 159"/>
          <p:cNvSpPr>
            <a:spLocks noChangeArrowheads="1"/>
          </p:cNvSpPr>
          <p:nvPr/>
        </p:nvSpPr>
        <p:spPr bwMode="ltGray">
          <a:xfrm>
            <a:off x="50673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0" name="Rectangle 160"/>
          <p:cNvSpPr>
            <a:spLocks noChangeArrowheads="1"/>
          </p:cNvSpPr>
          <p:nvPr/>
        </p:nvSpPr>
        <p:spPr bwMode="ltGray">
          <a:xfrm>
            <a:off x="45720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1" name="Rectangle 161"/>
          <p:cNvSpPr>
            <a:spLocks noChangeArrowheads="1"/>
          </p:cNvSpPr>
          <p:nvPr/>
        </p:nvSpPr>
        <p:spPr bwMode="ltGray">
          <a:xfrm>
            <a:off x="61341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2" name="Rectangle 162"/>
          <p:cNvSpPr>
            <a:spLocks noChangeArrowheads="1"/>
          </p:cNvSpPr>
          <p:nvPr/>
        </p:nvSpPr>
        <p:spPr bwMode="ltGray">
          <a:xfrm>
            <a:off x="56388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3" name="Rectangle 163"/>
          <p:cNvSpPr>
            <a:spLocks noChangeArrowheads="1"/>
          </p:cNvSpPr>
          <p:nvPr/>
        </p:nvSpPr>
        <p:spPr bwMode="ltGray">
          <a:xfrm>
            <a:off x="72009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4" name="Rectangle 164"/>
          <p:cNvSpPr>
            <a:spLocks noChangeArrowheads="1"/>
          </p:cNvSpPr>
          <p:nvPr/>
        </p:nvSpPr>
        <p:spPr bwMode="ltGray">
          <a:xfrm>
            <a:off x="67056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5" name="Rectangle 165"/>
          <p:cNvSpPr>
            <a:spLocks noChangeArrowheads="1"/>
          </p:cNvSpPr>
          <p:nvPr/>
        </p:nvSpPr>
        <p:spPr bwMode="ltGray">
          <a:xfrm>
            <a:off x="82677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6" name="Rectangle 166"/>
          <p:cNvSpPr>
            <a:spLocks noChangeArrowheads="1"/>
          </p:cNvSpPr>
          <p:nvPr/>
        </p:nvSpPr>
        <p:spPr bwMode="ltGray">
          <a:xfrm>
            <a:off x="77724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nvGrpSpPr>
          <p:cNvPr id="1067" name="Group 167"/>
          <p:cNvGrpSpPr>
            <a:grpSpLocks/>
          </p:cNvGrpSpPr>
          <p:nvPr/>
        </p:nvGrpSpPr>
        <p:grpSpPr bwMode="auto">
          <a:xfrm>
            <a:off x="304800" y="6783388"/>
            <a:ext cx="8458200" cy="74612"/>
            <a:chOff x="192" y="3840"/>
            <a:chExt cx="5328" cy="47"/>
          </a:xfrm>
        </p:grpSpPr>
        <p:grpSp>
          <p:nvGrpSpPr>
            <p:cNvPr id="1068" name="Group 168"/>
            <p:cNvGrpSpPr>
              <a:grpSpLocks/>
            </p:cNvGrpSpPr>
            <p:nvPr userDrawn="1"/>
          </p:nvGrpSpPr>
          <p:grpSpPr bwMode="auto">
            <a:xfrm>
              <a:off x="192" y="3840"/>
              <a:ext cx="624" cy="47"/>
              <a:chOff x="624" y="3706"/>
              <a:chExt cx="1056" cy="106"/>
            </a:xfrm>
          </p:grpSpPr>
          <p:sp>
            <p:nvSpPr>
              <p:cNvPr id="1090" name="Rectangle 16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91" name="Rectangle 17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69" name="Group 171"/>
            <p:cNvGrpSpPr>
              <a:grpSpLocks/>
            </p:cNvGrpSpPr>
            <p:nvPr userDrawn="1"/>
          </p:nvGrpSpPr>
          <p:grpSpPr bwMode="auto">
            <a:xfrm>
              <a:off x="864" y="3840"/>
              <a:ext cx="624" cy="47"/>
              <a:chOff x="624" y="3600"/>
              <a:chExt cx="1056" cy="106"/>
            </a:xfrm>
          </p:grpSpPr>
          <p:sp>
            <p:nvSpPr>
              <p:cNvPr id="1088" name="Rectangle 17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9" name="Rectangle 17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0" name="Group 174"/>
            <p:cNvGrpSpPr>
              <a:grpSpLocks/>
            </p:cNvGrpSpPr>
            <p:nvPr userDrawn="1"/>
          </p:nvGrpSpPr>
          <p:grpSpPr bwMode="auto">
            <a:xfrm>
              <a:off x="1536" y="3840"/>
              <a:ext cx="624" cy="47"/>
              <a:chOff x="624" y="3706"/>
              <a:chExt cx="1056" cy="106"/>
            </a:xfrm>
          </p:grpSpPr>
          <p:sp>
            <p:nvSpPr>
              <p:cNvPr id="1086" name="Rectangle 1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7" name="Rectangle 1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1" name="Group 177"/>
            <p:cNvGrpSpPr>
              <a:grpSpLocks/>
            </p:cNvGrpSpPr>
            <p:nvPr userDrawn="1"/>
          </p:nvGrpSpPr>
          <p:grpSpPr bwMode="auto">
            <a:xfrm>
              <a:off x="2208" y="3840"/>
              <a:ext cx="624" cy="47"/>
              <a:chOff x="624" y="3600"/>
              <a:chExt cx="1056" cy="106"/>
            </a:xfrm>
          </p:grpSpPr>
          <p:sp>
            <p:nvSpPr>
              <p:cNvPr id="1084" name="Rectangle 1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5" name="Rectangle 1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2" name="Group 180"/>
            <p:cNvGrpSpPr>
              <a:grpSpLocks/>
            </p:cNvGrpSpPr>
            <p:nvPr userDrawn="1"/>
          </p:nvGrpSpPr>
          <p:grpSpPr bwMode="auto">
            <a:xfrm>
              <a:off x="2880" y="3840"/>
              <a:ext cx="624" cy="47"/>
              <a:chOff x="624" y="3706"/>
              <a:chExt cx="1056" cy="106"/>
            </a:xfrm>
          </p:grpSpPr>
          <p:sp>
            <p:nvSpPr>
              <p:cNvPr id="1082" name="Rectangle 1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3" name="Rectangle 1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3" name="Group 183"/>
            <p:cNvGrpSpPr>
              <a:grpSpLocks/>
            </p:cNvGrpSpPr>
            <p:nvPr userDrawn="1"/>
          </p:nvGrpSpPr>
          <p:grpSpPr bwMode="auto">
            <a:xfrm>
              <a:off x="3552" y="3840"/>
              <a:ext cx="624" cy="47"/>
              <a:chOff x="624" y="3600"/>
              <a:chExt cx="1056" cy="106"/>
            </a:xfrm>
          </p:grpSpPr>
          <p:sp>
            <p:nvSpPr>
              <p:cNvPr id="1080" name="Rectangle 1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1" name="Rectangle 1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4" name="Group 186"/>
            <p:cNvGrpSpPr>
              <a:grpSpLocks/>
            </p:cNvGrpSpPr>
            <p:nvPr userDrawn="1"/>
          </p:nvGrpSpPr>
          <p:grpSpPr bwMode="auto">
            <a:xfrm>
              <a:off x="4224" y="3840"/>
              <a:ext cx="624" cy="47"/>
              <a:chOff x="624" y="3706"/>
              <a:chExt cx="1056" cy="106"/>
            </a:xfrm>
          </p:grpSpPr>
          <p:sp>
            <p:nvSpPr>
              <p:cNvPr id="1078" name="Rectangle 1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79" name="Rectangle 1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5" name="Group 189"/>
            <p:cNvGrpSpPr>
              <a:grpSpLocks/>
            </p:cNvGrpSpPr>
            <p:nvPr userDrawn="1"/>
          </p:nvGrpSpPr>
          <p:grpSpPr bwMode="auto">
            <a:xfrm>
              <a:off x="4896" y="3840"/>
              <a:ext cx="624" cy="47"/>
              <a:chOff x="624" y="3600"/>
              <a:chExt cx="1056" cy="106"/>
            </a:xfrm>
          </p:grpSpPr>
          <p:sp>
            <p:nvSpPr>
              <p:cNvPr id="1076" name="Rectangle 1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77" name="Rectangle 1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Lst>
  <p:transition/>
  <p:hf hdr="0" ftr="0" dt="0"/>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rgbClr val="000000"/>
        </a:buClr>
        <a:buChar char="•"/>
        <a:defRPr sz="32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000000"/>
        </a:buClr>
        <a:buChar char="•"/>
        <a:defRPr sz="2800">
          <a:solidFill>
            <a:srgbClr val="000000"/>
          </a:solidFill>
          <a:latin typeface="+mn-lt"/>
          <a:ea typeface="ＭＳ Ｐゴシック" charset="-128"/>
        </a:defRPr>
      </a:lvl2pPr>
      <a:lvl3pPr marL="1143000" indent="-228600" algn="l" rtl="0" eaLnBrk="0" fontAlgn="base" hangingPunct="0">
        <a:spcBef>
          <a:spcPct val="20000"/>
        </a:spcBef>
        <a:spcAft>
          <a:spcPct val="0"/>
        </a:spcAft>
        <a:buClr>
          <a:srgbClr val="000000"/>
        </a:buClr>
        <a:buChar char="•"/>
        <a:defRPr sz="2400">
          <a:solidFill>
            <a:srgbClr val="000000"/>
          </a:solidFill>
          <a:latin typeface="+mn-lt"/>
          <a:ea typeface="ＭＳ Ｐゴシック" charset="-128"/>
        </a:defRPr>
      </a:lvl3pPr>
      <a:lvl4pPr marL="1600200" indent="-228600" algn="l" rtl="0" eaLnBrk="0" fontAlgn="base" hangingPunct="0">
        <a:spcBef>
          <a:spcPct val="20000"/>
        </a:spcBef>
        <a:spcAft>
          <a:spcPct val="0"/>
        </a:spcAft>
        <a:buClr>
          <a:srgbClr val="000000"/>
        </a:buClr>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lr>
          <a:srgbClr val="000000"/>
        </a:buClr>
        <a:buChar char="•"/>
        <a:defRPr sz="2000">
          <a:solidFill>
            <a:srgbClr val="000000"/>
          </a:solidFill>
          <a:latin typeface="+mn-lt"/>
          <a:ea typeface="ＭＳ Ｐゴシック" charset="-128"/>
        </a:defRPr>
      </a:lvl5pPr>
      <a:lvl6pPr marL="25146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6pPr>
      <a:lvl7pPr marL="29718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7pPr>
      <a:lvl8pPr marL="34290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8pPr>
      <a:lvl9pPr marL="38862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3.em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6.xml"/><Relationship Id="rId3"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p:txBody>
          <a:bodyPr/>
          <a:lstStyle/>
          <a:p>
            <a:pPr algn="ctr" eaLnBrk="1" hangingPunct="1"/>
            <a:r>
              <a:rPr lang="en-US" altLang="en-US"/>
              <a:t>15-744: Computer Networking</a:t>
            </a:r>
          </a:p>
        </p:txBody>
      </p:sp>
      <p:sp>
        <p:nvSpPr>
          <p:cNvPr id="17410" name="Rectangle 3"/>
          <p:cNvSpPr>
            <a:spLocks noGrp="1" noChangeArrowheads="1"/>
          </p:cNvSpPr>
          <p:nvPr>
            <p:ph type="subTitle" idx="1"/>
          </p:nvPr>
        </p:nvSpPr>
        <p:spPr/>
        <p:txBody>
          <a:bodyPr/>
          <a:lstStyle/>
          <a:p>
            <a:pPr eaLnBrk="1" hangingPunct="1"/>
            <a:r>
              <a:rPr lang="en-US" altLang="en-US" dirty="0" smtClean="0"/>
              <a:t>L-13 </a:t>
            </a:r>
            <a:r>
              <a:rPr lang="en-US" altLang="en-US" dirty="0"/>
              <a:t>Data Center Networking I</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4"/>
          <p:cNvSpPr>
            <a:spLocks noGrp="1"/>
          </p:cNvSpPr>
          <p:nvPr>
            <p:ph type="title"/>
          </p:nvPr>
        </p:nvSpPr>
        <p:spPr/>
        <p:txBody>
          <a:bodyPr/>
          <a:lstStyle/>
          <a:p>
            <a:r>
              <a:rPr lang="en-US" altLang="en-US"/>
              <a:t>Layer 2 vs. Layer 3 for Data Centers</a:t>
            </a:r>
          </a:p>
        </p:txBody>
      </p:sp>
      <p:sp>
        <p:nvSpPr>
          <p:cNvPr id="419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F97CB47-F529-C342-89F2-843A29E6E189}" type="slidenum">
              <a:rPr lang="en-US" altLang="en-US" sz="1200">
                <a:solidFill>
                  <a:schemeClr val="tx2"/>
                </a:solidFill>
                <a:latin typeface="Arial Narrow" charset="0"/>
              </a:rPr>
              <a:pPr eaLnBrk="1" hangingPunct="1"/>
              <a:t>10</a:t>
            </a:fld>
            <a:endParaRPr lang="en-US" altLang="en-US" sz="1200">
              <a:solidFill>
                <a:schemeClr val="tx2"/>
              </a:solidFill>
              <a:latin typeface="Arial Narrow" charset="0"/>
            </a:endParaRPr>
          </a:p>
        </p:txBody>
      </p:sp>
      <p:pic>
        <p:nvPicPr>
          <p:cNvPr id="4198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22400"/>
            <a:ext cx="8128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Center Costs</a:t>
            </a:r>
            <a:endParaRPr lang="en-US"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340999014"/>
              </p:ext>
            </p:extLst>
          </p:nvPr>
        </p:nvGraphicFramePr>
        <p:xfrm>
          <a:off x="268941" y="1413563"/>
          <a:ext cx="8629479" cy="3535851"/>
        </p:xfrm>
        <a:graphic>
          <a:graphicData uri="http://schemas.openxmlformats.org/drawingml/2006/table">
            <a:tbl>
              <a:tblPr firstRow="1" bandRow="1">
                <a:tableStyleId>{5C22544A-7EE6-4342-B048-85BDC9FD1C3A}</a:tableStyleId>
              </a:tblPr>
              <a:tblGrid>
                <a:gridCol w="2078182"/>
                <a:gridCol w="2443942"/>
                <a:gridCol w="4107355"/>
              </a:tblGrid>
              <a:tr h="718016">
                <a:tc>
                  <a:txBody>
                    <a:bodyPr/>
                    <a:lstStyle/>
                    <a:p>
                      <a:pPr algn="ctr"/>
                      <a:r>
                        <a:rPr lang="en-US" sz="2400" dirty="0" smtClean="0"/>
                        <a:t>Amortized</a:t>
                      </a:r>
                      <a:r>
                        <a:rPr lang="en-US" sz="2400" baseline="0" dirty="0" smtClean="0"/>
                        <a:t> Cost*</a:t>
                      </a:r>
                      <a:endParaRPr lang="en-US" sz="2400" dirty="0"/>
                    </a:p>
                  </a:txBody>
                  <a:tcPr/>
                </a:tc>
                <a:tc>
                  <a:txBody>
                    <a:bodyPr/>
                    <a:lstStyle/>
                    <a:p>
                      <a:pPr algn="ctr"/>
                      <a:r>
                        <a:rPr lang="en-US" sz="2400" dirty="0" smtClean="0"/>
                        <a:t>Component</a:t>
                      </a:r>
                      <a:endParaRPr lang="en-US" sz="2400" dirty="0"/>
                    </a:p>
                  </a:txBody>
                  <a:tcPr/>
                </a:tc>
                <a:tc>
                  <a:txBody>
                    <a:bodyPr/>
                    <a:lstStyle/>
                    <a:p>
                      <a:pPr algn="ctr"/>
                      <a:r>
                        <a:rPr lang="en-US" sz="2400" dirty="0" smtClean="0"/>
                        <a:t>Sub-Components</a:t>
                      </a:r>
                      <a:endParaRPr lang="en-US" sz="2400" dirty="0"/>
                    </a:p>
                  </a:txBody>
                  <a:tcPr/>
                </a:tc>
              </a:tr>
              <a:tr h="629977">
                <a:tc>
                  <a:txBody>
                    <a:bodyPr/>
                    <a:lstStyle/>
                    <a:p>
                      <a:pPr algn="ctr"/>
                      <a:r>
                        <a:rPr lang="en-US" sz="2400" dirty="0" smtClean="0">
                          <a:solidFill>
                            <a:srgbClr val="000000"/>
                          </a:solidFill>
                        </a:rPr>
                        <a:t>~45%</a:t>
                      </a:r>
                      <a:endParaRPr lang="en-US" sz="2400" dirty="0">
                        <a:solidFill>
                          <a:srgbClr val="000000"/>
                        </a:solidFill>
                      </a:endParaRPr>
                    </a:p>
                  </a:txBody>
                  <a:tcPr/>
                </a:tc>
                <a:tc>
                  <a:txBody>
                    <a:bodyPr/>
                    <a:lstStyle/>
                    <a:p>
                      <a:pPr algn="ctr"/>
                      <a:r>
                        <a:rPr lang="en-US" sz="2400" dirty="0" smtClean="0">
                          <a:solidFill>
                            <a:srgbClr val="000000"/>
                          </a:solidFill>
                        </a:rPr>
                        <a:t>Servers</a:t>
                      </a:r>
                      <a:endParaRPr lang="en-US" sz="2400" dirty="0">
                        <a:solidFill>
                          <a:srgbClr val="000000"/>
                        </a:solidFill>
                      </a:endParaRPr>
                    </a:p>
                  </a:txBody>
                  <a:tcPr/>
                </a:tc>
                <a:tc>
                  <a:txBody>
                    <a:bodyPr/>
                    <a:lstStyle/>
                    <a:p>
                      <a:pPr algn="ctr"/>
                      <a:r>
                        <a:rPr lang="en-US" sz="2400" dirty="0" smtClean="0">
                          <a:solidFill>
                            <a:srgbClr val="000000"/>
                          </a:solidFill>
                        </a:rPr>
                        <a:t>CPU, memory,</a:t>
                      </a:r>
                      <a:r>
                        <a:rPr lang="en-US" sz="2400" baseline="0" dirty="0" smtClean="0">
                          <a:solidFill>
                            <a:srgbClr val="000000"/>
                          </a:solidFill>
                        </a:rPr>
                        <a:t> disk</a:t>
                      </a:r>
                      <a:endParaRPr lang="en-US" sz="2400" dirty="0">
                        <a:solidFill>
                          <a:srgbClr val="000000"/>
                        </a:solidFill>
                      </a:endParaRPr>
                    </a:p>
                  </a:txBody>
                  <a:tcPr/>
                </a:tc>
              </a:tr>
              <a:tr h="718016">
                <a:tc>
                  <a:txBody>
                    <a:bodyPr/>
                    <a:lstStyle/>
                    <a:p>
                      <a:pPr algn="ctr"/>
                      <a:r>
                        <a:rPr lang="en-US" sz="2400" dirty="0" smtClean="0">
                          <a:solidFill>
                            <a:srgbClr val="000000"/>
                          </a:solidFill>
                        </a:rPr>
                        <a:t>~25%</a:t>
                      </a:r>
                      <a:endParaRPr lang="en-US" sz="2400" dirty="0">
                        <a:solidFill>
                          <a:srgbClr val="000000"/>
                        </a:solidFill>
                      </a:endParaRPr>
                    </a:p>
                  </a:txBody>
                  <a:tcPr/>
                </a:tc>
                <a:tc>
                  <a:txBody>
                    <a:bodyPr/>
                    <a:lstStyle/>
                    <a:p>
                      <a:pPr algn="ctr"/>
                      <a:r>
                        <a:rPr lang="en-US" sz="2400" dirty="0" smtClean="0">
                          <a:solidFill>
                            <a:srgbClr val="000000"/>
                          </a:solidFill>
                        </a:rPr>
                        <a:t>Power</a:t>
                      </a:r>
                      <a:r>
                        <a:rPr lang="en-US" sz="2400" baseline="0" dirty="0" smtClean="0">
                          <a:solidFill>
                            <a:srgbClr val="000000"/>
                          </a:solidFill>
                        </a:rPr>
                        <a:t> i</a:t>
                      </a:r>
                      <a:r>
                        <a:rPr lang="en-US" sz="2400" dirty="0" smtClean="0">
                          <a:solidFill>
                            <a:srgbClr val="000000"/>
                          </a:solidFill>
                        </a:rPr>
                        <a:t>nfrastructure</a:t>
                      </a:r>
                      <a:endParaRPr lang="en-US" sz="2400" dirty="0">
                        <a:solidFill>
                          <a:srgbClr val="000000"/>
                        </a:solidFill>
                      </a:endParaRPr>
                    </a:p>
                  </a:txBody>
                  <a:tcPr/>
                </a:tc>
                <a:tc>
                  <a:txBody>
                    <a:bodyPr/>
                    <a:lstStyle/>
                    <a:p>
                      <a:pPr algn="ctr"/>
                      <a:r>
                        <a:rPr lang="en-US" sz="2400" dirty="0" smtClean="0">
                          <a:solidFill>
                            <a:srgbClr val="000000"/>
                          </a:solidFill>
                        </a:rPr>
                        <a:t>UPS, cooling, power</a:t>
                      </a:r>
                      <a:r>
                        <a:rPr lang="en-US" sz="2400" baseline="0" dirty="0" smtClean="0">
                          <a:solidFill>
                            <a:srgbClr val="000000"/>
                          </a:solidFill>
                        </a:rPr>
                        <a:t> distribution</a:t>
                      </a:r>
                      <a:endParaRPr lang="en-US" sz="2400" dirty="0">
                        <a:solidFill>
                          <a:srgbClr val="000000"/>
                        </a:solidFill>
                      </a:endParaRPr>
                    </a:p>
                  </a:txBody>
                  <a:tcPr/>
                </a:tc>
              </a:tr>
              <a:tr h="629977">
                <a:tc>
                  <a:txBody>
                    <a:bodyPr/>
                    <a:lstStyle/>
                    <a:p>
                      <a:pPr algn="ctr"/>
                      <a:r>
                        <a:rPr lang="en-US" sz="2400" dirty="0" smtClean="0">
                          <a:solidFill>
                            <a:srgbClr val="000000"/>
                          </a:solidFill>
                        </a:rPr>
                        <a:t>~15%</a:t>
                      </a:r>
                      <a:endParaRPr lang="en-US" sz="2400" dirty="0">
                        <a:solidFill>
                          <a:srgbClr val="000000"/>
                        </a:solidFill>
                      </a:endParaRPr>
                    </a:p>
                  </a:txBody>
                  <a:tcPr/>
                </a:tc>
                <a:tc>
                  <a:txBody>
                    <a:bodyPr/>
                    <a:lstStyle/>
                    <a:p>
                      <a:pPr algn="ctr"/>
                      <a:r>
                        <a:rPr lang="en-US" sz="2400" dirty="0" smtClean="0">
                          <a:solidFill>
                            <a:srgbClr val="000000"/>
                          </a:solidFill>
                        </a:rPr>
                        <a:t>Power draw</a:t>
                      </a:r>
                      <a:endParaRPr lang="en-US" sz="2400" dirty="0">
                        <a:solidFill>
                          <a:srgbClr val="000000"/>
                        </a:solidFill>
                      </a:endParaRPr>
                    </a:p>
                  </a:txBody>
                  <a:tcPr/>
                </a:tc>
                <a:tc>
                  <a:txBody>
                    <a:bodyPr/>
                    <a:lstStyle/>
                    <a:p>
                      <a:pPr algn="ctr"/>
                      <a:r>
                        <a:rPr lang="en-US" sz="2400" dirty="0" smtClean="0">
                          <a:solidFill>
                            <a:srgbClr val="000000"/>
                          </a:solidFill>
                        </a:rPr>
                        <a:t>Electrical utility costs</a:t>
                      </a:r>
                      <a:endParaRPr lang="en-US" sz="2400" dirty="0">
                        <a:solidFill>
                          <a:srgbClr val="000000"/>
                        </a:solidFill>
                      </a:endParaRPr>
                    </a:p>
                  </a:txBody>
                  <a:tcPr/>
                </a:tc>
              </a:tr>
              <a:tr h="629977">
                <a:tc>
                  <a:txBody>
                    <a:bodyPr/>
                    <a:lstStyle/>
                    <a:p>
                      <a:pPr algn="ctr"/>
                      <a:r>
                        <a:rPr lang="en-US" sz="2400" dirty="0" smtClean="0">
                          <a:solidFill>
                            <a:srgbClr val="000000"/>
                          </a:solidFill>
                        </a:rPr>
                        <a:t>~15%</a:t>
                      </a:r>
                      <a:endParaRPr lang="en-US" sz="2400" dirty="0">
                        <a:solidFill>
                          <a:srgbClr val="000000"/>
                        </a:solidFill>
                      </a:endParaRPr>
                    </a:p>
                  </a:txBody>
                  <a:tcPr/>
                </a:tc>
                <a:tc>
                  <a:txBody>
                    <a:bodyPr/>
                    <a:lstStyle/>
                    <a:p>
                      <a:pPr algn="ctr"/>
                      <a:r>
                        <a:rPr lang="en-US" sz="2400" dirty="0" smtClean="0">
                          <a:solidFill>
                            <a:srgbClr val="000000"/>
                          </a:solidFill>
                        </a:rPr>
                        <a:t>Network</a:t>
                      </a:r>
                      <a:endParaRPr lang="en-US" sz="2400" dirty="0">
                        <a:solidFill>
                          <a:srgbClr val="000000"/>
                        </a:solidFill>
                      </a:endParaRPr>
                    </a:p>
                  </a:txBody>
                  <a:tcPr/>
                </a:tc>
                <a:tc>
                  <a:txBody>
                    <a:bodyPr/>
                    <a:lstStyle/>
                    <a:p>
                      <a:pPr algn="ctr"/>
                      <a:r>
                        <a:rPr lang="en-US" sz="2400" baseline="0" dirty="0" smtClean="0">
                          <a:solidFill>
                            <a:srgbClr val="000000"/>
                          </a:solidFill>
                        </a:rPr>
                        <a:t>Switches, l</a:t>
                      </a:r>
                      <a:r>
                        <a:rPr lang="en-US" sz="2400" dirty="0" smtClean="0">
                          <a:solidFill>
                            <a:srgbClr val="000000"/>
                          </a:solidFill>
                        </a:rPr>
                        <a:t>inks,</a:t>
                      </a:r>
                      <a:r>
                        <a:rPr lang="en-US" sz="2400" baseline="0" dirty="0" smtClean="0">
                          <a:solidFill>
                            <a:srgbClr val="000000"/>
                          </a:solidFill>
                        </a:rPr>
                        <a:t> transit</a:t>
                      </a:r>
                      <a:endParaRPr lang="en-US" sz="2400" dirty="0">
                        <a:solidFill>
                          <a:srgbClr val="000000"/>
                        </a:solidFill>
                      </a:endParaRPr>
                    </a:p>
                  </a:txBody>
                  <a:tcPr/>
                </a:tc>
              </a:tr>
            </a:tbl>
          </a:graphicData>
        </a:graphic>
      </p:graphicFrame>
      <p:sp>
        <p:nvSpPr>
          <p:cNvPr id="6" name="TextBox 5"/>
          <p:cNvSpPr txBox="1"/>
          <p:nvPr/>
        </p:nvSpPr>
        <p:spPr>
          <a:xfrm>
            <a:off x="268941" y="6071889"/>
            <a:ext cx="7922460" cy="646331"/>
          </a:xfrm>
          <a:prstGeom prst="rect">
            <a:avLst/>
          </a:prstGeom>
          <a:noFill/>
        </p:spPr>
        <p:txBody>
          <a:bodyPr wrap="square" rtlCol="0">
            <a:spAutoFit/>
          </a:bodyPr>
          <a:lstStyle/>
          <a:p>
            <a:pPr marL="0" lvl="1" algn="l"/>
            <a:r>
              <a:rPr lang="en-US" sz="1800" dirty="0" smtClean="0"/>
              <a:t>*3 yr amortization for servers, 15 yr for infrastructure</a:t>
            </a:r>
            <a:r>
              <a:rPr lang="en-US" sz="1050" dirty="0" smtClean="0"/>
              <a:t>; </a:t>
            </a:r>
            <a:r>
              <a:rPr lang="en-US" sz="1800" dirty="0" smtClean="0"/>
              <a:t>5% cost of money</a:t>
            </a:r>
            <a:endParaRPr lang="en-US" sz="1600" dirty="0" smtClean="0"/>
          </a:p>
          <a:p>
            <a:pPr marL="0" lvl="1" algn="l"/>
            <a:endParaRPr lang="en-US" sz="1800" dirty="0"/>
          </a:p>
        </p:txBody>
      </p:sp>
      <p:sp>
        <p:nvSpPr>
          <p:cNvPr id="7" name="TextBox 6"/>
          <p:cNvSpPr txBox="1"/>
          <p:nvPr/>
        </p:nvSpPr>
        <p:spPr>
          <a:xfrm>
            <a:off x="215742" y="5355822"/>
            <a:ext cx="7739537" cy="646331"/>
          </a:xfrm>
          <a:prstGeom prst="rect">
            <a:avLst/>
          </a:prstGeom>
          <a:noFill/>
        </p:spPr>
        <p:txBody>
          <a:bodyPr wrap="square" rtlCol="0">
            <a:spAutoFit/>
          </a:bodyPr>
          <a:lstStyle/>
          <a:p>
            <a:pPr algn="l"/>
            <a:r>
              <a:rPr lang="en-US" sz="1800" b="1" dirty="0" smtClean="0">
                <a:solidFill>
                  <a:schemeClr val="accent6"/>
                </a:solidFill>
              </a:rPr>
              <a:t>The Cost of a Cloud: Research Problems in Data Center Networks.  </a:t>
            </a:r>
            <a:r>
              <a:rPr lang="en-US" sz="1800" dirty="0" smtClean="0">
                <a:solidFill>
                  <a:schemeClr val="accent6"/>
                </a:solidFill>
              </a:rPr>
              <a:t>Sigcomm</a:t>
            </a:r>
            <a:r>
              <a:rPr lang="en-US" sz="1800" b="1" dirty="0" smtClean="0">
                <a:solidFill>
                  <a:schemeClr val="accent6"/>
                </a:solidFill>
              </a:rPr>
              <a:t>  </a:t>
            </a:r>
            <a:r>
              <a:rPr lang="en-US" sz="1800" dirty="0" smtClean="0">
                <a:solidFill>
                  <a:schemeClr val="accent6"/>
                </a:solidFill>
              </a:rPr>
              <a:t>CCR 2009.  Greenberg, Hamilton, Maltz, Patel</a:t>
            </a:r>
            <a:r>
              <a:rPr lang="en-US" sz="1800" dirty="0" smtClean="0"/>
              <a:t>.</a:t>
            </a:r>
            <a:endParaRPr lang="en-US" sz="1800" dirty="0"/>
          </a:p>
        </p:txBody>
      </p:sp>
      <p:sp>
        <p:nvSpPr>
          <p:cNvPr id="8" name="Rectangle 7"/>
          <p:cNvSpPr/>
          <p:nvPr/>
        </p:nvSpPr>
        <p:spPr>
          <a:xfrm>
            <a:off x="268941" y="2197652"/>
            <a:ext cx="8629479" cy="673652"/>
          </a:xfrm>
          <a:prstGeom prst="rect">
            <a:avLst/>
          </a:prstGeom>
          <a:solidFill>
            <a:schemeClr val="accent2">
              <a:lumMod val="40000"/>
              <a:lumOff val="60000"/>
              <a:alpha val="33000"/>
            </a:schemeClr>
          </a:solidFill>
          <a:ln w="1016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22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Server Costs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30% utilization considered “good” in most data centers!</a:t>
            </a:r>
          </a:p>
          <a:p>
            <a:endParaRPr lang="en-US" dirty="0" smtClean="0"/>
          </a:p>
          <a:p>
            <a:endParaRPr lang="en-US" dirty="0" smtClean="0"/>
          </a:p>
          <a:p>
            <a:r>
              <a:rPr lang="en-US" dirty="0" smtClean="0"/>
              <a:t>Uneven application fit</a:t>
            </a:r>
          </a:p>
          <a:p>
            <a:pPr lvl="1"/>
            <a:r>
              <a:rPr lang="en-US" dirty="0" smtClean="0"/>
              <a:t>Each server has CPU, memory, disk: most applications exhaust one resource, stranding the others</a:t>
            </a:r>
          </a:p>
          <a:p>
            <a:endParaRPr lang="en-US" dirty="0" smtClean="0"/>
          </a:p>
          <a:p>
            <a:r>
              <a:rPr lang="en-US" dirty="0" smtClean="0"/>
              <a:t>Uncertainty in demand</a:t>
            </a:r>
          </a:p>
          <a:p>
            <a:pPr lvl="1"/>
            <a:r>
              <a:rPr lang="en-US" dirty="0" smtClean="0"/>
              <a:t>Demand for a new service can spike quickly</a:t>
            </a:r>
          </a:p>
          <a:p>
            <a:endParaRPr lang="en-US" dirty="0" smtClean="0"/>
          </a:p>
          <a:p>
            <a:r>
              <a:rPr lang="en-US" dirty="0" smtClean="0"/>
              <a:t>Risk management</a:t>
            </a:r>
          </a:p>
          <a:p>
            <a:pPr lvl="1"/>
            <a:r>
              <a:rPr lang="en-US" dirty="0" smtClean="0"/>
              <a:t>Not having spare servers to meet demand brings failure just when success is at hand</a:t>
            </a:r>
            <a:endParaRPr lang="en-US" dirty="0" smtClean="0"/>
          </a:p>
        </p:txBody>
      </p:sp>
      <p:sp>
        <p:nvSpPr>
          <p:cNvPr id="4" name="Slide Number Placeholder 3"/>
          <p:cNvSpPr>
            <a:spLocks noGrp="1"/>
          </p:cNvSpPr>
          <p:nvPr>
            <p:ph type="sldNum" sz="quarter" idx="12"/>
          </p:nvPr>
        </p:nvSpPr>
        <p:spPr/>
        <p:txBody>
          <a:bodyPr/>
          <a:lstStyle/>
          <a:p>
            <a:fld id="{AC913800-9833-F549-80FC-C3497A40B0B4}" type="slidenum">
              <a:rPr lang="en-US" smtClean="0"/>
              <a:pPr/>
              <a:t>12</a:t>
            </a:fld>
            <a:endParaRPr lang="en-US"/>
          </a:p>
        </p:txBody>
      </p:sp>
    </p:spTree>
    <p:extLst>
      <p:ext uri="{BB962C8B-B14F-4D97-AF65-F5344CB8AC3E}">
        <p14:creationId xmlns:p14="http://schemas.microsoft.com/office/powerpoint/2010/main" val="203972226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Goal: Agility – Any service, Any Server</a:t>
            </a:r>
            <a:endParaRPr lang="en-US" dirty="0"/>
          </a:p>
        </p:txBody>
      </p:sp>
      <p:sp>
        <p:nvSpPr>
          <p:cNvPr id="3" name="Content Placeholder 2"/>
          <p:cNvSpPr>
            <a:spLocks noGrp="1"/>
          </p:cNvSpPr>
          <p:nvPr>
            <p:ph idx="1"/>
          </p:nvPr>
        </p:nvSpPr>
        <p:spPr/>
        <p:txBody>
          <a:bodyPr/>
          <a:lstStyle/>
          <a:p>
            <a:r>
              <a:rPr lang="en-US" smtClean="0"/>
              <a:t>Turn the servers into a single large fungible pool</a:t>
            </a:r>
          </a:p>
          <a:p>
            <a:pPr lvl="1"/>
            <a:r>
              <a:rPr lang="en-US" smtClean="0"/>
              <a:t>Dynamically expand and contract service footprint as needed</a:t>
            </a:r>
          </a:p>
          <a:p>
            <a:endParaRPr lang="en-US" smtClean="0"/>
          </a:p>
          <a:p>
            <a:r>
              <a:rPr lang="en-US" smtClean="0"/>
              <a:t>Benefits</a:t>
            </a:r>
          </a:p>
          <a:p>
            <a:pPr lvl="1"/>
            <a:r>
              <a:rPr lang="en-US" smtClean="0"/>
              <a:t>Lower cost (higher utilization)</a:t>
            </a:r>
          </a:p>
          <a:p>
            <a:pPr lvl="1"/>
            <a:r>
              <a:rPr lang="en-US" smtClean="0"/>
              <a:t>Increase developer productivity</a:t>
            </a:r>
          </a:p>
          <a:p>
            <a:pPr lvl="1"/>
            <a:r>
              <a:rPr lang="en-US" smtClean="0"/>
              <a:t>Achieve high performance and reliability</a:t>
            </a:r>
          </a:p>
          <a:p>
            <a:pPr lvl="1"/>
            <a:endParaRPr lang="en-US" smtClean="0"/>
          </a:p>
          <a:p>
            <a:endParaRPr lang="en-US" smtClean="0"/>
          </a:p>
          <a:p>
            <a:endParaRPr lang="en-US" dirty="0"/>
          </a:p>
        </p:txBody>
      </p:sp>
      <p:sp>
        <p:nvSpPr>
          <p:cNvPr id="5" name="Slide Number Placeholder 4"/>
          <p:cNvSpPr>
            <a:spLocks noGrp="1"/>
          </p:cNvSpPr>
          <p:nvPr>
            <p:ph type="sldNum" sz="quarter" idx="12"/>
          </p:nvPr>
        </p:nvSpPr>
        <p:spPr/>
        <p:txBody>
          <a:bodyPr/>
          <a:lstStyle/>
          <a:p>
            <a:fld id="{AC913800-9833-F549-80FC-C3497A40B0B4}" type="slidenum">
              <a:rPr lang="en-US" smtClean="0"/>
              <a:pPr/>
              <a:t>13</a:t>
            </a:fld>
            <a:endParaRPr lang="en-US"/>
          </a:p>
        </p:txBody>
      </p:sp>
    </p:spTree>
    <p:extLst>
      <p:ext uri="{BB962C8B-B14F-4D97-AF65-F5344CB8AC3E}">
        <p14:creationId xmlns:p14="http://schemas.microsoft.com/office/powerpoint/2010/main" val="137077755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Achieving Agility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Workload management</a:t>
            </a:r>
          </a:p>
          <a:p>
            <a:pPr lvl="1"/>
            <a:r>
              <a:rPr lang="en-US" dirty="0" smtClean="0"/>
              <a:t>Means for rapidly installing a service’s code on a server</a:t>
            </a:r>
          </a:p>
          <a:p>
            <a:pPr lvl="1"/>
            <a:r>
              <a:rPr lang="en-US" dirty="0" smtClean="0"/>
              <a:t>Virtual machines, disk images, containers</a:t>
            </a:r>
          </a:p>
          <a:p>
            <a:endParaRPr lang="en-US" dirty="0" smtClean="0"/>
          </a:p>
          <a:p>
            <a:r>
              <a:rPr lang="en-US" dirty="0" smtClean="0"/>
              <a:t>Storage Management</a:t>
            </a:r>
          </a:p>
          <a:p>
            <a:pPr lvl="1"/>
            <a:r>
              <a:rPr lang="en-US" dirty="0" smtClean="0"/>
              <a:t>Means for a server to access persistent data</a:t>
            </a:r>
          </a:p>
          <a:p>
            <a:pPr lvl="1"/>
            <a:r>
              <a:rPr lang="en-US" dirty="0" smtClean="0"/>
              <a:t>Distributed filesystems  (e.g., HDFS, blob stores)</a:t>
            </a:r>
            <a:r>
              <a:rPr lang="en-US" dirty="0" smtClean="0">
                <a:sym typeface="Wingdings"/>
              </a:rPr>
              <a:t> </a:t>
            </a:r>
            <a:endParaRPr lang="en-US" dirty="0" smtClean="0"/>
          </a:p>
          <a:p>
            <a:endParaRPr lang="en-US" dirty="0" smtClean="0"/>
          </a:p>
          <a:p>
            <a:r>
              <a:rPr lang="en-US" dirty="0" smtClean="0"/>
              <a:t>Network</a:t>
            </a:r>
          </a:p>
          <a:p>
            <a:pPr lvl="1"/>
            <a:r>
              <a:rPr lang="en-US" dirty="0" smtClean="0"/>
              <a:t>Means for communicating with other servers, regardless of where they are in the data center</a:t>
            </a:r>
            <a:endParaRPr lang="en-US" dirty="0" smtClean="0"/>
          </a:p>
        </p:txBody>
      </p:sp>
      <p:sp>
        <p:nvSpPr>
          <p:cNvPr id="5" name="Slide Number Placeholder 4"/>
          <p:cNvSpPr>
            <a:spLocks noGrp="1"/>
          </p:cNvSpPr>
          <p:nvPr>
            <p:ph type="sldNum" sz="quarter" idx="12"/>
          </p:nvPr>
        </p:nvSpPr>
        <p:spPr/>
        <p:txBody>
          <a:bodyPr/>
          <a:lstStyle/>
          <a:p>
            <a:fld id="{AC913800-9833-F549-80FC-C3497A40B0B4}" type="slidenum">
              <a:rPr lang="en-US" smtClean="0"/>
              <a:pPr/>
              <a:t>14</a:t>
            </a:fld>
            <a:endParaRPr lang="en-US"/>
          </a:p>
        </p:txBody>
      </p:sp>
    </p:spTree>
    <p:extLst>
      <p:ext uri="{BB962C8B-B14F-4D97-AF65-F5344CB8AC3E}">
        <p14:creationId xmlns:p14="http://schemas.microsoft.com/office/powerpoint/2010/main" val="203680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878"/>
            <a:ext cx="9144000" cy="1143000"/>
          </a:xfrm>
        </p:spPr>
        <p:txBody>
          <a:bodyPr>
            <a:normAutofit/>
          </a:bodyPr>
          <a:lstStyle/>
          <a:p>
            <a:r>
              <a:rPr lang="en-US" dirty="0" smtClean="0"/>
              <a:t>Datacenter Networks</a:t>
            </a:r>
            <a:endParaRPr lang="en-US" dirty="0"/>
          </a:p>
        </p:txBody>
      </p:sp>
      <p:grpSp>
        <p:nvGrpSpPr>
          <p:cNvPr id="3" name="Group 2"/>
          <p:cNvGrpSpPr/>
          <p:nvPr/>
        </p:nvGrpSpPr>
        <p:grpSpPr>
          <a:xfrm>
            <a:off x="766545" y="1509851"/>
            <a:ext cx="7743489" cy="5177514"/>
            <a:chOff x="1273516" y="2155969"/>
            <a:chExt cx="6781800" cy="4534502"/>
          </a:xfrm>
        </p:grpSpPr>
        <p:grpSp>
          <p:nvGrpSpPr>
            <p:cNvPr id="14" name="Group 13"/>
            <p:cNvGrpSpPr/>
            <p:nvPr/>
          </p:nvGrpSpPr>
          <p:grpSpPr>
            <a:xfrm>
              <a:off x="1273516" y="2267809"/>
              <a:ext cx="6781800" cy="3297970"/>
              <a:chOff x="1219200" y="3253414"/>
              <a:chExt cx="6781800" cy="3425670"/>
            </a:xfrm>
          </p:grpSpPr>
          <p:cxnSp>
            <p:nvCxnSpPr>
              <p:cNvPr id="16" name="Straight Arrow Connector 15"/>
              <p:cNvCxnSpPr>
                <a:stCxn id="233" idx="0"/>
              </p:cNvCxnSpPr>
              <p:nvPr/>
            </p:nvCxnSpPr>
            <p:spPr>
              <a:xfrm flipV="1">
                <a:off x="4549171" y="3253414"/>
                <a:ext cx="9720" cy="1180853"/>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71" idx="0"/>
                <a:endCxn id="228" idx="3"/>
              </p:cNvCxnSpPr>
              <p:nvPr/>
            </p:nvCxnSpPr>
            <p:spPr>
              <a:xfrm flipV="1">
                <a:off x="1992355" y="4898122"/>
                <a:ext cx="509725" cy="786054"/>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50" idx="0"/>
                <a:endCxn id="228" idx="3"/>
              </p:cNvCxnSpPr>
              <p:nvPr/>
            </p:nvCxnSpPr>
            <p:spPr>
              <a:xfrm flipH="1" flipV="1">
                <a:off x="2502080" y="4898122"/>
                <a:ext cx="505504" cy="786054"/>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7" idx="0"/>
              </p:cNvCxnSpPr>
              <p:nvPr/>
            </p:nvCxnSpPr>
            <p:spPr>
              <a:xfrm flipH="1" flipV="1">
                <a:off x="4555794" y="3256762"/>
                <a:ext cx="1886105" cy="1053257"/>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9" idx="0"/>
                <a:endCxn id="233" idx="2"/>
              </p:cNvCxnSpPr>
              <p:nvPr/>
            </p:nvCxnSpPr>
            <p:spPr>
              <a:xfrm flipV="1">
                <a:off x="4015308" y="4894774"/>
                <a:ext cx="533863" cy="796786"/>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8" idx="0"/>
                <a:endCxn id="233" idx="2"/>
              </p:cNvCxnSpPr>
              <p:nvPr/>
            </p:nvCxnSpPr>
            <p:spPr>
              <a:xfrm flipH="1" flipV="1">
                <a:off x="4549171" y="4894774"/>
                <a:ext cx="545450" cy="789402"/>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265065" y="4308360"/>
                <a:ext cx="449615" cy="589762"/>
                <a:chOff x="1027560" y="1988818"/>
                <a:chExt cx="545969" cy="678181"/>
              </a:xfrm>
            </p:grpSpPr>
            <p:sp>
              <p:nvSpPr>
                <p:cNvPr id="232" name="Cube 231"/>
                <p:cNvSpPr/>
                <p:nvPr/>
              </p:nvSpPr>
              <p:spPr>
                <a:xfrm flipH="1">
                  <a:off x="1027560" y="1988818"/>
                  <a:ext cx="545969" cy="67818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71574" y="2133601"/>
                  <a:ext cx="401955" cy="529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4" name="Rectangle 83"/>
                <p:cNvSpPr/>
                <p:nvPr/>
              </p:nvSpPr>
              <p:spPr>
                <a:xfrm>
                  <a:off x="1028484" y="2005964"/>
                  <a:ext cx="125948" cy="653415"/>
                </a:xfrm>
                <a:custGeom>
                  <a:avLst/>
                  <a:gdLst>
                    <a:gd name="connsiteX0" fmla="*/ 0 w 230723"/>
                    <a:gd name="connsiteY0" fmla="*/ 0 h 609600"/>
                    <a:gd name="connsiteX1" fmla="*/ 230723 w 230723"/>
                    <a:gd name="connsiteY1" fmla="*/ 0 h 609600"/>
                    <a:gd name="connsiteX2" fmla="*/ 230723 w 230723"/>
                    <a:gd name="connsiteY2" fmla="*/ 609600 h 609600"/>
                    <a:gd name="connsiteX3" fmla="*/ 0 w 230723"/>
                    <a:gd name="connsiteY3" fmla="*/ 609600 h 609600"/>
                    <a:gd name="connsiteX4" fmla="*/ 0 w 230723"/>
                    <a:gd name="connsiteY4" fmla="*/ 0 h 609600"/>
                    <a:gd name="connsiteX0" fmla="*/ 123825 w 230723"/>
                    <a:gd name="connsiteY0" fmla="*/ 0 h 645795"/>
                    <a:gd name="connsiteX1" fmla="*/ 230723 w 230723"/>
                    <a:gd name="connsiteY1" fmla="*/ 36195 h 645795"/>
                    <a:gd name="connsiteX2" fmla="*/ 230723 w 230723"/>
                    <a:gd name="connsiteY2" fmla="*/ 645795 h 645795"/>
                    <a:gd name="connsiteX3" fmla="*/ 0 w 230723"/>
                    <a:gd name="connsiteY3" fmla="*/ 645795 h 645795"/>
                    <a:gd name="connsiteX4" fmla="*/ 123825 w 230723"/>
                    <a:gd name="connsiteY4" fmla="*/ 0 h 645795"/>
                    <a:gd name="connsiteX0" fmla="*/ 123825 w 234533"/>
                    <a:gd name="connsiteY0" fmla="*/ 0 h 645795"/>
                    <a:gd name="connsiteX1" fmla="*/ 234533 w 234533"/>
                    <a:gd name="connsiteY1" fmla="*/ 116205 h 645795"/>
                    <a:gd name="connsiteX2" fmla="*/ 230723 w 234533"/>
                    <a:gd name="connsiteY2" fmla="*/ 645795 h 645795"/>
                    <a:gd name="connsiteX3" fmla="*/ 0 w 234533"/>
                    <a:gd name="connsiteY3" fmla="*/ 645795 h 645795"/>
                    <a:gd name="connsiteX4" fmla="*/ 123825 w 234533"/>
                    <a:gd name="connsiteY4" fmla="*/ 0 h 645795"/>
                    <a:gd name="connsiteX0" fmla="*/ 13335 w 124043"/>
                    <a:gd name="connsiteY0" fmla="*/ 0 h 645795"/>
                    <a:gd name="connsiteX1" fmla="*/ 124043 w 124043"/>
                    <a:gd name="connsiteY1" fmla="*/ 116205 h 645795"/>
                    <a:gd name="connsiteX2" fmla="*/ 120233 w 124043"/>
                    <a:gd name="connsiteY2" fmla="*/ 645795 h 645795"/>
                    <a:gd name="connsiteX3" fmla="*/ 0 w 124043"/>
                    <a:gd name="connsiteY3" fmla="*/ 502920 h 645795"/>
                    <a:gd name="connsiteX4" fmla="*/ 13335 w 124043"/>
                    <a:gd name="connsiteY4" fmla="*/ 0 h 645795"/>
                    <a:gd name="connsiteX0" fmla="*/ 13335 w 125948"/>
                    <a:gd name="connsiteY0" fmla="*/ 0 h 628650"/>
                    <a:gd name="connsiteX1" fmla="*/ 124043 w 125948"/>
                    <a:gd name="connsiteY1" fmla="*/ 116205 h 628650"/>
                    <a:gd name="connsiteX2" fmla="*/ 125948 w 125948"/>
                    <a:gd name="connsiteY2" fmla="*/ 628650 h 628650"/>
                    <a:gd name="connsiteX3" fmla="*/ 0 w 125948"/>
                    <a:gd name="connsiteY3" fmla="*/ 502920 h 628650"/>
                    <a:gd name="connsiteX4" fmla="*/ 13335 w 125948"/>
                    <a:gd name="connsiteY4" fmla="*/ 0 h 628650"/>
                    <a:gd name="connsiteX0" fmla="*/ 3810 w 116423"/>
                    <a:gd name="connsiteY0" fmla="*/ 0 h 628650"/>
                    <a:gd name="connsiteX1" fmla="*/ 114518 w 116423"/>
                    <a:gd name="connsiteY1" fmla="*/ 116205 h 628650"/>
                    <a:gd name="connsiteX2" fmla="*/ 116423 w 116423"/>
                    <a:gd name="connsiteY2" fmla="*/ 628650 h 628650"/>
                    <a:gd name="connsiteX3" fmla="*/ 0 w 116423"/>
                    <a:gd name="connsiteY3" fmla="*/ 514350 h 628650"/>
                    <a:gd name="connsiteX4" fmla="*/ 3810 w 116423"/>
                    <a:gd name="connsiteY4" fmla="*/ 0 h 628650"/>
                    <a:gd name="connsiteX0" fmla="*/ 0 w 120233"/>
                    <a:gd name="connsiteY0" fmla="*/ 0 h 632460"/>
                    <a:gd name="connsiteX1" fmla="*/ 118328 w 120233"/>
                    <a:gd name="connsiteY1" fmla="*/ 120015 h 632460"/>
                    <a:gd name="connsiteX2" fmla="*/ 120233 w 120233"/>
                    <a:gd name="connsiteY2" fmla="*/ 632460 h 632460"/>
                    <a:gd name="connsiteX3" fmla="*/ 3810 w 120233"/>
                    <a:gd name="connsiteY3" fmla="*/ 518160 h 632460"/>
                    <a:gd name="connsiteX4" fmla="*/ 0 w 120233"/>
                    <a:gd name="connsiteY4" fmla="*/ 0 h 632460"/>
                    <a:gd name="connsiteX0" fmla="*/ 0 w 118328"/>
                    <a:gd name="connsiteY0" fmla="*/ 0 h 643890"/>
                    <a:gd name="connsiteX1" fmla="*/ 116423 w 118328"/>
                    <a:gd name="connsiteY1" fmla="*/ 131445 h 643890"/>
                    <a:gd name="connsiteX2" fmla="*/ 118328 w 118328"/>
                    <a:gd name="connsiteY2" fmla="*/ 643890 h 643890"/>
                    <a:gd name="connsiteX3" fmla="*/ 1905 w 118328"/>
                    <a:gd name="connsiteY3" fmla="*/ 529590 h 643890"/>
                    <a:gd name="connsiteX4" fmla="*/ 0 w 118328"/>
                    <a:gd name="connsiteY4" fmla="*/ 0 h 643890"/>
                    <a:gd name="connsiteX0" fmla="*/ 0 w 122138"/>
                    <a:gd name="connsiteY0" fmla="*/ 0 h 643890"/>
                    <a:gd name="connsiteX1" fmla="*/ 122138 w 122138"/>
                    <a:gd name="connsiteY1" fmla="*/ 121920 h 643890"/>
                    <a:gd name="connsiteX2" fmla="*/ 118328 w 122138"/>
                    <a:gd name="connsiteY2" fmla="*/ 643890 h 643890"/>
                    <a:gd name="connsiteX3" fmla="*/ 1905 w 122138"/>
                    <a:gd name="connsiteY3" fmla="*/ 529590 h 643890"/>
                    <a:gd name="connsiteX4" fmla="*/ 0 w 122138"/>
                    <a:gd name="connsiteY4" fmla="*/ 0 h 643890"/>
                    <a:gd name="connsiteX0" fmla="*/ 0 w 124043"/>
                    <a:gd name="connsiteY0" fmla="*/ 0 h 653415"/>
                    <a:gd name="connsiteX1" fmla="*/ 122138 w 124043"/>
                    <a:gd name="connsiteY1" fmla="*/ 121920 h 653415"/>
                    <a:gd name="connsiteX2" fmla="*/ 124043 w 124043"/>
                    <a:gd name="connsiteY2" fmla="*/ 653415 h 653415"/>
                    <a:gd name="connsiteX3" fmla="*/ 1905 w 124043"/>
                    <a:gd name="connsiteY3" fmla="*/ 529590 h 653415"/>
                    <a:gd name="connsiteX4" fmla="*/ 0 w 124043"/>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31495 h 653415"/>
                    <a:gd name="connsiteX4" fmla="*/ 1905 w 125948"/>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27685 h 653415"/>
                    <a:gd name="connsiteX4" fmla="*/ 1905 w 125948"/>
                    <a:gd name="connsiteY4" fmla="*/ 0 h 65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48" h="653415">
                      <a:moveTo>
                        <a:pt x="1905" y="0"/>
                      </a:moveTo>
                      <a:lnTo>
                        <a:pt x="124043" y="121920"/>
                      </a:lnTo>
                      <a:lnTo>
                        <a:pt x="125948" y="653415"/>
                      </a:lnTo>
                      <a:lnTo>
                        <a:pt x="0" y="527685"/>
                      </a:lnTo>
                      <a:lnTo>
                        <a:pt x="1905" y="0"/>
                      </a:lnTo>
                      <a:close/>
                    </a:path>
                  </a:pathLst>
                </a:custGeom>
                <a:gradFill flip="none" rotWithShape="1">
                  <a:gsLst>
                    <a:gs pos="0">
                      <a:schemeClr val="dk1">
                        <a:tint val="50000"/>
                        <a:satMod val="300000"/>
                      </a:schemeClr>
                    </a:gs>
                    <a:gs pos="61000">
                      <a:schemeClr val="dk1">
                        <a:tint val="37000"/>
                        <a:satMod val="300000"/>
                        <a:lumMod val="66000"/>
                      </a:schemeClr>
                    </a:gs>
                    <a:gs pos="100000">
                      <a:schemeClr val="dk1">
                        <a:tint val="15000"/>
                        <a:satMod val="350000"/>
                      </a:schemeClr>
                    </a:gs>
                  </a:gsLst>
                  <a:lin ang="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5" name="Rectangle 83"/>
                <p:cNvSpPr/>
                <p:nvPr/>
              </p:nvSpPr>
              <p:spPr>
                <a:xfrm>
                  <a:off x="1037545" y="1988820"/>
                  <a:ext cx="520283" cy="127635"/>
                </a:xfrm>
                <a:custGeom>
                  <a:avLst/>
                  <a:gdLst>
                    <a:gd name="connsiteX0" fmla="*/ 0 w 230723"/>
                    <a:gd name="connsiteY0" fmla="*/ 0 h 609600"/>
                    <a:gd name="connsiteX1" fmla="*/ 230723 w 230723"/>
                    <a:gd name="connsiteY1" fmla="*/ 0 h 609600"/>
                    <a:gd name="connsiteX2" fmla="*/ 230723 w 230723"/>
                    <a:gd name="connsiteY2" fmla="*/ 609600 h 609600"/>
                    <a:gd name="connsiteX3" fmla="*/ 0 w 230723"/>
                    <a:gd name="connsiteY3" fmla="*/ 609600 h 609600"/>
                    <a:gd name="connsiteX4" fmla="*/ 0 w 230723"/>
                    <a:gd name="connsiteY4" fmla="*/ 0 h 609600"/>
                    <a:gd name="connsiteX0" fmla="*/ 123825 w 230723"/>
                    <a:gd name="connsiteY0" fmla="*/ 0 h 645795"/>
                    <a:gd name="connsiteX1" fmla="*/ 230723 w 230723"/>
                    <a:gd name="connsiteY1" fmla="*/ 36195 h 645795"/>
                    <a:gd name="connsiteX2" fmla="*/ 230723 w 230723"/>
                    <a:gd name="connsiteY2" fmla="*/ 645795 h 645795"/>
                    <a:gd name="connsiteX3" fmla="*/ 0 w 230723"/>
                    <a:gd name="connsiteY3" fmla="*/ 645795 h 645795"/>
                    <a:gd name="connsiteX4" fmla="*/ 123825 w 230723"/>
                    <a:gd name="connsiteY4" fmla="*/ 0 h 645795"/>
                    <a:gd name="connsiteX0" fmla="*/ 123825 w 234533"/>
                    <a:gd name="connsiteY0" fmla="*/ 0 h 645795"/>
                    <a:gd name="connsiteX1" fmla="*/ 234533 w 234533"/>
                    <a:gd name="connsiteY1" fmla="*/ 116205 h 645795"/>
                    <a:gd name="connsiteX2" fmla="*/ 230723 w 234533"/>
                    <a:gd name="connsiteY2" fmla="*/ 645795 h 645795"/>
                    <a:gd name="connsiteX3" fmla="*/ 0 w 234533"/>
                    <a:gd name="connsiteY3" fmla="*/ 645795 h 645795"/>
                    <a:gd name="connsiteX4" fmla="*/ 123825 w 234533"/>
                    <a:gd name="connsiteY4" fmla="*/ 0 h 645795"/>
                    <a:gd name="connsiteX0" fmla="*/ 13335 w 124043"/>
                    <a:gd name="connsiteY0" fmla="*/ 0 h 645795"/>
                    <a:gd name="connsiteX1" fmla="*/ 124043 w 124043"/>
                    <a:gd name="connsiteY1" fmla="*/ 116205 h 645795"/>
                    <a:gd name="connsiteX2" fmla="*/ 120233 w 124043"/>
                    <a:gd name="connsiteY2" fmla="*/ 645795 h 645795"/>
                    <a:gd name="connsiteX3" fmla="*/ 0 w 124043"/>
                    <a:gd name="connsiteY3" fmla="*/ 502920 h 645795"/>
                    <a:gd name="connsiteX4" fmla="*/ 13335 w 124043"/>
                    <a:gd name="connsiteY4" fmla="*/ 0 h 645795"/>
                    <a:gd name="connsiteX0" fmla="*/ 13335 w 125948"/>
                    <a:gd name="connsiteY0" fmla="*/ 0 h 628650"/>
                    <a:gd name="connsiteX1" fmla="*/ 124043 w 125948"/>
                    <a:gd name="connsiteY1" fmla="*/ 116205 h 628650"/>
                    <a:gd name="connsiteX2" fmla="*/ 125948 w 125948"/>
                    <a:gd name="connsiteY2" fmla="*/ 628650 h 628650"/>
                    <a:gd name="connsiteX3" fmla="*/ 0 w 125948"/>
                    <a:gd name="connsiteY3" fmla="*/ 502920 h 628650"/>
                    <a:gd name="connsiteX4" fmla="*/ 13335 w 125948"/>
                    <a:gd name="connsiteY4" fmla="*/ 0 h 628650"/>
                    <a:gd name="connsiteX0" fmla="*/ 3810 w 116423"/>
                    <a:gd name="connsiteY0" fmla="*/ 0 h 628650"/>
                    <a:gd name="connsiteX1" fmla="*/ 114518 w 116423"/>
                    <a:gd name="connsiteY1" fmla="*/ 116205 h 628650"/>
                    <a:gd name="connsiteX2" fmla="*/ 116423 w 116423"/>
                    <a:gd name="connsiteY2" fmla="*/ 628650 h 628650"/>
                    <a:gd name="connsiteX3" fmla="*/ 0 w 116423"/>
                    <a:gd name="connsiteY3" fmla="*/ 514350 h 628650"/>
                    <a:gd name="connsiteX4" fmla="*/ 3810 w 116423"/>
                    <a:gd name="connsiteY4" fmla="*/ 0 h 628650"/>
                    <a:gd name="connsiteX0" fmla="*/ 0 w 120233"/>
                    <a:gd name="connsiteY0" fmla="*/ 0 h 632460"/>
                    <a:gd name="connsiteX1" fmla="*/ 118328 w 120233"/>
                    <a:gd name="connsiteY1" fmla="*/ 120015 h 632460"/>
                    <a:gd name="connsiteX2" fmla="*/ 120233 w 120233"/>
                    <a:gd name="connsiteY2" fmla="*/ 632460 h 632460"/>
                    <a:gd name="connsiteX3" fmla="*/ 3810 w 120233"/>
                    <a:gd name="connsiteY3" fmla="*/ 518160 h 632460"/>
                    <a:gd name="connsiteX4" fmla="*/ 0 w 120233"/>
                    <a:gd name="connsiteY4" fmla="*/ 0 h 632460"/>
                    <a:gd name="connsiteX0" fmla="*/ 0 w 118328"/>
                    <a:gd name="connsiteY0" fmla="*/ 0 h 643890"/>
                    <a:gd name="connsiteX1" fmla="*/ 116423 w 118328"/>
                    <a:gd name="connsiteY1" fmla="*/ 131445 h 643890"/>
                    <a:gd name="connsiteX2" fmla="*/ 118328 w 118328"/>
                    <a:gd name="connsiteY2" fmla="*/ 643890 h 643890"/>
                    <a:gd name="connsiteX3" fmla="*/ 1905 w 118328"/>
                    <a:gd name="connsiteY3" fmla="*/ 529590 h 643890"/>
                    <a:gd name="connsiteX4" fmla="*/ 0 w 118328"/>
                    <a:gd name="connsiteY4" fmla="*/ 0 h 643890"/>
                    <a:gd name="connsiteX0" fmla="*/ 0 w 122138"/>
                    <a:gd name="connsiteY0" fmla="*/ 0 h 643890"/>
                    <a:gd name="connsiteX1" fmla="*/ 122138 w 122138"/>
                    <a:gd name="connsiteY1" fmla="*/ 121920 h 643890"/>
                    <a:gd name="connsiteX2" fmla="*/ 118328 w 122138"/>
                    <a:gd name="connsiteY2" fmla="*/ 643890 h 643890"/>
                    <a:gd name="connsiteX3" fmla="*/ 1905 w 122138"/>
                    <a:gd name="connsiteY3" fmla="*/ 529590 h 643890"/>
                    <a:gd name="connsiteX4" fmla="*/ 0 w 122138"/>
                    <a:gd name="connsiteY4" fmla="*/ 0 h 643890"/>
                    <a:gd name="connsiteX0" fmla="*/ 0 w 124043"/>
                    <a:gd name="connsiteY0" fmla="*/ 0 h 653415"/>
                    <a:gd name="connsiteX1" fmla="*/ 122138 w 124043"/>
                    <a:gd name="connsiteY1" fmla="*/ 121920 h 653415"/>
                    <a:gd name="connsiteX2" fmla="*/ 124043 w 124043"/>
                    <a:gd name="connsiteY2" fmla="*/ 653415 h 653415"/>
                    <a:gd name="connsiteX3" fmla="*/ 1905 w 124043"/>
                    <a:gd name="connsiteY3" fmla="*/ 529590 h 653415"/>
                    <a:gd name="connsiteX4" fmla="*/ 0 w 124043"/>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31495 h 653415"/>
                    <a:gd name="connsiteX4" fmla="*/ 1905 w 125948"/>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27685 h 653415"/>
                    <a:gd name="connsiteX4" fmla="*/ 1905 w 125948"/>
                    <a:gd name="connsiteY4" fmla="*/ 0 h 653415"/>
                    <a:gd name="connsiteX0" fmla="*/ 1905 w 305018"/>
                    <a:gd name="connsiteY0" fmla="*/ 0 h 527685"/>
                    <a:gd name="connsiteX1" fmla="*/ 124043 w 305018"/>
                    <a:gd name="connsiteY1" fmla="*/ 121920 h 527685"/>
                    <a:gd name="connsiteX2" fmla="*/ 305018 w 305018"/>
                    <a:gd name="connsiteY2" fmla="*/ 358140 h 527685"/>
                    <a:gd name="connsiteX3" fmla="*/ 0 w 305018"/>
                    <a:gd name="connsiteY3" fmla="*/ 527685 h 527685"/>
                    <a:gd name="connsiteX4" fmla="*/ 1905 w 305018"/>
                    <a:gd name="connsiteY4" fmla="*/ 0 h 527685"/>
                    <a:gd name="connsiteX0" fmla="*/ 62865 w 365978"/>
                    <a:gd name="connsiteY0" fmla="*/ 0 h 360045"/>
                    <a:gd name="connsiteX1" fmla="*/ 185003 w 365978"/>
                    <a:gd name="connsiteY1" fmla="*/ 121920 h 360045"/>
                    <a:gd name="connsiteX2" fmla="*/ 365978 w 365978"/>
                    <a:gd name="connsiteY2" fmla="*/ 358140 h 360045"/>
                    <a:gd name="connsiteX3" fmla="*/ 0 w 365978"/>
                    <a:gd name="connsiteY3" fmla="*/ 360045 h 360045"/>
                    <a:gd name="connsiteX4" fmla="*/ 62865 w 365978"/>
                    <a:gd name="connsiteY4" fmla="*/ 0 h 360045"/>
                    <a:gd name="connsiteX0" fmla="*/ 0 w 489803"/>
                    <a:gd name="connsiteY0" fmla="*/ 123825 h 238125"/>
                    <a:gd name="connsiteX1" fmla="*/ 308828 w 489803"/>
                    <a:gd name="connsiteY1" fmla="*/ 0 h 238125"/>
                    <a:gd name="connsiteX2" fmla="*/ 489803 w 489803"/>
                    <a:gd name="connsiteY2" fmla="*/ 236220 h 238125"/>
                    <a:gd name="connsiteX3" fmla="*/ 123825 w 489803"/>
                    <a:gd name="connsiteY3" fmla="*/ 238125 h 238125"/>
                    <a:gd name="connsiteX4" fmla="*/ 0 w 489803"/>
                    <a:gd name="connsiteY4" fmla="*/ 123825 h 238125"/>
                    <a:gd name="connsiteX0" fmla="*/ 0 w 489803"/>
                    <a:gd name="connsiteY0" fmla="*/ 15240 h 129540"/>
                    <a:gd name="connsiteX1" fmla="*/ 331688 w 489803"/>
                    <a:gd name="connsiteY1" fmla="*/ 0 h 129540"/>
                    <a:gd name="connsiteX2" fmla="*/ 489803 w 489803"/>
                    <a:gd name="connsiteY2" fmla="*/ 127635 h 129540"/>
                    <a:gd name="connsiteX3" fmla="*/ 123825 w 489803"/>
                    <a:gd name="connsiteY3" fmla="*/ 129540 h 129540"/>
                    <a:gd name="connsiteX4" fmla="*/ 0 w 489803"/>
                    <a:gd name="connsiteY4" fmla="*/ 15240 h 129540"/>
                    <a:gd name="connsiteX0" fmla="*/ 0 w 489803"/>
                    <a:gd name="connsiteY0" fmla="*/ 1905 h 116205"/>
                    <a:gd name="connsiteX1" fmla="*/ 385028 w 489803"/>
                    <a:gd name="connsiteY1" fmla="*/ 0 h 116205"/>
                    <a:gd name="connsiteX2" fmla="*/ 489803 w 489803"/>
                    <a:gd name="connsiteY2" fmla="*/ 114300 h 116205"/>
                    <a:gd name="connsiteX3" fmla="*/ 123825 w 489803"/>
                    <a:gd name="connsiteY3" fmla="*/ 116205 h 116205"/>
                    <a:gd name="connsiteX4" fmla="*/ 0 w 489803"/>
                    <a:gd name="connsiteY4" fmla="*/ 1905 h 116205"/>
                    <a:gd name="connsiteX0" fmla="*/ 0 w 505043"/>
                    <a:gd name="connsiteY0" fmla="*/ 0 h 121920"/>
                    <a:gd name="connsiteX1" fmla="*/ 400268 w 505043"/>
                    <a:gd name="connsiteY1" fmla="*/ 5715 h 121920"/>
                    <a:gd name="connsiteX2" fmla="*/ 505043 w 505043"/>
                    <a:gd name="connsiteY2" fmla="*/ 120015 h 121920"/>
                    <a:gd name="connsiteX3" fmla="*/ 139065 w 505043"/>
                    <a:gd name="connsiteY3" fmla="*/ 121920 h 121920"/>
                    <a:gd name="connsiteX4" fmla="*/ 0 w 505043"/>
                    <a:gd name="connsiteY4" fmla="*/ 0 h 121920"/>
                    <a:gd name="connsiteX0" fmla="*/ 0 w 505043"/>
                    <a:gd name="connsiteY0" fmla="*/ 1905 h 123825"/>
                    <a:gd name="connsiteX1" fmla="*/ 404078 w 505043"/>
                    <a:gd name="connsiteY1" fmla="*/ 0 h 123825"/>
                    <a:gd name="connsiteX2" fmla="*/ 505043 w 505043"/>
                    <a:gd name="connsiteY2" fmla="*/ 121920 h 123825"/>
                    <a:gd name="connsiteX3" fmla="*/ 139065 w 505043"/>
                    <a:gd name="connsiteY3" fmla="*/ 123825 h 123825"/>
                    <a:gd name="connsiteX4" fmla="*/ 0 w 505043"/>
                    <a:gd name="connsiteY4" fmla="*/ 1905 h 123825"/>
                    <a:gd name="connsiteX0" fmla="*/ 0 w 514568"/>
                    <a:gd name="connsiteY0" fmla="*/ 1905 h 123825"/>
                    <a:gd name="connsiteX1" fmla="*/ 404078 w 514568"/>
                    <a:gd name="connsiteY1" fmla="*/ 0 h 123825"/>
                    <a:gd name="connsiteX2" fmla="*/ 514568 w 514568"/>
                    <a:gd name="connsiteY2" fmla="*/ 121920 h 123825"/>
                    <a:gd name="connsiteX3" fmla="*/ 139065 w 514568"/>
                    <a:gd name="connsiteY3" fmla="*/ 123825 h 123825"/>
                    <a:gd name="connsiteX4" fmla="*/ 0 w 514568"/>
                    <a:gd name="connsiteY4" fmla="*/ 1905 h 123825"/>
                    <a:gd name="connsiteX0" fmla="*/ 0 w 514568"/>
                    <a:gd name="connsiteY0" fmla="*/ 1905 h 123825"/>
                    <a:gd name="connsiteX1" fmla="*/ 398363 w 514568"/>
                    <a:gd name="connsiteY1" fmla="*/ 0 h 123825"/>
                    <a:gd name="connsiteX2" fmla="*/ 514568 w 514568"/>
                    <a:gd name="connsiteY2" fmla="*/ 121920 h 123825"/>
                    <a:gd name="connsiteX3" fmla="*/ 139065 w 514568"/>
                    <a:gd name="connsiteY3" fmla="*/ 123825 h 123825"/>
                    <a:gd name="connsiteX4" fmla="*/ 0 w 514568"/>
                    <a:gd name="connsiteY4" fmla="*/ 1905 h 123825"/>
                    <a:gd name="connsiteX0" fmla="*/ 0 w 514568"/>
                    <a:gd name="connsiteY0" fmla="*/ 1905 h 121920"/>
                    <a:gd name="connsiteX1" fmla="*/ 398363 w 514568"/>
                    <a:gd name="connsiteY1" fmla="*/ 0 h 121920"/>
                    <a:gd name="connsiteX2" fmla="*/ 514568 w 514568"/>
                    <a:gd name="connsiteY2" fmla="*/ 121920 h 121920"/>
                    <a:gd name="connsiteX3" fmla="*/ 129540 w 514568"/>
                    <a:gd name="connsiteY3" fmla="*/ 121920 h 121920"/>
                    <a:gd name="connsiteX4" fmla="*/ 0 w 514568"/>
                    <a:gd name="connsiteY4" fmla="*/ 1905 h 121920"/>
                    <a:gd name="connsiteX0" fmla="*/ 0 w 520283"/>
                    <a:gd name="connsiteY0" fmla="*/ 1905 h 125730"/>
                    <a:gd name="connsiteX1" fmla="*/ 398363 w 520283"/>
                    <a:gd name="connsiteY1" fmla="*/ 0 h 125730"/>
                    <a:gd name="connsiteX2" fmla="*/ 520283 w 520283"/>
                    <a:gd name="connsiteY2" fmla="*/ 125730 h 125730"/>
                    <a:gd name="connsiteX3" fmla="*/ 129540 w 520283"/>
                    <a:gd name="connsiteY3" fmla="*/ 121920 h 125730"/>
                    <a:gd name="connsiteX4" fmla="*/ 0 w 520283"/>
                    <a:gd name="connsiteY4" fmla="*/ 1905 h 125730"/>
                    <a:gd name="connsiteX0" fmla="*/ 0 w 520283"/>
                    <a:gd name="connsiteY0" fmla="*/ 1905 h 127635"/>
                    <a:gd name="connsiteX1" fmla="*/ 398363 w 520283"/>
                    <a:gd name="connsiteY1" fmla="*/ 0 h 127635"/>
                    <a:gd name="connsiteX2" fmla="*/ 520283 w 520283"/>
                    <a:gd name="connsiteY2" fmla="*/ 125730 h 127635"/>
                    <a:gd name="connsiteX3" fmla="*/ 133350 w 520283"/>
                    <a:gd name="connsiteY3" fmla="*/ 127635 h 127635"/>
                    <a:gd name="connsiteX4" fmla="*/ 0 w 520283"/>
                    <a:gd name="connsiteY4" fmla="*/ 1905 h 12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83" h="127635">
                      <a:moveTo>
                        <a:pt x="0" y="1905"/>
                      </a:moveTo>
                      <a:lnTo>
                        <a:pt x="398363" y="0"/>
                      </a:lnTo>
                      <a:lnTo>
                        <a:pt x="520283" y="125730"/>
                      </a:lnTo>
                      <a:lnTo>
                        <a:pt x="133350" y="127635"/>
                      </a:lnTo>
                      <a:lnTo>
                        <a:pt x="0" y="1905"/>
                      </a:lnTo>
                      <a:close/>
                    </a:path>
                  </a:pathLst>
                </a:custGeom>
                <a:gradFill>
                  <a:gsLst>
                    <a:gs pos="0">
                      <a:schemeClr val="dk1">
                        <a:tint val="50000"/>
                        <a:satMod val="300000"/>
                      </a:schemeClr>
                    </a:gs>
                    <a:gs pos="61000">
                      <a:schemeClr val="dk1">
                        <a:tint val="37000"/>
                        <a:satMod val="300000"/>
                        <a:lumMod val="66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24" name="Group 23"/>
              <p:cNvGrpSpPr/>
              <p:nvPr/>
            </p:nvGrpSpPr>
            <p:grpSpPr>
              <a:xfrm>
                <a:off x="2221071" y="4308360"/>
                <a:ext cx="449615" cy="589762"/>
                <a:chOff x="1027560" y="1988818"/>
                <a:chExt cx="545969" cy="678181"/>
              </a:xfrm>
            </p:grpSpPr>
            <p:sp>
              <p:nvSpPr>
                <p:cNvPr id="228" name="Cube 227"/>
                <p:cNvSpPr/>
                <p:nvPr/>
              </p:nvSpPr>
              <p:spPr>
                <a:xfrm flipH="1">
                  <a:off x="1027560" y="1988818"/>
                  <a:ext cx="545969" cy="67818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71574" y="2133601"/>
                  <a:ext cx="401955" cy="529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0" name="Rectangle 83"/>
                <p:cNvSpPr/>
                <p:nvPr/>
              </p:nvSpPr>
              <p:spPr>
                <a:xfrm>
                  <a:off x="1028484" y="2005964"/>
                  <a:ext cx="125948" cy="653415"/>
                </a:xfrm>
                <a:custGeom>
                  <a:avLst/>
                  <a:gdLst>
                    <a:gd name="connsiteX0" fmla="*/ 0 w 230723"/>
                    <a:gd name="connsiteY0" fmla="*/ 0 h 609600"/>
                    <a:gd name="connsiteX1" fmla="*/ 230723 w 230723"/>
                    <a:gd name="connsiteY1" fmla="*/ 0 h 609600"/>
                    <a:gd name="connsiteX2" fmla="*/ 230723 w 230723"/>
                    <a:gd name="connsiteY2" fmla="*/ 609600 h 609600"/>
                    <a:gd name="connsiteX3" fmla="*/ 0 w 230723"/>
                    <a:gd name="connsiteY3" fmla="*/ 609600 h 609600"/>
                    <a:gd name="connsiteX4" fmla="*/ 0 w 230723"/>
                    <a:gd name="connsiteY4" fmla="*/ 0 h 609600"/>
                    <a:gd name="connsiteX0" fmla="*/ 123825 w 230723"/>
                    <a:gd name="connsiteY0" fmla="*/ 0 h 645795"/>
                    <a:gd name="connsiteX1" fmla="*/ 230723 w 230723"/>
                    <a:gd name="connsiteY1" fmla="*/ 36195 h 645795"/>
                    <a:gd name="connsiteX2" fmla="*/ 230723 w 230723"/>
                    <a:gd name="connsiteY2" fmla="*/ 645795 h 645795"/>
                    <a:gd name="connsiteX3" fmla="*/ 0 w 230723"/>
                    <a:gd name="connsiteY3" fmla="*/ 645795 h 645795"/>
                    <a:gd name="connsiteX4" fmla="*/ 123825 w 230723"/>
                    <a:gd name="connsiteY4" fmla="*/ 0 h 645795"/>
                    <a:gd name="connsiteX0" fmla="*/ 123825 w 234533"/>
                    <a:gd name="connsiteY0" fmla="*/ 0 h 645795"/>
                    <a:gd name="connsiteX1" fmla="*/ 234533 w 234533"/>
                    <a:gd name="connsiteY1" fmla="*/ 116205 h 645795"/>
                    <a:gd name="connsiteX2" fmla="*/ 230723 w 234533"/>
                    <a:gd name="connsiteY2" fmla="*/ 645795 h 645795"/>
                    <a:gd name="connsiteX3" fmla="*/ 0 w 234533"/>
                    <a:gd name="connsiteY3" fmla="*/ 645795 h 645795"/>
                    <a:gd name="connsiteX4" fmla="*/ 123825 w 234533"/>
                    <a:gd name="connsiteY4" fmla="*/ 0 h 645795"/>
                    <a:gd name="connsiteX0" fmla="*/ 13335 w 124043"/>
                    <a:gd name="connsiteY0" fmla="*/ 0 h 645795"/>
                    <a:gd name="connsiteX1" fmla="*/ 124043 w 124043"/>
                    <a:gd name="connsiteY1" fmla="*/ 116205 h 645795"/>
                    <a:gd name="connsiteX2" fmla="*/ 120233 w 124043"/>
                    <a:gd name="connsiteY2" fmla="*/ 645795 h 645795"/>
                    <a:gd name="connsiteX3" fmla="*/ 0 w 124043"/>
                    <a:gd name="connsiteY3" fmla="*/ 502920 h 645795"/>
                    <a:gd name="connsiteX4" fmla="*/ 13335 w 124043"/>
                    <a:gd name="connsiteY4" fmla="*/ 0 h 645795"/>
                    <a:gd name="connsiteX0" fmla="*/ 13335 w 125948"/>
                    <a:gd name="connsiteY0" fmla="*/ 0 h 628650"/>
                    <a:gd name="connsiteX1" fmla="*/ 124043 w 125948"/>
                    <a:gd name="connsiteY1" fmla="*/ 116205 h 628650"/>
                    <a:gd name="connsiteX2" fmla="*/ 125948 w 125948"/>
                    <a:gd name="connsiteY2" fmla="*/ 628650 h 628650"/>
                    <a:gd name="connsiteX3" fmla="*/ 0 w 125948"/>
                    <a:gd name="connsiteY3" fmla="*/ 502920 h 628650"/>
                    <a:gd name="connsiteX4" fmla="*/ 13335 w 125948"/>
                    <a:gd name="connsiteY4" fmla="*/ 0 h 628650"/>
                    <a:gd name="connsiteX0" fmla="*/ 3810 w 116423"/>
                    <a:gd name="connsiteY0" fmla="*/ 0 h 628650"/>
                    <a:gd name="connsiteX1" fmla="*/ 114518 w 116423"/>
                    <a:gd name="connsiteY1" fmla="*/ 116205 h 628650"/>
                    <a:gd name="connsiteX2" fmla="*/ 116423 w 116423"/>
                    <a:gd name="connsiteY2" fmla="*/ 628650 h 628650"/>
                    <a:gd name="connsiteX3" fmla="*/ 0 w 116423"/>
                    <a:gd name="connsiteY3" fmla="*/ 514350 h 628650"/>
                    <a:gd name="connsiteX4" fmla="*/ 3810 w 116423"/>
                    <a:gd name="connsiteY4" fmla="*/ 0 h 628650"/>
                    <a:gd name="connsiteX0" fmla="*/ 0 w 120233"/>
                    <a:gd name="connsiteY0" fmla="*/ 0 h 632460"/>
                    <a:gd name="connsiteX1" fmla="*/ 118328 w 120233"/>
                    <a:gd name="connsiteY1" fmla="*/ 120015 h 632460"/>
                    <a:gd name="connsiteX2" fmla="*/ 120233 w 120233"/>
                    <a:gd name="connsiteY2" fmla="*/ 632460 h 632460"/>
                    <a:gd name="connsiteX3" fmla="*/ 3810 w 120233"/>
                    <a:gd name="connsiteY3" fmla="*/ 518160 h 632460"/>
                    <a:gd name="connsiteX4" fmla="*/ 0 w 120233"/>
                    <a:gd name="connsiteY4" fmla="*/ 0 h 632460"/>
                    <a:gd name="connsiteX0" fmla="*/ 0 w 118328"/>
                    <a:gd name="connsiteY0" fmla="*/ 0 h 643890"/>
                    <a:gd name="connsiteX1" fmla="*/ 116423 w 118328"/>
                    <a:gd name="connsiteY1" fmla="*/ 131445 h 643890"/>
                    <a:gd name="connsiteX2" fmla="*/ 118328 w 118328"/>
                    <a:gd name="connsiteY2" fmla="*/ 643890 h 643890"/>
                    <a:gd name="connsiteX3" fmla="*/ 1905 w 118328"/>
                    <a:gd name="connsiteY3" fmla="*/ 529590 h 643890"/>
                    <a:gd name="connsiteX4" fmla="*/ 0 w 118328"/>
                    <a:gd name="connsiteY4" fmla="*/ 0 h 643890"/>
                    <a:gd name="connsiteX0" fmla="*/ 0 w 122138"/>
                    <a:gd name="connsiteY0" fmla="*/ 0 h 643890"/>
                    <a:gd name="connsiteX1" fmla="*/ 122138 w 122138"/>
                    <a:gd name="connsiteY1" fmla="*/ 121920 h 643890"/>
                    <a:gd name="connsiteX2" fmla="*/ 118328 w 122138"/>
                    <a:gd name="connsiteY2" fmla="*/ 643890 h 643890"/>
                    <a:gd name="connsiteX3" fmla="*/ 1905 w 122138"/>
                    <a:gd name="connsiteY3" fmla="*/ 529590 h 643890"/>
                    <a:gd name="connsiteX4" fmla="*/ 0 w 122138"/>
                    <a:gd name="connsiteY4" fmla="*/ 0 h 643890"/>
                    <a:gd name="connsiteX0" fmla="*/ 0 w 124043"/>
                    <a:gd name="connsiteY0" fmla="*/ 0 h 653415"/>
                    <a:gd name="connsiteX1" fmla="*/ 122138 w 124043"/>
                    <a:gd name="connsiteY1" fmla="*/ 121920 h 653415"/>
                    <a:gd name="connsiteX2" fmla="*/ 124043 w 124043"/>
                    <a:gd name="connsiteY2" fmla="*/ 653415 h 653415"/>
                    <a:gd name="connsiteX3" fmla="*/ 1905 w 124043"/>
                    <a:gd name="connsiteY3" fmla="*/ 529590 h 653415"/>
                    <a:gd name="connsiteX4" fmla="*/ 0 w 124043"/>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31495 h 653415"/>
                    <a:gd name="connsiteX4" fmla="*/ 1905 w 125948"/>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27685 h 653415"/>
                    <a:gd name="connsiteX4" fmla="*/ 1905 w 125948"/>
                    <a:gd name="connsiteY4" fmla="*/ 0 h 65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48" h="653415">
                      <a:moveTo>
                        <a:pt x="1905" y="0"/>
                      </a:moveTo>
                      <a:lnTo>
                        <a:pt x="124043" y="121920"/>
                      </a:lnTo>
                      <a:lnTo>
                        <a:pt x="125948" y="653415"/>
                      </a:lnTo>
                      <a:lnTo>
                        <a:pt x="0" y="527685"/>
                      </a:lnTo>
                      <a:lnTo>
                        <a:pt x="1905" y="0"/>
                      </a:lnTo>
                      <a:close/>
                    </a:path>
                  </a:pathLst>
                </a:custGeom>
                <a:gradFill flip="none" rotWithShape="1">
                  <a:gsLst>
                    <a:gs pos="0">
                      <a:schemeClr val="dk1">
                        <a:tint val="50000"/>
                        <a:satMod val="300000"/>
                      </a:schemeClr>
                    </a:gs>
                    <a:gs pos="61000">
                      <a:schemeClr val="dk1">
                        <a:tint val="37000"/>
                        <a:satMod val="300000"/>
                        <a:lumMod val="66000"/>
                      </a:schemeClr>
                    </a:gs>
                    <a:gs pos="100000">
                      <a:schemeClr val="dk1">
                        <a:tint val="15000"/>
                        <a:satMod val="350000"/>
                      </a:schemeClr>
                    </a:gs>
                  </a:gsLst>
                  <a:lin ang="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1" name="Rectangle 83"/>
                <p:cNvSpPr/>
                <p:nvPr/>
              </p:nvSpPr>
              <p:spPr>
                <a:xfrm>
                  <a:off x="1037545" y="1988820"/>
                  <a:ext cx="520283" cy="127635"/>
                </a:xfrm>
                <a:custGeom>
                  <a:avLst/>
                  <a:gdLst>
                    <a:gd name="connsiteX0" fmla="*/ 0 w 230723"/>
                    <a:gd name="connsiteY0" fmla="*/ 0 h 609600"/>
                    <a:gd name="connsiteX1" fmla="*/ 230723 w 230723"/>
                    <a:gd name="connsiteY1" fmla="*/ 0 h 609600"/>
                    <a:gd name="connsiteX2" fmla="*/ 230723 w 230723"/>
                    <a:gd name="connsiteY2" fmla="*/ 609600 h 609600"/>
                    <a:gd name="connsiteX3" fmla="*/ 0 w 230723"/>
                    <a:gd name="connsiteY3" fmla="*/ 609600 h 609600"/>
                    <a:gd name="connsiteX4" fmla="*/ 0 w 230723"/>
                    <a:gd name="connsiteY4" fmla="*/ 0 h 609600"/>
                    <a:gd name="connsiteX0" fmla="*/ 123825 w 230723"/>
                    <a:gd name="connsiteY0" fmla="*/ 0 h 645795"/>
                    <a:gd name="connsiteX1" fmla="*/ 230723 w 230723"/>
                    <a:gd name="connsiteY1" fmla="*/ 36195 h 645795"/>
                    <a:gd name="connsiteX2" fmla="*/ 230723 w 230723"/>
                    <a:gd name="connsiteY2" fmla="*/ 645795 h 645795"/>
                    <a:gd name="connsiteX3" fmla="*/ 0 w 230723"/>
                    <a:gd name="connsiteY3" fmla="*/ 645795 h 645795"/>
                    <a:gd name="connsiteX4" fmla="*/ 123825 w 230723"/>
                    <a:gd name="connsiteY4" fmla="*/ 0 h 645795"/>
                    <a:gd name="connsiteX0" fmla="*/ 123825 w 234533"/>
                    <a:gd name="connsiteY0" fmla="*/ 0 h 645795"/>
                    <a:gd name="connsiteX1" fmla="*/ 234533 w 234533"/>
                    <a:gd name="connsiteY1" fmla="*/ 116205 h 645795"/>
                    <a:gd name="connsiteX2" fmla="*/ 230723 w 234533"/>
                    <a:gd name="connsiteY2" fmla="*/ 645795 h 645795"/>
                    <a:gd name="connsiteX3" fmla="*/ 0 w 234533"/>
                    <a:gd name="connsiteY3" fmla="*/ 645795 h 645795"/>
                    <a:gd name="connsiteX4" fmla="*/ 123825 w 234533"/>
                    <a:gd name="connsiteY4" fmla="*/ 0 h 645795"/>
                    <a:gd name="connsiteX0" fmla="*/ 13335 w 124043"/>
                    <a:gd name="connsiteY0" fmla="*/ 0 h 645795"/>
                    <a:gd name="connsiteX1" fmla="*/ 124043 w 124043"/>
                    <a:gd name="connsiteY1" fmla="*/ 116205 h 645795"/>
                    <a:gd name="connsiteX2" fmla="*/ 120233 w 124043"/>
                    <a:gd name="connsiteY2" fmla="*/ 645795 h 645795"/>
                    <a:gd name="connsiteX3" fmla="*/ 0 w 124043"/>
                    <a:gd name="connsiteY3" fmla="*/ 502920 h 645795"/>
                    <a:gd name="connsiteX4" fmla="*/ 13335 w 124043"/>
                    <a:gd name="connsiteY4" fmla="*/ 0 h 645795"/>
                    <a:gd name="connsiteX0" fmla="*/ 13335 w 125948"/>
                    <a:gd name="connsiteY0" fmla="*/ 0 h 628650"/>
                    <a:gd name="connsiteX1" fmla="*/ 124043 w 125948"/>
                    <a:gd name="connsiteY1" fmla="*/ 116205 h 628650"/>
                    <a:gd name="connsiteX2" fmla="*/ 125948 w 125948"/>
                    <a:gd name="connsiteY2" fmla="*/ 628650 h 628650"/>
                    <a:gd name="connsiteX3" fmla="*/ 0 w 125948"/>
                    <a:gd name="connsiteY3" fmla="*/ 502920 h 628650"/>
                    <a:gd name="connsiteX4" fmla="*/ 13335 w 125948"/>
                    <a:gd name="connsiteY4" fmla="*/ 0 h 628650"/>
                    <a:gd name="connsiteX0" fmla="*/ 3810 w 116423"/>
                    <a:gd name="connsiteY0" fmla="*/ 0 h 628650"/>
                    <a:gd name="connsiteX1" fmla="*/ 114518 w 116423"/>
                    <a:gd name="connsiteY1" fmla="*/ 116205 h 628650"/>
                    <a:gd name="connsiteX2" fmla="*/ 116423 w 116423"/>
                    <a:gd name="connsiteY2" fmla="*/ 628650 h 628650"/>
                    <a:gd name="connsiteX3" fmla="*/ 0 w 116423"/>
                    <a:gd name="connsiteY3" fmla="*/ 514350 h 628650"/>
                    <a:gd name="connsiteX4" fmla="*/ 3810 w 116423"/>
                    <a:gd name="connsiteY4" fmla="*/ 0 h 628650"/>
                    <a:gd name="connsiteX0" fmla="*/ 0 w 120233"/>
                    <a:gd name="connsiteY0" fmla="*/ 0 h 632460"/>
                    <a:gd name="connsiteX1" fmla="*/ 118328 w 120233"/>
                    <a:gd name="connsiteY1" fmla="*/ 120015 h 632460"/>
                    <a:gd name="connsiteX2" fmla="*/ 120233 w 120233"/>
                    <a:gd name="connsiteY2" fmla="*/ 632460 h 632460"/>
                    <a:gd name="connsiteX3" fmla="*/ 3810 w 120233"/>
                    <a:gd name="connsiteY3" fmla="*/ 518160 h 632460"/>
                    <a:gd name="connsiteX4" fmla="*/ 0 w 120233"/>
                    <a:gd name="connsiteY4" fmla="*/ 0 h 632460"/>
                    <a:gd name="connsiteX0" fmla="*/ 0 w 118328"/>
                    <a:gd name="connsiteY0" fmla="*/ 0 h 643890"/>
                    <a:gd name="connsiteX1" fmla="*/ 116423 w 118328"/>
                    <a:gd name="connsiteY1" fmla="*/ 131445 h 643890"/>
                    <a:gd name="connsiteX2" fmla="*/ 118328 w 118328"/>
                    <a:gd name="connsiteY2" fmla="*/ 643890 h 643890"/>
                    <a:gd name="connsiteX3" fmla="*/ 1905 w 118328"/>
                    <a:gd name="connsiteY3" fmla="*/ 529590 h 643890"/>
                    <a:gd name="connsiteX4" fmla="*/ 0 w 118328"/>
                    <a:gd name="connsiteY4" fmla="*/ 0 h 643890"/>
                    <a:gd name="connsiteX0" fmla="*/ 0 w 122138"/>
                    <a:gd name="connsiteY0" fmla="*/ 0 h 643890"/>
                    <a:gd name="connsiteX1" fmla="*/ 122138 w 122138"/>
                    <a:gd name="connsiteY1" fmla="*/ 121920 h 643890"/>
                    <a:gd name="connsiteX2" fmla="*/ 118328 w 122138"/>
                    <a:gd name="connsiteY2" fmla="*/ 643890 h 643890"/>
                    <a:gd name="connsiteX3" fmla="*/ 1905 w 122138"/>
                    <a:gd name="connsiteY3" fmla="*/ 529590 h 643890"/>
                    <a:gd name="connsiteX4" fmla="*/ 0 w 122138"/>
                    <a:gd name="connsiteY4" fmla="*/ 0 h 643890"/>
                    <a:gd name="connsiteX0" fmla="*/ 0 w 124043"/>
                    <a:gd name="connsiteY0" fmla="*/ 0 h 653415"/>
                    <a:gd name="connsiteX1" fmla="*/ 122138 w 124043"/>
                    <a:gd name="connsiteY1" fmla="*/ 121920 h 653415"/>
                    <a:gd name="connsiteX2" fmla="*/ 124043 w 124043"/>
                    <a:gd name="connsiteY2" fmla="*/ 653415 h 653415"/>
                    <a:gd name="connsiteX3" fmla="*/ 1905 w 124043"/>
                    <a:gd name="connsiteY3" fmla="*/ 529590 h 653415"/>
                    <a:gd name="connsiteX4" fmla="*/ 0 w 124043"/>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31495 h 653415"/>
                    <a:gd name="connsiteX4" fmla="*/ 1905 w 125948"/>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27685 h 653415"/>
                    <a:gd name="connsiteX4" fmla="*/ 1905 w 125948"/>
                    <a:gd name="connsiteY4" fmla="*/ 0 h 653415"/>
                    <a:gd name="connsiteX0" fmla="*/ 1905 w 305018"/>
                    <a:gd name="connsiteY0" fmla="*/ 0 h 527685"/>
                    <a:gd name="connsiteX1" fmla="*/ 124043 w 305018"/>
                    <a:gd name="connsiteY1" fmla="*/ 121920 h 527685"/>
                    <a:gd name="connsiteX2" fmla="*/ 305018 w 305018"/>
                    <a:gd name="connsiteY2" fmla="*/ 358140 h 527685"/>
                    <a:gd name="connsiteX3" fmla="*/ 0 w 305018"/>
                    <a:gd name="connsiteY3" fmla="*/ 527685 h 527685"/>
                    <a:gd name="connsiteX4" fmla="*/ 1905 w 305018"/>
                    <a:gd name="connsiteY4" fmla="*/ 0 h 527685"/>
                    <a:gd name="connsiteX0" fmla="*/ 62865 w 365978"/>
                    <a:gd name="connsiteY0" fmla="*/ 0 h 360045"/>
                    <a:gd name="connsiteX1" fmla="*/ 185003 w 365978"/>
                    <a:gd name="connsiteY1" fmla="*/ 121920 h 360045"/>
                    <a:gd name="connsiteX2" fmla="*/ 365978 w 365978"/>
                    <a:gd name="connsiteY2" fmla="*/ 358140 h 360045"/>
                    <a:gd name="connsiteX3" fmla="*/ 0 w 365978"/>
                    <a:gd name="connsiteY3" fmla="*/ 360045 h 360045"/>
                    <a:gd name="connsiteX4" fmla="*/ 62865 w 365978"/>
                    <a:gd name="connsiteY4" fmla="*/ 0 h 360045"/>
                    <a:gd name="connsiteX0" fmla="*/ 0 w 489803"/>
                    <a:gd name="connsiteY0" fmla="*/ 123825 h 238125"/>
                    <a:gd name="connsiteX1" fmla="*/ 308828 w 489803"/>
                    <a:gd name="connsiteY1" fmla="*/ 0 h 238125"/>
                    <a:gd name="connsiteX2" fmla="*/ 489803 w 489803"/>
                    <a:gd name="connsiteY2" fmla="*/ 236220 h 238125"/>
                    <a:gd name="connsiteX3" fmla="*/ 123825 w 489803"/>
                    <a:gd name="connsiteY3" fmla="*/ 238125 h 238125"/>
                    <a:gd name="connsiteX4" fmla="*/ 0 w 489803"/>
                    <a:gd name="connsiteY4" fmla="*/ 123825 h 238125"/>
                    <a:gd name="connsiteX0" fmla="*/ 0 w 489803"/>
                    <a:gd name="connsiteY0" fmla="*/ 15240 h 129540"/>
                    <a:gd name="connsiteX1" fmla="*/ 331688 w 489803"/>
                    <a:gd name="connsiteY1" fmla="*/ 0 h 129540"/>
                    <a:gd name="connsiteX2" fmla="*/ 489803 w 489803"/>
                    <a:gd name="connsiteY2" fmla="*/ 127635 h 129540"/>
                    <a:gd name="connsiteX3" fmla="*/ 123825 w 489803"/>
                    <a:gd name="connsiteY3" fmla="*/ 129540 h 129540"/>
                    <a:gd name="connsiteX4" fmla="*/ 0 w 489803"/>
                    <a:gd name="connsiteY4" fmla="*/ 15240 h 129540"/>
                    <a:gd name="connsiteX0" fmla="*/ 0 w 489803"/>
                    <a:gd name="connsiteY0" fmla="*/ 1905 h 116205"/>
                    <a:gd name="connsiteX1" fmla="*/ 385028 w 489803"/>
                    <a:gd name="connsiteY1" fmla="*/ 0 h 116205"/>
                    <a:gd name="connsiteX2" fmla="*/ 489803 w 489803"/>
                    <a:gd name="connsiteY2" fmla="*/ 114300 h 116205"/>
                    <a:gd name="connsiteX3" fmla="*/ 123825 w 489803"/>
                    <a:gd name="connsiteY3" fmla="*/ 116205 h 116205"/>
                    <a:gd name="connsiteX4" fmla="*/ 0 w 489803"/>
                    <a:gd name="connsiteY4" fmla="*/ 1905 h 116205"/>
                    <a:gd name="connsiteX0" fmla="*/ 0 w 505043"/>
                    <a:gd name="connsiteY0" fmla="*/ 0 h 121920"/>
                    <a:gd name="connsiteX1" fmla="*/ 400268 w 505043"/>
                    <a:gd name="connsiteY1" fmla="*/ 5715 h 121920"/>
                    <a:gd name="connsiteX2" fmla="*/ 505043 w 505043"/>
                    <a:gd name="connsiteY2" fmla="*/ 120015 h 121920"/>
                    <a:gd name="connsiteX3" fmla="*/ 139065 w 505043"/>
                    <a:gd name="connsiteY3" fmla="*/ 121920 h 121920"/>
                    <a:gd name="connsiteX4" fmla="*/ 0 w 505043"/>
                    <a:gd name="connsiteY4" fmla="*/ 0 h 121920"/>
                    <a:gd name="connsiteX0" fmla="*/ 0 w 505043"/>
                    <a:gd name="connsiteY0" fmla="*/ 1905 h 123825"/>
                    <a:gd name="connsiteX1" fmla="*/ 404078 w 505043"/>
                    <a:gd name="connsiteY1" fmla="*/ 0 h 123825"/>
                    <a:gd name="connsiteX2" fmla="*/ 505043 w 505043"/>
                    <a:gd name="connsiteY2" fmla="*/ 121920 h 123825"/>
                    <a:gd name="connsiteX3" fmla="*/ 139065 w 505043"/>
                    <a:gd name="connsiteY3" fmla="*/ 123825 h 123825"/>
                    <a:gd name="connsiteX4" fmla="*/ 0 w 505043"/>
                    <a:gd name="connsiteY4" fmla="*/ 1905 h 123825"/>
                    <a:gd name="connsiteX0" fmla="*/ 0 w 514568"/>
                    <a:gd name="connsiteY0" fmla="*/ 1905 h 123825"/>
                    <a:gd name="connsiteX1" fmla="*/ 404078 w 514568"/>
                    <a:gd name="connsiteY1" fmla="*/ 0 h 123825"/>
                    <a:gd name="connsiteX2" fmla="*/ 514568 w 514568"/>
                    <a:gd name="connsiteY2" fmla="*/ 121920 h 123825"/>
                    <a:gd name="connsiteX3" fmla="*/ 139065 w 514568"/>
                    <a:gd name="connsiteY3" fmla="*/ 123825 h 123825"/>
                    <a:gd name="connsiteX4" fmla="*/ 0 w 514568"/>
                    <a:gd name="connsiteY4" fmla="*/ 1905 h 123825"/>
                    <a:gd name="connsiteX0" fmla="*/ 0 w 514568"/>
                    <a:gd name="connsiteY0" fmla="*/ 1905 h 123825"/>
                    <a:gd name="connsiteX1" fmla="*/ 398363 w 514568"/>
                    <a:gd name="connsiteY1" fmla="*/ 0 h 123825"/>
                    <a:gd name="connsiteX2" fmla="*/ 514568 w 514568"/>
                    <a:gd name="connsiteY2" fmla="*/ 121920 h 123825"/>
                    <a:gd name="connsiteX3" fmla="*/ 139065 w 514568"/>
                    <a:gd name="connsiteY3" fmla="*/ 123825 h 123825"/>
                    <a:gd name="connsiteX4" fmla="*/ 0 w 514568"/>
                    <a:gd name="connsiteY4" fmla="*/ 1905 h 123825"/>
                    <a:gd name="connsiteX0" fmla="*/ 0 w 514568"/>
                    <a:gd name="connsiteY0" fmla="*/ 1905 h 121920"/>
                    <a:gd name="connsiteX1" fmla="*/ 398363 w 514568"/>
                    <a:gd name="connsiteY1" fmla="*/ 0 h 121920"/>
                    <a:gd name="connsiteX2" fmla="*/ 514568 w 514568"/>
                    <a:gd name="connsiteY2" fmla="*/ 121920 h 121920"/>
                    <a:gd name="connsiteX3" fmla="*/ 129540 w 514568"/>
                    <a:gd name="connsiteY3" fmla="*/ 121920 h 121920"/>
                    <a:gd name="connsiteX4" fmla="*/ 0 w 514568"/>
                    <a:gd name="connsiteY4" fmla="*/ 1905 h 121920"/>
                    <a:gd name="connsiteX0" fmla="*/ 0 w 520283"/>
                    <a:gd name="connsiteY0" fmla="*/ 1905 h 125730"/>
                    <a:gd name="connsiteX1" fmla="*/ 398363 w 520283"/>
                    <a:gd name="connsiteY1" fmla="*/ 0 h 125730"/>
                    <a:gd name="connsiteX2" fmla="*/ 520283 w 520283"/>
                    <a:gd name="connsiteY2" fmla="*/ 125730 h 125730"/>
                    <a:gd name="connsiteX3" fmla="*/ 129540 w 520283"/>
                    <a:gd name="connsiteY3" fmla="*/ 121920 h 125730"/>
                    <a:gd name="connsiteX4" fmla="*/ 0 w 520283"/>
                    <a:gd name="connsiteY4" fmla="*/ 1905 h 125730"/>
                    <a:gd name="connsiteX0" fmla="*/ 0 w 520283"/>
                    <a:gd name="connsiteY0" fmla="*/ 1905 h 127635"/>
                    <a:gd name="connsiteX1" fmla="*/ 398363 w 520283"/>
                    <a:gd name="connsiteY1" fmla="*/ 0 h 127635"/>
                    <a:gd name="connsiteX2" fmla="*/ 520283 w 520283"/>
                    <a:gd name="connsiteY2" fmla="*/ 125730 h 127635"/>
                    <a:gd name="connsiteX3" fmla="*/ 133350 w 520283"/>
                    <a:gd name="connsiteY3" fmla="*/ 127635 h 127635"/>
                    <a:gd name="connsiteX4" fmla="*/ 0 w 520283"/>
                    <a:gd name="connsiteY4" fmla="*/ 1905 h 12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83" h="127635">
                      <a:moveTo>
                        <a:pt x="0" y="1905"/>
                      </a:moveTo>
                      <a:lnTo>
                        <a:pt x="398363" y="0"/>
                      </a:lnTo>
                      <a:lnTo>
                        <a:pt x="520283" y="125730"/>
                      </a:lnTo>
                      <a:lnTo>
                        <a:pt x="133350" y="127635"/>
                      </a:lnTo>
                      <a:lnTo>
                        <a:pt x="0" y="1905"/>
                      </a:lnTo>
                      <a:close/>
                    </a:path>
                  </a:pathLst>
                </a:custGeom>
                <a:gradFill>
                  <a:gsLst>
                    <a:gs pos="0">
                      <a:schemeClr val="dk1">
                        <a:tint val="50000"/>
                        <a:satMod val="300000"/>
                      </a:schemeClr>
                    </a:gs>
                    <a:gs pos="61000">
                      <a:schemeClr val="dk1">
                        <a:tint val="37000"/>
                        <a:satMod val="300000"/>
                        <a:lumMod val="66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25" name="Group 24"/>
              <p:cNvGrpSpPr/>
              <p:nvPr/>
            </p:nvGrpSpPr>
            <p:grpSpPr>
              <a:xfrm>
                <a:off x="1600200" y="5887137"/>
                <a:ext cx="775546" cy="436881"/>
                <a:chOff x="457200" y="4457617"/>
                <a:chExt cx="1085821" cy="427364"/>
              </a:xfrm>
            </p:grpSpPr>
            <p:cxnSp>
              <p:nvCxnSpPr>
                <p:cNvPr id="219" name="Straight Connector 218"/>
                <p:cNvCxnSpPr/>
                <p:nvPr/>
              </p:nvCxnSpPr>
              <p:spPr>
                <a:xfrm flipV="1">
                  <a:off x="457200" y="44576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flipV="1">
                  <a:off x="609600" y="44576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flipV="1">
                  <a:off x="762000" y="44576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flipV="1">
                  <a:off x="914400" y="44576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nvGrpSpPr>
                <p:cNvPr id="223" name="Group 222"/>
                <p:cNvGrpSpPr/>
                <p:nvPr/>
              </p:nvGrpSpPr>
              <p:grpSpPr>
                <a:xfrm flipH="1">
                  <a:off x="1012996" y="4465798"/>
                  <a:ext cx="530025" cy="419183"/>
                  <a:chOff x="609600" y="4610017"/>
                  <a:chExt cx="530025" cy="419183"/>
                </a:xfrm>
              </p:grpSpPr>
              <p:cxnSp>
                <p:nvCxnSpPr>
                  <p:cNvPr id="224" name="Straight Connector 223"/>
                  <p:cNvCxnSpPr/>
                  <p:nvPr/>
                </p:nvCxnSpPr>
                <p:spPr>
                  <a:xfrm flipV="1">
                    <a:off x="609600" y="46100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flipV="1">
                    <a:off x="762000" y="46100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flipV="1">
                    <a:off x="914400" y="46100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flipV="1">
                    <a:off x="1066800" y="46100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grpSp>
            <p:nvGrpSpPr>
              <p:cNvPr id="26" name="Group 25"/>
              <p:cNvGrpSpPr/>
              <p:nvPr/>
            </p:nvGrpSpPr>
            <p:grpSpPr>
              <a:xfrm>
                <a:off x="2615472" y="5887719"/>
                <a:ext cx="775546" cy="436881"/>
                <a:chOff x="457200" y="4457617"/>
                <a:chExt cx="1085821" cy="427364"/>
              </a:xfrm>
            </p:grpSpPr>
            <p:cxnSp>
              <p:nvCxnSpPr>
                <p:cNvPr id="210" name="Straight Connector 209"/>
                <p:cNvCxnSpPr/>
                <p:nvPr/>
              </p:nvCxnSpPr>
              <p:spPr>
                <a:xfrm flipV="1">
                  <a:off x="457200" y="44576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V="1">
                  <a:off x="609600" y="44576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762000" y="44576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914400" y="44576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nvGrpSpPr>
                <p:cNvPr id="214" name="Group 213"/>
                <p:cNvGrpSpPr/>
                <p:nvPr/>
              </p:nvGrpSpPr>
              <p:grpSpPr>
                <a:xfrm flipH="1">
                  <a:off x="1012996" y="4465798"/>
                  <a:ext cx="530025" cy="419183"/>
                  <a:chOff x="609600" y="4610017"/>
                  <a:chExt cx="530025" cy="419183"/>
                </a:xfrm>
              </p:grpSpPr>
              <p:cxnSp>
                <p:nvCxnSpPr>
                  <p:cNvPr id="215" name="Straight Connector 214"/>
                  <p:cNvCxnSpPr/>
                  <p:nvPr/>
                </p:nvCxnSpPr>
                <p:spPr>
                  <a:xfrm flipV="1">
                    <a:off x="609600" y="46100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762000" y="46100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flipV="1">
                    <a:off x="914400" y="46100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flipV="1">
                    <a:off x="1066800" y="46100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grpSp>
            <p:nvGrpSpPr>
              <p:cNvPr id="27" name="Group 26"/>
              <p:cNvGrpSpPr/>
              <p:nvPr/>
            </p:nvGrpSpPr>
            <p:grpSpPr>
              <a:xfrm>
                <a:off x="3622589" y="5887719"/>
                <a:ext cx="775546" cy="436881"/>
                <a:chOff x="457200" y="4457617"/>
                <a:chExt cx="1085821" cy="427364"/>
              </a:xfrm>
            </p:grpSpPr>
            <p:cxnSp>
              <p:nvCxnSpPr>
                <p:cNvPr id="201" name="Straight Connector 200"/>
                <p:cNvCxnSpPr/>
                <p:nvPr/>
              </p:nvCxnSpPr>
              <p:spPr>
                <a:xfrm flipV="1">
                  <a:off x="457200" y="44576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V="1">
                  <a:off x="609600" y="44576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V="1">
                  <a:off x="762000" y="44576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flipV="1">
                  <a:off x="914400" y="44576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nvGrpSpPr>
                <p:cNvPr id="205" name="Group 204"/>
                <p:cNvGrpSpPr/>
                <p:nvPr/>
              </p:nvGrpSpPr>
              <p:grpSpPr>
                <a:xfrm flipH="1">
                  <a:off x="1012996" y="4465798"/>
                  <a:ext cx="530025" cy="419183"/>
                  <a:chOff x="609600" y="4610017"/>
                  <a:chExt cx="530025" cy="419183"/>
                </a:xfrm>
              </p:grpSpPr>
              <p:cxnSp>
                <p:nvCxnSpPr>
                  <p:cNvPr id="206" name="Straight Connector 205"/>
                  <p:cNvCxnSpPr/>
                  <p:nvPr/>
                </p:nvCxnSpPr>
                <p:spPr>
                  <a:xfrm flipV="1">
                    <a:off x="609600" y="46100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V="1">
                    <a:off x="762000" y="46100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flipV="1">
                    <a:off x="914400" y="46100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flipV="1">
                    <a:off x="1066800" y="46100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grpSp>
            <p:nvGrpSpPr>
              <p:cNvPr id="28" name="Group 27"/>
              <p:cNvGrpSpPr/>
              <p:nvPr/>
            </p:nvGrpSpPr>
            <p:grpSpPr>
              <a:xfrm>
                <a:off x="4701134" y="5877496"/>
                <a:ext cx="775546" cy="436881"/>
                <a:chOff x="457200" y="4457617"/>
                <a:chExt cx="1085821" cy="427364"/>
              </a:xfrm>
            </p:grpSpPr>
            <p:cxnSp>
              <p:nvCxnSpPr>
                <p:cNvPr id="192" name="Straight Connector 191"/>
                <p:cNvCxnSpPr/>
                <p:nvPr/>
              </p:nvCxnSpPr>
              <p:spPr>
                <a:xfrm flipV="1">
                  <a:off x="457200" y="44576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flipV="1">
                  <a:off x="609600" y="44576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762000" y="44576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V="1">
                  <a:off x="914400" y="44576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nvGrpSpPr>
                <p:cNvPr id="196" name="Group 195"/>
                <p:cNvGrpSpPr/>
                <p:nvPr/>
              </p:nvGrpSpPr>
              <p:grpSpPr>
                <a:xfrm flipH="1">
                  <a:off x="1012996" y="4465798"/>
                  <a:ext cx="530025" cy="419183"/>
                  <a:chOff x="609600" y="4610017"/>
                  <a:chExt cx="530025" cy="419183"/>
                </a:xfrm>
              </p:grpSpPr>
              <p:cxnSp>
                <p:nvCxnSpPr>
                  <p:cNvPr id="197" name="Straight Connector 196"/>
                  <p:cNvCxnSpPr/>
                  <p:nvPr/>
                </p:nvCxnSpPr>
                <p:spPr>
                  <a:xfrm flipV="1">
                    <a:off x="609600" y="46100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V="1">
                    <a:off x="762000" y="46100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V="1">
                    <a:off x="914400" y="46100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flipV="1">
                    <a:off x="1066800" y="46100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grpSp>
            <p:nvGrpSpPr>
              <p:cNvPr id="29" name="Group 28"/>
              <p:cNvGrpSpPr/>
              <p:nvPr/>
            </p:nvGrpSpPr>
            <p:grpSpPr>
              <a:xfrm>
                <a:off x="1643013" y="5684176"/>
                <a:ext cx="698684" cy="211325"/>
                <a:chOff x="5220661" y="3675707"/>
                <a:chExt cx="978209" cy="243008"/>
              </a:xfrm>
            </p:grpSpPr>
            <p:sp>
              <p:nvSpPr>
                <p:cNvPr id="171" name="Rectangle 170"/>
                <p:cNvSpPr/>
                <p:nvPr/>
              </p:nvSpPr>
              <p:spPr>
                <a:xfrm>
                  <a:off x="5220661" y="3675707"/>
                  <a:ext cx="978209" cy="243008"/>
                </a:xfrm>
                <a:prstGeom prst="rect">
                  <a:avLst/>
                </a:prstGeom>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7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8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9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9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805702"/>
                  <a:ext cx="92211" cy="7257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0" name="Group 29"/>
              <p:cNvGrpSpPr/>
              <p:nvPr/>
            </p:nvGrpSpPr>
            <p:grpSpPr>
              <a:xfrm>
                <a:off x="2658242" y="5684176"/>
                <a:ext cx="698684" cy="211325"/>
                <a:chOff x="5220661" y="3675707"/>
                <a:chExt cx="978209" cy="243008"/>
              </a:xfrm>
            </p:grpSpPr>
            <p:sp>
              <p:nvSpPr>
                <p:cNvPr id="150" name="Rectangle 149"/>
                <p:cNvSpPr/>
                <p:nvPr/>
              </p:nvSpPr>
              <p:spPr>
                <a:xfrm>
                  <a:off x="5220661" y="3675707"/>
                  <a:ext cx="978209" cy="243008"/>
                </a:xfrm>
                <a:prstGeom prst="rect">
                  <a:avLst/>
                </a:prstGeom>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6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7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805702"/>
                  <a:ext cx="92211" cy="7257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1" name="Group 30"/>
              <p:cNvGrpSpPr/>
              <p:nvPr/>
            </p:nvGrpSpPr>
            <p:grpSpPr>
              <a:xfrm>
                <a:off x="3665966" y="5691560"/>
                <a:ext cx="698684" cy="211325"/>
                <a:chOff x="5220661" y="3675707"/>
                <a:chExt cx="978209" cy="243008"/>
              </a:xfrm>
            </p:grpSpPr>
            <p:sp>
              <p:nvSpPr>
                <p:cNvPr id="129" name="Rectangle 128"/>
                <p:cNvSpPr/>
                <p:nvPr/>
              </p:nvSpPr>
              <p:spPr>
                <a:xfrm>
                  <a:off x="5220661" y="3675707"/>
                  <a:ext cx="978209" cy="243008"/>
                </a:xfrm>
                <a:prstGeom prst="rect">
                  <a:avLst/>
                </a:prstGeom>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3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3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4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805702"/>
                  <a:ext cx="92211" cy="7257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2" name="Group 31"/>
              <p:cNvGrpSpPr/>
              <p:nvPr/>
            </p:nvGrpSpPr>
            <p:grpSpPr>
              <a:xfrm>
                <a:off x="4745279" y="5684176"/>
                <a:ext cx="698684" cy="211325"/>
                <a:chOff x="5220661" y="3675707"/>
                <a:chExt cx="978209" cy="243008"/>
              </a:xfrm>
            </p:grpSpPr>
            <p:sp>
              <p:nvSpPr>
                <p:cNvPr id="108" name="Rectangle 107"/>
                <p:cNvSpPr/>
                <p:nvPr/>
              </p:nvSpPr>
              <p:spPr>
                <a:xfrm>
                  <a:off x="5220661" y="3675707"/>
                  <a:ext cx="978209" cy="243008"/>
                </a:xfrm>
                <a:prstGeom prst="rect">
                  <a:avLst/>
                </a:prstGeom>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0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1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12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805702"/>
                  <a:ext cx="92211" cy="72579"/>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33" name="Straight Arrow Connector 32"/>
              <p:cNvCxnSpPr>
                <a:stCxn id="231" idx="1"/>
              </p:cNvCxnSpPr>
              <p:nvPr/>
            </p:nvCxnSpPr>
            <p:spPr>
              <a:xfrm flipV="1">
                <a:off x="2557353" y="3256762"/>
                <a:ext cx="1998441" cy="1051600"/>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65" idx="0"/>
                <a:endCxn id="105" idx="2"/>
              </p:cNvCxnSpPr>
              <p:nvPr/>
            </p:nvCxnSpPr>
            <p:spPr>
              <a:xfrm flipV="1">
                <a:off x="6183919" y="4894774"/>
                <a:ext cx="533863" cy="796786"/>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4" idx="0"/>
                <a:endCxn id="105" idx="2"/>
              </p:cNvCxnSpPr>
              <p:nvPr/>
            </p:nvCxnSpPr>
            <p:spPr>
              <a:xfrm flipH="1" flipV="1">
                <a:off x="6717782" y="4894774"/>
                <a:ext cx="545450" cy="789402"/>
              </a:xfrm>
              <a:prstGeom prst="straightConnector1">
                <a:avLst/>
              </a:prstGeom>
              <a:ln w="19050">
                <a:solidFill>
                  <a:schemeClr val="bg2">
                    <a:lumMod val="25000"/>
                  </a:schemeClr>
                </a:solidFill>
                <a:tailEnd type="none"/>
              </a:ln>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6433676" y="4308360"/>
                <a:ext cx="449615" cy="589762"/>
                <a:chOff x="1027560" y="1988818"/>
                <a:chExt cx="545969" cy="678181"/>
              </a:xfrm>
            </p:grpSpPr>
            <p:sp>
              <p:nvSpPr>
                <p:cNvPr id="104" name="Cube 103"/>
                <p:cNvSpPr/>
                <p:nvPr/>
              </p:nvSpPr>
              <p:spPr>
                <a:xfrm flipH="1">
                  <a:off x="1027560" y="1988818"/>
                  <a:ext cx="545969" cy="67818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71574" y="2133601"/>
                  <a:ext cx="401955" cy="529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6" name="Rectangle 83"/>
                <p:cNvSpPr/>
                <p:nvPr/>
              </p:nvSpPr>
              <p:spPr>
                <a:xfrm>
                  <a:off x="1028484" y="2005964"/>
                  <a:ext cx="125948" cy="653415"/>
                </a:xfrm>
                <a:custGeom>
                  <a:avLst/>
                  <a:gdLst>
                    <a:gd name="connsiteX0" fmla="*/ 0 w 230723"/>
                    <a:gd name="connsiteY0" fmla="*/ 0 h 609600"/>
                    <a:gd name="connsiteX1" fmla="*/ 230723 w 230723"/>
                    <a:gd name="connsiteY1" fmla="*/ 0 h 609600"/>
                    <a:gd name="connsiteX2" fmla="*/ 230723 w 230723"/>
                    <a:gd name="connsiteY2" fmla="*/ 609600 h 609600"/>
                    <a:gd name="connsiteX3" fmla="*/ 0 w 230723"/>
                    <a:gd name="connsiteY3" fmla="*/ 609600 h 609600"/>
                    <a:gd name="connsiteX4" fmla="*/ 0 w 230723"/>
                    <a:gd name="connsiteY4" fmla="*/ 0 h 609600"/>
                    <a:gd name="connsiteX0" fmla="*/ 123825 w 230723"/>
                    <a:gd name="connsiteY0" fmla="*/ 0 h 645795"/>
                    <a:gd name="connsiteX1" fmla="*/ 230723 w 230723"/>
                    <a:gd name="connsiteY1" fmla="*/ 36195 h 645795"/>
                    <a:gd name="connsiteX2" fmla="*/ 230723 w 230723"/>
                    <a:gd name="connsiteY2" fmla="*/ 645795 h 645795"/>
                    <a:gd name="connsiteX3" fmla="*/ 0 w 230723"/>
                    <a:gd name="connsiteY3" fmla="*/ 645795 h 645795"/>
                    <a:gd name="connsiteX4" fmla="*/ 123825 w 230723"/>
                    <a:gd name="connsiteY4" fmla="*/ 0 h 645795"/>
                    <a:gd name="connsiteX0" fmla="*/ 123825 w 234533"/>
                    <a:gd name="connsiteY0" fmla="*/ 0 h 645795"/>
                    <a:gd name="connsiteX1" fmla="*/ 234533 w 234533"/>
                    <a:gd name="connsiteY1" fmla="*/ 116205 h 645795"/>
                    <a:gd name="connsiteX2" fmla="*/ 230723 w 234533"/>
                    <a:gd name="connsiteY2" fmla="*/ 645795 h 645795"/>
                    <a:gd name="connsiteX3" fmla="*/ 0 w 234533"/>
                    <a:gd name="connsiteY3" fmla="*/ 645795 h 645795"/>
                    <a:gd name="connsiteX4" fmla="*/ 123825 w 234533"/>
                    <a:gd name="connsiteY4" fmla="*/ 0 h 645795"/>
                    <a:gd name="connsiteX0" fmla="*/ 13335 w 124043"/>
                    <a:gd name="connsiteY0" fmla="*/ 0 h 645795"/>
                    <a:gd name="connsiteX1" fmla="*/ 124043 w 124043"/>
                    <a:gd name="connsiteY1" fmla="*/ 116205 h 645795"/>
                    <a:gd name="connsiteX2" fmla="*/ 120233 w 124043"/>
                    <a:gd name="connsiteY2" fmla="*/ 645795 h 645795"/>
                    <a:gd name="connsiteX3" fmla="*/ 0 w 124043"/>
                    <a:gd name="connsiteY3" fmla="*/ 502920 h 645795"/>
                    <a:gd name="connsiteX4" fmla="*/ 13335 w 124043"/>
                    <a:gd name="connsiteY4" fmla="*/ 0 h 645795"/>
                    <a:gd name="connsiteX0" fmla="*/ 13335 w 125948"/>
                    <a:gd name="connsiteY0" fmla="*/ 0 h 628650"/>
                    <a:gd name="connsiteX1" fmla="*/ 124043 w 125948"/>
                    <a:gd name="connsiteY1" fmla="*/ 116205 h 628650"/>
                    <a:gd name="connsiteX2" fmla="*/ 125948 w 125948"/>
                    <a:gd name="connsiteY2" fmla="*/ 628650 h 628650"/>
                    <a:gd name="connsiteX3" fmla="*/ 0 w 125948"/>
                    <a:gd name="connsiteY3" fmla="*/ 502920 h 628650"/>
                    <a:gd name="connsiteX4" fmla="*/ 13335 w 125948"/>
                    <a:gd name="connsiteY4" fmla="*/ 0 h 628650"/>
                    <a:gd name="connsiteX0" fmla="*/ 3810 w 116423"/>
                    <a:gd name="connsiteY0" fmla="*/ 0 h 628650"/>
                    <a:gd name="connsiteX1" fmla="*/ 114518 w 116423"/>
                    <a:gd name="connsiteY1" fmla="*/ 116205 h 628650"/>
                    <a:gd name="connsiteX2" fmla="*/ 116423 w 116423"/>
                    <a:gd name="connsiteY2" fmla="*/ 628650 h 628650"/>
                    <a:gd name="connsiteX3" fmla="*/ 0 w 116423"/>
                    <a:gd name="connsiteY3" fmla="*/ 514350 h 628650"/>
                    <a:gd name="connsiteX4" fmla="*/ 3810 w 116423"/>
                    <a:gd name="connsiteY4" fmla="*/ 0 h 628650"/>
                    <a:gd name="connsiteX0" fmla="*/ 0 w 120233"/>
                    <a:gd name="connsiteY0" fmla="*/ 0 h 632460"/>
                    <a:gd name="connsiteX1" fmla="*/ 118328 w 120233"/>
                    <a:gd name="connsiteY1" fmla="*/ 120015 h 632460"/>
                    <a:gd name="connsiteX2" fmla="*/ 120233 w 120233"/>
                    <a:gd name="connsiteY2" fmla="*/ 632460 h 632460"/>
                    <a:gd name="connsiteX3" fmla="*/ 3810 w 120233"/>
                    <a:gd name="connsiteY3" fmla="*/ 518160 h 632460"/>
                    <a:gd name="connsiteX4" fmla="*/ 0 w 120233"/>
                    <a:gd name="connsiteY4" fmla="*/ 0 h 632460"/>
                    <a:gd name="connsiteX0" fmla="*/ 0 w 118328"/>
                    <a:gd name="connsiteY0" fmla="*/ 0 h 643890"/>
                    <a:gd name="connsiteX1" fmla="*/ 116423 w 118328"/>
                    <a:gd name="connsiteY1" fmla="*/ 131445 h 643890"/>
                    <a:gd name="connsiteX2" fmla="*/ 118328 w 118328"/>
                    <a:gd name="connsiteY2" fmla="*/ 643890 h 643890"/>
                    <a:gd name="connsiteX3" fmla="*/ 1905 w 118328"/>
                    <a:gd name="connsiteY3" fmla="*/ 529590 h 643890"/>
                    <a:gd name="connsiteX4" fmla="*/ 0 w 118328"/>
                    <a:gd name="connsiteY4" fmla="*/ 0 h 643890"/>
                    <a:gd name="connsiteX0" fmla="*/ 0 w 122138"/>
                    <a:gd name="connsiteY0" fmla="*/ 0 h 643890"/>
                    <a:gd name="connsiteX1" fmla="*/ 122138 w 122138"/>
                    <a:gd name="connsiteY1" fmla="*/ 121920 h 643890"/>
                    <a:gd name="connsiteX2" fmla="*/ 118328 w 122138"/>
                    <a:gd name="connsiteY2" fmla="*/ 643890 h 643890"/>
                    <a:gd name="connsiteX3" fmla="*/ 1905 w 122138"/>
                    <a:gd name="connsiteY3" fmla="*/ 529590 h 643890"/>
                    <a:gd name="connsiteX4" fmla="*/ 0 w 122138"/>
                    <a:gd name="connsiteY4" fmla="*/ 0 h 643890"/>
                    <a:gd name="connsiteX0" fmla="*/ 0 w 124043"/>
                    <a:gd name="connsiteY0" fmla="*/ 0 h 653415"/>
                    <a:gd name="connsiteX1" fmla="*/ 122138 w 124043"/>
                    <a:gd name="connsiteY1" fmla="*/ 121920 h 653415"/>
                    <a:gd name="connsiteX2" fmla="*/ 124043 w 124043"/>
                    <a:gd name="connsiteY2" fmla="*/ 653415 h 653415"/>
                    <a:gd name="connsiteX3" fmla="*/ 1905 w 124043"/>
                    <a:gd name="connsiteY3" fmla="*/ 529590 h 653415"/>
                    <a:gd name="connsiteX4" fmla="*/ 0 w 124043"/>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31495 h 653415"/>
                    <a:gd name="connsiteX4" fmla="*/ 1905 w 125948"/>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27685 h 653415"/>
                    <a:gd name="connsiteX4" fmla="*/ 1905 w 125948"/>
                    <a:gd name="connsiteY4" fmla="*/ 0 h 65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48" h="653415">
                      <a:moveTo>
                        <a:pt x="1905" y="0"/>
                      </a:moveTo>
                      <a:lnTo>
                        <a:pt x="124043" y="121920"/>
                      </a:lnTo>
                      <a:lnTo>
                        <a:pt x="125948" y="653415"/>
                      </a:lnTo>
                      <a:lnTo>
                        <a:pt x="0" y="527685"/>
                      </a:lnTo>
                      <a:lnTo>
                        <a:pt x="1905" y="0"/>
                      </a:lnTo>
                      <a:close/>
                    </a:path>
                  </a:pathLst>
                </a:custGeom>
                <a:gradFill flip="none" rotWithShape="1">
                  <a:gsLst>
                    <a:gs pos="0">
                      <a:schemeClr val="dk1">
                        <a:tint val="50000"/>
                        <a:satMod val="300000"/>
                      </a:schemeClr>
                    </a:gs>
                    <a:gs pos="61000">
                      <a:schemeClr val="dk1">
                        <a:tint val="37000"/>
                        <a:satMod val="300000"/>
                        <a:lumMod val="66000"/>
                      </a:schemeClr>
                    </a:gs>
                    <a:gs pos="100000">
                      <a:schemeClr val="dk1">
                        <a:tint val="15000"/>
                        <a:satMod val="350000"/>
                      </a:schemeClr>
                    </a:gs>
                  </a:gsLst>
                  <a:lin ang="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7" name="Rectangle 83"/>
                <p:cNvSpPr/>
                <p:nvPr/>
              </p:nvSpPr>
              <p:spPr>
                <a:xfrm>
                  <a:off x="1037545" y="1988820"/>
                  <a:ext cx="520283" cy="127635"/>
                </a:xfrm>
                <a:custGeom>
                  <a:avLst/>
                  <a:gdLst>
                    <a:gd name="connsiteX0" fmla="*/ 0 w 230723"/>
                    <a:gd name="connsiteY0" fmla="*/ 0 h 609600"/>
                    <a:gd name="connsiteX1" fmla="*/ 230723 w 230723"/>
                    <a:gd name="connsiteY1" fmla="*/ 0 h 609600"/>
                    <a:gd name="connsiteX2" fmla="*/ 230723 w 230723"/>
                    <a:gd name="connsiteY2" fmla="*/ 609600 h 609600"/>
                    <a:gd name="connsiteX3" fmla="*/ 0 w 230723"/>
                    <a:gd name="connsiteY3" fmla="*/ 609600 h 609600"/>
                    <a:gd name="connsiteX4" fmla="*/ 0 w 230723"/>
                    <a:gd name="connsiteY4" fmla="*/ 0 h 609600"/>
                    <a:gd name="connsiteX0" fmla="*/ 123825 w 230723"/>
                    <a:gd name="connsiteY0" fmla="*/ 0 h 645795"/>
                    <a:gd name="connsiteX1" fmla="*/ 230723 w 230723"/>
                    <a:gd name="connsiteY1" fmla="*/ 36195 h 645795"/>
                    <a:gd name="connsiteX2" fmla="*/ 230723 w 230723"/>
                    <a:gd name="connsiteY2" fmla="*/ 645795 h 645795"/>
                    <a:gd name="connsiteX3" fmla="*/ 0 w 230723"/>
                    <a:gd name="connsiteY3" fmla="*/ 645795 h 645795"/>
                    <a:gd name="connsiteX4" fmla="*/ 123825 w 230723"/>
                    <a:gd name="connsiteY4" fmla="*/ 0 h 645795"/>
                    <a:gd name="connsiteX0" fmla="*/ 123825 w 234533"/>
                    <a:gd name="connsiteY0" fmla="*/ 0 h 645795"/>
                    <a:gd name="connsiteX1" fmla="*/ 234533 w 234533"/>
                    <a:gd name="connsiteY1" fmla="*/ 116205 h 645795"/>
                    <a:gd name="connsiteX2" fmla="*/ 230723 w 234533"/>
                    <a:gd name="connsiteY2" fmla="*/ 645795 h 645795"/>
                    <a:gd name="connsiteX3" fmla="*/ 0 w 234533"/>
                    <a:gd name="connsiteY3" fmla="*/ 645795 h 645795"/>
                    <a:gd name="connsiteX4" fmla="*/ 123825 w 234533"/>
                    <a:gd name="connsiteY4" fmla="*/ 0 h 645795"/>
                    <a:gd name="connsiteX0" fmla="*/ 13335 w 124043"/>
                    <a:gd name="connsiteY0" fmla="*/ 0 h 645795"/>
                    <a:gd name="connsiteX1" fmla="*/ 124043 w 124043"/>
                    <a:gd name="connsiteY1" fmla="*/ 116205 h 645795"/>
                    <a:gd name="connsiteX2" fmla="*/ 120233 w 124043"/>
                    <a:gd name="connsiteY2" fmla="*/ 645795 h 645795"/>
                    <a:gd name="connsiteX3" fmla="*/ 0 w 124043"/>
                    <a:gd name="connsiteY3" fmla="*/ 502920 h 645795"/>
                    <a:gd name="connsiteX4" fmla="*/ 13335 w 124043"/>
                    <a:gd name="connsiteY4" fmla="*/ 0 h 645795"/>
                    <a:gd name="connsiteX0" fmla="*/ 13335 w 125948"/>
                    <a:gd name="connsiteY0" fmla="*/ 0 h 628650"/>
                    <a:gd name="connsiteX1" fmla="*/ 124043 w 125948"/>
                    <a:gd name="connsiteY1" fmla="*/ 116205 h 628650"/>
                    <a:gd name="connsiteX2" fmla="*/ 125948 w 125948"/>
                    <a:gd name="connsiteY2" fmla="*/ 628650 h 628650"/>
                    <a:gd name="connsiteX3" fmla="*/ 0 w 125948"/>
                    <a:gd name="connsiteY3" fmla="*/ 502920 h 628650"/>
                    <a:gd name="connsiteX4" fmla="*/ 13335 w 125948"/>
                    <a:gd name="connsiteY4" fmla="*/ 0 h 628650"/>
                    <a:gd name="connsiteX0" fmla="*/ 3810 w 116423"/>
                    <a:gd name="connsiteY0" fmla="*/ 0 h 628650"/>
                    <a:gd name="connsiteX1" fmla="*/ 114518 w 116423"/>
                    <a:gd name="connsiteY1" fmla="*/ 116205 h 628650"/>
                    <a:gd name="connsiteX2" fmla="*/ 116423 w 116423"/>
                    <a:gd name="connsiteY2" fmla="*/ 628650 h 628650"/>
                    <a:gd name="connsiteX3" fmla="*/ 0 w 116423"/>
                    <a:gd name="connsiteY3" fmla="*/ 514350 h 628650"/>
                    <a:gd name="connsiteX4" fmla="*/ 3810 w 116423"/>
                    <a:gd name="connsiteY4" fmla="*/ 0 h 628650"/>
                    <a:gd name="connsiteX0" fmla="*/ 0 w 120233"/>
                    <a:gd name="connsiteY0" fmla="*/ 0 h 632460"/>
                    <a:gd name="connsiteX1" fmla="*/ 118328 w 120233"/>
                    <a:gd name="connsiteY1" fmla="*/ 120015 h 632460"/>
                    <a:gd name="connsiteX2" fmla="*/ 120233 w 120233"/>
                    <a:gd name="connsiteY2" fmla="*/ 632460 h 632460"/>
                    <a:gd name="connsiteX3" fmla="*/ 3810 w 120233"/>
                    <a:gd name="connsiteY3" fmla="*/ 518160 h 632460"/>
                    <a:gd name="connsiteX4" fmla="*/ 0 w 120233"/>
                    <a:gd name="connsiteY4" fmla="*/ 0 h 632460"/>
                    <a:gd name="connsiteX0" fmla="*/ 0 w 118328"/>
                    <a:gd name="connsiteY0" fmla="*/ 0 h 643890"/>
                    <a:gd name="connsiteX1" fmla="*/ 116423 w 118328"/>
                    <a:gd name="connsiteY1" fmla="*/ 131445 h 643890"/>
                    <a:gd name="connsiteX2" fmla="*/ 118328 w 118328"/>
                    <a:gd name="connsiteY2" fmla="*/ 643890 h 643890"/>
                    <a:gd name="connsiteX3" fmla="*/ 1905 w 118328"/>
                    <a:gd name="connsiteY3" fmla="*/ 529590 h 643890"/>
                    <a:gd name="connsiteX4" fmla="*/ 0 w 118328"/>
                    <a:gd name="connsiteY4" fmla="*/ 0 h 643890"/>
                    <a:gd name="connsiteX0" fmla="*/ 0 w 122138"/>
                    <a:gd name="connsiteY0" fmla="*/ 0 h 643890"/>
                    <a:gd name="connsiteX1" fmla="*/ 122138 w 122138"/>
                    <a:gd name="connsiteY1" fmla="*/ 121920 h 643890"/>
                    <a:gd name="connsiteX2" fmla="*/ 118328 w 122138"/>
                    <a:gd name="connsiteY2" fmla="*/ 643890 h 643890"/>
                    <a:gd name="connsiteX3" fmla="*/ 1905 w 122138"/>
                    <a:gd name="connsiteY3" fmla="*/ 529590 h 643890"/>
                    <a:gd name="connsiteX4" fmla="*/ 0 w 122138"/>
                    <a:gd name="connsiteY4" fmla="*/ 0 h 643890"/>
                    <a:gd name="connsiteX0" fmla="*/ 0 w 124043"/>
                    <a:gd name="connsiteY0" fmla="*/ 0 h 653415"/>
                    <a:gd name="connsiteX1" fmla="*/ 122138 w 124043"/>
                    <a:gd name="connsiteY1" fmla="*/ 121920 h 653415"/>
                    <a:gd name="connsiteX2" fmla="*/ 124043 w 124043"/>
                    <a:gd name="connsiteY2" fmla="*/ 653415 h 653415"/>
                    <a:gd name="connsiteX3" fmla="*/ 1905 w 124043"/>
                    <a:gd name="connsiteY3" fmla="*/ 529590 h 653415"/>
                    <a:gd name="connsiteX4" fmla="*/ 0 w 124043"/>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31495 h 653415"/>
                    <a:gd name="connsiteX4" fmla="*/ 1905 w 125948"/>
                    <a:gd name="connsiteY4" fmla="*/ 0 h 653415"/>
                    <a:gd name="connsiteX0" fmla="*/ 1905 w 125948"/>
                    <a:gd name="connsiteY0" fmla="*/ 0 h 653415"/>
                    <a:gd name="connsiteX1" fmla="*/ 124043 w 125948"/>
                    <a:gd name="connsiteY1" fmla="*/ 121920 h 653415"/>
                    <a:gd name="connsiteX2" fmla="*/ 125948 w 125948"/>
                    <a:gd name="connsiteY2" fmla="*/ 653415 h 653415"/>
                    <a:gd name="connsiteX3" fmla="*/ 0 w 125948"/>
                    <a:gd name="connsiteY3" fmla="*/ 527685 h 653415"/>
                    <a:gd name="connsiteX4" fmla="*/ 1905 w 125948"/>
                    <a:gd name="connsiteY4" fmla="*/ 0 h 653415"/>
                    <a:gd name="connsiteX0" fmla="*/ 1905 w 305018"/>
                    <a:gd name="connsiteY0" fmla="*/ 0 h 527685"/>
                    <a:gd name="connsiteX1" fmla="*/ 124043 w 305018"/>
                    <a:gd name="connsiteY1" fmla="*/ 121920 h 527685"/>
                    <a:gd name="connsiteX2" fmla="*/ 305018 w 305018"/>
                    <a:gd name="connsiteY2" fmla="*/ 358140 h 527685"/>
                    <a:gd name="connsiteX3" fmla="*/ 0 w 305018"/>
                    <a:gd name="connsiteY3" fmla="*/ 527685 h 527685"/>
                    <a:gd name="connsiteX4" fmla="*/ 1905 w 305018"/>
                    <a:gd name="connsiteY4" fmla="*/ 0 h 527685"/>
                    <a:gd name="connsiteX0" fmla="*/ 62865 w 365978"/>
                    <a:gd name="connsiteY0" fmla="*/ 0 h 360045"/>
                    <a:gd name="connsiteX1" fmla="*/ 185003 w 365978"/>
                    <a:gd name="connsiteY1" fmla="*/ 121920 h 360045"/>
                    <a:gd name="connsiteX2" fmla="*/ 365978 w 365978"/>
                    <a:gd name="connsiteY2" fmla="*/ 358140 h 360045"/>
                    <a:gd name="connsiteX3" fmla="*/ 0 w 365978"/>
                    <a:gd name="connsiteY3" fmla="*/ 360045 h 360045"/>
                    <a:gd name="connsiteX4" fmla="*/ 62865 w 365978"/>
                    <a:gd name="connsiteY4" fmla="*/ 0 h 360045"/>
                    <a:gd name="connsiteX0" fmla="*/ 0 w 489803"/>
                    <a:gd name="connsiteY0" fmla="*/ 123825 h 238125"/>
                    <a:gd name="connsiteX1" fmla="*/ 308828 w 489803"/>
                    <a:gd name="connsiteY1" fmla="*/ 0 h 238125"/>
                    <a:gd name="connsiteX2" fmla="*/ 489803 w 489803"/>
                    <a:gd name="connsiteY2" fmla="*/ 236220 h 238125"/>
                    <a:gd name="connsiteX3" fmla="*/ 123825 w 489803"/>
                    <a:gd name="connsiteY3" fmla="*/ 238125 h 238125"/>
                    <a:gd name="connsiteX4" fmla="*/ 0 w 489803"/>
                    <a:gd name="connsiteY4" fmla="*/ 123825 h 238125"/>
                    <a:gd name="connsiteX0" fmla="*/ 0 w 489803"/>
                    <a:gd name="connsiteY0" fmla="*/ 15240 h 129540"/>
                    <a:gd name="connsiteX1" fmla="*/ 331688 w 489803"/>
                    <a:gd name="connsiteY1" fmla="*/ 0 h 129540"/>
                    <a:gd name="connsiteX2" fmla="*/ 489803 w 489803"/>
                    <a:gd name="connsiteY2" fmla="*/ 127635 h 129540"/>
                    <a:gd name="connsiteX3" fmla="*/ 123825 w 489803"/>
                    <a:gd name="connsiteY3" fmla="*/ 129540 h 129540"/>
                    <a:gd name="connsiteX4" fmla="*/ 0 w 489803"/>
                    <a:gd name="connsiteY4" fmla="*/ 15240 h 129540"/>
                    <a:gd name="connsiteX0" fmla="*/ 0 w 489803"/>
                    <a:gd name="connsiteY0" fmla="*/ 1905 h 116205"/>
                    <a:gd name="connsiteX1" fmla="*/ 385028 w 489803"/>
                    <a:gd name="connsiteY1" fmla="*/ 0 h 116205"/>
                    <a:gd name="connsiteX2" fmla="*/ 489803 w 489803"/>
                    <a:gd name="connsiteY2" fmla="*/ 114300 h 116205"/>
                    <a:gd name="connsiteX3" fmla="*/ 123825 w 489803"/>
                    <a:gd name="connsiteY3" fmla="*/ 116205 h 116205"/>
                    <a:gd name="connsiteX4" fmla="*/ 0 w 489803"/>
                    <a:gd name="connsiteY4" fmla="*/ 1905 h 116205"/>
                    <a:gd name="connsiteX0" fmla="*/ 0 w 505043"/>
                    <a:gd name="connsiteY0" fmla="*/ 0 h 121920"/>
                    <a:gd name="connsiteX1" fmla="*/ 400268 w 505043"/>
                    <a:gd name="connsiteY1" fmla="*/ 5715 h 121920"/>
                    <a:gd name="connsiteX2" fmla="*/ 505043 w 505043"/>
                    <a:gd name="connsiteY2" fmla="*/ 120015 h 121920"/>
                    <a:gd name="connsiteX3" fmla="*/ 139065 w 505043"/>
                    <a:gd name="connsiteY3" fmla="*/ 121920 h 121920"/>
                    <a:gd name="connsiteX4" fmla="*/ 0 w 505043"/>
                    <a:gd name="connsiteY4" fmla="*/ 0 h 121920"/>
                    <a:gd name="connsiteX0" fmla="*/ 0 w 505043"/>
                    <a:gd name="connsiteY0" fmla="*/ 1905 h 123825"/>
                    <a:gd name="connsiteX1" fmla="*/ 404078 w 505043"/>
                    <a:gd name="connsiteY1" fmla="*/ 0 h 123825"/>
                    <a:gd name="connsiteX2" fmla="*/ 505043 w 505043"/>
                    <a:gd name="connsiteY2" fmla="*/ 121920 h 123825"/>
                    <a:gd name="connsiteX3" fmla="*/ 139065 w 505043"/>
                    <a:gd name="connsiteY3" fmla="*/ 123825 h 123825"/>
                    <a:gd name="connsiteX4" fmla="*/ 0 w 505043"/>
                    <a:gd name="connsiteY4" fmla="*/ 1905 h 123825"/>
                    <a:gd name="connsiteX0" fmla="*/ 0 w 514568"/>
                    <a:gd name="connsiteY0" fmla="*/ 1905 h 123825"/>
                    <a:gd name="connsiteX1" fmla="*/ 404078 w 514568"/>
                    <a:gd name="connsiteY1" fmla="*/ 0 h 123825"/>
                    <a:gd name="connsiteX2" fmla="*/ 514568 w 514568"/>
                    <a:gd name="connsiteY2" fmla="*/ 121920 h 123825"/>
                    <a:gd name="connsiteX3" fmla="*/ 139065 w 514568"/>
                    <a:gd name="connsiteY3" fmla="*/ 123825 h 123825"/>
                    <a:gd name="connsiteX4" fmla="*/ 0 w 514568"/>
                    <a:gd name="connsiteY4" fmla="*/ 1905 h 123825"/>
                    <a:gd name="connsiteX0" fmla="*/ 0 w 514568"/>
                    <a:gd name="connsiteY0" fmla="*/ 1905 h 123825"/>
                    <a:gd name="connsiteX1" fmla="*/ 398363 w 514568"/>
                    <a:gd name="connsiteY1" fmla="*/ 0 h 123825"/>
                    <a:gd name="connsiteX2" fmla="*/ 514568 w 514568"/>
                    <a:gd name="connsiteY2" fmla="*/ 121920 h 123825"/>
                    <a:gd name="connsiteX3" fmla="*/ 139065 w 514568"/>
                    <a:gd name="connsiteY3" fmla="*/ 123825 h 123825"/>
                    <a:gd name="connsiteX4" fmla="*/ 0 w 514568"/>
                    <a:gd name="connsiteY4" fmla="*/ 1905 h 123825"/>
                    <a:gd name="connsiteX0" fmla="*/ 0 w 514568"/>
                    <a:gd name="connsiteY0" fmla="*/ 1905 h 121920"/>
                    <a:gd name="connsiteX1" fmla="*/ 398363 w 514568"/>
                    <a:gd name="connsiteY1" fmla="*/ 0 h 121920"/>
                    <a:gd name="connsiteX2" fmla="*/ 514568 w 514568"/>
                    <a:gd name="connsiteY2" fmla="*/ 121920 h 121920"/>
                    <a:gd name="connsiteX3" fmla="*/ 129540 w 514568"/>
                    <a:gd name="connsiteY3" fmla="*/ 121920 h 121920"/>
                    <a:gd name="connsiteX4" fmla="*/ 0 w 514568"/>
                    <a:gd name="connsiteY4" fmla="*/ 1905 h 121920"/>
                    <a:gd name="connsiteX0" fmla="*/ 0 w 520283"/>
                    <a:gd name="connsiteY0" fmla="*/ 1905 h 125730"/>
                    <a:gd name="connsiteX1" fmla="*/ 398363 w 520283"/>
                    <a:gd name="connsiteY1" fmla="*/ 0 h 125730"/>
                    <a:gd name="connsiteX2" fmla="*/ 520283 w 520283"/>
                    <a:gd name="connsiteY2" fmla="*/ 125730 h 125730"/>
                    <a:gd name="connsiteX3" fmla="*/ 129540 w 520283"/>
                    <a:gd name="connsiteY3" fmla="*/ 121920 h 125730"/>
                    <a:gd name="connsiteX4" fmla="*/ 0 w 520283"/>
                    <a:gd name="connsiteY4" fmla="*/ 1905 h 125730"/>
                    <a:gd name="connsiteX0" fmla="*/ 0 w 520283"/>
                    <a:gd name="connsiteY0" fmla="*/ 1905 h 127635"/>
                    <a:gd name="connsiteX1" fmla="*/ 398363 w 520283"/>
                    <a:gd name="connsiteY1" fmla="*/ 0 h 127635"/>
                    <a:gd name="connsiteX2" fmla="*/ 520283 w 520283"/>
                    <a:gd name="connsiteY2" fmla="*/ 125730 h 127635"/>
                    <a:gd name="connsiteX3" fmla="*/ 133350 w 520283"/>
                    <a:gd name="connsiteY3" fmla="*/ 127635 h 127635"/>
                    <a:gd name="connsiteX4" fmla="*/ 0 w 520283"/>
                    <a:gd name="connsiteY4" fmla="*/ 1905 h 12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83" h="127635">
                      <a:moveTo>
                        <a:pt x="0" y="1905"/>
                      </a:moveTo>
                      <a:lnTo>
                        <a:pt x="398363" y="0"/>
                      </a:lnTo>
                      <a:lnTo>
                        <a:pt x="520283" y="125730"/>
                      </a:lnTo>
                      <a:lnTo>
                        <a:pt x="133350" y="127635"/>
                      </a:lnTo>
                      <a:lnTo>
                        <a:pt x="0" y="1905"/>
                      </a:lnTo>
                      <a:close/>
                    </a:path>
                  </a:pathLst>
                </a:custGeom>
                <a:gradFill>
                  <a:gsLst>
                    <a:gs pos="0">
                      <a:schemeClr val="dk1">
                        <a:tint val="50000"/>
                        <a:satMod val="300000"/>
                      </a:schemeClr>
                    </a:gs>
                    <a:gs pos="61000">
                      <a:schemeClr val="dk1">
                        <a:tint val="37000"/>
                        <a:satMod val="300000"/>
                        <a:lumMod val="66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37" name="Group 36"/>
              <p:cNvGrpSpPr/>
              <p:nvPr/>
            </p:nvGrpSpPr>
            <p:grpSpPr>
              <a:xfrm>
                <a:off x="5791200" y="5887719"/>
                <a:ext cx="775546" cy="436881"/>
                <a:chOff x="457200" y="4457617"/>
                <a:chExt cx="1085821" cy="427364"/>
              </a:xfrm>
            </p:grpSpPr>
            <p:cxnSp>
              <p:nvCxnSpPr>
                <p:cNvPr id="95" name="Straight Connector 94"/>
                <p:cNvCxnSpPr/>
                <p:nvPr/>
              </p:nvCxnSpPr>
              <p:spPr>
                <a:xfrm flipV="1">
                  <a:off x="457200" y="44576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609600" y="44576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762000" y="44576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914400" y="44576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flipH="1">
                  <a:off x="1012996" y="4465798"/>
                  <a:ext cx="530025" cy="419183"/>
                  <a:chOff x="609600" y="4610017"/>
                  <a:chExt cx="530025" cy="419183"/>
                </a:xfrm>
              </p:grpSpPr>
              <p:cxnSp>
                <p:nvCxnSpPr>
                  <p:cNvPr id="100" name="Straight Connector 99"/>
                  <p:cNvCxnSpPr/>
                  <p:nvPr/>
                </p:nvCxnSpPr>
                <p:spPr>
                  <a:xfrm flipV="1">
                    <a:off x="609600" y="46100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762000" y="46100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914400" y="46100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1066800" y="46100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grpSp>
            <p:nvGrpSpPr>
              <p:cNvPr id="38" name="Group 37"/>
              <p:cNvGrpSpPr/>
              <p:nvPr/>
            </p:nvGrpSpPr>
            <p:grpSpPr>
              <a:xfrm>
                <a:off x="6869745" y="5877496"/>
                <a:ext cx="775546" cy="436881"/>
                <a:chOff x="457200" y="4457617"/>
                <a:chExt cx="1085821" cy="427364"/>
              </a:xfrm>
            </p:grpSpPr>
            <p:cxnSp>
              <p:nvCxnSpPr>
                <p:cNvPr id="86" name="Straight Connector 85"/>
                <p:cNvCxnSpPr/>
                <p:nvPr/>
              </p:nvCxnSpPr>
              <p:spPr>
                <a:xfrm flipV="1">
                  <a:off x="457200" y="44576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609600" y="44576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762000" y="44576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914400" y="44576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nvGrpSpPr>
                <p:cNvPr id="90" name="Group 89"/>
                <p:cNvGrpSpPr/>
                <p:nvPr/>
              </p:nvGrpSpPr>
              <p:grpSpPr>
                <a:xfrm flipH="1">
                  <a:off x="1012996" y="4465798"/>
                  <a:ext cx="530025" cy="419183"/>
                  <a:chOff x="609600" y="4610017"/>
                  <a:chExt cx="530025" cy="419183"/>
                </a:xfrm>
              </p:grpSpPr>
              <p:cxnSp>
                <p:nvCxnSpPr>
                  <p:cNvPr id="91" name="Straight Connector 90"/>
                  <p:cNvCxnSpPr/>
                  <p:nvPr/>
                </p:nvCxnSpPr>
                <p:spPr>
                  <a:xfrm flipV="1">
                    <a:off x="609600" y="4610017"/>
                    <a:ext cx="5300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762000" y="4610017"/>
                    <a:ext cx="3776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914400" y="4610017"/>
                    <a:ext cx="2252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1066800" y="4610017"/>
                    <a:ext cx="72825" cy="419183"/>
                  </a:xfrm>
                  <a:prstGeom prst="line">
                    <a:avLst/>
                  </a:prstGeom>
                  <a:ln w="190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grpSp>
            <p:nvGrpSpPr>
              <p:cNvPr id="39" name="Group 38"/>
              <p:cNvGrpSpPr/>
              <p:nvPr/>
            </p:nvGrpSpPr>
            <p:grpSpPr>
              <a:xfrm>
                <a:off x="5834577" y="5691560"/>
                <a:ext cx="698684" cy="211325"/>
                <a:chOff x="5220661" y="3675707"/>
                <a:chExt cx="978209" cy="243008"/>
              </a:xfrm>
            </p:grpSpPr>
            <p:sp>
              <p:nvSpPr>
                <p:cNvPr id="65" name="Rectangle 64"/>
                <p:cNvSpPr/>
                <p:nvPr/>
              </p:nvSpPr>
              <p:spPr>
                <a:xfrm>
                  <a:off x="5220661" y="3675707"/>
                  <a:ext cx="978209" cy="243008"/>
                </a:xfrm>
                <a:prstGeom prst="rect">
                  <a:avLst/>
                </a:prstGeom>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805702"/>
                  <a:ext cx="92211" cy="7257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0" name="Group 39"/>
              <p:cNvGrpSpPr/>
              <p:nvPr/>
            </p:nvGrpSpPr>
            <p:grpSpPr>
              <a:xfrm>
                <a:off x="6913890" y="5684176"/>
                <a:ext cx="698684" cy="211325"/>
                <a:chOff x="5220661" y="3675707"/>
                <a:chExt cx="978209" cy="243008"/>
              </a:xfrm>
            </p:grpSpPr>
            <p:sp>
              <p:nvSpPr>
                <p:cNvPr id="44" name="Rectangle 43"/>
                <p:cNvSpPr/>
                <p:nvPr/>
              </p:nvSpPr>
              <p:spPr>
                <a:xfrm>
                  <a:off x="5220661" y="3675707"/>
                  <a:ext cx="978209" cy="243008"/>
                </a:xfrm>
                <a:prstGeom prst="rect">
                  <a:avLst/>
                </a:prstGeom>
                <a:ln>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4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24733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339542"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43175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523965"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616121" y="3805705"/>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716981"/>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708333"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00544" y="3805704"/>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716980"/>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892756"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5986833" y="3805703"/>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716979"/>
                  <a:ext cx="92211" cy="72579"/>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8" descr="Ethernet Network Connector Rj-45 Lan Female Clip 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19589"/>
                <a:stretch/>
              </p:blipFill>
              <p:spPr bwMode="auto">
                <a:xfrm>
                  <a:off x="6079045" y="3805702"/>
                  <a:ext cx="92211" cy="7257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1" name="Left-Right Arrow 40"/>
              <p:cNvSpPr/>
              <p:nvPr/>
            </p:nvSpPr>
            <p:spPr>
              <a:xfrm>
                <a:off x="1219200" y="6019800"/>
                <a:ext cx="6781800" cy="659284"/>
              </a:xfrm>
              <a:prstGeom prst="lef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10,000</a:t>
                </a:r>
                <a:r>
                  <a:rPr lang="en-US" sz="2400" dirty="0"/>
                  <a:t>s</a:t>
                </a:r>
                <a:r>
                  <a:rPr lang="en-US" sz="2400" dirty="0" smtClean="0"/>
                  <a:t> </a:t>
                </a:r>
                <a:r>
                  <a:rPr lang="en-US" sz="2400" dirty="0"/>
                  <a:t>of </a:t>
                </a:r>
                <a:r>
                  <a:rPr lang="en-US" sz="2400" dirty="0" smtClean="0"/>
                  <a:t>ports</a:t>
                </a:r>
                <a:endParaRPr lang="en-US" sz="2400" dirty="0"/>
              </a:p>
            </p:txBody>
          </p:sp>
        </p:grpSp>
        <p:grpSp>
          <p:nvGrpSpPr>
            <p:cNvPr id="6" name="Group 5"/>
            <p:cNvGrpSpPr/>
            <p:nvPr/>
          </p:nvGrpSpPr>
          <p:grpSpPr>
            <a:xfrm>
              <a:off x="1570451" y="2155969"/>
              <a:ext cx="6213946" cy="2775101"/>
              <a:chOff x="585281" y="2368392"/>
              <a:chExt cx="3577910" cy="2206941"/>
            </a:xfrm>
          </p:grpSpPr>
          <p:sp>
            <p:nvSpPr>
              <p:cNvPr id="7" name="Rectangle 23"/>
              <p:cNvSpPr>
                <a:spLocks noChangeArrowheads="1"/>
              </p:cNvSpPr>
              <p:nvPr/>
            </p:nvSpPr>
            <p:spPr bwMode="auto">
              <a:xfrm>
                <a:off x="585281" y="2368392"/>
                <a:ext cx="3577910" cy="2206941"/>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prstTxWarp prst="textNoShape">
                  <a:avLst/>
                </a:prstTxWarp>
              </a:bodyPr>
              <a:lstStyle/>
              <a:p>
                <a:endParaRPr lang="en-US" sz="2000"/>
              </a:p>
            </p:txBody>
          </p:sp>
          <p:sp>
            <p:nvSpPr>
              <p:cNvPr id="8" name="Freeform 7"/>
              <p:cNvSpPr/>
              <p:nvPr/>
            </p:nvSpPr>
            <p:spPr>
              <a:xfrm>
                <a:off x="1329809" y="2913193"/>
                <a:ext cx="1032320" cy="502699"/>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50800">
                <a:solidFill>
                  <a:schemeClr val="tx1">
                    <a:lumMod val="65000"/>
                    <a:lumOff val="3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000"/>
              </a:p>
            </p:txBody>
          </p:sp>
          <p:sp>
            <p:nvSpPr>
              <p:cNvPr id="9" name="Freeform 8"/>
              <p:cNvSpPr/>
              <p:nvPr/>
            </p:nvSpPr>
            <p:spPr>
              <a:xfrm flipH="1" flipV="1">
                <a:off x="2352189" y="3404939"/>
                <a:ext cx="1032320" cy="502699"/>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50800">
                <a:solidFill>
                  <a:schemeClr val="tx1">
                    <a:lumMod val="65000"/>
                    <a:lumOff val="3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000"/>
              </a:p>
            </p:txBody>
          </p:sp>
          <p:sp>
            <p:nvSpPr>
              <p:cNvPr id="10" name="Freeform 9"/>
              <p:cNvSpPr/>
              <p:nvPr/>
            </p:nvSpPr>
            <p:spPr>
              <a:xfrm flipH="1">
                <a:off x="2368738" y="2927515"/>
                <a:ext cx="1032320" cy="502699"/>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50800">
                <a:solidFill>
                  <a:schemeClr val="tx1">
                    <a:lumMod val="65000"/>
                    <a:lumOff val="3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000"/>
              </a:p>
            </p:txBody>
          </p:sp>
          <p:sp>
            <p:nvSpPr>
              <p:cNvPr id="11" name="Freeform 10"/>
              <p:cNvSpPr/>
              <p:nvPr/>
            </p:nvSpPr>
            <p:spPr>
              <a:xfrm flipV="1">
                <a:off x="1346357" y="3419261"/>
                <a:ext cx="1032320" cy="502699"/>
              </a:xfrm>
              <a:custGeom>
                <a:avLst/>
                <a:gdLst>
                  <a:gd name="connsiteX0" fmla="*/ 0 w 1171320"/>
                  <a:gd name="connsiteY0" fmla="*/ 0 h 480831"/>
                  <a:gd name="connsiteX1" fmla="*/ 715121 w 1171320"/>
                  <a:gd name="connsiteY1" fmla="*/ 147948 h 480831"/>
                  <a:gd name="connsiteX2" fmla="*/ 1171320 w 1171320"/>
                  <a:gd name="connsiteY2" fmla="*/ 480831 h 480831"/>
                </a:gdLst>
                <a:ahLst/>
                <a:cxnLst>
                  <a:cxn ang="0">
                    <a:pos x="connsiteX0" y="connsiteY0"/>
                  </a:cxn>
                  <a:cxn ang="0">
                    <a:pos x="connsiteX1" y="connsiteY1"/>
                  </a:cxn>
                  <a:cxn ang="0">
                    <a:pos x="connsiteX2" y="connsiteY2"/>
                  </a:cxn>
                </a:cxnLst>
                <a:rect l="l" t="t" r="r" b="b"/>
                <a:pathLst>
                  <a:path w="1171320" h="480831">
                    <a:moveTo>
                      <a:pt x="0" y="0"/>
                    </a:moveTo>
                    <a:cubicBezTo>
                      <a:pt x="259950" y="33905"/>
                      <a:pt x="519901" y="67810"/>
                      <a:pt x="715121" y="147948"/>
                    </a:cubicBezTo>
                    <a:cubicBezTo>
                      <a:pt x="910341" y="228087"/>
                      <a:pt x="1040830" y="354459"/>
                      <a:pt x="1171320" y="480831"/>
                    </a:cubicBezTo>
                  </a:path>
                </a:pathLst>
              </a:custGeom>
              <a:ln w="50800">
                <a:solidFill>
                  <a:schemeClr val="tx1">
                    <a:lumMod val="65000"/>
                    <a:lumOff val="3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sz="2000"/>
              </a:p>
            </p:txBody>
          </p:sp>
        </p:grpSp>
        <p:pic>
          <p:nvPicPr>
            <p:cNvPr id="240" name="Picture 239"/>
            <p:cNvPicPr>
              <a:picLocks noChangeAspect="1"/>
            </p:cNvPicPr>
            <p:nvPr/>
          </p:nvPicPr>
          <p:blipFill rotWithShape="1">
            <a:blip r:embed="rId5"/>
            <a:srcRect b="18149"/>
            <a:stretch/>
          </p:blipFill>
          <p:spPr>
            <a:xfrm>
              <a:off x="1687530" y="5565779"/>
              <a:ext cx="979682" cy="758845"/>
            </a:xfrm>
            <a:prstGeom prst="rect">
              <a:avLst/>
            </a:prstGeom>
          </p:spPr>
        </p:pic>
        <p:pic>
          <p:nvPicPr>
            <p:cNvPr id="244" name="Picture 243"/>
            <p:cNvPicPr>
              <a:picLocks noChangeAspect="1"/>
            </p:cNvPicPr>
            <p:nvPr/>
          </p:nvPicPr>
          <p:blipFill rotWithShape="1">
            <a:blip r:embed="rId5"/>
            <a:srcRect b="18149"/>
            <a:stretch/>
          </p:blipFill>
          <p:spPr>
            <a:xfrm>
              <a:off x="2720475" y="5565779"/>
              <a:ext cx="979682" cy="758845"/>
            </a:xfrm>
            <a:prstGeom prst="rect">
              <a:avLst/>
            </a:prstGeom>
          </p:spPr>
        </p:pic>
        <p:pic>
          <p:nvPicPr>
            <p:cNvPr id="245" name="Picture 244"/>
            <p:cNvPicPr>
              <a:picLocks noChangeAspect="1"/>
            </p:cNvPicPr>
            <p:nvPr/>
          </p:nvPicPr>
          <p:blipFill rotWithShape="1">
            <a:blip r:embed="rId5"/>
            <a:srcRect b="18149"/>
            <a:stretch/>
          </p:blipFill>
          <p:spPr>
            <a:xfrm>
              <a:off x="3760232" y="5565779"/>
              <a:ext cx="979682" cy="758845"/>
            </a:xfrm>
            <a:prstGeom prst="rect">
              <a:avLst/>
            </a:prstGeom>
          </p:spPr>
        </p:pic>
        <p:sp>
          <p:nvSpPr>
            <p:cNvPr id="247" name="TextBox 246"/>
            <p:cNvSpPr txBox="1"/>
            <p:nvPr/>
          </p:nvSpPr>
          <p:spPr>
            <a:xfrm>
              <a:off x="1989480" y="6321139"/>
              <a:ext cx="2339595" cy="369332"/>
            </a:xfrm>
            <a:prstGeom prst="rect">
              <a:avLst/>
            </a:prstGeom>
            <a:noFill/>
          </p:spPr>
          <p:txBody>
            <a:bodyPr wrap="square" rtlCol="0">
              <a:spAutoFit/>
            </a:bodyPr>
            <a:lstStyle/>
            <a:p>
              <a:pPr algn="ctr"/>
              <a:r>
                <a:rPr lang="en-US" dirty="0" smtClean="0"/>
                <a:t>Compute</a:t>
              </a:r>
              <a:endParaRPr lang="en-US" dirty="0"/>
            </a:p>
          </p:txBody>
        </p:sp>
        <p:sp>
          <p:nvSpPr>
            <p:cNvPr id="248" name="Can 247"/>
            <p:cNvSpPr/>
            <p:nvPr/>
          </p:nvSpPr>
          <p:spPr>
            <a:xfrm>
              <a:off x="4979323" y="5623099"/>
              <a:ext cx="532223" cy="659260"/>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9" name="Can 248"/>
            <p:cNvSpPr/>
            <p:nvPr/>
          </p:nvSpPr>
          <p:spPr>
            <a:xfrm>
              <a:off x="5673640" y="5623099"/>
              <a:ext cx="532223" cy="659260"/>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0" name="Can 249"/>
            <p:cNvSpPr/>
            <p:nvPr/>
          </p:nvSpPr>
          <p:spPr>
            <a:xfrm>
              <a:off x="6356880" y="5623099"/>
              <a:ext cx="532223" cy="659260"/>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1" name="Can 250"/>
            <p:cNvSpPr/>
            <p:nvPr/>
          </p:nvSpPr>
          <p:spPr>
            <a:xfrm>
              <a:off x="7041503" y="5623099"/>
              <a:ext cx="532223" cy="659260"/>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2" name="TextBox 251"/>
            <p:cNvSpPr txBox="1"/>
            <p:nvPr/>
          </p:nvSpPr>
          <p:spPr>
            <a:xfrm>
              <a:off x="4950368" y="6318419"/>
              <a:ext cx="2979441" cy="369332"/>
            </a:xfrm>
            <a:prstGeom prst="rect">
              <a:avLst/>
            </a:prstGeom>
            <a:noFill/>
          </p:spPr>
          <p:txBody>
            <a:bodyPr wrap="square" rtlCol="0">
              <a:spAutoFit/>
            </a:bodyPr>
            <a:lstStyle/>
            <a:p>
              <a:pPr algn="ctr"/>
              <a:r>
                <a:rPr lang="en-US" dirty="0" smtClean="0"/>
                <a:t>Storage (Disk, Flash, </a:t>
              </a:r>
              <a:r>
                <a:rPr lang="is-IS" dirty="0" smtClean="0"/>
                <a:t>…</a:t>
              </a:r>
              <a:r>
                <a:rPr lang="en-US" dirty="0" smtClean="0"/>
                <a:t>)</a:t>
              </a:r>
              <a:endParaRPr lang="en-US" dirty="0"/>
            </a:p>
          </p:txBody>
        </p:sp>
      </p:grpSp>
      <p:sp>
        <p:nvSpPr>
          <p:cNvPr id="253" name="TextBox 252"/>
          <p:cNvSpPr txBox="1"/>
          <p:nvPr/>
        </p:nvSpPr>
        <p:spPr>
          <a:xfrm>
            <a:off x="2172007" y="2384136"/>
            <a:ext cx="4808551" cy="1112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lnSpc>
                <a:spcPct val="120000"/>
              </a:lnSpc>
            </a:pPr>
            <a:r>
              <a:rPr lang="en-US" sz="2800" dirty="0" smtClean="0">
                <a:latin typeface="Arial"/>
                <a:cs typeface="Arial"/>
              </a:rPr>
              <a:t>Provide the illusion of </a:t>
            </a:r>
          </a:p>
          <a:p>
            <a:pPr algn="ctr">
              <a:lnSpc>
                <a:spcPct val="120000"/>
              </a:lnSpc>
            </a:pPr>
            <a:r>
              <a:rPr lang="en-US" sz="2800" dirty="0" smtClean="0">
                <a:latin typeface="Arial"/>
                <a:cs typeface="Arial"/>
              </a:rPr>
              <a:t>“One Big Switch”</a:t>
            </a:r>
          </a:p>
        </p:txBody>
      </p:sp>
    </p:spTree>
    <p:custDataLst>
      <p:tags r:id="rId1"/>
    </p:custDataLst>
    <p:extLst>
      <p:ext uri="{BB962C8B-B14F-4D97-AF65-F5344CB8AC3E}">
        <p14:creationId xmlns:p14="http://schemas.microsoft.com/office/powerpoint/2010/main" val="174104212"/>
      </p:ext>
    </p:extLst>
  </p:cSld>
  <p:clrMapOvr>
    <a:masterClrMapping/>
  </p:clrMapOvr>
  <mc:AlternateContent xmlns:mc="http://schemas.openxmlformats.org/markup-compatibility/2006" xmlns:p14="http://schemas.microsoft.com/office/powerpoint/2010/main">
    <mc:Choice Requires="p14">
      <p:transition spd="slow" p14:dur="2000" advTm="92615"/>
    </mc:Choice>
    <mc:Fallback xmlns="">
      <p:transition xmlns:p14="http://schemas.microsoft.com/office/powerpoint/2010/main" spd="slow" advTm="92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wipe(up)">
                                      <p:cBhvr>
                                        <p:cTn id="7"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Datacenter Traffic Growth</a:t>
            </a:r>
            <a:endParaRPr lang="en-US" dirty="0"/>
          </a:p>
        </p:txBody>
      </p:sp>
      <p:pic>
        <p:nvPicPr>
          <p:cNvPr id="4" name="Picture 3"/>
          <p:cNvPicPr>
            <a:picLocks noChangeAspect="1"/>
          </p:cNvPicPr>
          <p:nvPr/>
        </p:nvPicPr>
        <p:blipFill>
          <a:blip r:embed="rId3"/>
          <a:stretch>
            <a:fillRect/>
          </a:stretch>
        </p:blipFill>
        <p:spPr>
          <a:xfrm>
            <a:off x="698500" y="1620296"/>
            <a:ext cx="7747000" cy="4254500"/>
          </a:xfrm>
          <a:prstGeom prst="rect">
            <a:avLst/>
          </a:prstGeom>
        </p:spPr>
      </p:pic>
      <p:sp>
        <p:nvSpPr>
          <p:cNvPr id="5" name="TextBox 4"/>
          <p:cNvSpPr txBox="1"/>
          <p:nvPr/>
        </p:nvSpPr>
        <p:spPr>
          <a:xfrm>
            <a:off x="467042" y="5961449"/>
            <a:ext cx="7988300" cy="707886"/>
          </a:xfrm>
          <a:prstGeom prst="rect">
            <a:avLst/>
          </a:prstGeom>
          <a:noFill/>
        </p:spPr>
        <p:txBody>
          <a:bodyPr wrap="square" rtlCol="0">
            <a:spAutoFit/>
          </a:bodyPr>
          <a:lstStyle/>
          <a:p>
            <a:pPr marL="285750" indent="-285750">
              <a:buFont typeface="Wingdings" charset="2"/>
              <a:buChar char="²"/>
            </a:pPr>
            <a:r>
              <a:rPr lang="en-US" sz="2000" dirty="0" smtClean="0"/>
              <a:t>Source:  “Jupiter Rising: A Decade of Clos Topologies and Centralized Control in  Google’s Datacenter Network”, SIGCOMM 2015.</a:t>
            </a:r>
            <a:endParaRPr lang="en-US" sz="2000" dirty="0"/>
          </a:p>
        </p:txBody>
      </p:sp>
      <p:sp>
        <p:nvSpPr>
          <p:cNvPr id="3" name="TextBox 2"/>
          <p:cNvSpPr txBox="1"/>
          <p:nvPr/>
        </p:nvSpPr>
        <p:spPr>
          <a:xfrm>
            <a:off x="1413562" y="2274966"/>
            <a:ext cx="5400261" cy="8925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smtClean="0"/>
              <a:t>Today: </a:t>
            </a:r>
            <a:r>
              <a:rPr lang="en-US" sz="2800" dirty="0" err="1" smtClean="0"/>
              <a:t>Petabits</a:t>
            </a:r>
            <a:r>
              <a:rPr lang="en-US" sz="2800" dirty="0" smtClean="0"/>
              <a:t>/s in one DC</a:t>
            </a:r>
          </a:p>
          <a:p>
            <a:pPr marL="342900" indent="-342900">
              <a:buFont typeface="Wingdings" charset="2"/>
              <a:buChar char="Ø"/>
            </a:pPr>
            <a:r>
              <a:rPr lang="en-US" sz="2400" dirty="0" smtClean="0"/>
              <a:t>More than core of the Internet!</a:t>
            </a:r>
            <a:endParaRPr lang="en-US" sz="2400" dirty="0"/>
          </a:p>
        </p:txBody>
      </p:sp>
    </p:spTree>
    <p:extLst>
      <p:ext uri="{BB962C8B-B14F-4D97-AF65-F5344CB8AC3E}">
        <p14:creationId xmlns:p14="http://schemas.microsoft.com/office/powerpoint/2010/main" val="1296763870"/>
      </p:ext>
    </p:extLst>
  </p:cSld>
  <p:clrMapOvr>
    <a:masterClrMapping/>
  </p:clrMapOvr>
  <mc:AlternateContent xmlns:mc="http://schemas.openxmlformats.org/markup-compatibility/2006" xmlns:p14="http://schemas.microsoft.com/office/powerpoint/2010/main">
    <mc:Choice Requires="p14">
      <p:transition spd="slow" p14:dur="2000" advTm="37084"/>
    </mc:Choice>
    <mc:Fallback xmlns="">
      <p:transition xmlns:p14="http://schemas.microsoft.com/office/powerpoint/2010/main" spd="slow" advTm="37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7997"/>
            <a:ext cx="8229600" cy="710746"/>
          </a:xfrm>
        </p:spPr>
        <p:txBody>
          <a:bodyPr>
            <a:normAutofit/>
          </a:bodyPr>
          <a:lstStyle/>
          <a:p>
            <a:r>
              <a:rPr lang="en-US" dirty="0" smtClean="0">
                <a:solidFill>
                  <a:srgbClr val="000000"/>
                </a:solidFill>
              </a:rPr>
              <a:t>Tree-based network topologies</a:t>
            </a:r>
            <a:endParaRPr lang="en-US" dirty="0">
              <a:solidFill>
                <a:srgbClr val="000000"/>
              </a:solidFill>
            </a:endParaRPr>
          </a:p>
        </p:txBody>
      </p:sp>
      <p:sp>
        <p:nvSpPr>
          <p:cNvPr id="2" name="Slide Number Placeholder 1"/>
          <p:cNvSpPr>
            <a:spLocks noGrp="1"/>
          </p:cNvSpPr>
          <p:nvPr>
            <p:ph type="sldNum" sz="quarter" idx="12"/>
          </p:nvPr>
        </p:nvSpPr>
        <p:spPr/>
        <p:txBody>
          <a:bodyPr/>
          <a:lstStyle/>
          <a:p>
            <a:fld id="{9A0AAC5C-8A0C-1949-A6E5-C33108373E99}" type="slidenum">
              <a:rPr lang="en-US" sz="1100" smtClean="0">
                <a:solidFill>
                  <a:srgbClr val="000000"/>
                </a:solidFill>
                <a:latin typeface="Calibri" charset="0"/>
                <a:ea typeface="Calibri" charset="0"/>
                <a:cs typeface="Calibri" charset="0"/>
              </a:rPr>
              <a:t>17</a:t>
            </a:fld>
            <a:endParaRPr lang="en-US" sz="1100">
              <a:solidFill>
                <a:srgbClr val="000000"/>
              </a:solidFill>
              <a:latin typeface="Calibri" charset="0"/>
              <a:ea typeface="Calibri" charset="0"/>
              <a:cs typeface="Calibri" charset="0"/>
            </a:endParaRPr>
          </a:p>
        </p:txBody>
      </p:sp>
      <p:pic>
        <p:nvPicPr>
          <p:cNvPr id="3" name="Picture 2"/>
          <p:cNvPicPr>
            <a:picLocks noChangeAspect="1"/>
          </p:cNvPicPr>
          <p:nvPr/>
        </p:nvPicPr>
        <p:blipFill>
          <a:blip r:embed="rId3"/>
          <a:stretch>
            <a:fillRect/>
          </a:stretch>
        </p:blipFill>
        <p:spPr>
          <a:xfrm>
            <a:off x="0" y="1272362"/>
            <a:ext cx="9144000" cy="485327"/>
          </a:xfrm>
          <a:prstGeom prst="rect">
            <a:avLst/>
          </a:prstGeom>
        </p:spPr>
      </p:pic>
      <p:grpSp>
        <p:nvGrpSpPr>
          <p:cNvPr id="10" name="Group 9"/>
          <p:cNvGrpSpPr/>
          <p:nvPr/>
        </p:nvGrpSpPr>
        <p:grpSpPr>
          <a:xfrm>
            <a:off x="1231446" y="6273976"/>
            <a:ext cx="6229557" cy="400110"/>
            <a:chOff x="1309393" y="5076956"/>
            <a:chExt cx="6229557" cy="400110"/>
          </a:xfrm>
        </p:grpSpPr>
        <p:sp>
          <p:nvSpPr>
            <p:cNvPr id="11" name="TextBox 10"/>
            <p:cNvSpPr txBox="1"/>
            <p:nvPr/>
          </p:nvSpPr>
          <p:spPr>
            <a:xfrm>
              <a:off x="2716899" y="5076956"/>
              <a:ext cx="2957733" cy="400110"/>
            </a:xfrm>
            <a:prstGeom prst="rect">
              <a:avLst/>
            </a:prstGeom>
            <a:noFill/>
            <a:ln>
              <a:solidFill>
                <a:schemeClr val="tx1"/>
              </a:solidFill>
              <a:prstDash val="dash"/>
            </a:ln>
          </p:spPr>
          <p:txBody>
            <a:bodyPr wrap="none" rtlCol="0">
              <a:spAutoFit/>
            </a:bodyPr>
            <a:lstStyle/>
            <a:p>
              <a:r>
                <a:rPr lang="en-US" sz="2000" dirty="0" smtClean="0">
                  <a:solidFill>
                    <a:srgbClr val="000000"/>
                  </a:solidFill>
                  <a:latin typeface="Calibri" charset="0"/>
                  <a:ea typeface="Calibri" charset="0"/>
                  <a:cs typeface="Calibri" charset="0"/>
                </a:rPr>
                <a:t>100,000 x 10 Gb/s = 1 </a:t>
              </a:r>
              <a:r>
                <a:rPr lang="en-US" sz="2000" dirty="0" err="1" smtClean="0">
                  <a:solidFill>
                    <a:srgbClr val="000000"/>
                  </a:solidFill>
                  <a:latin typeface="Calibri" charset="0"/>
                  <a:ea typeface="Calibri" charset="0"/>
                  <a:cs typeface="Calibri" charset="0"/>
                </a:rPr>
                <a:t>Pb</a:t>
              </a:r>
              <a:r>
                <a:rPr lang="en-US" sz="2000" dirty="0" smtClean="0">
                  <a:solidFill>
                    <a:srgbClr val="000000"/>
                  </a:solidFill>
                  <a:latin typeface="Calibri" charset="0"/>
                  <a:ea typeface="Calibri" charset="0"/>
                  <a:cs typeface="Calibri" charset="0"/>
                </a:rPr>
                <a:t>/s</a:t>
              </a:r>
              <a:endParaRPr lang="en-US" sz="2000" dirty="0">
                <a:solidFill>
                  <a:srgbClr val="000000"/>
                </a:solidFill>
                <a:latin typeface="Calibri" charset="0"/>
                <a:ea typeface="Calibri" charset="0"/>
                <a:cs typeface="Calibri" charset="0"/>
              </a:endParaRPr>
            </a:p>
          </p:txBody>
        </p:sp>
        <p:cxnSp>
          <p:nvCxnSpPr>
            <p:cNvPr id="12" name="Straight Arrow Connector 11"/>
            <p:cNvCxnSpPr>
              <a:stCxn id="11" idx="3"/>
            </p:cNvCxnSpPr>
            <p:nvPr/>
          </p:nvCxnSpPr>
          <p:spPr>
            <a:xfrm>
              <a:off x="5674632" y="5277011"/>
              <a:ext cx="1864318" cy="14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1"/>
            </p:cNvCxnSpPr>
            <p:nvPr/>
          </p:nvCxnSpPr>
          <p:spPr>
            <a:xfrm flipH="1">
              <a:off x="1309393" y="5277011"/>
              <a:ext cx="1407506" cy="307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247130" y="1683431"/>
            <a:ext cx="6634701" cy="4482725"/>
            <a:chOff x="1231445" y="924548"/>
            <a:chExt cx="6634701" cy="4482725"/>
          </a:xfrm>
        </p:grpSpPr>
        <p:pic>
          <p:nvPicPr>
            <p:cNvPr id="5" name="Picture 4" descr="layer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445" y="2856537"/>
              <a:ext cx="6634701" cy="2550736"/>
            </a:xfrm>
            <a:prstGeom prst="rect">
              <a:avLst/>
            </a:prstGeom>
            <a:ln>
              <a:solidFill>
                <a:schemeClr val="tx1"/>
              </a:solidFill>
            </a:ln>
          </p:spPr>
        </p:pic>
        <p:cxnSp>
          <p:nvCxnSpPr>
            <p:cNvPr id="30" name="Elbow Connector 29"/>
            <p:cNvCxnSpPr/>
            <p:nvPr/>
          </p:nvCxnSpPr>
          <p:spPr>
            <a:xfrm rot="16200000" flipH="1">
              <a:off x="731617" y="1424376"/>
              <a:ext cx="1931990" cy="932334"/>
            </a:xfrm>
            <a:prstGeom prst="bentConnector3">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141115" y="3444682"/>
            <a:ext cx="5606001" cy="1015663"/>
            <a:chOff x="141115" y="2672672"/>
            <a:chExt cx="5606001" cy="1015663"/>
          </a:xfrm>
        </p:grpSpPr>
        <p:sp>
          <p:nvSpPr>
            <p:cNvPr id="7" name="Oval 6"/>
            <p:cNvSpPr/>
            <p:nvPr/>
          </p:nvSpPr>
          <p:spPr>
            <a:xfrm>
              <a:off x="2947039" y="2756592"/>
              <a:ext cx="2800077" cy="740054"/>
            </a:xfrm>
            <a:prstGeom prst="ellipse">
              <a:avLst/>
            </a:prstGeom>
            <a:gradFill flip="none" rotWithShape="1">
              <a:gsLst>
                <a:gs pos="0">
                  <a:schemeClr val="accent1">
                    <a:tint val="100000"/>
                    <a:shade val="100000"/>
                    <a:satMod val="130000"/>
                    <a:alpha val="66000"/>
                  </a:schemeClr>
                </a:gs>
                <a:gs pos="100000">
                  <a:schemeClr val="accent1">
                    <a:tint val="50000"/>
                    <a:shade val="100000"/>
                    <a:satMod val="350000"/>
                    <a:alpha val="6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0000"/>
                </a:solidFill>
                <a:latin typeface="Calibri" charset="0"/>
                <a:ea typeface="Calibri" charset="0"/>
                <a:cs typeface="Calibri" charset="0"/>
              </a:endParaRPr>
            </a:p>
          </p:txBody>
        </p:sp>
        <p:cxnSp>
          <p:nvCxnSpPr>
            <p:cNvPr id="9" name="Straight Arrow Connector 8"/>
            <p:cNvCxnSpPr>
              <a:stCxn id="8" idx="3"/>
              <a:endCxn id="7" idx="2"/>
            </p:cNvCxnSpPr>
            <p:nvPr/>
          </p:nvCxnSpPr>
          <p:spPr>
            <a:xfrm flipV="1">
              <a:off x="2011166" y="3126619"/>
              <a:ext cx="935873" cy="5388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1115" y="2672672"/>
              <a:ext cx="1870051" cy="1015663"/>
            </a:xfrm>
            <a:prstGeom prst="rect">
              <a:avLst/>
            </a:prstGeom>
            <a:solidFill>
              <a:srgbClr val="FFFFFF"/>
            </a:solidFill>
            <a:ln w="12700" cmpd="sng">
              <a:solidFill>
                <a:schemeClr val="tx1"/>
              </a:solidFill>
              <a:prstDash val="dash"/>
            </a:ln>
          </p:spPr>
          <p:txBody>
            <a:bodyPr wrap="square" rtlCol="0">
              <a:spAutoFit/>
            </a:bodyPr>
            <a:lstStyle/>
            <a:p>
              <a:r>
                <a:rPr lang="en-US" sz="2000" dirty="0" smtClean="0">
                  <a:solidFill>
                    <a:srgbClr val="000000"/>
                  </a:solidFill>
                  <a:latin typeface="Calibri" charset="0"/>
                  <a:ea typeface="Calibri" charset="0"/>
                  <a:cs typeface="Calibri" charset="0"/>
                </a:rPr>
                <a:t>Can’t buy sufficiently fast core switches!</a:t>
              </a:r>
              <a:endParaRPr lang="en-US" sz="2000" dirty="0">
                <a:solidFill>
                  <a:srgbClr val="000000"/>
                </a:solidFill>
                <a:latin typeface="Calibri" charset="0"/>
                <a:ea typeface="Calibri" charset="0"/>
                <a:cs typeface="Calibri" charset="0"/>
              </a:endParaRPr>
            </a:p>
          </p:txBody>
        </p:sp>
      </p:grpSp>
    </p:spTree>
    <p:extLst>
      <p:ext uri="{BB962C8B-B14F-4D97-AF65-F5344CB8AC3E}">
        <p14:creationId xmlns:p14="http://schemas.microsoft.com/office/powerpoint/2010/main" val="1707891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6469594" y="1692988"/>
            <a:ext cx="0" cy="1203368"/>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2479578" y="3508901"/>
            <a:ext cx="5029106" cy="468502"/>
          </a:xfrm>
          <a:prstGeom prst="ellipse">
            <a:avLst/>
          </a:prstGeom>
          <a:solidFill>
            <a:srgbClr val="3366FF"/>
          </a:solidFill>
          <a:ln>
            <a:noFill/>
          </a:ln>
          <a:effectLst>
            <a:glow rad="228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0000"/>
              </a:solidFill>
              <a:latin typeface="Calibri" charset="0"/>
              <a:ea typeface="Calibri" charset="0"/>
              <a:cs typeface="Calibri" charset="0"/>
            </a:endParaRPr>
          </a:p>
        </p:txBody>
      </p:sp>
      <p:sp>
        <p:nvSpPr>
          <p:cNvPr id="4" name="Slide Number Placeholder 3"/>
          <p:cNvSpPr>
            <a:spLocks noGrp="1"/>
          </p:cNvSpPr>
          <p:nvPr>
            <p:ph type="sldNum" sz="quarter" idx="12"/>
          </p:nvPr>
        </p:nvSpPr>
        <p:spPr/>
        <p:txBody>
          <a:bodyPr/>
          <a:lstStyle/>
          <a:p>
            <a:fld id="{9A0AAC5C-8A0C-1949-A6E5-C33108373E99}" type="slidenum">
              <a:rPr lang="en-US" sz="1100" smtClean="0">
                <a:solidFill>
                  <a:srgbClr val="000000"/>
                </a:solidFill>
                <a:latin typeface="Calibri" charset="0"/>
                <a:ea typeface="Calibri" charset="0"/>
                <a:cs typeface="Calibri" charset="0"/>
              </a:rPr>
              <a:t>18</a:t>
            </a:fld>
            <a:endParaRPr lang="en-US" sz="1100">
              <a:solidFill>
                <a:srgbClr val="000000"/>
              </a:solidFill>
              <a:latin typeface="Calibri" charset="0"/>
              <a:ea typeface="Calibri" charset="0"/>
              <a:cs typeface="Calibri" charset="0"/>
            </a:endParaRPr>
          </a:p>
        </p:txBody>
      </p:sp>
      <p:pic>
        <p:nvPicPr>
          <p:cNvPr id="34" name="Picture 33"/>
          <p:cNvPicPr>
            <a:picLocks noChangeAspect="1"/>
          </p:cNvPicPr>
          <p:nvPr/>
        </p:nvPicPr>
        <p:blipFill>
          <a:blip r:embed="rId3"/>
          <a:stretch>
            <a:fillRect/>
          </a:stretch>
        </p:blipFill>
        <p:spPr>
          <a:xfrm>
            <a:off x="614348" y="2939780"/>
            <a:ext cx="7993032" cy="3276002"/>
          </a:xfrm>
          <a:prstGeom prst="rect">
            <a:avLst/>
          </a:prstGeom>
          <a:ln>
            <a:solidFill>
              <a:srgbClr val="000000"/>
            </a:solidFill>
          </a:ln>
        </p:spPr>
      </p:pic>
      <p:grpSp>
        <p:nvGrpSpPr>
          <p:cNvPr id="2" name="Group 1"/>
          <p:cNvGrpSpPr/>
          <p:nvPr/>
        </p:nvGrpSpPr>
        <p:grpSpPr>
          <a:xfrm>
            <a:off x="516653" y="2998757"/>
            <a:ext cx="2086314" cy="1878303"/>
            <a:chOff x="516653" y="2206780"/>
            <a:chExt cx="2086314" cy="1878303"/>
          </a:xfrm>
        </p:grpSpPr>
        <p:grpSp>
          <p:nvGrpSpPr>
            <p:cNvPr id="40" name="Group 39"/>
            <p:cNvGrpSpPr/>
            <p:nvPr/>
          </p:nvGrpSpPr>
          <p:grpSpPr>
            <a:xfrm>
              <a:off x="516653" y="2206780"/>
              <a:ext cx="2086314" cy="1040103"/>
              <a:chOff x="413231" y="2388897"/>
              <a:chExt cx="2086314" cy="1040103"/>
            </a:xfrm>
          </p:grpSpPr>
          <p:sp>
            <p:nvSpPr>
              <p:cNvPr id="41" name="TextBox 40"/>
              <p:cNvSpPr txBox="1"/>
              <p:nvPr/>
            </p:nvSpPr>
            <p:spPr>
              <a:xfrm>
                <a:off x="413231" y="2388897"/>
                <a:ext cx="1099660" cy="707886"/>
              </a:xfrm>
              <a:prstGeom prst="rect">
                <a:avLst/>
              </a:prstGeom>
              <a:solidFill>
                <a:srgbClr val="FFFFFF"/>
              </a:solidFill>
              <a:ln>
                <a:solidFill>
                  <a:srgbClr val="000000"/>
                </a:solidFill>
                <a:prstDash val="dash"/>
              </a:ln>
            </p:spPr>
            <p:txBody>
              <a:bodyPr wrap="none" rtlCol="0">
                <a:spAutoFit/>
              </a:bodyPr>
              <a:lstStyle/>
              <a:p>
                <a:r>
                  <a:rPr lang="en-US" sz="2000" dirty="0" smtClean="0">
                    <a:solidFill>
                      <a:srgbClr val="000000"/>
                    </a:solidFill>
                    <a:latin typeface="Calibri" charset="0"/>
                    <a:ea typeface="Calibri" charset="0"/>
                    <a:cs typeface="Calibri" charset="0"/>
                  </a:rPr>
                  <a:t>10 Gb/s</a:t>
                </a:r>
              </a:p>
              <a:p>
                <a:r>
                  <a:rPr lang="en-US" sz="2000" dirty="0" smtClean="0">
                    <a:solidFill>
                      <a:srgbClr val="000000"/>
                    </a:solidFill>
                    <a:latin typeface="Calibri" charset="0"/>
                    <a:ea typeface="Calibri" charset="0"/>
                    <a:cs typeface="Calibri" charset="0"/>
                  </a:rPr>
                  <a:t>Switches</a:t>
                </a:r>
                <a:endParaRPr lang="en-US" sz="2000" dirty="0">
                  <a:solidFill>
                    <a:srgbClr val="000000"/>
                  </a:solidFill>
                  <a:latin typeface="Calibri" charset="0"/>
                  <a:ea typeface="Calibri" charset="0"/>
                  <a:cs typeface="Calibri" charset="0"/>
                </a:endParaRPr>
              </a:p>
            </p:txBody>
          </p:sp>
          <p:cxnSp>
            <p:nvCxnSpPr>
              <p:cNvPr id="42" name="Straight Arrow Connector 41"/>
              <p:cNvCxnSpPr/>
              <p:nvPr/>
            </p:nvCxnSpPr>
            <p:spPr>
              <a:xfrm>
                <a:off x="1423281" y="2681210"/>
                <a:ext cx="107626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a:off x="963061" y="3096783"/>
                <a:ext cx="484739" cy="3322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44" name="Straight Arrow Connector 43"/>
            <p:cNvCxnSpPr/>
            <p:nvPr/>
          </p:nvCxnSpPr>
          <p:spPr>
            <a:xfrm>
              <a:off x="988640" y="2853111"/>
              <a:ext cx="638782" cy="123197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386248" y="5748094"/>
            <a:ext cx="1438545" cy="863245"/>
            <a:chOff x="386248" y="5523390"/>
            <a:chExt cx="1438545" cy="863245"/>
          </a:xfrm>
        </p:grpSpPr>
        <p:sp>
          <p:nvSpPr>
            <p:cNvPr id="18" name="TextBox 17"/>
            <p:cNvSpPr txBox="1"/>
            <p:nvPr/>
          </p:nvSpPr>
          <p:spPr>
            <a:xfrm>
              <a:off x="386248" y="5678749"/>
              <a:ext cx="994118" cy="707886"/>
            </a:xfrm>
            <a:prstGeom prst="rect">
              <a:avLst/>
            </a:prstGeom>
            <a:solidFill>
              <a:srgbClr val="FFFFFF"/>
            </a:solidFill>
            <a:ln>
              <a:solidFill>
                <a:srgbClr val="000000"/>
              </a:solidFill>
              <a:prstDash val="dash"/>
            </a:ln>
          </p:spPr>
          <p:txBody>
            <a:bodyPr wrap="none" rtlCol="0">
              <a:spAutoFit/>
            </a:bodyPr>
            <a:lstStyle/>
            <a:p>
              <a:r>
                <a:rPr lang="en-US" sz="2000" dirty="0" smtClean="0">
                  <a:solidFill>
                    <a:srgbClr val="000000"/>
                  </a:solidFill>
                  <a:latin typeface="Calibri" charset="0"/>
                  <a:ea typeface="Calibri" charset="0"/>
                  <a:cs typeface="Calibri" charset="0"/>
                </a:rPr>
                <a:t>10 Gb/s</a:t>
              </a:r>
            </a:p>
            <a:p>
              <a:r>
                <a:rPr lang="en-US" sz="2000" dirty="0" smtClean="0">
                  <a:solidFill>
                    <a:srgbClr val="000000"/>
                  </a:solidFill>
                  <a:latin typeface="Calibri" charset="0"/>
                  <a:ea typeface="Calibri" charset="0"/>
                  <a:cs typeface="Calibri" charset="0"/>
                </a:rPr>
                <a:t>servers</a:t>
              </a:r>
              <a:endParaRPr lang="en-US" sz="2000" dirty="0">
                <a:solidFill>
                  <a:srgbClr val="000000"/>
                </a:solidFill>
                <a:latin typeface="Calibri" charset="0"/>
                <a:ea typeface="Calibri" charset="0"/>
                <a:cs typeface="Calibri" charset="0"/>
              </a:endParaRPr>
            </a:p>
          </p:txBody>
        </p:sp>
        <p:cxnSp>
          <p:nvCxnSpPr>
            <p:cNvPr id="19" name="Straight Arrow Connector 18"/>
            <p:cNvCxnSpPr>
              <a:stCxn id="18" idx="3"/>
            </p:cNvCxnSpPr>
            <p:nvPr/>
          </p:nvCxnSpPr>
          <p:spPr>
            <a:xfrm flipV="1">
              <a:off x="1380366" y="5523390"/>
              <a:ext cx="444427" cy="5093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6502159" y="1777656"/>
            <a:ext cx="1845354" cy="707886"/>
          </a:xfrm>
          <a:prstGeom prst="rect">
            <a:avLst/>
          </a:prstGeom>
          <a:solidFill>
            <a:srgbClr val="FFFFFF"/>
          </a:solidFill>
        </p:spPr>
        <p:txBody>
          <a:bodyPr wrap="square" rtlCol="0">
            <a:spAutoFit/>
          </a:bodyPr>
          <a:lstStyle/>
          <a:p>
            <a:r>
              <a:rPr lang="en-US" sz="2000" dirty="0" smtClean="0">
                <a:solidFill>
                  <a:srgbClr val="000000"/>
                </a:solidFill>
                <a:latin typeface="Calibri" charset="0"/>
                <a:ea typeface="Calibri" charset="0"/>
                <a:cs typeface="Calibri" charset="0"/>
              </a:rPr>
              <a:t>Al Fares, et al., Sigcomm’08</a:t>
            </a:r>
            <a:endParaRPr lang="en-US" sz="2000" dirty="0">
              <a:solidFill>
                <a:srgbClr val="000000"/>
              </a:solidFill>
              <a:latin typeface="Calibri" charset="0"/>
              <a:ea typeface="Calibri" charset="0"/>
              <a:cs typeface="Calibri" charset="0"/>
            </a:endParaRPr>
          </a:p>
        </p:txBody>
      </p:sp>
      <p:sp>
        <p:nvSpPr>
          <p:cNvPr id="13" name="Rectangular Callout 12"/>
          <p:cNvSpPr/>
          <p:nvPr/>
        </p:nvSpPr>
        <p:spPr>
          <a:xfrm>
            <a:off x="1092850" y="2052876"/>
            <a:ext cx="7550807" cy="612648"/>
          </a:xfrm>
          <a:prstGeom prst="wedgeRectCallout">
            <a:avLst>
              <a:gd name="adj1" fmla="val -9921"/>
              <a:gd name="adj2" fmla="val 1792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charset="0"/>
                <a:ea typeface="Calibri" charset="0"/>
                <a:cs typeface="Calibri" charset="0"/>
              </a:rPr>
              <a:t>Bandwidth needs met by massive </a:t>
            </a:r>
            <a:r>
              <a:rPr lang="en-US" dirty="0" err="1" smtClean="0">
                <a:solidFill>
                  <a:srgbClr val="000000"/>
                </a:solidFill>
                <a:latin typeface="Calibri" charset="0"/>
                <a:ea typeface="Calibri" charset="0"/>
                <a:cs typeface="Calibri" charset="0"/>
              </a:rPr>
              <a:t>multipathing</a:t>
            </a:r>
            <a:endParaRPr lang="en-US" dirty="0">
              <a:solidFill>
                <a:srgbClr val="000000"/>
              </a:solidFill>
              <a:latin typeface="Calibri" charset="0"/>
              <a:ea typeface="Calibri" charset="0"/>
              <a:cs typeface="Calibri" charset="0"/>
            </a:endParaRPr>
          </a:p>
        </p:txBody>
      </p:sp>
      <p:pic>
        <p:nvPicPr>
          <p:cNvPr id="20" name="Picture 19"/>
          <p:cNvPicPr>
            <a:picLocks noChangeAspect="1"/>
          </p:cNvPicPr>
          <p:nvPr/>
        </p:nvPicPr>
        <p:blipFill>
          <a:blip r:embed="rId4"/>
          <a:stretch>
            <a:fillRect/>
          </a:stretch>
        </p:blipFill>
        <p:spPr>
          <a:xfrm>
            <a:off x="0" y="1272362"/>
            <a:ext cx="9144000" cy="485327"/>
          </a:xfrm>
          <a:prstGeom prst="rect">
            <a:avLst/>
          </a:prstGeom>
        </p:spPr>
      </p:pic>
      <p:sp>
        <p:nvSpPr>
          <p:cNvPr id="21" name="Title 3"/>
          <p:cNvSpPr>
            <a:spLocks noGrp="1"/>
          </p:cNvSpPr>
          <p:nvPr>
            <p:ph type="title"/>
          </p:nvPr>
        </p:nvSpPr>
        <p:spPr>
          <a:xfrm>
            <a:off x="457200" y="197997"/>
            <a:ext cx="8229600" cy="710746"/>
          </a:xfrm>
        </p:spPr>
        <p:txBody>
          <a:bodyPr>
            <a:normAutofit/>
          </a:bodyPr>
          <a:lstStyle/>
          <a:p>
            <a:r>
              <a:rPr lang="en-US" dirty="0" smtClean="0">
                <a:solidFill>
                  <a:srgbClr val="000000"/>
                </a:solidFill>
              </a:rPr>
              <a:t>Folded-Clos multi-rooted trees</a:t>
            </a:r>
            <a:endParaRPr lang="en-US" dirty="0">
              <a:solidFill>
                <a:srgbClr val="000000"/>
              </a:solidFill>
            </a:endParaRPr>
          </a:p>
        </p:txBody>
      </p:sp>
    </p:spTree>
    <p:extLst>
      <p:ext uri="{BB962C8B-B14F-4D97-AF65-F5344CB8AC3E}">
        <p14:creationId xmlns:p14="http://schemas.microsoft.com/office/powerpoint/2010/main" val="754836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tLang="en-US"/>
              <a:t>PortLand: Main Assumption</a:t>
            </a:r>
          </a:p>
        </p:txBody>
      </p:sp>
      <p:sp>
        <p:nvSpPr>
          <p:cNvPr id="44034" name="Content Placeholder 2"/>
          <p:cNvSpPr>
            <a:spLocks noGrp="1"/>
          </p:cNvSpPr>
          <p:nvPr>
            <p:ph idx="1"/>
          </p:nvPr>
        </p:nvSpPr>
        <p:spPr/>
        <p:txBody>
          <a:bodyPr/>
          <a:lstStyle/>
          <a:p>
            <a:r>
              <a:rPr lang="en-US" altLang="en-US"/>
              <a:t>Hierarchical structure of data center networks:</a:t>
            </a:r>
          </a:p>
          <a:p>
            <a:pPr lvl="1"/>
            <a:r>
              <a:rPr lang="en-US" altLang="en-US"/>
              <a:t>They are multi-level, multi-rooted trees</a:t>
            </a:r>
          </a:p>
        </p:txBody>
      </p:sp>
      <p:sp>
        <p:nvSpPr>
          <p:cNvPr id="44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ADDA94F-28A3-FC44-A25E-84D1A8F9FEDC}" type="slidenum">
              <a:rPr lang="en-US" altLang="en-US" sz="1200">
                <a:solidFill>
                  <a:schemeClr val="tx2"/>
                </a:solidFill>
                <a:latin typeface="Arial Narrow" charset="0"/>
              </a:rPr>
              <a:pPr eaLnBrk="1" hangingPunct="1"/>
              <a:t>19</a:t>
            </a:fld>
            <a:endParaRPr lang="en-US" altLang="en-US" sz="1200">
              <a:solidFill>
                <a:schemeClr val="tx2"/>
              </a:solidFill>
              <a:latin typeface="Arial Narrow" charset="0"/>
            </a:endParaRPr>
          </a:p>
        </p:txBody>
      </p:sp>
      <p:pic>
        <p:nvPicPr>
          <p:cNvPr id="440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959100"/>
            <a:ext cx="84709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en-US"/>
              <a:t>Overview</a:t>
            </a:r>
          </a:p>
        </p:txBody>
      </p:sp>
      <p:sp>
        <p:nvSpPr>
          <p:cNvPr id="18434" name="Content Placeholder 2"/>
          <p:cNvSpPr>
            <a:spLocks noGrp="1"/>
          </p:cNvSpPr>
          <p:nvPr>
            <p:ph idx="1"/>
          </p:nvPr>
        </p:nvSpPr>
        <p:spPr/>
        <p:txBody>
          <a:bodyPr/>
          <a:lstStyle/>
          <a:p>
            <a:endParaRPr lang="en-US" altLang="en-US" dirty="0"/>
          </a:p>
          <a:p>
            <a:r>
              <a:rPr lang="en-US" altLang="en-US" dirty="0"/>
              <a:t>Data Center Overview</a:t>
            </a:r>
          </a:p>
          <a:p>
            <a:pPr>
              <a:buFontTx/>
              <a:buNone/>
            </a:pPr>
            <a:endParaRPr lang="en-US" altLang="en-US" dirty="0"/>
          </a:p>
          <a:p>
            <a:r>
              <a:rPr lang="en-US" altLang="en-US" dirty="0" smtClean="0"/>
              <a:t>DC Topologies</a:t>
            </a:r>
          </a:p>
          <a:p>
            <a:endParaRPr lang="en-US" altLang="en-US" dirty="0" smtClean="0"/>
          </a:p>
          <a:p>
            <a:r>
              <a:rPr lang="en-US" altLang="en-US" dirty="0" smtClean="0"/>
              <a:t>Routing </a:t>
            </a:r>
            <a:r>
              <a:rPr lang="en-US" altLang="en-US" dirty="0"/>
              <a:t>in the DC</a:t>
            </a:r>
          </a:p>
          <a:p>
            <a:endParaRPr lang="en-US" altLang="en-US" dirty="0"/>
          </a:p>
          <a:p>
            <a:endParaRPr lang="en-US" altLang="en-US" dirty="0"/>
          </a:p>
        </p:txBody>
      </p:sp>
      <p:sp>
        <p:nvSpPr>
          <p:cNvPr id="184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BC845E6-5DF3-5146-ADE1-1A66379F4275}" type="slidenum">
              <a:rPr lang="en-US" altLang="en-US" sz="1200">
                <a:solidFill>
                  <a:schemeClr val="tx2"/>
                </a:solidFill>
                <a:latin typeface="Arial Narrow" charset="0"/>
              </a:rPr>
              <a:pPr eaLnBrk="1" hangingPunct="1"/>
              <a:t>2</a:t>
            </a:fld>
            <a:endParaRPr lang="en-US" altLang="en-US" sz="1200">
              <a:solidFill>
                <a:schemeClr val="tx2"/>
              </a:solidFill>
              <a:latin typeface="Arial Narrow"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73438"/>
            <a:ext cx="822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p:txBody>
          <a:bodyPr>
            <a:normAutofit fontScale="90000"/>
          </a:bodyPr>
          <a:lstStyle/>
          <a:p>
            <a:pPr>
              <a:defRPr/>
            </a:pPr>
            <a:r>
              <a:rPr lang="en-US" smtClean="0"/>
              <a:t>Background: Fat-Tree</a:t>
            </a:r>
            <a:endParaRPr lang="en-US" dirty="0"/>
          </a:p>
        </p:txBody>
      </p:sp>
      <p:sp>
        <p:nvSpPr>
          <p:cNvPr id="19460" name="Rectangle 3"/>
          <p:cNvSpPr>
            <a:spLocks noGrp="1" noChangeArrowheads="1"/>
          </p:cNvSpPr>
          <p:nvPr>
            <p:ph idx="1"/>
          </p:nvPr>
        </p:nvSpPr>
        <p:spPr>
          <a:xfrm>
            <a:off x="304800" y="1219200"/>
            <a:ext cx="8458200" cy="2286000"/>
          </a:xfrm>
        </p:spPr>
        <p:txBody>
          <a:bodyPr>
            <a:normAutofit fontScale="77500" lnSpcReduction="20000"/>
          </a:bodyPr>
          <a:lstStyle/>
          <a:p>
            <a:pPr eaLnBrk="1" hangingPunct="1">
              <a:lnSpc>
                <a:spcPct val="80000"/>
              </a:lnSpc>
              <a:defRPr/>
            </a:pPr>
            <a:r>
              <a:rPr lang="en-US" altLang="zh-CN" sz="2800" dirty="0" smtClean="0">
                <a:ea typeface="SimSun" pitchFamily="2" charset="-122"/>
                <a:cs typeface="SimSun" pitchFamily="2" charset="-122"/>
              </a:rPr>
              <a:t>Inter-connect racks (of servers) using a fat-tree topology</a:t>
            </a:r>
          </a:p>
          <a:p>
            <a:pPr eaLnBrk="1" hangingPunct="1">
              <a:lnSpc>
                <a:spcPct val="80000"/>
              </a:lnSpc>
              <a:defRPr/>
            </a:pPr>
            <a:r>
              <a:rPr lang="en-US" altLang="zh-CN" sz="2800" dirty="0" smtClean="0">
                <a:ea typeface="SimSun" pitchFamily="2" charset="-122"/>
                <a:cs typeface="SimSun" pitchFamily="2" charset="-122"/>
              </a:rPr>
              <a:t>Fat-Tree: a special type of Clos Networks (after C. Clos</a:t>
            </a:r>
            <a:r>
              <a:rPr lang="en-US" altLang="zh-CN" sz="2800" dirty="0">
                <a:ea typeface="SimSun" pitchFamily="2" charset="-122"/>
                <a:cs typeface="SimSun" pitchFamily="2" charset="-122"/>
              </a:rPr>
              <a:t>) </a:t>
            </a:r>
            <a:r>
              <a:rPr lang="en-US" altLang="zh-CN" sz="2800" dirty="0" smtClean="0">
                <a:ea typeface="SimSun" pitchFamily="2" charset="-122"/>
                <a:cs typeface="SimSun" pitchFamily="2" charset="-122"/>
              </a:rPr>
              <a:t/>
            </a:r>
            <a:br>
              <a:rPr lang="en-US" altLang="zh-CN" sz="2800" dirty="0" smtClean="0">
                <a:ea typeface="SimSun" pitchFamily="2" charset="-122"/>
                <a:cs typeface="SimSun" pitchFamily="2" charset="-122"/>
              </a:rPr>
            </a:br>
            <a:r>
              <a:rPr lang="en-US" altLang="zh-CN" sz="2800" dirty="0" smtClean="0">
                <a:ea typeface="SimSun" pitchFamily="2" charset="-122"/>
                <a:cs typeface="SimSun" pitchFamily="2" charset="-122"/>
              </a:rPr>
              <a:t/>
            </a:r>
            <a:br>
              <a:rPr lang="en-US" altLang="zh-CN" sz="2800" dirty="0" smtClean="0">
                <a:ea typeface="SimSun" pitchFamily="2" charset="-122"/>
                <a:cs typeface="SimSun" pitchFamily="2" charset="-122"/>
              </a:rPr>
            </a:br>
            <a:r>
              <a:rPr lang="en-US" altLang="zh-CN" sz="2800" dirty="0" smtClean="0">
                <a:ea typeface="SimSun" pitchFamily="2" charset="-122"/>
                <a:cs typeface="SimSun" pitchFamily="2" charset="-122"/>
              </a:rPr>
              <a:t>K</a:t>
            </a:r>
            <a:r>
              <a:rPr lang="en-US" altLang="zh-CN" sz="2800" dirty="0">
                <a:ea typeface="SimSun" pitchFamily="2" charset="-122"/>
                <a:cs typeface="SimSun" pitchFamily="2" charset="-122"/>
              </a:rPr>
              <a:t>-</a:t>
            </a:r>
            <a:r>
              <a:rPr lang="en-US" altLang="zh-CN" sz="2800" dirty="0" err="1">
                <a:ea typeface="SimSun" pitchFamily="2" charset="-122"/>
                <a:cs typeface="SimSun" pitchFamily="2" charset="-122"/>
              </a:rPr>
              <a:t>ary</a:t>
            </a:r>
            <a:r>
              <a:rPr lang="en-US" altLang="zh-CN" sz="2800" dirty="0">
                <a:ea typeface="SimSun" pitchFamily="2" charset="-122"/>
                <a:cs typeface="SimSun" pitchFamily="2" charset="-122"/>
              </a:rPr>
              <a:t> fat tree: three-layer topology (edge, aggregation and core)</a:t>
            </a:r>
            <a:endParaRPr lang="en-US" altLang="zh-CN" sz="2600" dirty="0" smtClean="0">
              <a:ea typeface="SimSun" pitchFamily="2" charset="-122"/>
              <a:cs typeface="SimSun" pitchFamily="2" charset="-122"/>
            </a:endParaRPr>
          </a:p>
          <a:p>
            <a:pPr lvl="1" eaLnBrk="1" hangingPunct="1">
              <a:lnSpc>
                <a:spcPct val="80000"/>
              </a:lnSpc>
              <a:defRPr/>
            </a:pPr>
            <a:r>
              <a:rPr lang="en-US" altLang="zh-CN" sz="2600" dirty="0" smtClean="0">
                <a:ea typeface="SimSun" pitchFamily="2" charset="-122"/>
                <a:cs typeface="SimSun" pitchFamily="2" charset="-122"/>
              </a:rPr>
              <a:t>each pod consists of (k/2)</a:t>
            </a:r>
            <a:r>
              <a:rPr lang="en-US" altLang="zh-CN" sz="2600" baseline="30000" dirty="0" smtClean="0">
                <a:ea typeface="SimSun" pitchFamily="2" charset="-122"/>
                <a:cs typeface="SimSun" pitchFamily="2" charset="-122"/>
              </a:rPr>
              <a:t>2</a:t>
            </a:r>
            <a:r>
              <a:rPr lang="en-US" altLang="zh-CN" sz="2600" dirty="0" smtClean="0">
                <a:ea typeface="SimSun" pitchFamily="2" charset="-122"/>
                <a:cs typeface="SimSun" pitchFamily="2" charset="-122"/>
              </a:rPr>
              <a:t> servers &amp; 2 layers of k/2 k-port switches</a:t>
            </a:r>
          </a:p>
          <a:p>
            <a:pPr lvl="1" eaLnBrk="1" hangingPunct="1">
              <a:lnSpc>
                <a:spcPct val="80000"/>
              </a:lnSpc>
              <a:defRPr/>
            </a:pPr>
            <a:r>
              <a:rPr lang="en-US" altLang="zh-CN" sz="2600" dirty="0" smtClean="0">
                <a:ea typeface="SimSun" pitchFamily="2" charset="-122"/>
                <a:cs typeface="SimSun" pitchFamily="2" charset="-122"/>
              </a:rPr>
              <a:t>each edge switch connects to k/2 servers &amp; k/2 </a:t>
            </a:r>
            <a:r>
              <a:rPr lang="en-US" altLang="zh-CN" sz="2600" dirty="0" err="1" smtClean="0">
                <a:ea typeface="SimSun" pitchFamily="2" charset="-122"/>
                <a:cs typeface="SimSun" pitchFamily="2" charset="-122"/>
              </a:rPr>
              <a:t>aggr</a:t>
            </a:r>
            <a:r>
              <a:rPr lang="en-US" altLang="zh-CN" sz="2600" dirty="0" smtClean="0">
                <a:ea typeface="SimSun" pitchFamily="2" charset="-122"/>
                <a:cs typeface="SimSun" pitchFamily="2" charset="-122"/>
              </a:rPr>
              <a:t>. switches </a:t>
            </a:r>
          </a:p>
          <a:p>
            <a:pPr lvl="1" eaLnBrk="1" hangingPunct="1">
              <a:lnSpc>
                <a:spcPct val="80000"/>
              </a:lnSpc>
              <a:defRPr/>
            </a:pPr>
            <a:r>
              <a:rPr lang="en-US" sz="2600" dirty="0" smtClean="0">
                <a:ea typeface="SimSun" pitchFamily="2" charset="-122"/>
                <a:cs typeface="SimSun" pitchFamily="2" charset="-122"/>
              </a:rPr>
              <a:t>each </a:t>
            </a:r>
            <a:r>
              <a:rPr lang="en-US" sz="2600" dirty="0" err="1" smtClean="0">
                <a:ea typeface="SimSun" pitchFamily="2" charset="-122"/>
                <a:cs typeface="SimSun" pitchFamily="2" charset="-122"/>
              </a:rPr>
              <a:t>aggr</a:t>
            </a:r>
            <a:r>
              <a:rPr lang="en-US" sz="2600" dirty="0" smtClean="0">
                <a:ea typeface="SimSun" pitchFamily="2" charset="-122"/>
                <a:cs typeface="SimSun" pitchFamily="2" charset="-122"/>
              </a:rPr>
              <a:t>. switch connects to k/2 edge &amp; k/2 core switches</a:t>
            </a:r>
          </a:p>
          <a:p>
            <a:pPr lvl="1" eaLnBrk="1" hangingPunct="1">
              <a:lnSpc>
                <a:spcPct val="80000"/>
              </a:lnSpc>
              <a:defRPr/>
            </a:pPr>
            <a:r>
              <a:rPr lang="en-US" sz="2600" dirty="0" smtClean="0">
                <a:ea typeface="SimSun" pitchFamily="2" charset="-122"/>
                <a:cs typeface="SimSun" pitchFamily="2" charset="-122"/>
              </a:rPr>
              <a:t>(k/2)</a:t>
            </a:r>
            <a:r>
              <a:rPr lang="en-US" sz="2600" baseline="30000" dirty="0" smtClean="0">
                <a:ea typeface="SimSun" pitchFamily="2" charset="-122"/>
                <a:cs typeface="SimSun" pitchFamily="2" charset="-122"/>
              </a:rPr>
              <a:t>2</a:t>
            </a:r>
            <a:r>
              <a:rPr lang="en-US" sz="2600" dirty="0" smtClean="0">
                <a:ea typeface="SimSun" pitchFamily="2" charset="-122"/>
                <a:cs typeface="SimSun" pitchFamily="2" charset="-122"/>
              </a:rPr>
              <a:t> core switches: each connects to k pods</a:t>
            </a:r>
            <a:endParaRPr lang="en-US" sz="2600" dirty="0"/>
          </a:p>
        </p:txBody>
      </p:sp>
      <p:sp>
        <p:nvSpPr>
          <p:cNvPr id="593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797626D-8F90-614C-87FA-4EBFC949929F}" type="slidenum">
              <a:rPr lang="en-US" altLang="en-US" sz="1200">
                <a:solidFill>
                  <a:schemeClr val="tx2"/>
                </a:solidFill>
                <a:latin typeface="Arial Narrow" charset="0"/>
              </a:rPr>
              <a:pPr eaLnBrk="1" hangingPunct="1"/>
              <a:t>20</a:t>
            </a:fld>
            <a:endParaRPr lang="en-US" altLang="en-US" sz="1200">
              <a:solidFill>
                <a:schemeClr val="tx2"/>
              </a:solidFill>
              <a:latin typeface="Arial Narrow" charset="0"/>
            </a:endParaRPr>
          </a:p>
        </p:txBody>
      </p:sp>
      <p:sp>
        <p:nvSpPr>
          <p:cNvPr id="59397" name="Rectangle 11"/>
          <p:cNvSpPr>
            <a:spLocks noChangeArrowheads="1"/>
          </p:cNvSpPr>
          <p:nvPr/>
        </p:nvSpPr>
        <p:spPr bwMode="auto">
          <a:xfrm>
            <a:off x="290513" y="3505200"/>
            <a:ext cx="1077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1800">
                <a:ea typeface="SimSun" charset="-122"/>
              </a:rPr>
              <a:t>Fat-tree </a:t>
            </a:r>
          </a:p>
          <a:p>
            <a:pPr eaLnBrk="1" hangingPunct="1"/>
            <a:r>
              <a:rPr lang="en-US" altLang="zh-CN" sz="1800">
                <a:ea typeface="SimSun" charset="-122"/>
              </a:rPr>
              <a:t>with K=4</a:t>
            </a:r>
          </a:p>
        </p:txBody>
      </p:sp>
    </p:spTree>
    <p:extLst>
      <p:ext uri="{BB962C8B-B14F-4D97-AF65-F5344CB8AC3E}">
        <p14:creationId xmlns:p14="http://schemas.microsoft.com/office/powerpoint/2010/main" val="142125911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fat tree"/>
          <p:cNvPicPr>
            <a:picLocks noChangeAspect="1" noChangeArrowheads="1"/>
          </p:cNvPicPr>
          <p:nvPr/>
        </p:nvPicPr>
        <p:blipFill>
          <a:blip r:embed="rId3">
            <a:extLst>
              <a:ext uri="{28A0092B-C50C-407E-A947-70E740481C1C}">
                <a14:useLocalDpi xmlns:a14="http://schemas.microsoft.com/office/drawing/2010/main" val="0"/>
              </a:ext>
            </a:extLst>
          </a:blip>
          <a:srcRect t="17609" b="28215"/>
          <a:stretch>
            <a:fillRect/>
          </a:stretch>
        </p:blipFill>
        <p:spPr bwMode="auto">
          <a:xfrm>
            <a:off x="1295400" y="3943350"/>
            <a:ext cx="6705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ChangeArrowheads="1"/>
          </p:cNvSpPr>
          <p:nvPr>
            <p:ph type="title"/>
          </p:nvPr>
        </p:nvSpPr>
        <p:spPr/>
        <p:txBody>
          <a:bodyPr/>
          <a:lstStyle/>
          <a:p>
            <a:pPr eaLnBrk="1" hangingPunct="1">
              <a:lnSpc>
                <a:spcPct val="80000"/>
              </a:lnSpc>
            </a:pPr>
            <a:r>
              <a:rPr lang="en-US" altLang="zh-CN">
                <a:solidFill>
                  <a:srgbClr val="000000"/>
                </a:solidFill>
                <a:ea typeface="SimSun" charset="-122"/>
              </a:rPr>
              <a:t>Why Fat-Tree?</a:t>
            </a:r>
          </a:p>
        </p:txBody>
      </p:sp>
      <p:sp>
        <p:nvSpPr>
          <p:cNvPr id="704515" name="Rectangle 3"/>
          <p:cNvSpPr>
            <a:spLocks noGrp="1" noChangeArrowheads="1"/>
          </p:cNvSpPr>
          <p:nvPr>
            <p:ph idx="1"/>
          </p:nvPr>
        </p:nvSpPr>
        <p:spPr>
          <a:xfrm>
            <a:off x="304800" y="1219200"/>
            <a:ext cx="8458200" cy="2971800"/>
          </a:xfrm>
        </p:spPr>
        <p:txBody>
          <a:bodyPr>
            <a:normAutofit fontScale="77500" lnSpcReduction="20000"/>
          </a:bodyPr>
          <a:lstStyle/>
          <a:p>
            <a:pPr>
              <a:defRPr/>
            </a:pPr>
            <a:r>
              <a:rPr lang="en-US" sz="2600" dirty="0"/>
              <a:t>Fat tree has identical bandwidth at any </a:t>
            </a:r>
            <a:r>
              <a:rPr lang="en-US" sz="2600" dirty="0" smtClean="0"/>
              <a:t>bisections</a:t>
            </a:r>
          </a:p>
          <a:p>
            <a:pPr>
              <a:defRPr/>
            </a:pPr>
            <a:endParaRPr lang="en-US" sz="2600" dirty="0"/>
          </a:p>
          <a:p>
            <a:pPr>
              <a:defRPr/>
            </a:pPr>
            <a:r>
              <a:rPr lang="en-US" sz="2600" dirty="0"/>
              <a:t>Each layer has the same aggregated bandwidth</a:t>
            </a:r>
            <a:br>
              <a:rPr lang="en-US" sz="2600" dirty="0"/>
            </a:br>
            <a:endParaRPr lang="en-US" sz="2600" dirty="0"/>
          </a:p>
          <a:p>
            <a:pPr>
              <a:defRPr/>
            </a:pPr>
            <a:r>
              <a:rPr lang="en-US" sz="2600" dirty="0" smtClean="0"/>
              <a:t>Can </a:t>
            </a:r>
            <a:r>
              <a:rPr lang="en-US" sz="2600" dirty="0"/>
              <a:t>be built using cheap devices with uniform capacity</a:t>
            </a:r>
          </a:p>
          <a:p>
            <a:pPr lvl="1">
              <a:defRPr/>
            </a:pPr>
            <a:r>
              <a:rPr lang="en-US" sz="2400" dirty="0"/>
              <a:t>Each port supports same speed as end host</a:t>
            </a:r>
          </a:p>
          <a:p>
            <a:pPr lvl="1">
              <a:defRPr/>
            </a:pPr>
            <a:r>
              <a:rPr lang="en-US" sz="2400" dirty="0"/>
              <a:t>All devices can transmit at line speed if packets are distributed uniform along available paths </a:t>
            </a:r>
            <a:r>
              <a:rPr lang="en-US" sz="2400" dirty="0" smtClean="0"/>
              <a:t/>
            </a:r>
            <a:br>
              <a:rPr lang="en-US" sz="2400" dirty="0" smtClean="0"/>
            </a:br>
            <a:endParaRPr lang="en-US" sz="2400" dirty="0"/>
          </a:p>
          <a:p>
            <a:pPr>
              <a:defRPr/>
            </a:pPr>
            <a:r>
              <a:rPr lang="en-US" sz="2600" dirty="0"/>
              <a:t>Great scalability: </a:t>
            </a:r>
            <a:r>
              <a:rPr lang="en-US" sz="2600" dirty="0" err="1"/>
              <a:t>k</a:t>
            </a:r>
            <a:r>
              <a:rPr lang="en-US" sz="2600" dirty="0"/>
              <a:t>-port switch supports k</a:t>
            </a:r>
            <a:r>
              <a:rPr lang="en-US" sz="2600" baseline="30000" dirty="0"/>
              <a:t>3</a:t>
            </a:r>
            <a:r>
              <a:rPr lang="en-US" sz="2600" dirty="0"/>
              <a:t>/4 servers</a:t>
            </a:r>
          </a:p>
        </p:txBody>
      </p:sp>
      <p:sp>
        <p:nvSpPr>
          <p:cNvPr id="604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0E56DD0-929A-F547-B145-401E0F9A6F5A}" type="slidenum">
              <a:rPr lang="en-US" altLang="en-US" sz="1200">
                <a:solidFill>
                  <a:schemeClr val="tx2"/>
                </a:solidFill>
                <a:latin typeface="Arial Narrow" charset="0"/>
              </a:rPr>
              <a:pPr eaLnBrk="1" hangingPunct="1"/>
              <a:t>21</a:t>
            </a:fld>
            <a:endParaRPr lang="en-US" altLang="en-US" sz="1200">
              <a:solidFill>
                <a:schemeClr val="tx2"/>
              </a:solidFill>
              <a:latin typeface="Arial Narrow" charset="0"/>
            </a:endParaRPr>
          </a:p>
        </p:txBody>
      </p:sp>
      <p:sp>
        <p:nvSpPr>
          <p:cNvPr id="60421" name="Rectangle 11"/>
          <p:cNvSpPr>
            <a:spLocks noChangeArrowheads="1"/>
          </p:cNvSpPr>
          <p:nvPr/>
        </p:nvSpPr>
        <p:spPr bwMode="auto">
          <a:xfrm>
            <a:off x="1524000" y="5791200"/>
            <a:ext cx="537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1800">
                <a:ea typeface="SimSun" charset="-122"/>
              </a:rPr>
              <a:t>Fat tree network with K = 3 supporting 54 hosts</a:t>
            </a:r>
          </a:p>
        </p:txBody>
      </p:sp>
    </p:spTree>
    <p:extLst>
      <p:ext uri="{BB962C8B-B14F-4D97-AF65-F5344CB8AC3E}">
        <p14:creationId xmlns:p14="http://schemas.microsoft.com/office/powerpoint/2010/main" val="134967097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tLang="en-US"/>
              <a:t>Data Center Network</a:t>
            </a:r>
          </a:p>
        </p:txBody>
      </p:sp>
      <p:sp>
        <p:nvSpPr>
          <p:cNvPr id="4505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896AD8E-712E-CC42-A327-3E8F80EF7DE1}" type="slidenum">
              <a:rPr lang="en-US" altLang="en-US" sz="1200">
                <a:solidFill>
                  <a:schemeClr val="tx2"/>
                </a:solidFill>
                <a:latin typeface="Arial Narrow" charset="0"/>
              </a:rPr>
              <a:pPr eaLnBrk="1" hangingPunct="1"/>
              <a:t>22</a:t>
            </a:fld>
            <a:endParaRPr lang="en-US" altLang="en-US" sz="1200">
              <a:solidFill>
                <a:schemeClr val="tx2"/>
              </a:solidFill>
              <a:latin typeface="Arial Narrow" charset="0"/>
            </a:endParaRPr>
          </a:p>
        </p:txBody>
      </p:sp>
      <p:pic>
        <p:nvPicPr>
          <p:cNvPr id="450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12900"/>
            <a:ext cx="85598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en-US"/>
              <a:t>Overview</a:t>
            </a:r>
          </a:p>
        </p:txBody>
      </p:sp>
      <p:sp>
        <p:nvSpPr>
          <p:cNvPr id="18434" name="Content Placeholder 2"/>
          <p:cNvSpPr>
            <a:spLocks noGrp="1"/>
          </p:cNvSpPr>
          <p:nvPr>
            <p:ph idx="1"/>
          </p:nvPr>
        </p:nvSpPr>
        <p:spPr/>
        <p:txBody>
          <a:bodyPr/>
          <a:lstStyle/>
          <a:p>
            <a:endParaRPr lang="en-US" altLang="en-US" dirty="0"/>
          </a:p>
          <a:p>
            <a:r>
              <a:rPr lang="en-US" altLang="en-US" dirty="0"/>
              <a:t>Data Center Overview</a:t>
            </a:r>
          </a:p>
          <a:p>
            <a:pPr>
              <a:buFontTx/>
              <a:buNone/>
            </a:pPr>
            <a:endParaRPr lang="en-US" altLang="en-US" dirty="0"/>
          </a:p>
          <a:p>
            <a:r>
              <a:rPr lang="en-US" altLang="en-US" dirty="0" smtClean="0"/>
              <a:t>DC Topologies</a:t>
            </a:r>
          </a:p>
          <a:p>
            <a:endParaRPr lang="en-US" altLang="en-US" dirty="0" smtClean="0"/>
          </a:p>
          <a:p>
            <a:r>
              <a:rPr lang="en-US" altLang="en-US" dirty="0" smtClean="0">
                <a:solidFill>
                  <a:srgbClr val="FF0000"/>
                </a:solidFill>
              </a:rPr>
              <a:t>Routing </a:t>
            </a:r>
            <a:r>
              <a:rPr lang="en-US" altLang="en-US" dirty="0">
                <a:solidFill>
                  <a:srgbClr val="FF0000"/>
                </a:solidFill>
              </a:rPr>
              <a:t>in the DC</a:t>
            </a:r>
          </a:p>
          <a:p>
            <a:endParaRPr lang="en-US" altLang="en-US" dirty="0"/>
          </a:p>
          <a:p>
            <a:endParaRPr lang="en-US" altLang="en-US" dirty="0"/>
          </a:p>
        </p:txBody>
      </p:sp>
      <p:sp>
        <p:nvSpPr>
          <p:cNvPr id="184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BC845E6-5DF3-5146-ADE1-1A66379F4275}" type="slidenum">
              <a:rPr lang="en-US" altLang="en-US" sz="1200">
                <a:solidFill>
                  <a:schemeClr val="tx2"/>
                </a:solidFill>
                <a:latin typeface="Arial Narrow" charset="0"/>
              </a:rPr>
              <a:pPr eaLnBrk="1" hangingPunct="1"/>
              <a:t>23</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1351738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3"/>
          <p:cNvSpPr>
            <a:spLocks noGrp="1"/>
          </p:cNvSpPr>
          <p:nvPr>
            <p:ph type="title"/>
          </p:nvPr>
        </p:nvSpPr>
        <p:spPr/>
        <p:txBody>
          <a:bodyPr/>
          <a:lstStyle/>
          <a:p>
            <a:r>
              <a:rPr lang="en-US" altLang="en-US"/>
              <a:t>Flat vs. Location Based Addresses</a:t>
            </a:r>
          </a:p>
        </p:txBody>
      </p:sp>
      <p:sp>
        <p:nvSpPr>
          <p:cNvPr id="43010" name="Content Placeholder 4"/>
          <p:cNvSpPr>
            <a:spLocks noGrp="1"/>
          </p:cNvSpPr>
          <p:nvPr>
            <p:ph idx="1"/>
          </p:nvPr>
        </p:nvSpPr>
        <p:spPr/>
        <p:txBody>
          <a:bodyPr/>
          <a:lstStyle/>
          <a:p>
            <a:pPr>
              <a:lnSpc>
                <a:spcPct val="90000"/>
              </a:lnSpc>
            </a:pPr>
            <a:r>
              <a:rPr lang="en-US" altLang="en-US" sz="2700"/>
              <a:t>Commodity switches today have ~640 KB of low latency, power hungry, expensive on chip memory</a:t>
            </a:r>
          </a:p>
          <a:p>
            <a:pPr lvl="1">
              <a:lnSpc>
                <a:spcPct val="90000"/>
              </a:lnSpc>
            </a:pPr>
            <a:r>
              <a:rPr lang="en-US" altLang="en-US" sz="2400"/>
              <a:t>Stores 32 – 64 K flow entries</a:t>
            </a:r>
          </a:p>
          <a:p>
            <a:pPr>
              <a:lnSpc>
                <a:spcPct val="90000"/>
              </a:lnSpc>
            </a:pPr>
            <a:r>
              <a:rPr lang="en-US" altLang="en-US" sz="2700"/>
              <a:t>Assume 10 million virtual endpoints in 500,000 servers in datacenter</a:t>
            </a:r>
          </a:p>
          <a:p>
            <a:pPr>
              <a:lnSpc>
                <a:spcPct val="90000"/>
              </a:lnSpc>
            </a:pPr>
            <a:r>
              <a:rPr lang="en-US" altLang="en-US" sz="2700"/>
              <a:t>Flat addresses </a:t>
            </a:r>
            <a:r>
              <a:rPr lang="en-US" altLang="en-US" sz="2700">
                <a:sym typeface="Wingdings" charset="2"/>
              </a:rPr>
              <a:t> </a:t>
            </a:r>
            <a:r>
              <a:rPr lang="en-US" altLang="en-US" sz="2700"/>
              <a:t>10 million address mappings </a:t>
            </a:r>
            <a:r>
              <a:rPr lang="en-US" altLang="en-US" sz="2700">
                <a:sym typeface="Wingdings" charset="2"/>
              </a:rPr>
              <a:t> </a:t>
            </a:r>
            <a:r>
              <a:rPr lang="en-US" altLang="en-US" sz="2700"/>
              <a:t>~100 MB on chip memory </a:t>
            </a:r>
            <a:r>
              <a:rPr lang="en-US" altLang="en-US" sz="2700">
                <a:sym typeface="Wingdings" charset="2"/>
              </a:rPr>
              <a:t> </a:t>
            </a:r>
            <a:r>
              <a:rPr lang="en-US" altLang="en-US" sz="2700"/>
              <a:t>~150 times the memory size that can be put on chip today</a:t>
            </a:r>
          </a:p>
          <a:p>
            <a:pPr>
              <a:lnSpc>
                <a:spcPct val="90000"/>
              </a:lnSpc>
            </a:pPr>
            <a:r>
              <a:rPr lang="en-US" altLang="en-US" sz="2700"/>
              <a:t>Location based addresses </a:t>
            </a:r>
            <a:r>
              <a:rPr lang="en-US" altLang="en-US" sz="2700">
                <a:sym typeface="Wingdings" charset="2"/>
              </a:rPr>
              <a:t> </a:t>
            </a:r>
            <a:r>
              <a:rPr lang="en-US" altLang="en-US" sz="2700"/>
              <a:t>100 – 1000 address mappings </a:t>
            </a:r>
            <a:r>
              <a:rPr lang="en-US" altLang="en-US" sz="2700">
                <a:sym typeface="Wingdings" charset="2"/>
              </a:rPr>
              <a:t> </a:t>
            </a:r>
            <a:r>
              <a:rPr lang="en-US" altLang="en-US" sz="2700"/>
              <a:t>~10 KB of memory </a:t>
            </a:r>
            <a:r>
              <a:rPr lang="en-US" altLang="en-US" sz="2700">
                <a:sym typeface="Wingdings" charset="2"/>
              </a:rPr>
              <a:t> </a:t>
            </a:r>
            <a:r>
              <a:rPr lang="en-US" altLang="en-US" sz="2700"/>
              <a:t>easily accommodated in switches today</a:t>
            </a:r>
          </a:p>
        </p:txBody>
      </p:sp>
      <p:sp>
        <p:nvSpPr>
          <p:cNvPr id="4301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092B2A3-8520-3941-93F2-44AE0C0AD9A0}" type="slidenum">
              <a:rPr lang="en-US" altLang="en-US" sz="1200">
                <a:solidFill>
                  <a:schemeClr val="tx2"/>
                </a:solidFill>
                <a:latin typeface="Arial Narrow" charset="0"/>
              </a:rPr>
              <a:pPr eaLnBrk="1" hangingPunct="1"/>
              <a:t>24</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tLang="en-US"/>
              <a:t>Hierarchical Addresses</a:t>
            </a:r>
          </a:p>
        </p:txBody>
      </p:sp>
      <p:sp>
        <p:nvSpPr>
          <p:cNvPr id="4608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47C1262-5CEF-2645-A9A1-015BB7483B1C}" type="slidenum">
              <a:rPr lang="en-US" altLang="en-US" sz="1200">
                <a:solidFill>
                  <a:schemeClr val="tx2"/>
                </a:solidFill>
                <a:latin typeface="Arial Narrow" charset="0"/>
              </a:rPr>
              <a:pPr eaLnBrk="1" hangingPunct="1"/>
              <a:t>25</a:t>
            </a:fld>
            <a:endParaRPr lang="en-US" altLang="en-US" sz="1200">
              <a:solidFill>
                <a:schemeClr val="tx2"/>
              </a:solidFill>
              <a:latin typeface="Arial Narrow" charset="0"/>
            </a:endParaRPr>
          </a:p>
        </p:txBody>
      </p:sp>
      <p:pic>
        <p:nvPicPr>
          <p:cNvPr id="4608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25600"/>
            <a:ext cx="85979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tLang="en-US"/>
              <a:t>Hierarchical Addresses</a:t>
            </a:r>
          </a:p>
        </p:txBody>
      </p:sp>
      <p:sp>
        <p:nvSpPr>
          <p:cNvPr id="4710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426C5DF-68DB-124A-BDDD-1360E2E84BE8}" type="slidenum">
              <a:rPr lang="en-US" altLang="en-US" sz="1200">
                <a:solidFill>
                  <a:schemeClr val="tx2"/>
                </a:solidFill>
                <a:latin typeface="Arial Narrow" charset="0"/>
              </a:rPr>
              <a:pPr eaLnBrk="1" hangingPunct="1"/>
              <a:t>26</a:t>
            </a:fld>
            <a:endParaRPr lang="en-US" altLang="en-US" sz="1200">
              <a:solidFill>
                <a:schemeClr val="tx2"/>
              </a:solidFill>
              <a:latin typeface="Arial Narrow" charset="0"/>
            </a:endParaRPr>
          </a:p>
        </p:txBody>
      </p:sp>
      <p:pic>
        <p:nvPicPr>
          <p:cNvPr id="4710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25600"/>
            <a:ext cx="85979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tLang="en-US"/>
              <a:t>Hierarchical Addresses</a:t>
            </a:r>
          </a:p>
        </p:txBody>
      </p:sp>
      <p:sp>
        <p:nvSpPr>
          <p:cNvPr id="4813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1961BC8-23CA-7345-B12E-682645AAE92A}" type="slidenum">
              <a:rPr lang="en-US" altLang="en-US" sz="1200">
                <a:solidFill>
                  <a:schemeClr val="tx2"/>
                </a:solidFill>
                <a:latin typeface="Arial Narrow" charset="0"/>
              </a:rPr>
              <a:pPr eaLnBrk="1" hangingPunct="1"/>
              <a:t>27</a:t>
            </a:fld>
            <a:endParaRPr lang="en-US" altLang="en-US" sz="1200">
              <a:solidFill>
                <a:schemeClr val="tx2"/>
              </a:solidFill>
              <a:latin typeface="Arial Narrow" charset="0"/>
            </a:endParaRPr>
          </a:p>
        </p:txBody>
      </p:sp>
      <p:pic>
        <p:nvPicPr>
          <p:cNvPr id="481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5"/>
          <p:cNvSpPr>
            <a:spLocks noGrp="1"/>
          </p:cNvSpPr>
          <p:nvPr>
            <p:ph type="title"/>
          </p:nvPr>
        </p:nvSpPr>
        <p:spPr/>
        <p:txBody>
          <a:bodyPr/>
          <a:lstStyle/>
          <a:p>
            <a:r>
              <a:rPr lang="en-US" altLang="en-US"/>
              <a:t>Hierarchical Addresses</a:t>
            </a:r>
          </a:p>
        </p:txBody>
      </p:sp>
      <p:sp>
        <p:nvSpPr>
          <p:cNvPr id="491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00AD209-C04A-514F-8D90-B5FB41F84B5E}" type="slidenum">
              <a:rPr lang="en-US" altLang="en-US" sz="1200">
                <a:solidFill>
                  <a:schemeClr val="tx2"/>
                </a:solidFill>
                <a:latin typeface="Arial Narrow" charset="0"/>
              </a:rPr>
              <a:pPr eaLnBrk="1" hangingPunct="1"/>
              <a:t>28</a:t>
            </a:fld>
            <a:endParaRPr lang="en-US" altLang="en-US" sz="1200">
              <a:solidFill>
                <a:schemeClr val="tx2"/>
              </a:solidFill>
              <a:latin typeface="Arial Narrow" charset="0"/>
            </a:endParaRPr>
          </a:p>
        </p:txBody>
      </p:sp>
      <p:pic>
        <p:nvPicPr>
          <p:cNvPr id="491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t>Hierarchical Addresses</a:t>
            </a:r>
          </a:p>
        </p:txBody>
      </p:sp>
      <p:sp>
        <p:nvSpPr>
          <p:cNvPr id="5017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0726BE0-AFE9-634E-B1C6-86EC03181B2E}" type="slidenum">
              <a:rPr lang="en-US" altLang="en-US" sz="1200">
                <a:solidFill>
                  <a:schemeClr val="tx2"/>
                </a:solidFill>
                <a:latin typeface="Arial Narrow" charset="0"/>
              </a:rPr>
              <a:pPr eaLnBrk="1" hangingPunct="1"/>
              <a:t>29</a:t>
            </a:fld>
            <a:endParaRPr lang="en-US" altLang="en-US" sz="1200">
              <a:solidFill>
                <a:schemeClr val="tx2"/>
              </a:solidFill>
              <a:latin typeface="Arial Narrow" charset="0"/>
            </a:endParaRPr>
          </a:p>
        </p:txBody>
      </p:sp>
      <p:pic>
        <p:nvPicPr>
          <p:cNvPr id="501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study DCNs?</a:t>
            </a:r>
            <a:endParaRPr lang="en-US" dirty="0">
              <a:solidFill>
                <a:srgbClr val="1F497D"/>
              </a:solidFill>
            </a:endParaRPr>
          </a:p>
        </p:txBody>
      </p:sp>
      <p:sp>
        <p:nvSpPr>
          <p:cNvPr id="3" name="Content Placeholder 2"/>
          <p:cNvSpPr>
            <a:spLocks noGrp="1"/>
          </p:cNvSpPr>
          <p:nvPr>
            <p:ph idx="1"/>
          </p:nvPr>
        </p:nvSpPr>
        <p:spPr>
          <a:xfrm>
            <a:off x="457200" y="1600200"/>
            <a:ext cx="8229600" cy="4651125"/>
          </a:xfrm>
        </p:spPr>
        <p:txBody>
          <a:bodyPr>
            <a:normAutofit fontScale="92500"/>
          </a:bodyPr>
          <a:lstStyle/>
          <a:p>
            <a:r>
              <a:rPr lang="en-US" dirty="0" smtClean="0"/>
              <a:t>Scale</a:t>
            </a:r>
          </a:p>
          <a:p>
            <a:pPr lvl="1"/>
            <a:r>
              <a:rPr lang="en-US" dirty="0" smtClean="0"/>
              <a:t>Google: 0 to 1B users in ~15 years</a:t>
            </a:r>
          </a:p>
          <a:p>
            <a:pPr lvl="1"/>
            <a:r>
              <a:rPr lang="en-US" dirty="0" smtClean="0"/>
              <a:t>Facebook: 0 to 1B users in ~10 years</a:t>
            </a:r>
          </a:p>
          <a:p>
            <a:pPr lvl="1"/>
            <a:r>
              <a:rPr lang="en-US" i="1" dirty="0" smtClean="0"/>
              <a:t>Must operate at the scale of O(1M+) users</a:t>
            </a:r>
          </a:p>
          <a:p>
            <a:r>
              <a:rPr lang="en-US" dirty="0"/>
              <a:t>Cost:</a:t>
            </a:r>
          </a:p>
          <a:p>
            <a:pPr lvl="1"/>
            <a:r>
              <a:rPr lang="en-US" dirty="0"/>
              <a:t>To build: Google ($3B/year), MSFT ($15B/total)</a:t>
            </a:r>
          </a:p>
          <a:p>
            <a:pPr lvl="1"/>
            <a:r>
              <a:rPr lang="en-US" dirty="0"/>
              <a:t>To operate: 1-2% of global energy consumption</a:t>
            </a:r>
            <a:r>
              <a:rPr lang="en-US" baseline="30000" dirty="0" smtClean="0"/>
              <a:t>*</a:t>
            </a:r>
          </a:p>
          <a:p>
            <a:pPr lvl="1"/>
            <a:r>
              <a:rPr lang="en-US" i="1" dirty="0" smtClean="0"/>
              <a:t>Must deliver apps using efficient HW/SW footprint</a:t>
            </a:r>
          </a:p>
        </p:txBody>
      </p:sp>
      <p:sp>
        <p:nvSpPr>
          <p:cNvPr id="4" name="Slide Number Placeholder 3"/>
          <p:cNvSpPr>
            <a:spLocks noGrp="1"/>
          </p:cNvSpPr>
          <p:nvPr>
            <p:ph type="sldNum" sz="quarter" idx="12"/>
          </p:nvPr>
        </p:nvSpPr>
        <p:spPr/>
        <p:txBody>
          <a:bodyPr/>
          <a:lstStyle/>
          <a:p>
            <a:fld id="{9A0AAC5C-8A0C-1949-A6E5-C33108373E99}" type="slidenum">
              <a:rPr lang="en-US" smtClean="0"/>
              <a:t>3</a:t>
            </a:fld>
            <a:endParaRPr lang="en-US"/>
          </a:p>
        </p:txBody>
      </p:sp>
      <p:sp>
        <p:nvSpPr>
          <p:cNvPr id="5" name="TextBox 4"/>
          <p:cNvSpPr txBox="1"/>
          <p:nvPr/>
        </p:nvSpPr>
        <p:spPr>
          <a:xfrm>
            <a:off x="6469594" y="6356350"/>
            <a:ext cx="1456498" cy="369332"/>
          </a:xfrm>
          <a:prstGeom prst="rect">
            <a:avLst/>
          </a:prstGeom>
          <a:noFill/>
        </p:spPr>
        <p:txBody>
          <a:bodyPr wrap="none" rtlCol="0">
            <a:spAutoFit/>
          </a:bodyPr>
          <a:lstStyle/>
          <a:p>
            <a:r>
              <a:rPr lang="en-US" dirty="0" smtClean="0"/>
              <a:t>* LBNL, 2013.</a:t>
            </a:r>
            <a:endParaRPr lang="en-US" dirty="0"/>
          </a:p>
        </p:txBody>
      </p:sp>
    </p:spTree>
    <p:extLst>
      <p:ext uri="{BB962C8B-B14F-4D97-AF65-F5344CB8AC3E}">
        <p14:creationId xmlns:p14="http://schemas.microsoft.com/office/powerpoint/2010/main" val="1622881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en-US"/>
              <a:t>Hierarchical Addresses</a:t>
            </a:r>
          </a:p>
        </p:txBody>
      </p:sp>
      <p:sp>
        <p:nvSpPr>
          <p:cNvPr id="5120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C238B0A-9108-764C-8D22-49E1169A196E}" type="slidenum">
              <a:rPr lang="en-US" altLang="en-US" sz="1200">
                <a:solidFill>
                  <a:schemeClr val="tx2"/>
                </a:solidFill>
                <a:latin typeface="Arial Narrow" charset="0"/>
              </a:rPr>
              <a:pPr eaLnBrk="1" hangingPunct="1"/>
              <a:t>30</a:t>
            </a:fld>
            <a:endParaRPr lang="en-US" altLang="en-US" sz="1200">
              <a:solidFill>
                <a:schemeClr val="tx2"/>
              </a:solidFill>
              <a:latin typeface="Arial Narrow" charset="0"/>
            </a:endParaRPr>
          </a:p>
        </p:txBody>
      </p:sp>
      <p:pic>
        <p:nvPicPr>
          <p:cNvPr id="5120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4"/>
          <p:cNvSpPr>
            <a:spLocks noGrp="1"/>
          </p:cNvSpPr>
          <p:nvPr>
            <p:ph type="title"/>
          </p:nvPr>
        </p:nvSpPr>
        <p:spPr/>
        <p:txBody>
          <a:bodyPr/>
          <a:lstStyle/>
          <a:p>
            <a:r>
              <a:rPr lang="en-US" altLang="en-US"/>
              <a:t>PortLand: Location Discovery Protocol</a:t>
            </a:r>
          </a:p>
        </p:txBody>
      </p:sp>
      <p:sp>
        <p:nvSpPr>
          <p:cNvPr id="52226" name="Content Placeholder 5"/>
          <p:cNvSpPr>
            <a:spLocks noGrp="1"/>
          </p:cNvSpPr>
          <p:nvPr>
            <p:ph idx="1"/>
          </p:nvPr>
        </p:nvSpPr>
        <p:spPr>
          <a:xfrm>
            <a:off x="304800" y="1219200"/>
            <a:ext cx="8458200" cy="1600200"/>
          </a:xfrm>
        </p:spPr>
        <p:txBody>
          <a:bodyPr/>
          <a:lstStyle/>
          <a:p>
            <a:pPr>
              <a:lnSpc>
                <a:spcPct val="90000"/>
              </a:lnSpc>
            </a:pPr>
            <a:r>
              <a:rPr lang="en-US" altLang="en-US"/>
              <a:t>Location Discovery Messages (LDMs) exchanged between neighboring switches</a:t>
            </a:r>
          </a:p>
          <a:p>
            <a:pPr>
              <a:lnSpc>
                <a:spcPct val="90000"/>
              </a:lnSpc>
            </a:pPr>
            <a:r>
              <a:rPr lang="en-US" altLang="en-US"/>
              <a:t>Switches self-discover location on boot up</a:t>
            </a:r>
          </a:p>
        </p:txBody>
      </p:sp>
      <p:sp>
        <p:nvSpPr>
          <p:cNvPr id="5222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981AFA2-9936-EA47-8EE1-810500459C01}" type="slidenum">
              <a:rPr lang="en-US" altLang="en-US" sz="1200">
                <a:solidFill>
                  <a:schemeClr val="tx2"/>
                </a:solidFill>
                <a:latin typeface="Arial Narrow" charset="0"/>
              </a:rPr>
              <a:pPr eaLnBrk="1" hangingPunct="1"/>
              <a:t>31</a:t>
            </a:fld>
            <a:endParaRPr lang="en-US" altLang="en-US" sz="1200">
              <a:solidFill>
                <a:schemeClr val="tx2"/>
              </a:solidFill>
              <a:latin typeface="Arial Narrow" charset="0"/>
            </a:endParaRPr>
          </a:p>
        </p:txBody>
      </p:sp>
      <p:pic>
        <p:nvPicPr>
          <p:cNvPr id="522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21000"/>
            <a:ext cx="79629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en-US"/>
              <a:t>Location Discovery Protocol</a:t>
            </a:r>
          </a:p>
        </p:txBody>
      </p:sp>
      <p:sp>
        <p:nvSpPr>
          <p:cNvPr id="53250" name="Content Placeholder 2"/>
          <p:cNvSpPr>
            <a:spLocks noGrp="1"/>
          </p:cNvSpPr>
          <p:nvPr>
            <p:ph idx="1"/>
          </p:nvPr>
        </p:nvSpPr>
        <p:spPr/>
        <p:txBody>
          <a:bodyPr/>
          <a:lstStyle/>
          <a:p>
            <a:endParaRPr lang="en-US" altLang="en-US"/>
          </a:p>
        </p:txBody>
      </p:sp>
      <p:sp>
        <p:nvSpPr>
          <p:cNvPr id="532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3B7CDBD-73AE-A34E-A93C-CA549929F676}" type="slidenum">
              <a:rPr lang="en-US" altLang="en-US" sz="1200">
                <a:solidFill>
                  <a:schemeClr val="tx2"/>
                </a:solidFill>
                <a:latin typeface="Arial Narrow" charset="0"/>
              </a:rPr>
              <a:pPr eaLnBrk="1" hangingPunct="1"/>
              <a:t>32</a:t>
            </a:fld>
            <a:endParaRPr lang="en-US" altLang="en-US" sz="1200">
              <a:solidFill>
                <a:schemeClr val="tx2"/>
              </a:solidFill>
              <a:latin typeface="Arial Narrow" charset="0"/>
            </a:endParaRPr>
          </a:p>
        </p:txBody>
      </p:sp>
      <p:pic>
        <p:nvPicPr>
          <p:cNvPr id="5325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320800"/>
            <a:ext cx="88138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tLang="en-US"/>
              <a:t>Location Discovery Protocol</a:t>
            </a:r>
          </a:p>
        </p:txBody>
      </p:sp>
      <p:sp>
        <p:nvSpPr>
          <p:cNvPr id="54274" name="Content Placeholder 2"/>
          <p:cNvSpPr>
            <a:spLocks noGrp="1"/>
          </p:cNvSpPr>
          <p:nvPr>
            <p:ph idx="1"/>
          </p:nvPr>
        </p:nvSpPr>
        <p:spPr/>
        <p:txBody>
          <a:bodyPr/>
          <a:lstStyle/>
          <a:p>
            <a:endParaRPr lang="en-US" altLang="en-US"/>
          </a:p>
        </p:txBody>
      </p:sp>
      <p:sp>
        <p:nvSpPr>
          <p:cNvPr id="542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18C96F0-9852-E64C-8B01-C52D631A30A6}" type="slidenum">
              <a:rPr lang="en-US" altLang="en-US" sz="1200">
                <a:solidFill>
                  <a:schemeClr val="tx2"/>
                </a:solidFill>
                <a:latin typeface="Arial Narrow" charset="0"/>
              </a:rPr>
              <a:pPr eaLnBrk="1" hangingPunct="1"/>
              <a:t>33</a:t>
            </a:fld>
            <a:endParaRPr lang="en-US" altLang="en-US" sz="1200">
              <a:solidFill>
                <a:schemeClr val="tx2"/>
              </a:solidFill>
              <a:latin typeface="Arial Narrow" charset="0"/>
            </a:endParaRPr>
          </a:p>
        </p:txBody>
      </p:sp>
      <p:pic>
        <p:nvPicPr>
          <p:cNvPr id="542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308100"/>
            <a:ext cx="8813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5"/>
          <p:cNvSpPr>
            <a:spLocks noGrp="1"/>
          </p:cNvSpPr>
          <p:nvPr>
            <p:ph type="title"/>
          </p:nvPr>
        </p:nvSpPr>
        <p:spPr/>
        <p:txBody>
          <a:bodyPr/>
          <a:lstStyle/>
          <a:p>
            <a:r>
              <a:rPr lang="en-US" altLang="en-US"/>
              <a:t>Location Discovery Protocol</a:t>
            </a:r>
          </a:p>
        </p:txBody>
      </p:sp>
      <p:sp>
        <p:nvSpPr>
          <p:cNvPr id="552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1388BC2-F04E-174B-BA89-DB8850871AB3}" type="slidenum">
              <a:rPr lang="en-US" altLang="en-US" sz="1200">
                <a:solidFill>
                  <a:schemeClr val="tx2"/>
                </a:solidFill>
                <a:latin typeface="Arial Narrow" charset="0"/>
              </a:rPr>
              <a:pPr eaLnBrk="1" hangingPunct="1"/>
              <a:t>34</a:t>
            </a:fld>
            <a:endParaRPr lang="en-US" altLang="en-US" sz="1200">
              <a:solidFill>
                <a:schemeClr val="tx2"/>
              </a:solidFill>
              <a:latin typeface="Arial Narrow" charset="0"/>
            </a:endParaRPr>
          </a:p>
        </p:txBody>
      </p:sp>
      <p:pic>
        <p:nvPicPr>
          <p:cNvPr id="552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295400"/>
            <a:ext cx="881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a:t>Location Discovery Protocol</a:t>
            </a:r>
          </a:p>
        </p:txBody>
      </p:sp>
      <p:sp>
        <p:nvSpPr>
          <p:cNvPr id="563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62F26BC-C342-B346-BCF2-F1C0EB46C171}" type="slidenum">
              <a:rPr lang="en-US" altLang="en-US" sz="1200">
                <a:solidFill>
                  <a:schemeClr val="tx2"/>
                </a:solidFill>
                <a:latin typeface="Arial Narrow" charset="0"/>
              </a:rPr>
              <a:pPr eaLnBrk="1" hangingPunct="1"/>
              <a:t>35</a:t>
            </a:fld>
            <a:endParaRPr lang="en-US" altLang="en-US" sz="1200">
              <a:solidFill>
                <a:schemeClr val="tx2"/>
              </a:solidFill>
              <a:latin typeface="Arial Narrow" charset="0"/>
            </a:endParaRPr>
          </a:p>
        </p:txBody>
      </p:sp>
      <p:pic>
        <p:nvPicPr>
          <p:cNvPr id="563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257300"/>
            <a:ext cx="8813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tLang="en-US"/>
              <a:t>Location Discovery Protocol</a:t>
            </a:r>
          </a:p>
        </p:txBody>
      </p:sp>
      <p:sp>
        <p:nvSpPr>
          <p:cNvPr id="5734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0FD35F7-AD56-1C44-8AFF-C4B5688D03E7}" type="slidenum">
              <a:rPr lang="en-US" altLang="en-US" sz="1200">
                <a:solidFill>
                  <a:schemeClr val="tx2"/>
                </a:solidFill>
                <a:latin typeface="Arial Narrow" charset="0"/>
              </a:rPr>
              <a:pPr eaLnBrk="1" hangingPunct="1"/>
              <a:t>36</a:t>
            </a:fld>
            <a:endParaRPr lang="en-US" altLang="en-US" sz="1200">
              <a:solidFill>
                <a:schemeClr val="tx2"/>
              </a:solidFill>
              <a:latin typeface="Arial Narrow" charset="0"/>
            </a:endParaRPr>
          </a:p>
        </p:txBody>
      </p:sp>
      <p:pic>
        <p:nvPicPr>
          <p:cNvPr id="573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270000"/>
            <a:ext cx="88138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a:t>Location Discovery Protocol</a:t>
            </a:r>
          </a:p>
        </p:txBody>
      </p:sp>
      <p:sp>
        <p:nvSpPr>
          <p:cNvPr id="583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2B5C19E-2C98-8E45-93F4-C01D8AFAAAFD}" type="slidenum">
              <a:rPr lang="en-US" altLang="en-US" sz="1200">
                <a:solidFill>
                  <a:schemeClr val="tx2"/>
                </a:solidFill>
                <a:latin typeface="Arial Narrow" charset="0"/>
              </a:rPr>
              <a:pPr eaLnBrk="1" hangingPunct="1"/>
              <a:t>37</a:t>
            </a:fld>
            <a:endParaRPr lang="en-US" altLang="en-US" sz="1200">
              <a:solidFill>
                <a:schemeClr val="tx2"/>
              </a:solidFill>
              <a:latin typeface="Arial Narrow" charset="0"/>
            </a:endParaRPr>
          </a:p>
        </p:txBody>
      </p:sp>
      <p:pic>
        <p:nvPicPr>
          <p:cNvPr id="5837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384300"/>
            <a:ext cx="89535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tLang="en-US"/>
              <a:t>Location Discovery Protocol</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DD31178-4519-C240-A227-F51CC281B78E}" type="slidenum">
              <a:rPr lang="en-US" altLang="en-US" sz="1200">
                <a:solidFill>
                  <a:schemeClr val="tx2"/>
                </a:solidFill>
                <a:latin typeface="Arial Narrow" charset="0"/>
              </a:rPr>
              <a:pPr eaLnBrk="1" hangingPunct="1"/>
              <a:t>38</a:t>
            </a:fld>
            <a:endParaRPr lang="en-US" altLang="en-US" sz="1200">
              <a:solidFill>
                <a:schemeClr val="tx2"/>
              </a:solidFill>
              <a:latin typeface="Arial Narrow" charset="0"/>
            </a:endParaRPr>
          </a:p>
        </p:txBody>
      </p:sp>
      <p:pic>
        <p:nvPicPr>
          <p:cNvPr id="5939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97000"/>
            <a:ext cx="90678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en-US"/>
              <a:t>Location Discovery Protocol</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CA4AD59-CC3D-134D-878B-B8C333642369}" type="slidenum">
              <a:rPr lang="en-US" altLang="en-US" sz="1200">
                <a:solidFill>
                  <a:schemeClr val="tx2"/>
                </a:solidFill>
                <a:latin typeface="Arial Narrow" charset="0"/>
              </a:rPr>
              <a:pPr eaLnBrk="1" hangingPunct="1"/>
              <a:t>39</a:t>
            </a:fld>
            <a:endParaRPr lang="en-US" altLang="en-US" sz="1200">
              <a:solidFill>
                <a:schemeClr val="tx2"/>
              </a:solidFill>
              <a:latin typeface="Arial Narrow" charset="0"/>
            </a:endParaRPr>
          </a:p>
        </p:txBody>
      </p:sp>
      <p:pic>
        <p:nvPicPr>
          <p:cNvPr id="604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33500"/>
            <a:ext cx="9067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noChangeArrowheads="1"/>
          </p:cNvSpPr>
          <p:nvPr>
            <p:ph type="title"/>
          </p:nvPr>
        </p:nvSpPr>
        <p:spPr/>
        <p:txBody>
          <a:bodyPr/>
          <a:lstStyle/>
          <a:p>
            <a:r>
              <a:rPr lang="en-US" altLang="en-US"/>
              <a:t>Datacenter Arms Race </a:t>
            </a:r>
          </a:p>
        </p:txBody>
      </p:sp>
      <p:sp>
        <p:nvSpPr>
          <p:cNvPr id="19458" name="Rectangle 5"/>
          <p:cNvSpPr>
            <a:spLocks noGrp="1" noChangeArrowheads="1"/>
          </p:cNvSpPr>
          <p:nvPr>
            <p:ph type="body" idx="1"/>
          </p:nvPr>
        </p:nvSpPr>
        <p:spPr/>
        <p:txBody>
          <a:bodyPr/>
          <a:lstStyle/>
          <a:p>
            <a:endParaRPr lang="en-US" altLang="ja-JP"/>
          </a:p>
          <a:p>
            <a:r>
              <a:rPr lang="en-US" altLang="ja-JP"/>
              <a:t>Amazon, Google, Microsoft, Yahoo!, … race to  build next-gen mega-datacenters</a:t>
            </a:r>
          </a:p>
          <a:p>
            <a:r>
              <a:rPr lang="en-US" altLang="ja-JP"/>
              <a:t>Industrial-scale Information Technology</a:t>
            </a:r>
          </a:p>
          <a:p>
            <a:r>
              <a:rPr lang="en-US" altLang="ja-JP"/>
              <a:t>100,000+ servers</a:t>
            </a:r>
          </a:p>
          <a:p>
            <a:r>
              <a:rPr lang="en-US" altLang="ja-JP"/>
              <a:t>Located where land, water, fiber-optic connectivity, and cheap power are available</a:t>
            </a:r>
          </a:p>
          <a:p>
            <a:pPr lvl="1"/>
            <a:endParaRPr lang="en-GB" altLang="en-US"/>
          </a:p>
          <a:p>
            <a:endParaRPr lang="en-GB" altLang="en-US"/>
          </a:p>
          <a:p>
            <a:endParaRPr lang="en-US" altLang="en-US"/>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0BBA7DB5-65EF-8646-85A1-FC1CB10A61E1}" type="slidenum">
              <a:rPr lang="en-US" altLang="en-US"/>
              <a:pPr/>
              <a:t>4</a:t>
            </a:fld>
            <a:endParaRPr lang="en-US" alt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tLang="en-US"/>
              <a:t>Location Discovery Protocol</a:t>
            </a:r>
          </a:p>
        </p:txBody>
      </p:sp>
      <p:sp>
        <p:nvSpPr>
          <p:cNvPr id="614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82BF683-7FBA-E84F-A726-14CBBEA12836}" type="slidenum">
              <a:rPr lang="en-US" altLang="en-US" sz="1200">
                <a:solidFill>
                  <a:schemeClr val="tx2"/>
                </a:solidFill>
                <a:latin typeface="Arial Narrow" charset="0"/>
              </a:rPr>
              <a:pPr eaLnBrk="1" hangingPunct="1"/>
              <a:t>40</a:t>
            </a:fld>
            <a:endParaRPr lang="en-US" altLang="en-US" sz="1200">
              <a:solidFill>
                <a:schemeClr val="tx2"/>
              </a:solidFill>
              <a:latin typeface="Arial Narrow" charset="0"/>
            </a:endParaRPr>
          </a:p>
        </p:txBody>
      </p:sp>
      <p:pic>
        <p:nvPicPr>
          <p:cNvPr id="614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33500"/>
            <a:ext cx="9067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tLang="en-US"/>
              <a:t>Location Discovery Protocol</a:t>
            </a:r>
          </a:p>
        </p:txBody>
      </p:sp>
      <p:sp>
        <p:nvSpPr>
          <p:cNvPr id="6246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8E8F5D7-7170-974C-A794-41764218E586}" type="slidenum">
              <a:rPr lang="en-US" altLang="en-US" sz="1200">
                <a:solidFill>
                  <a:schemeClr val="tx2"/>
                </a:solidFill>
                <a:latin typeface="Arial Narrow" charset="0"/>
              </a:rPr>
              <a:pPr eaLnBrk="1" hangingPunct="1"/>
              <a:t>41</a:t>
            </a:fld>
            <a:endParaRPr lang="en-US" altLang="en-US" sz="1200">
              <a:solidFill>
                <a:schemeClr val="tx2"/>
              </a:solidFill>
              <a:latin typeface="Arial Narrow" charset="0"/>
            </a:endParaRP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270000"/>
            <a:ext cx="9067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altLang="en-US"/>
              <a:t>Location Discovery Protocol</a:t>
            </a:r>
          </a:p>
        </p:txBody>
      </p:sp>
      <p:sp>
        <p:nvSpPr>
          <p:cNvPr id="6349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DE48232-87C0-9C40-B2AB-86BC32B10162}" type="slidenum">
              <a:rPr lang="en-US" altLang="en-US" sz="1200">
                <a:solidFill>
                  <a:schemeClr val="tx2"/>
                </a:solidFill>
                <a:latin typeface="Arial Narrow" charset="0"/>
              </a:rPr>
              <a:pPr eaLnBrk="1" hangingPunct="1"/>
              <a:t>42</a:t>
            </a:fld>
            <a:endParaRPr lang="en-US" altLang="en-US" sz="1200">
              <a:solidFill>
                <a:schemeClr val="tx2"/>
              </a:solidFill>
              <a:latin typeface="Arial Narrow" charset="0"/>
            </a:endParaRPr>
          </a:p>
        </p:txBody>
      </p:sp>
      <p:pic>
        <p:nvPicPr>
          <p:cNvPr id="634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08100"/>
            <a:ext cx="9067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a:t>Location Discovery Protocol</a:t>
            </a:r>
          </a:p>
        </p:txBody>
      </p:sp>
      <p:sp>
        <p:nvSpPr>
          <p:cNvPr id="6451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655FE7C-6623-5045-BE07-98EC20822339}" type="slidenum">
              <a:rPr lang="en-US" altLang="en-US" sz="1200">
                <a:solidFill>
                  <a:schemeClr val="tx2"/>
                </a:solidFill>
                <a:latin typeface="Arial Narrow" charset="0"/>
              </a:rPr>
              <a:pPr eaLnBrk="1" hangingPunct="1"/>
              <a:t>43</a:t>
            </a:fld>
            <a:endParaRPr lang="en-US" altLang="en-US" sz="1200">
              <a:solidFill>
                <a:schemeClr val="tx2"/>
              </a:solidFill>
              <a:latin typeface="Arial Narrow" charset="0"/>
            </a:endParaRPr>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295400"/>
            <a:ext cx="9067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tLang="en-US"/>
              <a:t>Name Resolution</a:t>
            </a:r>
          </a:p>
        </p:txBody>
      </p:sp>
      <p:sp>
        <p:nvSpPr>
          <p:cNvPr id="6553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B5F3CC5-4671-3642-87F4-3B97D070D2E8}" type="slidenum">
              <a:rPr lang="en-US" altLang="en-US" sz="1200">
                <a:solidFill>
                  <a:schemeClr val="tx2"/>
                </a:solidFill>
                <a:latin typeface="Arial Narrow" charset="0"/>
              </a:rPr>
              <a:pPr eaLnBrk="1" hangingPunct="1"/>
              <a:t>44</a:t>
            </a:fld>
            <a:endParaRPr lang="en-US" altLang="en-US" sz="1200">
              <a:solidFill>
                <a:schemeClr val="tx2"/>
              </a:solidFill>
              <a:latin typeface="Arial Narrow" charset="0"/>
            </a:endParaRPr>
          </a:p>
        </p:txBody>
      </p:sp>
      <p:pic>
        <p:nvPicPr>
          <p:cNvPr id="655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95400"/>
            <a:ext cx="904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a:t>Name Resolution</a:t>
            </a:r>
          </a:p>
        </p:txBody>
      </p:sp>
      <p:sp>
        <p:nvSpPr>
          <p:cNvPr id="6656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80A06F0-10D5-E040-8E02-FC3F0FE1CB68}" type="slidenum">
              <a:rPr lang="en-US" altLang="en-US" sz="1200">
                <a:solidFill>
                  <a:schemeClr val="tx2"/>
                </a:solidFill>
                <a:latin typeface="Arial Narrow" charset="0"/>
              </a:rPr>
              <a:pPr eaLnBrk="1" hangingPunct="1"/>
              <a:t>45</a:t>
            </a:fld>
            <a:endParaRPr lang="en-US" altLang="en-US" sz="1200">
              <a:solidFill>
                <a:schemeClr val="tx2"/>
              </a:solidFill>
              <a:latin typeface="Arial Narrow" charset="0"/>
            </a:endParaRPr>
          </a:p>
        </p:txBody>
      </p:sp>
      <p:pic>
        <p:nvPicPr>
          <p:cNvPr id="66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333500"/>
            <a:ext cx="90424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altLang="en-US"/>
              <a:t>Name Resolution</a:t>
            </a:r>
          </a:p>
        </p:txBody>
      </p:sp>
      <p:sp>
        <p:nvSpPr>
          <p:cNvPr id="6758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CDCAED7-56C6-7A48-83FC-F3B4AEAF2B47}" type="slidenum">
              <a:rPr lang="en-US" altLang="en-US" sz="1200">
                <a:solidFill>
                  <a:schemeClr val="tx2"/>
                </a:solidFill>
                <a:latin typeface="Arial Narrow" charset="0"/>
              </a:rPr>
              <a:pPr eaLnBrk="1" hangingPunct="1"/>
              <a:t>46</a:t>
            </a:fld>
            <a:endParaRPr lang="en-US" altLang="en-US" sz="1200">
              <a:solidFill>
                <a:schemeClr val="tx2"/>
              </a:solidFill>
              <a:latin typeface="Arial Narrow" charset="0"/>
            </a:endParaRPr>
          </a:p>
        </p:txBody>
      </p:sp>
      <p:pic>
        <p:nvPicPr>
          <p:cNvPr id="675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70000"/>
            <a:ext cx="9042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tLang="en-US"/>
              <a:t>Name Resolution</a:t>
            </a:r>
          </a:p>
        </p:txBody>
      </p:sp>
      <p:sp>
        <p:nvSpPr>
          <p:cNvPr id="6861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C9D12B2-8A56-5B48-AE41-09414DF37168}" type="slidenum">
              <a:rPr lang="en-US" altLang="en-US" sz="1200">
                <a:solidFill>
                  <a:schemeClr val="tx2"/>
                </a:solidFill>
                <a:latin typeface="Arial Narrow" charset="0"/>
              </a:rPr>
              <a:pPr eaLnBrk="1" hangingPunct="1"/>
              <a:t>47</a:t>
            </a:fld>
            <a:endParaRPr lang="en-US" altLang="en-US" sz="1200">
              <a:solidFill>
                <a:schemeClr val="tx2"/>
              </a:solidFill>
              <a:latin typeface="Arial Narrow" charset="0"/>
            </a:endParaRPr>
          </a:p>
        </p:txBody>
      </p:sp>
      <p:pic>
        <p:nvPicPr>
          <p:cNvPr id="686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320800"/>
            <a:ext cx="90424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altLang="en-US"/>
              <a:t>Fabric Manager</a:t>
            </a:r>
          </a:p>
        </p:txBody>
      </p:sp>
      <p:sp>
        <p:nvSpPr>
          <p:cNvPr id="6963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BADFC0A-B4EC-694F-AC37-E12768D5CA88}" type="slidenum">
              <a:rPr lang="en-US" altLang="en-US" sz="1200">
                <a:solidFill>
                  <a:schemeClr val="tx2"/>
                </a:solidFill>
                <a:latin typeface="Arial Narrow" charset="0"/>
              </a:rPr>
              <a:pPr eaLnBrk="1" hangingPunct="1"/>
              <a:t>48</a:t>
            </a:fld>
            <a:endParaRPr lang="en-US" altLang="en-US" sz="1200">
              <a:solidFill>
                <a:schemeClr val="tx2"/>
              </a:solidFill>
              <a:latin typeface="Arial Narrow" charset="0"/>
            </a:endParaRPr>
          </a:p>
        </p:txBody>
      </p:sp>
      <p:pic>
        <p:nvPicPr>
          <p:cNvPr id="696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57300"/>
            <a:ext cx="9042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altLang="en-US"/>
              <a:t>Name Resolution</a:t>
            </a:r>
          </a:p>
        </p:txBody>
      </p:sp>
      <p:sp>
        <p:nvSpPr>
          <p:cNvPr id="7065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1A341CD-4FAA-4F40-9AB7-57F629E5BC7C}" type="slidenum">
              <a:rPr lang="en-US" altLang="en-US" sz="1200">
                <a:solidFill>
                  <a:schemeClr val="tx2"/>
                </a:solidFill>
                <a:latin typeface="Arial Narrow" charset="0"/>
              </a:rPr>
              <a:pPr eaLnBrk="1" hangingPunct="1"/>
              <a:t>49</a:t>
            </a:fld>
            <a:endParaRPr lang="en-US" altLang="en-US" sz="1200">
              <a:solidFill>
                <a:schemeClr val="tx2"/>
              </a:solidFill>
              <a:latin typeface="Arial Narrow" charset="0"/>
            </a:endParaRPr>
          </a:p>
        </p:txBody>
      </p:sp>
      <p:pic>
        <p:nvPicPr>
          <p:cNvPr id="706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70000"/>
            <a:ext cx="9042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a:t>Google Oregon Datacenter</a:t>
            </a:r>
          </a:p>
        </p:txBody>
      </p:sp>
      <p:sp>
        <p:nvSpPr>
          <p:cNvPr id="2150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8F630BA-0A88-544F-A6AE-572BB17F31D6}" type="slidenum">
              <a:rPr lang="en-US" altLang="en-US" sz="1200">
                <a:solidFill>
                  <a:schemeClr val="tx2"/>
                </a:solidFill>
                <a:latin typeface="Arial" charset="0"/>
              </a:rPr>
              <a:pPr eaLnBrk="1" hangingPunct="1"/>
              <a:t>5</a:t>
            </a:fld>
            <a:endParaRPr lang="en-US" altLang="en-US" sz="1200">
              <a:solidFill>
                <a:schemeClr val="tx2"/>
              </a:solidFill>
              <a:latin typeface="Arial" charset="0"/>
            </a:endParaRPr>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152525"/>
            <a:ext cx="8764588"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4203700"/>
            <a:ext cx="57912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76200" y="4203700"/>
            <a:ext cx="5486400" cy="2441575"/>
            <a:chOff x="0" y="2926"/>
            <a:chExt cx="3456" cy="1538"/>
          </a:xfrm>
        </p:grpSpPr>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6"/>
              <a:ext cx="2050"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8"/>
            <p:cNvSpPr>
              <a:spLocks noChangeArrowheads="1"/>
            </p:cNvSpPr>
            <p:nvPr/>
          </p:nvSpPr>
          <p:spPr bwMode="auto">
            <a:xfrm>
              <a:off x="3024" y="3696"/>
              <a:ext cx="432" cy="43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1512" name="Line 9"/>
            <p:cNvSpPr>
              <a:spLocks noChangeShapeType="1"/>
            </p:cNvSpPr>
            <p:nvPr/>
          </p:nvSpPr>
          <p:spPr bwMode="auto">
            <a:xfrm flipH="1" flipV="1">
              <a:off x="1872" y="3744"/>
              <a:ext cx="115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altLang="en-US"/>
              <a:t>Name Resolution</a:t>
            </a:r>
          </a:p>
        </p:txBody>
      </p:sp>
      <p:sp>
        <p:nvSpPr>
          <p:cNvPr id="7168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1FB6F6F-AE86-6B45-8848-A343052205B5}" type="slidenum">
              <a:rPr lang="en-US" altLang="en-US" sz="1200">
                <a:solidFill>
                  <a:schemeClr val="tx2"/>
                </a:solidFill>
                <a:latin typeface="Arial Narrow" charset="0"/>
              </a:rPr>
              <a:pPr eaLnBrk="1" hangingPunct="1"/>
              <a:t>50</a:t>
            </a:fld>
            <a:endParaRPr lang="en-US" altLang="en-US" sz="1200">
              <a:solidFill>
                <a:schemeClr val="tx2"/>
              </a:solidFill>
              <a:latin typeface="Arial Narrow" charset="0"/>
            </a:endParaRPr>
          </a:p>
        </p:txBody>
      </p:sp>
      <p:pic>
        <p:nvPicPr>
          <p:cNvPr id="716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57300"/>
            <a:ext cx="9042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altLang="en-US"/>
              <a:t>Name Resolution</a:t>
            </a:r>
          </a:p>
        </p:txBody>
      </p:sp>
      <p:sp>
        <p:nvSpPr>
          <p:cNvPr id="7270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0EA7C80-AA28-A74F-9691-A943077239C9}" type="slidenum">
              <a:rPr lang="en-US" altLang="en-US" sz="1200">
                <a:solidFill>
                  <a:schemeClr val="tx2"/>
                </a:solidFill>
                <a:latin typeface="Arial Narrow" charset="0"/>
              </a:rPr>
              <a:pPr eaLnBrk="1" hangingPunct="1"/>
              <a:t>51</a:t>
            </a:fld>
            <a:endParaRPr lang="en-US" altLang="en-US" sz="1200">
              <a:solidFill>
                <a:schemeClr val="tx2"/>
              </a:solidFill>
              <a:latin typeface="Arial Narrow" charset="0"/>
            </a:endParaRPr>
          </a:p>
        </p:txBody>
      </p:sp>
      <p:pic>
        <p:nvPicPr>
          <p:cNvPr id="727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95400"/>
            <a:ext cx="904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ltLang="en-US"/>
              <a:t>Other Schemes</a:t>
            </a:r>
          </a:p>
        </p:txBody>
      </p:sp>
      <p:sp>
        <p:nvSpPr>
          <p:cNvPr id="73730" name="Content Placeholder 2"/>
          <p:cNvSpPr>
            <a:spLocks noGrp="1"/>
          </p:cNvSpPr>
          <p:nvPr>
            <p:ph idx="1"/>
          </p:nvPr>
        </p:nvSpPr>
        <p:spPr/>
        <p:txBody>
          <a:bodyPr/>
          <a:lstStyle/>
          <a:p>
            <a:pPr>
              <a:lnSpc>
                <a:spcPct val="80000"/>
              </a:lnSpc>
            </a:pPr>
            <a:r>
              <a:rPr lang="en-US" altLang="en-US" sz="2200"/>
              <a:t>SEATTLE [SIGCOMM </a:t>
            </a:r>
            <a:r>
              <a:rPr lang="ja-JP" altLang="en-US" sz="2200"/>
              <a:t>‘</a:t>
            </a:r>
            <a:r>
              <a:rPr lang="en-US" altLang="ja-JP" sz="2200"/>
              <a:t>08]:</a:t>
            </a:r>
          </a:p>
          <a:p>
            <a:pPr lvl="1">
              <a:lnSpc>
                <a:spcPct val="80000"/>
              </a:lnSpc>
            </a:pPr>
            <a:r>
              <a:rPr lang="en-US" altLang="en-US" sz="2000"/>
              <a:t>Layer 2 network fabric that works at enterprise scale</a:t>
            </a:r>
          </a:p>
          <a:p>
            <a:pPr lvl="1">
              <a:lnSpc>
                <a:spcPct val="80000"/>
              </a:lnSpc>
            </a:pPr>
            <a:r>
              <a:rPr lang="en-US" altLang="en-US" sz="2000"/>
              <a:t>Eliminates ARP broadcast, proposes one-hop DHT</a:t>
            </a:r>
          </a:p>
          <a:p>
            <a:pPr lvl="1">
              <a:lnSpc>
                <a:spcPct val="80000"/>
              </a:lnSpc>
            </a:pPr>
            <a:r>
              <a:rPr lang="en-US" altLang="en-US" sz="2000"/>
              <a:t>Eliminates flooding, uses broadcast based LSR</a:t>
            </a:r>
          </a:p>
          <a:p>
            <a:pPr lvl="1">
              <a:lnSpc>
                <a:spcPct val="80000"/>
              </a:lnSpc>
            </a:pPr>
            <a:r>
              <a:rPr lang="en-US" altLang="en-US" sz="2000"/>
              <a:t>Scalability limited by</a:t>
            </a:r>
          </a:p>
          <a:p>
            <a:pPr lvl="2">
              <a:lnSpc>
                <a:spcPct val="80000"/>
              </a:lnSpc>
            </a:pPr>
            <a:r>
              <a:rPr lang="en-US" altLang="en-US" sz="1700"/>
              <a:t>Broadcast based routing protocol</a:t>
            </a:r>
          </a:p>
          <a:p>
            <a:pPr lvl="2">
              <a:lnSpc>
                <a:spcPct val="80000"/>
              </a:lnSpc>
            </a:pPr>
            <a:r>
              <a:rPr lang="en-US" altLang="en-US" sz="1700"/>
              <a:t>Large switch state</a:t>
            </a:r>
          </a:p>
          <a:p>
            <a:pPr lvl="2">
              <a:lnSpc>
                <a:spcPct val="80000"/>
              </a:lnSpc>
            </a:pPr>
            <a:endParaRPr lang="en-US" altLang="en-US" sz="1700"/>
          </a:p>
          <a:p>
            <a:pPr>
              <a:lnSpc>
                <a:spcPct val="80000"/>
              </a:lnSpc>
            </a:pPr>
            <a:r>
              <a:rPr lang="en-US" altLang="en-US" sz="2200"/>
              <a:t>VL2 [SIGCOMM </a:t>
            </a:r>
            <a:r>
              <a:rPr lang="ja-JP" altLang="en-US" sz="2200"/>
              <a:t>‘</a:t>
            </a:r>
            <a:r>
              <a:rPr lang="en-US" altLang="ja-JP" sz="2200"/>
              <a:t>09]</a:t>
            </a:r>
          </a:p>
          <a:p>
            <a:pPr lvl="1">
              <a:lnSpc>
                <a:spcPct val="80000"/>
              </a:lnSpc>
            </a:pPr>
            <a:r>
              <a:rPr lang="en-US" altLang="en-US" sz="2000"/>
              <a:t>Network architecture that scales to support huge data centers</a:t>
            </a:r>
          </a:p>
          <a:p>
            <a:pPr lvl="1">
              <a:lnSpc>
                <a:spcPct val="80000"/>
              </a:lnSpc>
            </a:pPr>
            <a:r>
              <a:rPr lang="en-US" altLang="en-US" sz="2000"/>
              <a:t>Layer 3 routing fabric used to implement a virtual layer 2 </a:t>
            </a:r>
          </a:p>
          <a:p>
            <a:pPr lvl="1">
              <a:lnSpc>
                <a:spcPct val="80000"/>
              </a:lnSpc>
            </a:pPr>
            <a:r>
              <a:rPr lang="en-US" altLang="en-US" sz="2000"/>
              <a:t>Scale Layer 2 via end host modifications</a:t>
            </a:r>
          </a:p>
          <a:p>
            <a:pPr lvl="2">
              <a:lnSpc>
                <a:spcPct val="80000"/>
              </a:lnSpc>
            </a:pPr>
            <a:r>
              <a:rPr lang="en-US" altLang="en-US" sz="1700"/>
              <a:t>Unmodified switch hardware and software</a:t>
            </a:r>
          </a:p>
          <a:p>
            <a:pPr lvl="2">
              <a:lnSpc>
                <a:spcPct val="80000"/>
              </a:lnSpc>
            </a:pPr>
            <a:r>
              <a:rPr lang="en-US" altLang="en-US" sz="1700"/>
              <a:t>End hosts modified to perform enhanced resolution to assist routing and forwarding</a:t>
            </a:r>
          </a:p>
        </p:txBody>
      </p:sp>
      <p:sp>
        <p:nvSpPr>
          <p:cNvPr id="737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E84D019-B164-9848-9A1D-D35C60D74845}" type="slidenum">
              <a:rPr lang="en-US" altLang="en-US" sz="1200">
                <a:solidFill>
                  <a:schemeClr val="tx2"/>
                </a:solidFill>
                <a:latin typeface="Arial Narrow" charset="0"/>
              </a:rPr>
              <a:pPr eaLnBrk="1" hangingPunct="1"/>
              <a:t>52</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Rounded Rectangle 73"/>
          <p:cNvSpPr/>
          <p:nvPr/>
        </p:nvSpPr>
        <p:spPr>
          <a:xfrm>
            <a:off x="847063" y="2057400"/>
            <a:ext cx="5981754" cy="2895600"/>
          </a:xfrm>
          <a:prstGeom prst="roundRect">
            <a:avLst>
              <a:gd name="adj" fmla="val 11502"/>
            </a:avLst>
          </a:prstGeom>
          <a:solidFill>
            <a:schemeClr val="tx2">
              <a:lumMod val="60000"/>
              <a:lumOff val="40000"/>
            </a:schemeClr>
          </a:solidFill>
          <a:ln>
            <a:solidFill>
              <a:schemeClr val="tx2">
                <a:lumMod val="60000"/>
                <a:lumOff val="40000"/>
              </a:schemeClr>
            </a:solidFill>
          </a:ln>
          <a:scene3d>
            <a:camera prst="perspectiveRelaxedModerately" fov="3900000">
              <a:rot lat="19799996" lon="0" rev="0"/>
            </a:camera>
            <a:lightRig rig="flat" dir="t"/>
          </a:scene3d>
          <a:sp3d extrusionH="76200" contourW="12700" prstMaterial="clear">
            <a:bevelT w="165100" h="292100" prst="coolSlant"/>
            <a:bevelB w="12700" h="381000" prst="coolSlant"/>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182880" tIns="182880"/>
          <a:lstStyle/>
          <a:p>
            <a:pPr>
              <a:defRPr/>
            </a:pPr>
            <a:r>
              <a:rPr lang="en-US" sz="3200" b="1" dirty="0">
                <a:solidFill>
                  <a:schemeClr val="tx1"/>
                </a:solidFill>
              </a:rPr>
              <a:t>VL2</a:t>
            </a:r>
          </a:p>
        </p:txBody>
      </p:sp>
      <p:sp>
        <p:nvSpPr>
          <p:cNvPr id="74754" name="Title 1"/>
          <p:cNvSpPr>
            <a:spLocks noGrp="1"/>
          </p:cNvSpPr>
          <p:nvPr>
            <p:ph type="title"/>
          </p:nvPr>
        </p:nvSpPr>
        <p:spPr/>
        <p:txBody>
          <a:bodyPr/>
          <a:lstStyle/>
          <a:p>
            <a:r>
              <a:rPr lang="en-US" altLang="en-US"/>
              <a:t>VL2: Name-Location Separation</a:t>
            </a:r>
          </a:p>
        </p:txBody>
      </p:sp>
      <p:sp>
        <p:nvSpPr>
          <p:cNvPr id="747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BA63724-C2D8-424A-86F5-7706BF024F0E}" type="slidenum">
              <a:rPr lang="en-US" altLang="en-US" sz="1200">
                <a:solidFill>
                  <a:schemeClr val="tx2"/>
                </a:solidFill>
                <a:latin typeface="Arial Narrow" charset="0"/>
              </a:rPr>
              <a:pPr eaLnBrk="1" hangingPunct="1"/>
              <a:t>53</a:t>
            </a:fld>
            <a:endParaRPr lang="en-US" altLang="en-US" sz="1200">
              <a:solidFill>
                <a:schemeClr val="tx2"/>
              </a:solidFill>
              <a:latin typeface="Arial Narrow" charset="0"/>
            </a:endParaRPr>
          </a:p>
        </p:txBody>
      </p:sp>
      <p:sp>
        <p:nvSpPr>
          <p:cNvPr id="150" name="Rectangle 149"/>
          <p:cNvSpPr/>
          <p:nvPr/>
        </p:nvSpPr>
        <p:spPr>
          <a:xfrm>
            <a:off x="1517650"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51" name="Rectangle 150"/>
          <p:cNvSpPr/>
          <p:nvPr/>
        </p:nvSpPr>
        <p:spPr>
          <a:xfrm>
            <a:off x="622300" y="5334000"/>
            <a:ext cx="515938"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ToR</a:t>
            </a:r>
            <a:r>
              <a:rPr lang="en-US" sz="1600" b="1" i="1" baseline="-16000">
                <a:solidFill>
                  <a:srgbClr val="FFFFFF"/>
                </a:solidFill>
                <a:latin typeface="Cambria" charset="0"/>
                <a:ea typeface="ＭＳ Ｐゴシック" charset="0"/>
                <a:cs typeface="ＭＳ Ｐゴシック" charset="0"/>
              </a:rPr>
              <a:t>3</a:t>
            </a:r>
          </a:p>
        </p:txBody>
      </p:sp>
      <p:sp>
        <p:nvSpPr>
          <p:cNvPr id="75" name="TextBox 52"/>
          <p:cNvSpPr txBox="1">
            <a:spLocks noChangeArrowheads="1"/>
          </p:cNvSpPr>
          <p:nvPr/>
        </p:nvSpPr>
        <p:spPr bwMode="auto">
          <a:xfrm>
            <a:off x="1746250" y="426243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 . .</a:t>
            </a:r>
          </a:p>
        </p:txBody>
      </p:sp>
      <p:sp>
        <p:nvSpPr>
          <p:cNvPr id="76" name="TextBox 52"/>
          <p:cNvSpPr txBox="1">
            <a:spLocks noChangeArrowheads="1"/>
          </p:cNvSpPr>
          <p:nvPr/>
        </p:nvSpPr>
        <p:spPr bwMode="auto">
          <a:xfrm>
            <a:off x="3424238" y="4262438"/>
            <a:ext cx="554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 . .</a:t>
            </a:r>
          </a:p>
        </p:txBody>
      </p:sp>
      <p:sp>
        <p:nvSpPr>
          <p:cNvPr id="77" name="Rectangle 76"/>
          <p:cNvSpPr/>
          <p:nvPr/>
        </p:nvSpPr>
        <p:spPr>
          <a:xfrm>
            <a:off x="2671763" y="4405313"/>
            <a:ext cx="176212" cy="176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7" name="Rectangle 96"/>
          <p:cNvSpPr/>
          <p:nvPr/>
        </p:nvSpPr>
        <p:spPr>
          <a:xfrm>
            <a:off x="1136650"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y</a:t>
            </a:r>
            <a:endParaRPr lang="en-US" sz="1600" b="1" i="1" baseline="-16000">
              <a:solidFill>
                <a:srgbClr val="FFFFFF"/>
              </a:solidFill>
              <a:latin typeface="Cambria" charset="0"/>
              <a:ea typeface="ＭＳ Ｐゴシック" charset="0"/>
              <a:cs typeface="ＭＳ Ｐゴシック" charset="0"/>
            </a:endParaRPr>
          </a:p>
        </p:txBody>
      </p:sp>
      <p:cxnSp>
        <p:nvCxnSpPr>
          <p:cNvPr id="98" name="Straight Connector 97"/>
          <p:cNvCxnSpPr>
            <a:stCxn id="62" idx="2"/>
            <a:endCxn id="99" idx="3"/>
          </p:cNvCxnSpPr>
          <p:nvPr/>
        </p:nvCxnSpPr>
        <p:spPr>
          <a:xfrm rot="5400000">
            <a:off x="2373313" y="5100638"/>
            <a:ext cx="777875" cy="3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lowchart: Predefined Process 98"/>
          <p:cNvSpPr/>
          <p:nvPr/>
        </p:nvSpPr>
        <p:spPr>
          <a:xfrm rot="16200000">
            <a:off x="2553494" y="5334794"/>
            <a:ext cx="412750" cy="725488"/>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01" name="TextBox 100"/>
          <p:cNvSpPr txBox="1">
            <a:spLocks noChangeArrowheads="1"/>
          </p:cNvSpPr>
          <p:nvPr/>
        </p:nvSpPr>
        <p:spPr bwMode="auto">
          <a:xfrm>
            <a:off x="2357438" y="5611813"/>
            <a:ext cx="79216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x</a:t>
            </a:r>
            <a:endParaRPr lang="en-US" altLang="en-US" sz="2000" b="1" i="1" baseline="-16000">
              <a:solidFill>
                <a:srgbClr val="FFFFFF"/>
              </a:solidFill>
              <a:latin typeface="Cambria" charset="0"/>
            </a:endParaRPr>
          </a:p>
        </p:txBody>
      </p:sp>
      <p:sp>
        <p:nvSpPr>
          <p:cNvPr id="103" name="TextBox 102"/>
          <p:cNvSpPr txBox="1">
            <a:spLocks noChangeArrowheads="1"/>
          </p:cNvSpPr>
          <p:nvPr/>
        </p:nvSpPr>
        <p:spPr bwMode="auto">
          <a:xfrm>
            <a:off x="2514600" y="6248400"/>
            <a:ext cx="3200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200" b="1">
                <a:solidFill>
                  <a:srgbClr val="000000"/>
                </a:solidFill>
              </a:rPr>
              <a:t>Servers use flat names</a:t>
            </a:r>
          </a:p>
        </p:txBody>
      </p:sp>
      <p:sp>
        <p:nvSpPr>
          <p:cNvPr id="104" name="TextBox 103"/>
          <p:cNvSpPr txBox="1"/>
          <p:nvPr/>
        </p:nvSpPr>
        <p:spPr>
          <a:xfrm>
            <a:off x="1905000" y="2582863"/>
            <a:ext cx="4419600" cy="769937"/>
          </a:xfrm>
          <a:prstGeom prst="rect">
            <a:avLst/>
          </a:prstGeom>
          <a:noFill/>
        </p:spPr>
        <p:txBody>
          <a:bodyPr>
            <a:spAutoFit/>
          </a:bodyPr>
          <a:lstStyle/>
          <a:p>
            <a:pPr algn="ctr">
              <a:defRPr/>
            </a:pPr>
            <a:r>
              <a:rPr lang="en-US" sz="2200" b="1" dirty="0">
                <a:solidFill>
                  <a:schemeClr val="accent1">
                    <a:lumMod val="75000"/>
                  </a:schemeClr>
                </a:solidFill>
                <a:ea typeface="+mn-ea"/>
              </a:rPr>
              <a:t>Switches run link-state routing and </a:t>
            </a:r>
            <a:br>
              <a:rPr lang="en-US" sz="2200" b="1" dirty="0">
                <a:solidFill>
                  <a:schemeClr val="accent1">
                    <a:lumMod val="75000"/>
                  </a:schemeClr>
                </a:solidFill>
                <a:ea typeface="+mn-ea"/>
              </a:rPr>
            </a:br>
            <a:r>
              <a:rPr lang="en-US" sz="2200" b="1" dirty="0">
                <a:solidFill>
                  <a:schemeClr val="accent1">
                    <a:lumMod val="75000"/>
                  </a:schemeClr>
                </a:solidFill>
                <a:ea typeface="+mn-ea"/>
              </a:rPr>
              <a:t>maintain only switch-level topology</a:t>
            </a:r>
          </a:p>
        </p:txBody>
      </p:sp>
      <p:sp>
        <p:nvSpPr>
          <p:cNvPr id="108" name="TextBox 107"/>
          <p:cNvSpPr txBox="1"/>
          <p:nvPr/>
        </p:nvSpPr>
        <p:spPr>
          <a:xfrm>
            <a:off x="930275" y="1454150"/>
            <a:ext cx="7310438" cy="57308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b="1" dirty="0">
                <a:solidFill>
                  <a:srgbClr val="FFFFFF"/>
                </a:solidFill>
              </a:rPr>
              <a:t>Cope with host churns with very little overhead</a:t>
            </a:r>
          </a:p>
        </p:txBody>
      </p:sp>
      <p:cxnSp>
        <p:nvCxnSpPr>
          <p:cNvPr id="112" name="Straight Connector 111"/>
          <p:cNvCxnSpPr>
            <a:stCxn id="96" idx="2"/>
            <a:endCxn id="113" idx="3"/>
          </p:cNvCxnSpPr>
          <p:nvPr/>
        </p:nvCxnSpPr>
        <p:spPr>
          <a:xfrm rot="5400000">
            <a:off x="4223545" y="5098256"/>
            <a:ext cx="773112" cy="3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Flowchart: Predefined Process 112"/>
          <p:cNvSpPr/>
          <p:nvPr/>
        </p:nvSpPr>
        <p:spPr>
          <a:xfrm rot="16200000">
            <a:off x="4402138" y="5330825"/>
            <a:ext cx="414338" cy="725487"/>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14" name="TextBox 113"/>
          <p:cNvSpPr txBox="1">
            <a:spLocks noChangeArrowheads="1"/>
          </p:cNvSpPr>
          <p:nvPr/>
        </p:nvSpPr>
        <p:spPr bwMode="auto">
          <a:xfrm>
            <a:off x="4206875" y="5607050"/>
            <a:ext cx="792163"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y</a:t>
            </a:r>
            <a:endParaRPr lang="en-US" altLang="en-US" sz="2000" b="1" i="1" baseline="-16000">
              <a:solidFill>
                <a:srgbClr val="FFFFFF"/>
              </a:solidFill>
              <a:latin typeface="Cambria" charset="0"/>
            </a:endParaRPr>
          </a:p>
        </p:txBody>
      </p:sp>
      <p:cxnSp>
        <p:nvCxnSpPr>
          <p:cNvPr id="115" name="Straight Connector 114"/>
          <p:cNvCxnSpPr>
            <a:stCxn id="73" idx="2"/>
            <a:endCxn id="116" idx="3"/>
          </p:cNvCxnSpPr>
          <p:nvPr/>
        </p:nvCxnSpPr>
        <p:spPr>
          <a:xfrm rot="16200000" flipH="1">
            <a:off x="5790407" y="5098256"/>
            <a:ext cx="773112" cy="3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Flowchart: Predefined Process 115"/>
          <p:cNvSpPr/>
          <p:nvPr/>
        </p:nvSpPr>
        <p:spPr>
          <a:xfrm rot="16200000">
            <a:off x="5971381" y="5331619"/>
            <a:ext cx="414338"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p>
        </p:txBody>
      </p:sp>
      <p:sp>
        <p:nvSpPr>
          <p:cNvPr id="118" name="TextBox 117"/>
          <p:cNvSpPr txBox="1">
            <a:spLocks noChangeArrowheads="1"/>
          </p:cNvSpPr>
          <p:nvPr/>
        </p:nvSpPr>
        <p:spPr bwMode="auto">
          <a:xfrm>
            <a:off x="5775325" y="5607050"/>
            <a:ext cx="7937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z</a:t>
            </a:r>
            <a:endParaRPr lang="en-US" altLang="en-US" sz="2000" b="1" i="1" baseline="-16000">
              <a:solidFill>
                <a:srgbClr val="FFFFFF"/>
              </a:solidFill>
              <a:latin typeface="Cambria" charset="0"/>
            </a:endParaRPr>
          </a:p>
        </p:txBody>
      </p:sp>
      <p:sp>
        <p:nvSpPr>
          <p:cNvPr id="122" name="Rectangle 121"/>
          <p:cNvSpPr/>
          <p:nvPr/>
        </p:nvSpPr>
        <p:spPr>
          <a:xfrm>
            <a:off x="1520825"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23" name="Rectangle 122"/>
          <p:cNvSpPr/>
          <p:nvPr/>
        </p:nvSpPr>
        <p:spPr>
          <a:xfrm>
            <a:off x="622300" y="5715000"/>
            <a:ext cx="517525"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ToR</a:t>
            </a:r>
            <a:r>
              <a:rPr lang="en-US" sz="1600" b="1" i="1" baseline="-16000">
                <a:solidFill>
                  <a:srgbClr val="FFFFFF"/>
                </a:solidFill>
                <a:latin typeface="Cambria" charset="0"/>
                <a:ea typeface="ＭＳ Ｐゴシック" charset="0"/>
                <a:cs typeface="ＭＳ Ｐゴシック" charset="0"/>
              </a:rPr>
              <a:t>4</a:t>
            </a:r>
          </a:p>
        </p:txBody>
      </p:sp>
      <p:sp>
        <p:nvSpPr>
          <p:cNvPr id="124" name="Rectangle 123"/>
          <p:cNvSpPr/>
          <p:nvPr/>
        </p:nvSpPr>
        <p:spPr>
          <a:xfrm>
            <a:off x="1139825"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z</a:t>
            </a:r>
            <a:endParaRPr lang="en-US" sz="1600" b="1" i="1" baseline="-16000">
              <a:solidFill>
                <a:srgbClr val="FFFFFF"/>
              </a:solidFill>
              <a:latin typeface="Cambria" charset="0"/>
              <a:ea typeface="ＭＳ Ｐゴシック" charset="0"/>
              <a:cs typeface="ＭＳ Ｐゴシック" charset="0"/>
            </a:endParaRPr>
          </a:p>
        </p:txBody>
      </p:sp>
      <p:sp>
        <p:nvSpPr>
          <p:cNvPr id="127" name="Freeform 126"/>
          <p:cNvSpPr/>
          <p:nvPr/>
        </p:nvSpPr>
        <p:spPr>
          <a:xfrm>
            <a:off x="2763838" y="3417888"/>
            <a:ext cx="1808162" cy="855662"/>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128" name="Freeform 127"/>
          <p:cNvSpPr/>
          <p:nvPr/>
        </p:nvSpPr>
        <p:spPr>
          <a:xfrm>
            <a:off x="2768600" y="3429000"/>
            <a:ext cx="3376613" cy="857250"/>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62" name="Rectangle 61"/>
          <p:cNvSpPr/>
          <p:nvPr/>
        </p:nvSpPr>
        <p:spPr>
          <a:xfrm>
            <a:off x="2455863" y="4273550"/>
            <a:ext cx="615950"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2</a:t>
            </a:r>
          </a:p>
        </p:txBody>
      </p:sp>
      <p:sp>
        <p:nvSpPr>
          <p:cNvPr id="73" name="Rectangle 72"/>
          <p:cNvSpPr/>
          <p:nvPr/>
        </p:nvSpPr>
        <p:spPr>
          <a:xfrm>
            <a:off x="5867400" y="4273550"/>
            <a:ext cx="615950"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4</a:t>
            </a:r>
          </a:p>
        </p:txBody>
      </p:sp>
      <p:sp>
        <p:nvSpPr>
          <p:cNvPr id="95" name="Rectangle 94"/>
          <p:cNvSpPr/>
          <p:nvPr/>
        </p:nvSpPr>
        <p:spPr>
          <a:xfrm>
            <a:off x="1041400" y="4273550"/>
            <a:ext cx="615950"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1</a:t>
            </a:r>
          </a:p>
        </p:txBody>
      </p:sp>
      <p:sp>
        <p:nvSpPr>
          <p:cNvPr id="96" name="Rectangle 95"/>
          <p:cNvSpPr/>
          <p:nvPr/>
        </p:nvSpPr>
        <p:spPr>
          <a:xfrm>
            <a:off x="4302125" y="4273550"/>
            <a:ext cx="617538"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3</a:t>
            </a:r>
          </a:p>
        </p:txBody>
      </p:sp>
      <p:sp>
        <p:nvSpPr>
          <p:cNvPr id="85" name="TextBox 84"/>
          <p:cNvSpPr txBox="1">
            <a:spLocks noChangeArrowheads="1"/>
          </p:cNvSpPr>
          <p:nvPr/>
        </p:nvSpPr>
        <p:spPr bwMode="auto">
          <a:xfrm>
            <a:off x="4211638" y="5599113"/>
            <a:ext cx="79216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y, z</a:t>
            </a:r>
            <a:endParaRPr lang="en-US" altLang="en-US" sz="2000" b="1" i="1" baseline="-16000">
              <a:solidFill>
                <a:srgbClr val="FFFFFF"/>
              </a:solidFill>
              <a:latin typeface="Cambria" charset="0"/>
            </a:endParaRPr>
          </a:p>
        </p:txBody>
      </p:sp>
      <p:sp>
        <p:nvSpPr>
          <p:cNvPr id="86" name="Rectangle 85"/>
          <p:cNvSpPr/>
          <p:nvPr/>
        </p:nvSpPr>
        <p:spPr>
          <a:xfrm>
            <a:off x="1517650"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88" name="Rectangle 87"/>
          <p:cNvSpPr/>
          <p:nvPr/>
        </p:nvSpPr>
        <p:spPr>
          <a:xfrm>
            <a:off x="622300" y="5715000"/>
            <a:ext cx="515938"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ToR</a:t>
            </a:r>
            <a:r>
              <a:rPr lang="en-US" sz="1600" b="1" i="1" baseline="-16000">
                <a:solidFill>
                  <a:srgbClr val="FFFFFF"/>
                </a:solidFill>
                <a:latin typeface="Cambria" charset="0"/>
                <a:ea typeface="ＭＳ Ｐゴシック" charset="0"/>
                <a:cs typeface="ＭＳ Ｐゴシック" charset="0"/>
              </a:rPr>
              <a:t>3</a:t>
            </a:r>
          </a:p>
        </p:txBody>
      </p:sp>
      <p:sp>
        <p:nvSpPr>
          <p:cNvPr id="90" name="Rectangle 89"/>
          <p:cNvSpPr/>
          <p:nvPr/>
        </p:nvSpPr>
        <p:spPr>
          <a:xfrm>
            <a:off x="1136650"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z</a:t>
            </a:r>
            <a:endParaRPr lang="en-US" sz="1600" b="1" i="1" baseline="-16000">
              <a:solidFill>
                <a:srgbClr val="FFFFFF"/>
              </a:solidFill>
              <a:latin typeface="Cambria" charset="0"/>
              <a:ea typeface="ＭＳ Ｐゴシック" charset="0"/>
              <a:cs typeface="ＭＳ Ｐゴシック" charset="0"/>
            </a:endParaRPr>
          </a:p>
        </p:txBody>
      </p:sp>
      <p:sp>
        <p:nvSpPr>
          <p:cNvPr id="91" name="TextBox 52"/>
          <p:cNvSpPr txBox="1">
            <a:spLocks noChangeArrowheads="1"/>
          </p:cNvSpPr>
          <p:nvPr/>
        </p:nvSpPr>
        <p:spPr bwMode="auto">
          <a:xfrm>
            <a:off x="5100638" y="4262438"/>
            <a:ext cx="554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 . .</a:t>
            </a:r>
          </a:p>
        </p:txBody>
      </p:sp>
      <p:sp>
        <p:nvSpPr>
          <p:cNvPr id="92" name="Rounded Rectangle 91"/>
          <p:cNvSpPr/>
          <p:nvPr/>
        </p:nvSpPr>
        <p:spPr>
          <a:xfrm>
            <a:off x="7239000" y="2590800"/>
            <a:ext cx="1447800" cy="2286000"/>
          </a:xfrm>
          <a:prstGeom prst="roundRect">
            <a:avLst>
              <a:gd name="adj" fmla="val 5603"/>
            </a:avLst>
          </a:prstGeom>
          <a:solidFill>
            <a:schemeClr val="tx1">
              <a:lumMod val="50000"/>
              <a:lumOff val="50000"/>
            </a:schemeClr>
          </a:solidFill>
          <a:ln/>
          <a:scene3d>
            <a:camera prst="orthographicFront"/>
            <a:lightRig rig="threePt" dir="t"/>
          </a:scene3d>
          <a:sp3d>
            <a:bevelT prst="relaxedInset"/>
          </a:sp3d>
        </p:spPr>
        <p:style>
          <a:lnRef idx="3">
            <a:schemeClr val="lt1"/>
          </a:lnRef>
          <a:fillRef idx="1">
            <a:schemeClr val="dk1"/>
          </a:fillRef>
          <a:effectRef idx="1">
            <a:schemeClr val="dk1"/>
          </a:effectRef>
          <a:fontRef idx="minor">
            <a:schemeClr val="lt1"/>
          </a:fontRef>
        </p:style>
        <p:txBody>
          <a:bodyPr/>
          <a:lstStyle/>
          <a:p>
            <a:pPr algn="ctr">
              <a:defRPr/>
            </a:pPr>
            <a:r>
              <a:rPr lang="en-US" sz="2000" b="1" dirty="0">
                <a:solidFill>
                  <a:srgbClr val="000000"/>
                </a:solidFill>
              </a:rPr>
              <a:t>Directory</a:t>
            </a:r>
            <a:br>
              <a:rPr lang="en-US" sz="2000" b="1" dirty="0">
                <a:solidFill>
                  <a:srgbClr val="000000"/>
                </a:solidFill>
              </a:rPr>
            </a:br>
            <a:r>
              <a:rPr lang="en-US" sz="2000" b="1" dirty="0">
                <a:solidFill>
                  <a:srgbClr val="000000"/>
                </a:solidFill>
              </a:rPr>
              <a:t>Service</a:t>
            </a:r>
          </a:p>
        </p:txBody>
      </p:sp>
      <p:sp>
        <p:nvSpPr>
          <p:cNvPr id="93" name="Rectangle 92"/>
          <p:cNvSpPr/>
          <p:nvPr/>
        </p:nvSpPr>
        <p:spPr>
          <a:xfrm>
            <a:off x="7391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b="1">
                <a:latin typeface="Cambria" charset="0"/>
              </a:rPr>
              <a:t>…</a:t>
            </a:r>
          </a:p>
          <a:p>
            <a:pPr algn="ctr" eaLnBrk="1" hangingPunct="1"/>
            <a:r>
              <a:rPr lang="en-US" altLang="en-US" sz="1600" b="1">
                <a:latin typeface="Cambria" charset="0"/>
              </a:rPr>
              <a:t>x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2</a:t>
            </a:r>
          </a:p>
          <a:p>
            <a:pPr algn="ctr" eaLnBrk="1" hangingPunct="1"/>
            <a:r>
              <a:rPr lang="en-US" altLang="en-US" sz="1600" b="1">
                <a:latin typeface="Cambria" charset="0"/>
              </a:rPr>
              <a:t>y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3</a:t>
            </a:r>
          </a:p>
          <a:p>
            <a:pPr algn="ctr" eaLnBrk="1" hangingPunct="1"/>
            <a:r>
              <a:rPr lang="en-US" altLang="en-US" sz="1600" b="1">
                <a:latin typeface="Cambria" charset="0"/>
              </a:rPr>
              <a:t>z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4</a:t>
            </a:r>
          </a:p>
          <a:p>
            <a:pPr algn="ctr" eaLnBrk="1" hangingPunct="1"/>
            <a:r>
              <a:rPr lang="en-US" altLang="en-US" sz="1600" b="1">
                <a:latin typeface="Cambria" charset="0"/>
              </a:rPr>
              <a:t>…</a:t>
            </a:r>
          </a:p>
        </p:txBody>
      </p:sp>
      <p:sp>
        <p:nvSpPr>
          <p:cNvPr id="131" name="Freeform 130"/>
          <p:cNvSpPr/>
          <p:nvPr/>
        </p:nvSpPr>
        <p:spPr>
          <a:xfrm>
            <a:off x="2811463" y="4902200"/>
            <a:ext cx="5048250" cy="1196975"/>
          </a:xfrm>
          <a:custGeom>
            <a:avLst/>
            <a:gdLst>
              <a:gd name="connsiteX0" fmla="*/ 0 w 5048655"/>
              <a:gd name="connsiteY0" fmla="*/ 1011677 h 1196503"/>
              <a:gd name="connsiteX1" fmla="*/ 0 w 5048655"/>
              <a:gd name="connsiteY1" fmla="*/ 1196503 h 1196503"/>
              <a:gd name="connsiteX2" fmla="*/ 5048655 w 5048655"/>
              <a:gd name="connsiteY2" fmla="*/ 1196503 h 1196503"/>
              <a:gd name="connsiteX3" fmla="*/ 5048655 w 5048655"/>
              <a:gd name="connsiteY3" fmla="*/ 0 h 1196503"/>
            </a:gdLst>
            <a:ahLst/>
            <a:cxnLst>
              <a:cxn ang="0">
                <a:pos x="connsiteX0" y="connsiteY0"/>
              </a:cxn>
              <a:cxn ang="0">
                <a:pos x="connsiteX1" y="connsiteY1"/>
              </a:cxn>
              <a:cxn ang="0">
                <a:pos x="connsiteX2" y="connsiteY2"/>
              </a:cxn>
              <a:cxn ang="0">
                <a:pos x="connsiteX3" y="connsiteY3"/>
              </a:cxn>
            </a:cxnLst>
            <a:rect l="l" t="t" r="r" b="b"/>
            <a:pathLst>
              <a:path w="5048655" h="1196503">
                <a:moveTo>
                  <a:pt x="0" y="1011677"/>
                </a:moveTo>
                <a:lnTo>
                  <a:pt x="0" y="1196503"/>
                </a:lnTo>
                <a:lnTo>
                  <a:pt x="5048655" y="1196503"/>
                </a:lnTo>
                <a:lnTo>
                  <a:pt x="5048655" y="0"/>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anchor="ctr"/>
          <a:lstStyle/>
          <a:p>
            <a:pPr algn="ctr">
              <a:defRPr/>
            </a:pPr>
            <a:endParaRPr lang="en-US"/>
          </a:p>
        </p:txBody>
      </p:sp>
      <p:sp>
        <p:nvSpPr>
          <p:cNvPr id="132" name="Freeform 131"/>
          <p:cNvSpPr/>
          <p:nvPr/>
        </p:nvSpPr>
        <p:spPr>
          <a:xfrm>
            <a:off x="2684463" y="4911725"/>
            <a:ext cx="5302250" cy="1293813"/>
          </a:xfrm>
          <a:custGeom>
            <a:avLst/>
            <a:gdLst>
              <a:gd name="connsiteX0" fmla="*/ 5301575 w 5301575"/>
              <a:gd name="connsiteY0" fmla="*/ 0 h 1293779"/>
              <a:gd name="connsiteX1" fmla="*/ 5301575 w 5301575"/>
              <a:gd name="connsiteY1" fmla="*/ 1293779 h 1293779"/>
              <a:gd name="connsiteX2" fmla="*/ 0 w 5301575"/>
              <a:gd name="connsiteY2" fmla="*/ 1293779 h 1293779"/>
              <a:gd name="connsiteX3" fmla="*/ 0 w 5301575"/>
              <a:gd name="connsiteY3" fmla="*/ 1011677 h 1293779"/>
            </a:gdLst>
            <a:ahLst/>
            <a:cxnLst>
              <a:cxn ang="0">
                <a:pos x="connsiteX0" y="connsiteY0"/>
              </a:cxn>
              <a:cxn ang="0">
                <a:pos x="connsiteX1" y="connsiteY1"/>
              </a:cxn>
              <a:cxn ang="0">
                <a:pos x="connsiteX2" y="connsiteY2"/>
              </a:cxn>
              <a:cxn ang="0">
                <a:pos x="connsiteX3" y="connsiteY3"/>
              </a:cxn>
            </a:cxnLst>
            <a:rect l="l" t="t" r="r" b="b"/>
            <a:pathLst>
              <a:path w="5301575" h="1293779">
                <a:moveTo>
                  <a:pt x="5301575" y="0"/>
                </a:moveTo>
                <a:lnTo>
                  <a:pt x="5301575" y="1293779"/>
                </a:lnTo>
                <a:lnTo>
                  <a:pt x="0" y="1293779"/>
                </a:lnTo>
                <a:lnTo>
                  <a:pt x="0" y="1011677"/>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anchor="ctr"/>
          <a:lstStyle/>
          <a:p>
            <a:pPr algn="ctr">
              <a:defRPr/>
            </a:pPr>
            <a:endParaRPr lang="en-US"/>
          </a:p>
        </p:txBody>
      </p:sp>
      <p:sp>
        <p:nvSpPr>
          <p:cNvPr id="133" name="TextBox 132"/>
          <p:cNvSpPr txBox="1">
            <a:spLocks noChangeArrowheads="1"/>
          </p:cNvSpPr>
          <p:nvPr/>
        </p:nvSpPr>
        <p:spPr bwMode="auto">
          <a:xfrm>
            <a:off x="7169150" y="5334000"/>
            <a:ext cx="1543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rgbClr val="000000"/>
                </a:solidFill>
              </a:rPr>
              <a:t>Lookup &amp;</a:t>
            </a:r>
          </a:p>
          <a:p>
            <a:pPr algn="ctr" eaLnBrk="1" hangingPunct="1"/>
            <a:r>
              <a:rPr lang="en-US" altLang="en-US" b="1">
                <a:solidFill>
                  <a:srgbClr val="000000"/>
                </a:solidFill>
              </a:rPr>
              <a:t>Response</a:t>
            </a:r>
          </a:p>
        </p:txBody>
      </p:sp>
      <p:sp>
        <p:nvSpPr>
          <p:cNvPr id="134" name="Rectangle 133"/>
          <p:cNvSpPr/>
          <p:nvPr/>
        </p:nvSpPr>
        <p:spPr>
          <a:xfrm>
            <a:off x="7391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b="1">
                <a:latin typeface="Cambria" charset="0"/>
              </a:rPr>
              <a:t>…</a:t>
            </a:r>
          </a:p>
          <a:p>
            <a:pPr algn="ctr" eaLnBrk="1" hangingPunct="1"/>
            <a:r>
              <a:rPr lang="en-US" altLang="en-US" sz="1600" b="1">
                <a:latin typeface="Cambria" charset="0"/>
              </a:rPr>
              <a:t>x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2</a:t>
            </a:r>
          </a:p>
          <a:p>
            <a:pPr algn="ctr" eaLnBrk="1" hangingPunct="1"/>
            <a:r>
              <a:rPr lang="en-US" altLang="en-US" sz="1600" b="1">
                <a:latin typeface="Cambria" charset="0"/>
              </a:rPr>
              <a:t>y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3</a:t>
            </a:r>
          </a:p>
          <a:p>
            <a:pPr algn="ctr" eaLnBrk="1" hangingPunct="1"/>
            <a:r>
              <a:rPr lang="en-US" altLang="en-US" sz="1600" b="1">
                <a:solidFill>
                  <a:srgbClr val="FF0000"/>
                </a:solidFill>
                <a:latin typeface="Cambria" charset="0"/>
              </a:rPr>
              <a:t>z </a:t>
            </a:r>
            <a:r>
              <a:rPr lang="en-US" altLang="en-US" sz="1600" b="1">
                <a:solidFill>
                  <a:srgbClr val="FF0000"/>
                </a:solidFill>
                <a:latin typeface="Cambria" charset="0"/>
                <a:sym typeface="Wingdings" charset="2"/>
              </a:rPr>
              <a:t> </a:t>
            </a:r>
            <a:r>
              <a:rPr lang="en-US" altLang="en-US" sz="1600" b="1">
                <a:solidFill>
                  <a:srgbClr val="FF0000"/>
                </a:solidFill>
                <a:latin typeface="Cambria" charset="0"/>
              </a:rPr>
              <a:t>ToR</a:t>
            </a:r>
            <a:r>
              <a:rPr lang="en-US" altLang="en-US" sz="1600" b="1" baseline="-25000">
                <a:solidFill>
                  <a:srgbClr val="FF0000"/>
                </a:solidFill>
                <a:latin typeface="Cambria" charset="0"/>
              </a:rPr>
              <a:t>3</a:t>
            </a:r>
          </a:p>
          <a:p>
            <a:pPr algn="ctr" eaLnBrk="1" hangingPunct="1"/>
            <a:r>
              <a:rPr lang="en-US" altLang="en-US" sz="1600" b="1">
                <a:latin typeface="Cambria" charset="0"/>
              </a:rPr>
              <a:t>…</a:t>
            </a:r>
          </a:p>
        </p:txBody>
      </p:sp>
      <p:sp>
        <p:nvSpPr>
          <p:cNvPr id="44" name="Rounded Rectangle 43"/>
          <p:cNvSpPr/>
          <p:nvPr/>
        </p:nvSpPr>
        <p:spPr>
          <a:xfrm>
            <a:off x="1028700" y="3181350"/>
            <a:ext cx="7086600" cy="1384300"/>
          </a:xfrm>
          <a:prstGeom prst="roundRect">
            <a:avLst>
              <a:gd name="adj" fmla="val 13646"/>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marL="457200" indent="-223838">
              <a:buFont typeface="Arial" pitchFamily="34" charset="0"/>
              <a:buChar char="•"/>
              <a:tabLst>
                <a:tab pos="457200" algn="l"/>
              </a:tabLst>
              <a:defRPr/>
            </a:pPr>
            <a:r>
              <a:rPr lang="en-US" altLang="ko-KR" sz="2000" b="1" dirty="0">
                <a:solidFill>
                  <a:schemeClr val="tx2">
                    <a:lumMod val="75000"/>
                  </a:schemeClr>
                </a:solidFill>
              </a:rPr>
              <a:t>Allows to use low-cost switches</a:t>
            </a:r>
          </a:p>
          <a:p>
            <a:pPr marL="457200" indent="-223838">
              <a:buFont typeface="Arial" pitchFamily="34" charset="0"/>
              <a:buChar char="•"/>
              <a:tabLst>
                <a:tab pos="457200" algn="l"/>
              </a:tabLst>
              <a:defRPr/>
            </a:pPr>
            <a:r>
              <a:rPr lang="en-US" altLang="ko-KR" sz="2000" b="1" dirty="0">
                <a:solidFill>
                  <a:schemeClr val="tx2">
                    <a:lumMod val="75000"/>
                  </a:schemeClr>
                </a:solidFill>
              </a:rPr>
              <a:t>Protects network and hosts from host-state churn</a:t>
            </a:r>
          </a:p>
          <a:p>
            <a:pPr marL="457200" indent="-223838">
              <a:buFont typeface="Arial" pitchFamily="34" charset="0"/>
              <a:buChar char="•"/>
              <a:tabLst>
                <a:tab pos="457200" algn="l"/>
              </a:tabLst>
              <a:defRPr/>
            </a:pPr>
            <a:r>
              <a:rPr lang="en-US" altLang="ko-KR" sz="2000" b="1" dirty="0">
                <a:solidFill>
                  <a:schemeClr val="tx2">
                    <a:lumMod val="75000"/>
                  </a:schemeClr>
                </a:solidFill>
              </a:rPr>
              <a:t>Obviates host and switch reconfiguration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wipe(left)">
                                      <p:cBhvr>
                                        <p:cTn id="57" dur="500"/>
                                        <p:tgtEl>
                                          <p:spTgt spid="131"/>
                                        </p:tgtEl>
                                      </p:cBhvr>
                                    </p:animEffec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childTnLst>
                          </p:cTn>
                        </p:par>
                        <p:par>
                          <p:cTn id="61" fill="hold" nodeType="afterGroup">
                            <p:stCondLst>
                              <p:cond delay="500"/>
                            </p:stCondLst>
                            <p:childTnLst>
                              <p:par>
                                <p:cTn id="62" presetID="22" presetClass="entr" presetSubtype="2" fill="hold" nodeType="afterEffect">
                                  <p:stCondLst>
                                    <p:cond delay="0"/>
                                  </p:stCondLst>
                                  <p:childTnLst>
                                    <p:set>
                                      <p:cBhvr>
                                        <p:cTn id="63" dur="1" fill="hold">
                                          <p:stCondLst>
                                            <p:cond delay="0"/>
                                          </p:stCondLst>
                                        </p:cTn>
                                        <p:tgtEl>
                                          <p:spTgt spid="132"/>
                                        </p:tgtEl>
                                        <p:attrNameLst>
                                          <p:attrName>style.visibility</p:attrName>
                                        </p:attrNameLst>
                                      </p:cBhvr>
                                      <p:to>
                                        <p:strVal val="visible"/>
                                      </p:to>
                                    </p:set>
                                    <p:animEffect transition="in" filter="wipe(right)">
                                      <p:cBhvr>
                                        <p:cTn id="64" dur="500"/>
                                        <p:tgtEl>
                                          <p:spTgt spid="13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nodeType="clickEffect">
                                  <p:stCondLst>
                                    <p:cond delay="0"/>
                                  </p:stCondLst>
                                  <p:childTnLst>
                                    <p:set>
                                      <p:cBhvr>
                                        <p:cTn id="68" dur="1" fill="hold">
                                          <p:stCondLst>
                                            <p:cond delay="0"/>
                                          </p:stCondLst>
                                        </p:cTn>
                                        <p:tgtEl>
                                          <p:spTgt spid="13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3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31"/>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1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mph" presetSubtype="0" grpId="1" nodeType="clickEffect">
                                  <p:stCondLst>
                                    <p:cond delay="0"/>
                                  </p:stCondLst>
                                  <p:childTnLst>
                                    <p:set>
                                      <p:cBhvr rctx="PPT">
                                        <p:cTn id="92" dur="indefinite"/>
                                        <p:tgtEl>
                                          <p:spTgt spid="116"/>
                                        </p:tgtEl>
                                        <p:attrNameLst>
                                          <p:attrName>style.opacity</p:attrName>
                                        </p:attrNameLst>
                                      </p:cBhvr>
                                      <p:to>
                                        <p:strVal val="0.25"/>
                                      </p:to>
                                    </p:set>
                                    <p:animEffect filter="image" prLst="opacity: 0.25">
                                      <p:cBhvr rctx="IE">
                                        <p:cTn id="93" dur="indefinite"/>
                                        <p:tgtEl>
                                          <p:spTgt spid="116"/>
                                        </p:tgtEl>
                                      </p:cBhvr>
                                    </p:animEffect>
                                  </p:childTnLst>
                                </p:cTn>
                              </p:par>
                              <p:par>
                                <p:cTn id="94" presetID="9" presetClass="emph" presetSubtype="0" nodeType="withEffect">
                                  <p:stCondLst>
                                    <p:cond delay="0"/>
                                  </p:stCondLst>
                                  <p:childTnLst>
                                    <p:set>
                                      <p:cBhvr rctx="PPT">
                                        <p:cTn id="95" dur="indefinite"/>
                                        <p:tgtEl>
                                          <p:spTgt spid="115"/>
                                        </p:tgtEl>
                                        <p:attrNameLst>
                                          <p:attrName>style.opacity</p:attrName>
                                        </p:attrNameLst>
                                      </p:cBhvr>
                                      <p:to>
                                        <p:strVal val="0.25"/>
                                      </p:to>
                                    </p:set>
                                    <p:animEffect filter="image" prLst="opacity: 0.25">
                                      <p:cBhvr rctx="IE">
                                        <p:cTn id="96" dur="indefinite"/>
                                        <p:tgtEl>
                                          <p:spTgt spid="115"/>
                                        </p:tgtEl>
                                      </p:cBhvr>
                                    </p:animEffect>
                                  </p:childTnLst>
                                </p:cTn>
                              </p:par>
                              <p:par>
                                <p:cTn id="97" presetID="1" presetClass="exit" presetSubtype="0" fill="hold" grpId="1" nodeType="withEffect">
                                  <p:stCondLst>
                                    <p:cond delay="0"/>
                                  </p:stCondLst>
                                  <p:childTnLst>
                                    <p:set>
                                      <p:cBhvr>
                                        <p:cTn id="98" dur="1" fill="hold">
                                          <p:stCondLst>
                                            <p:cond delay="0"/>
                                          </p:stCondLst>
                                        </p:cTn>
                                        <p:tgtEl>
                                          <p:spTgt spid="11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51"/>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9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22"/>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2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24"/>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2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28"/>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14"/>
                                        </p:tgtEl>
                                        <p:attrNameLst>
                                          <p:attrName>style.visibility</p:attrName>
                                        </p:attrNameLst>
                                      </p:cBhvr>
                                      <p:to>
                                        <p:strVal val="hidden"/>
                                      </p:to>
                                    </p:set>
                                  </p:childTnLst>
                                </p:cTn>
                              </p:par>
                            </p:childTnLst>
                          </p:cTn>
                        </p:par>
                        <p:par>
                          <p:cTn id="117" fill="hold" nodeType="afterGroup">
                            <p:stCondLst>
                              <p:cond delay="0"/>
                            </p:stCondLst>
                            <p:childTnLst>
                              <p:par>
                                <p:cTn id="118" presetID="1" presetClass="entr" presetSubtype="0" fill="hold" grpId="0" nodeType="afterEffect">
                                  <p:stCondLst>
                                    <p:cond delay="0"/>
                                  </p:stCondLst>
                                  <p:childTnLst>
                                    <p:set>
                                      <p:cBhvr>
                                        <p:cTn id="119" dur="1" fill="hold">
                                          <p:stCondLst>
                                            <p:cond delay="0"/>
                                          </p:stCondLst>
                                        </p:cTn>
                                        <p:tgtEl>
                                          <p:spTgt spid="85"/>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34"/>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8" fill="hold" nodeType="clickEffect">
                                  <p:stCondLst>
                                    <p:cond delay="0"/>
                                  </p:stCondLst>
                                  <p:childTnLst>
                                    <p:set>
                                      <p:cBhvr>
                                        <p:cTn id="127" dur="1" fill="hold">
                                          <p:stCondLst>
                                            <p:cond delay="0"/>
                                          </p:stCondLst>
                                        </p:cTn>
                                        <p:tgtEl>
                                          <p:spTgt spid="131"/>
                                        </p:tgtEl>
                                        <p:attrNameLst>
                                          <p:attrName>style.visibility</p:attrName>
                                        </p:attrNameLst>
                                      </p:cBhvr>
                                      <p:to>
                                        <p:strVal val="visible"/>
                                      </p:to>
                                    </p:set>
                                    <p:animEffect transition="in" filter="wipe(left)">
                                      <p:cBhvr>
                                        <p:cTn id="128" dur="500"/>
                                        <p:tgtEl>
                                          <p:spTgt spid="131"/>
                                        </p:tgtEl>
                                      </p:cBhvr>
                                    </p:animEffect>
                                  </p:childTnLst>
                                </p:cTn>
                              </p:par>
                            </p:childTnLst>
                          </p:cTn>
                        </p:par>
                        <p:par>
                          <p:cTn id="129" fill="hold" nodeType="afterGroup">
                            <p:stCondLst>
                              <p:cond delay="500"/>
                            </p:stCondLst>
                            <p:childTnLst>
                              <p:par>
                                <p:cTn id="130" presetID="1" presetClass="entr" presetSubtype="0" fill="hold" grpId="2" nodeType="afterEffect">
                                  <p:stCondLst>
                                    <p:cond delay="0"/>
                                  </p:stCondLst>
                                  <p:childTnLst>
                                    <p:set>
                                      <p:cBhvr>
                                        <p:cTn id="131" dur="1" fill="hold">
                                          <p:stCondLst>
                                            <p:cond delay="0"/>
                                          </p:stCondLst>
                                        </p:cTn>
                                        <p:tgtEl>
                                          <p:spTgt spid="133"/>
                                        </p:tgtEl>
                                        <p:attrNameLst>
                                          <p:attrName>style.visibility</p:attrName>
                                        </p:attrNameLst>
                                      </p:cBhvr>
                                      <p:to>
                                        <p:strVal val="visible"/>
                                      </p:to>
                                    </p:set>
                                  </p:childTnLst>
                                </p:cTn>
                              </p:par>
                            </p:childTnLst>
                          </p:cTn>
                        </p:par>
                        <p:par>
                          <p:cTn id="132" fill="hold" nodeType="afterGroup">
                            <p:stCondLst>
                              <p:cond delay="500"/>
                            </p:stCondLst>
                            <p:childTnLst>
                              <p:par>
                                <p:cTn id="133" presetID="22" presetClass="entr" presetSubtype="2" fill="hold" nodeType="afterEffect">
                                  <p:stCondLst>
                                    <p:cond delay="0"/>
                                  </p:stCondLst>
                                  <p:childTnLst>
                                    <p:set>
                                      <p:cBhvr>
                                        <p:cTn id="134" dur="1" fill="hold">
                                          <p:stCondLst>
                                            <p:cond delay="0"/>
                                          </p:stCondLst>
                                        </p:cTn>
                                        <p:tgtEl>
                                          <p:spTgt spid="132"/>
                                        </p:tgtEl>
                                        <p:attrNameLst>
                                          <p:attrName>style.visibility</p:attrName>
                                        </p:attrNameLst>
                                      </p:cBhvr>
                                      <p:to>
                                        <p:strVal val="visible"/>
                                      </p:to>
                                    </p:set>
                                    <p:animEffect transition="in" filter="wipe(right)">
                                      <p:cBhvr>
                                        <p:cTn id="135" dur="500"/>
                                        <p:tgtEl>
                                          <p:spTgt spid="132"/>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 presetClass="exit" presetSubtype="0" fill="hold" nodeType="clickEffect">
                                  <p:stCondLst>
                                    <p:cond delay="0"/>
                                  </p:stCondLst>
                                  <p:childTnLst>
                                    <p:set>
                                      <p:cBhvr>
                                        <p:cTn id="139" dur="1" fill="hold">
                                          <p:stCondLst>
                                            <p:cond delay="0"/>
                                          </p:stCondLst>
                                        </p:cTn>
                                        <p:tgtEl>
                                          <p:spTgt spid="132"/>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131"/>
                                        </p:tgtEl>
                                        <p:attrNameLst>
                                          <p:attrName>style.visibility</p:attrName>
                                        </p:attrNameLst>
                                      </p:cBhvr>
                                      <p:to>
                                        <p:strVal val="hidden"/>
                                      </p:to>
                                    </p:set>
                                  </p:childTnLst>
                                </p:cTn>
                              </p:par>
                              <p:par>
                                <p:cTn id="142" presetID="1" presetClass="exit" presetSubtype="0" fill="hold" grpId="3" nodeType="withEffect">
                                  <p:stCondLst>
                                    <p:cond delay="0"/>
                                  </p:stCondLst>
                                  <p:childTnLst>
                                    <p:set>
                                      <p:cBhvr>
                                        <p:cTn id="143" dur="1" fill="hold">
                                          <p:stCondLst>
                                            <p:cond delay="0"/>
                                          </p:stCondLst>
                                        </p:cTn>
                                        <p:tgtEl>
                                          <p:spTgt spid="133"/>
                                        </p:tgtEl>
                                        <p:attrNameLst>
                                          <p:attrName>style.visibility</p:attrName>
                                        </p:attrNameLst>
                                      </p:cBhvr>
                                      <p:to>
                                        <p:strVal val="hidden"/>
                                      </p:to>
                                    </p:set>
                                  </p:childTnLst>
                                </p:cTn>
                              </p:par>
                              <p:par>
                                <p:cTn id="144" presetID="1" presetClass="entr" presetSubtype="0" fill="hold" grpId="2" nodeType="withEffect">
                                  <p:stCondLst>
                                    <p:cond delay="0"/>
                                  </p:stCondLst>
                                  <p:childTnLst>
                                    <p:set>
                                      <p:cBhvr>
                                        <p:cTn id="145" dur="1" fill="hold">
                                          <p:stCondLst>
                                            <p:cond delay="0"/>
                                          </p:stCondLst>
                                        </p:cTn>
                                        <p:tgtEl>
                                          <p:spTgt spid="150"/>
                                        </p:tgtEl>
                                        <p:attrNameLst>
                                          <p:attrName>style.visibility</p:attrName>
                                        </p:attrNameLst>
                                      </p:cBhvr>
                                      <p:to>
                                        <p:strVal val="visible"/>
                                      </p:to>
                                    </p:set>
                                  </p:childTnLst>
                                </p:cTn>
                              </p:par>
                              <p:par>
                                <p:cTn id="146" presetID="1" presetClass="entr" presetSubtype="0" fill="hold" grpId="2" nodeType="withEffect">
                                  <p:stCondLst>
                                    <p:cond delay="0"/>
                                  </p:stCondLst>
                                  <p:childTnLst>
                                    <p:set>
                                      <p:cBhvr>
                                        <p:cTn id="147" dur="1" fill="hold">
                                          <p:stCondLst>
                                            <p:cond delay="0"/>
                                          </p:stCondLst>
                                        </p:cTn>
                                        <p:tgtEl>
                                          <p:spTgt spid="151"/>
                                        </p:tgtEl>
                                        <p:attrNameLst>
                                          <p:attrName>style.visibility</p:attrName>
                                        </p:attrNameLst>
                                      </p:cBhvr>
                                      <p:to>
                                        <p:strVal val="visible"/>
                                      </p:to>
                                    </p:set>
                                  </p:childTnLst>
                                </p:cTn>
                              </p:par>
                              <p:par>
                                <p:cTn id="148" presetID="1" presetClass="entr" presetSubtype="0" fill="hold" grpId="2" nodeType="withEffect">
                                  <p:stCondLst>
                                    <p:cond delay="0"/>
                                  </p:stCondLst>
                                  <p:childTnLst>
                                    <p:set>
                                      <p:cBhvr>
                                        <p:cTn id="149" dur="1" fill="hold">
                                          <p:stCondLst>
                                            <p:cond delay="0"/>
                                          </p:stCondLst>
                                        </p:cTn>
                                        <p:tgtEl>
                                          <p:spTgt spid="97"/>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88"/>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90"/>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127"/>
                                        </p:tgtEl>
                                        <p:attrNameLst>
                                          <p:attrName>style.visibility</p:attrName>
                                        </p:attrNameLst>
                                      </p:cBhvr>
                                      <p:to>
                                        <p:strVal val="visible"/>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44"/>
                                        </p:tgtEl>
                                        <p:attrNameLst>
                                          <p:attrName>style.visibility</p:attrName>
                                        </p:attrNameLst>
                                      </p:cBhvr>
                                      <p:to>
                                        <p:strVal val="visible"/>
                                      </p:to>
                                    </p:set>
                                  </p:childTnLst>
                                </p:cTn>
                              </p:par>
                              <p:par>
                                <p:cTn id="162" presetID="9" presetClass="emph" presetSubtype="0" grpId="3" nodeType="withEffect">
                                  <p:stCondLst>
                                    <p:cond delay="0"/>
                                  </p:stCondLst>
                                  <p:childTnLst>
                                    <p:set>
                                      <p:cBhvr rctx="PPT">
                                        <p:cTn id="163" dur="indefinite"/>
                                        <p:tgtEl>
                                          <p:spTgt spid="150"/>
                                        </p:tgtEl>
                                        <p:attrNameLst>
                                          <p:attrName>style.opacity</p:attrName>
                                        </p:attrNameLst>
                                      </p:cBhvr>
                                      <p:to>
                                        <p:strVal val="0.25"/>
                                      </p:to>
                                    </p:set>
                                    <p:animEffect filter="image" prLst="opacity: 0.25">
                                      <p:cBhvr rctx="IE">
                                        <p:cTn id="164" dur="indefinite"/>
                                        <p:tgtEl>
                                          <p:spTgt spid="150"/>
                                        </p:tgtEl>
                                      </p:cBhvr>
                                    </p:animEffect>
                                  </p:childTnLst>
                                </p:cTn>
                              </p:par>
                              <p:par>
                                <p:cTn id="165" presetID="9" presetClass="emph" presetSubtype="0" grpId="3" nodeType="withEffect">
                                  <p:stCondLst>
                                    <p:cond delay="0"/>
                                  </p:stCondLst>
                                  <p:childTnLst>
                                    <p:set>
                                      <p:cBhvr rctx="PPT">
                                        <p:cTn id="166" dur="indefinite"/>
                                        <p:tgtEl>
                                          <p:spTgt spid="151"/>
                                        </p:tgtEl>
                                        <p:attrNameLst>
                                          <p:attrName>style.opacity</p:attrName>
                                        </p:attrNameLst>
                                      </p:cBhvr>
                                      <p:to>
                                        <p:strVal val="0.25"/>
                                      </p:to>
                                    </p:set>
                                    <p:animEffect filter="image" prLst="opacity: 0.25">
                                      <p:cBhvr rctx="IE">
                                        <p:cTn id="167" dur="indefinite"/>
                                        <p:tgtEl>
                                          <p:spTgt spid="151"/>
                                        </p:tgtEl>
                                      </p:cBhvr>
                                    </p:animEffect>
                                  </p:childTnLst>
                                </p:cTn>
                              </p:par>
                              <p:par>
                                <p:cTn id="168" presetID="9" presetClass="emph" presetSubtype="0" grpId="1" nodeType="withEffect">
                                  <p:stCondLst>
                                    <p:cond delay="0"/>
                                  </p:stCondLst>
                                  <p:childTnLst>
                                    <p:set>
                                      <p:cBhvr rctx="PPT">
                                        <p:cTn id="169" dur="indefinite"/>
                                        <p:tgtEl>
                                          <p:spTgt spid="75"/>
                                        </p:tgtEl>
                                        <p:attrNameLst>
                                          <p:attrName>style.opacity</p:attrName>
                                        </p:attrNameLst>
                                      </p:cBhvr>
                                      <p:to>
                                        <p:strVal val="0.25"/>
                                      </p:to>
                                    </p:set>
                                    <p:animEffect filter="image" prLst="opacity: 0.25">
                                      <p:cBhvr rctx="IE">
                                        <p:cTn id="170" dur="indefinite"/>
                                        <p:tgtEl>
                                          <p:spTgt spid="75"/>
                                        </p:tgtEl>
                                      </p:cBhvr>
                                    </p:animEffect>
                                  </p:childTnLst>
                                </p:cTn>
                              </p:par>
                              <p:par>
                                <p:cTn id="171" presetID="9" presetClass="emph" presetSubtype="0" grpId="1" nodeType="withEffect">
                                  <p:stCondLst>
                                    <p:cond delay="0"/>
                                  </p:stCondLst>
                                  <p:childTnLst>
                                    <p:set>
                                      <p:cBhvr rctx="PPT">
                                        <p:cTn id="172" dur="indefinite"/>
                                        <p:tgtEl>
                                          <p:spTgt spid="76"/>
                                        </p:tgtEl>
                                        <p:attrNameLst>
                                          <p:attrName>style.opacity</p:attrName>
                                        </p:attrNameLst>
                                      </p:cBhvr>
                                      <p:to>
                                        <p:strVal val="0.25"/>
                                      </p:to>
                                    </p:set>
                                    <p:animEffect filter="image" prLst="opacity: 0.25">
                                      <p:cBhvr rctx="IE">
                                        <p:cTn id="173" dur="indefinite"/>
                                        <p:tgtEl>
                                          <p:spTgt spid="76"/>
                                        </p:tgtEl>
                                      </p:cBhvr>
                                    </p:animEffect>
                                  </p:childTnLst>
                                </p:cTn>
                              </p:par>
                              <p:par>
                                <p:cTn id="174" presetID="9" presetClass="emph" presetSubtype="0" grpId="1" nodeType="withEffect" nodePh="1">
                                  <p:stCondLst>
                                    <p:cond delay="0"/>
                                  </p:stCondLst>
                                  <p:endCondLst>
                                    <p:cond evt="begin" delay="0">
                                      <p:tn val="174"/>
                                    </p:cond>
                                  </p:endCondLst>
                                  <p:childTnLst>
                                    <p:set>
                                      <p:cBhvr rctx="PPT">
                                        <p:cTn id="175" dur="indefinite"/>
                                        <p:tgtEl>
                                          <p:spTgt spid="77"/>
                                        </p:tgtEl>
                                        <p:attrNameLst>
                                          <p:attrName>style.opacity</p:attrName>
                                        </p:attrNameLst>
                                      </p:cBhvr>
                                      <p:to>
                                        <p:strVal val="0.25"/>
                                      </p:to>
                                    </p:set>
                                    <p:animEffect filter="image" prLst="opacity: 0.25">
                                      <p:cBhvr rctx="IE">
                                        <p:cTn id="176" dur="indefinite"/>
                                        <p:tgtEl>
                                          <p:spTgt spid="77"/>
                                        </p:tgtEl>
                                      </p:cBhvr>
                                    </p:animEffect>
                                  </p:childTnLst>
                                </p:cTn>
                              </p:par>
                              <p:par>
                                <p:cTn id="177" presetID="9" presetClass="emph" presetSubtype="0" grpId="3" nodeType="withEffect">
                                  <p:stCondLst>
                                    <p:cond delay="0"/>
                                  </p:stCondLst>
                                  <p:childTnLst>
                                    <p:set>
                                      <p:cBhvr rctx="PPT">
                                        <p:cTn id="178" dur="indefinite"/>
                                        <p:tgtEl>
                                          <p:spTgt spid="97"/>
                                        </p:tgtEl>
                                        <p:attrNameLst>
                                          <p:attrName>style.opacity</p:attrName>
                                        </p:attrNameLst>
                                      </p:cBhvr>
                                      <p:to>
                                        <p:strVal val="0.25"/>
                                      </p:to>
                                    </p:set>
                                    <p:animEffect filter="image" prLst="opacity: 0.25">
                                      <p:cBhvr rctx="IE">
                                        <p:cTn id="179" dur="indefinite"/>
                                        <p:tgtEl>
                                          <p:spTgt spid="97"/>
                                        </p:tgtEl>
                                      </p:cBhvr>
                                    </p:animEffect>
                                  </p:childTnLst>
                                </p:cTn>
                              </p:par>
                              <p:par>
                                <p:cTn id="180" presetID="9" presetClass="emph" presetSubtype="0" nodeType="withEffect">
                                  <p:stCondLst>
                                    <p:cond delay="0"/>
                                  </p:stCondLst>
                                  <p:childTnLst>
                                    <p:set>
                                      <p:cBhvr rctx="PPT">
                                        <p:cTn id="181" dur="indefinite"/>
                                        <p:tgtEl>
                                          <p:spTgt spid="98"/>
                                        </p:tgtEl>
                                        <p:attrNameLst>
                                          <p:attrName>style.opacity</p:attrName>
                                        </p:attrNameLst>
                                      </p:cBhvr>
                                      <p:to>
                                        <p:strVal val="0.25"/>
                                      </p:to>
                                    </p:set>
                                    <p:animEffect filter="image" prLst="opacity: 0.25">
                                      <p:cBhvr rctx="IE">
                                        <p:cTn id="182" dur="indefinite"/>
                                        <p:tgtEl>
                                          <p:spTgt spid="98"/>
                                        </p:tgtEl>
                                      </p:cBhvr>
                                    </p:animEffect>
                                  </p:childTnLst>
                                </p:cTn>
                              </p:par>
                              <p:par>
                                <p:cTn id="183" presetID="9" presetClass="emph" presetSubtype="0" grpId="1" nodeType="withEffect">
                                  <p:stCondLst>
                                    <p:cond delay="0"/>
                                  </p:stCondLst>
                                  <p:childTnLst>
                                    <p:set>
                                      <p:cBhvr rctx="PPT">
                                        <p:cTn id="184" dur="indefinite"/>
                                        <p:tgtEl>
                                          <p:spTgt spid="99"/>
                                        </p:tgtEl>
                                        <p:attrNameLst>
                                          <p:attrName>style.opacity</p:attrName>
                                        </p:attrNameLst>
                                      </p:cBhvr>
                                      <p:to>
                                        <p:strVal val="0.25"/>
                                      </p:to>
                                    </p:set>
                                    <p:animEffect filter="image" prLst="opacity: 0.25">
                                      <p:cBhvr rctx="IE">
                                        <p:cTn id="185" dur="indefinite"/>
                                        <p:tgtEl>
                                          <p:spTgt spid="99"/>
                                        </p:tgtEl>
                                      </p:cBhvr>
                                    </p:animEffect>
                                  </p:childTnLst>
                                </p:cTn>
                              </p:par>
                              <p:par>
                                <p:cTn id="186" presetID="9" presetClass="emph" presetSubtype="0" grpId="1" nodeType="withEffect">
                                  <p:stCondLst>
                                    <p:cond delay="0"/>
                                  </p:stCondLst>
                                  <p:childTnLst>
                                    <p:set>
                                      <p:cBhvr rctx="PPT">
                                        <p:cTn id="187" dur="indefinite"/>
                                        <p:tgtEl>
                                          <p:spTgt spid="101"/>
                                        </p:tgtEl>
                                        <p:attrNameLst>
                                          <p:attrName>style.opacity</p:attrName>
                                        </p:attrNameLst>
                                      </p:cBhvr>
                                      <p:to>
                                        <p:strVal val="0.25"/>
                                      </p:to>
                                    </p:set>
                                    <p:animEffect filter="image" prLst="opacity: 0.25">
                                      <p:cBhvr rctx="IE">
                                        <p:cTn id="188" dur="indefinite"/>
                                        <p:tgtEl>
                                          <p:spTgt spid="101"/>
                                        </p:tgtEl>
                                      </p:cBhvr>
                                    </p:animEffect>
                                  </p:childTnLst>
                                </p:cTn>
                              </p:par>
                              <p:par>
                                <p:cTn id="189" presetID="9" presetClass="emph" presetSubtype="0" grpId="1" nodeType="withEffect">
                                  <p:stCondLst>
                                    <p:cond delay="0"/>
                                  </p:stCondLst>
                                  <p:childTnLst>
                                    <p:set>
                                      <p:cBhvr rctx="PPT">
                                        <p:cTn id="190" dur="indefinite"/>
                                        <p:tgtEl>
                                          <p:spTgt spid="104"/>
                                        </p:tgtEl>
                                        <p:attrNameLst>
                                          <p:attrName>style.opacity</p:attrName>
                                        </p:attrNameLst>
                                      </p:cBhvr>
                                      <p:to>
                                        <p:strVal val="0.25"/>
                                      </p:to>
                                    </p:set>
                                    <p:animEffect filter="image" prLst="opacity: 0.25">
                                      <p:cBhvr rctx="IE">
                                        <p:cTn id="191" dur="indefinite"/>
                                        <p:tgtEl>
                                          <p:spTgt spid="104"/>
                                        </p:tgtEl>
                                      </p:cBhvr>
                                    </p:animEffect>
                                  </p:childTnLst>
                                </p:cTn>
                              </p:par>
                              <p:par>
                                <p:cTn id="192" presetID="9" presetClass="emph" presetSubtype="0" nodeType="withEffect">
                                  <p:stCondLst>
                                    <p:cond delay="0"/>
                                  </p:stCondLst>
                                  <p:childTnLst>
                                    <p:set>
                                      <p:cBhvr rctx="PPT">
                                        <p:cTn id="193" dur="indefinite"/>
                                        <p:tgtEl>
                                          <p:spTgt spid="112"/>
                                        </p:tgtEl>
                                        <p:attrNameLst>
                                          <p:attrName>style.opacity</p:attrName>
                                        </p:attrNameLst>
                                      </p:cBhvr>
                                      <p:to>
                                        <p:strVal val="0.25"/>
                                      </p:to>
                                    </p:set>
                                    <p:animEffect filter="image" prLst="opacity: 0.25">
                                      <p:cBhvr rctx="IE">
                                        <p:cTn id="194" dur="indefinite"/>
                                        <p:tgtEl>
                                          <p:spTgt spid="112"/>
                                        </p:tgtEl>
                                      </p:cBhvr>
                                    </p:animEffect>
                                  </p:childTnLst>
                                </p:cTn>
                              </p:par>
                              <p:par>
                                <p:cTn id="195" presetID="9" presetClass="emph" presetSubtype="0" grpId="1" nodeType="withEffect">
                                  <p:stCondLst>
                                    <p:cond delay="0"/>
                                  </p:stCondLst>
                                  <p:childTnLst>
                                    <p:set>
                                      <p:cBhvr rctx="PPT">
                                        <p:cTn id="196" dur="indefinite"/>
                                        <p:tgtEl>
                                          <p:spTgt spid="113"/>
                                        </p:tgtEl>
                                        <p:attrNameLst>
                                          <p:attrName>style.opacity</p:attrName>
                                        </p:attrNameLst>
                                      </p:cBhvr>
                                      <p:to>
                                        <p:strVal val="0.25"/>
                                      </p:to>
                                    </p:set>
                                    <p:animEffect filter="image" prLst="opacity: 0.25">
                                      <p:cBhvr rctx="IE">
                                        <p:cTn id="197" dur="indefinite"/>
                                        <p:tgtEl>
                                          <p:spTgt spid="113"/>
                                        </p:tgtEl>
                                      </p:cBhvr>
                                    </p:animEffect>
                                  </p:childTnLst>
                                </p:cTn>
                              </p:par>
                              <p:par>
                                <p:cTn id="198" presetID="9" presetClass="emph" presetSubtype="0" grpId="2" nodeType="withEffect">
                                  <p:stCondLst>
                                    <p:cond delay="0"/>
                                  </p:stCondLst>
                                  <p:childTnLst>
                                    <p:set>
                                      <p:cBhvr rctx="PPT">
                                        <p:cTn id="199" dur="indefinite"/>
                                        <p:tgtEl>
                                          <p:spTgt spid="114"/>
                                        </p:tgtEl>
                                        <p:attrNameLst>
                                          <p:attrName>style.opacity</p:attrName>
                                        </p:attrNameLst>
                                      </p:cBhvr>
                                      <p:to>
                                        <p:strVal val="0.25"/>
                                      </p:to>
                                    </p:set>
                                    <p:animEffect filter="image" prLst="opacity: 0.25">
                                      <p:cBhvr rctx="IE">
                                        <p:cTn id="200" dur="indefinite"/>
                                        <p:tgtEl>
                                          <p:spTgt spid="114"/>
                                        </p:tgtEl>
                                      </p:cBhvr>
                                    </p:animEffect>
                                  </p:childTnLst>
                                </p:cTn>
                              </p:par>
                              <p:par>
                                <p:cTn id="201" presetID="9" presetClass="emph" presetSubtype="0" nodeType="withEffect">
                                  <p:stCondLst>
                                    <p:cond delay="0"/>
                                  </p:stCondLst>
                                  <p:childTnLst>
                                    <p:set>
                                      <p:cBhvr rctx="PPT">
                                        <p:cTn id="202" dur="indefinite"/>
                                        <p:tgtEl>
                                          <p:spTgt spid="115"/>
                                        </p:tgtEl>
                                        <p:attrNameLst>
                                          <p:attrName>style.opacity</p:attrName>
                                        </p:attrNameLst>
                                      </p:cBhvr>
                                      <p:to>
                                        <p:strVal val="0.25"/>
                                      </p:to>
                                    </p:set>
                                    <p:animEffect filter="image" prLst="opacity: 0.25">
                                      <p:cBhvr rctx="IE">
                                        <p:cTn id="203" dur="indefinite"/>
                                        <p:tgtEl>
                                          <p:spTgt spid="115"/>
                                        </p:tgtEl>
                                      </p:cBhvr>
                                    </p:animEffect>
                                  </p:childTnLst>
                                </p:cTn>
                              </p:par>
                              <p:par>
                                <p:cTn id="204" presetID="9" presetClass="emph" presetSubtype="0" grpId="2" nodeType="withEffect">
                                  <p:stCondLst>
                                    <p:cond delay="0"/>
                                  </p:stCondLst>
                                  <p:childTnLst>
                                    <p:set>
                                      <p:cBhvr rctx="PPT">
                                        <p:cTn id="205" dur="indefinite"/>
                                        <p:tgtEl>
                                          <p:spTgt spid="116"/>
                                        </p:tgtEl>
                                        <p:attrNameLst>
                                          <p:attrName>style.opacity</p:attrName>
                                        </p:attrNameLst>
                                      </p:cBhvr>
                                      <p:to>
                                        <p:strVal val="0.25"/>
                                      </p:to>
                                    </p:set>
                                    <p:animEffect filter="image" prLst="opacity: 0.25">
                                      <p:cBhvr rctx="IE">
                                        <p:cTn id="206" dur="indefinite"/>
                                        <p:tgtEl>
                                          <p:spTgt spid="116"/>
                                        </p:tgtEl>
                                      </p:cBhvr>
                                    </p:animEffect>
                                  </p:childTnLst>
                                </p:cTn>
                              </p:par>
                              <p:par>
                                <p:cTn id="207" presetID="9" presetClass="emph" presetSubtype="0" grpId="2" nodeType="withEffect">
                                  <p:stCondLst>
                                    <p:cond delay="0"/>
                                  </p:stCondLst>
                                  <p:childTnLst>
                                    <p:set>
                                      <p:cBhvr rctx="PPT">
                                        <p:cTn id="208" dur="indefinite"/>
                                        <p:tgtEl>
                                          <p:spTgt spid="118"/>
                                        </p:tgtEl>
                                        <p:attrNameLst>
                                          <p:attrName>style.opacity</p:attrName>
                                        </p:attrNameLst>
                                      </p:cBhvr>
                                      <p:to>
                                        <p:strVal val="0.25"/>
                                      </p:to>
                                    </p:set>
                                    <p:animEffect filter="image" prLst="opacity: 0.25">
                                      <p:cBhvr rctx="IE">
                                        <p:cTn id="209" dur="indefinite"/>
                                        <p:tgtEl>
                                          <p:spTgt spid="118"/>
                                        </p:tgtEl>
                                      </p:cBhvr>
                                    </p:animEffect>
                                  </p:childTnLst>
                                </p:cTn>
                              </p:par>
                              <p:par>
                                <p:cTn id="210" presetID="9" presetClass="emph" presetSubtype="0" grpId="2" nodeType="withEffect">
                                  <p:stCondLst>
                                    <p:cond delay="0"/>
                                  </p:stCondLst>
                                  <p:childTnLst>
                                    <p:set>
                                      <p:cBhvr rctx="PPT">
                                        <p:cTn id="211" dur="indefinite"/>
                                        <p:tgtEl>
                                          <p:spTgt spid="122"/>
                                        </p:tgtEl>
                                        <p:attrNameLst>
                                          <p:attrName>style.opacity</p:attrName>
                                        </p:attrNameLst>
                                      </p:cBhvr>
                                      <p:to>
                                        <p:strVal val="0.25"/>
                                      </p:to>
                                    </p:set>
                                    <p:animEffect filter="image" prLst="opacity: 0.25">
                                      <p:cBhvr rctx="IE">
                                        <p:cTn id="212" dur="indefinite"/>
                                        <p:tgtEl>
                                          <p:spTgt spid="122"/>
                                        </p:tgtEl>
                                      </p:cBhvr>
                                    </p:animEffect>
                                  </p:childTnLst>
                                </p:cTn>
                              </p:par>
                              <p:par>
                                <p:cTn id="213" presetID="9" presetClass="emph" presetSubtype="0" grpId="2" nodeType="withEffect">
                                  <p:stCondLst>
                                    <p:cond delay="0"/>
                                  </p:stCondLst>
                                  <p:childTnLst>
                                    <p:set>
                                      <p:cBhvr rctx="PPT">
                                        <p:cTn id="214" dur="indefinite"/>
                                        <p:tgtEl>
                                          <p:spTgt spid="123"/>
                                        </p:tgtEl>
                                        <p:attrNameLst>
                                          <p:attrName>style.opacity</p:attrName>
                                        </p:attrNameLst>
                                      </p:cBhvr>
                                      <p:to>
                                        <p:strVal val="0.25"/>
                                      </p:to>
                                    </p:set>
                                    <p:animEffect filter="image" prLst="opacity: 0.25">
                                      <p:cBhvr rctx="IE">
                                        <p:cTn id="215" dur="indefinite"/>
                                        <p:tgtEl>
                                          <p:spTgt spid="123"/>
                                        </p:tgtEl>
                                      </p:cBhvr>
                                    </p:animEffect>
                                  </p:childTnLst>
                                </p:cTn>
                              </p:par>
                              <p:par>
                                <p:cTn id="216" presetID="9" presetClass="emph" presetSubtype="0" grpId="2" nodeType="withEffect">
                                  <p:stCondLst>
                                    <p:cond delay="0"/>
                                  </p:stCondLst>
                                  <p:childTnLst>
                                    <p:set>
                                      <p:cBhvr rctx="PPT">
                                        <p:cTn id="217" dur="indefinite"/>
                                        <p:tgtEl>
                                          <p:spTgt spid="124"/>
                                        </p:tgtEl>
                                        <p:attrNameLst>
                                          <p:attrName>style.opacity</p:attrName>
                                        </p:attrNameLst>
                                      </p:cBhvr>
                                      <p:to>
                                        <p:strVal val="0.25"/>
                                      </p:to>
                                    </p:set>
                                    <p:animEffect filter="image" prLst="opacity: 0.25">
                                      <p:cBhvr rctx="IE">
                                        <p:cTn id="218" dur="indefinite"/>
                                        <p:tgtEl>
                                          <p:spTgt spid="124"/>
                                        </p:tgtEl>
                                      </p:cBhvr>
                                    </p:animEffect>
                                  </p:childTnLst>
                                </p:cTn>
                              </p:par>
                              <p:par>
                                <p:cTn id="219" presetID="9" presetClass="emph" presetSubtype="0" nodeType="withEffect">
                                  <p:stCondLst>
                                    <p:cond delay="0"/>
                                  </p:stCondLst>
                                  <p:childTnLst>
                                    <p:set>
                                      <p:cBhvr rctx="PPT">
                                        <p:cTn id="220" dur="indefinite"/>
                                        <p:tgtEl>
                                          <p:spTgt spid="127"/>
                                        </p:tgtEl>
                                        <p:attrNameLst>
                                          <p:attrName>style.opacity</p:attrName>
                                        </p:attrNameLst>
                                      </p:cBhvr>
                                      <p:to>
                                        <p:strVal val="0.25"/>
                                      </p:to>
                                    </p:set>
                                    <p:animEffect filter="image" prLst="opacity: 0.25">
                                      <p:cBhvr rctx="IE">
                                        <p:cTn id="221" dur="indefinite"/>
                                        <p:tgtEl>
                                          <p:spTgt spid="127"/>
                                        </p:tgtEl>
                                      </p:cBhvr>
                                    </p:animEffect>
                                  </p:childTnLst>
                                </p:cTn>
                              </p:par>
                              <p:par>
                                <p:cTn id="222" presetID="9" presetClass="emph" presetSubtype="0" nodeType="withEffect">
                                  <p:stCondLst>
                                    <p:cond delay="0"/>
                                  </p:stCondLst>
                                  <p:childTnLst>
                                    <p:set>
                                      <p:cBhvr rctx="PPT">
                                        <p:cTn id="223" dur="indefinite"/>
                                        <p:tgtEl>
                                          <p:spTgt spid="128"/>
                                        </p:tgtEl>
                                        <p:attrNameLst>
                                          <p:attrName>style.opacity</p:attrName>
                                        </p:attrNameLst>
                                      </p:cBhvr>
                                      <p:to>
                                        <p:strVal val="0.25"/>
                                      </p:to>
                                    </p:set>
                                    <p:animEffect filter="image" prLst="opacity: 0.25">
                                      <p:cBhvr rctx="IE">
                                        <p:cTn id="224" dur="indefinite"/>
                                        <p:tgtEl>
                                          <p:spTgt spid="128"/>
                                        </p:tgtEl>
                                      </p:cBhvr>
                                    </p:animEffect>
                                  </p:childTnLst>
                                </p:cTn>
                              </p:par>
                              <p:par>
                                <p:cTn id="225" presetID="9" presetClass="emph" presetSubtype="0" grpId="1" nodeType="withEffect">
                                  <p:stCondLst>
                                    <p:cond delay="0"/>
                                  </p:stCondLst>
                                  <p:childTnLst>
                                    <p:set>
                                      <p:cBhvr rctx="PPT">
                                        <p:cTn id="226" dur="indefinite"/>
                                        <p:tgtEl>
                                          <p:spTgt spid="62"/>
                                        </p:tgtEl>
                                        <p:attrNameLst>
                                          <p:attrName>style.opacity</p:attrName>
                                        </p:attrNameLst>
                                      </p:cBhvr>
                                      <p:to>
                                        <p:strVal val="0.25"/>
                                      </p:to>
                                    </p:set>
                                    <p:animEffect filter="image" prLst="opacity: 0.25">
                                      <p:cBhvr rctx="IE">
                                        <p:cTn id="227" dur="indefinite"/>
                                        <p:tgtEl>
                                          <p:spTgt spid="62"/>
                                        </p:tgtEl>
                                      </p:cBhvr>
                                    </p:animEffect>
                                  </p:childTnLst>
                                </p:cTn>
                              </p:par>
                              <p:par>
                                <p:cTn id="228" presetID="9" presetClass="emph" presetSubtype="0" grpId="1" nodeType="withEffect">
                                  <p:stCondLst>
                                    <p:cond delay="0"/>
                                  </p:stCondLst>
                                  <p:childTnLst>
                                    <p:set>
                                      <p:cBhvr rctx="PPT">
                                        <p:cTn id="229" dur="indefinite"/>
                                        <p:tgtEl>
                                          <p:spTgt spid="73"/>
                                        </p:tgtEl>
                                        <p:attrNameLst>
                                          <p:attrName>style.opacity</p:attrName>
                                        </p:attrNameLst>
                                      </p:cBhvr>
                                      <p:to>
                                        <p:strVal val="0.25"/>
                                      </p:to>
                                    </p:set>
                                    <p:animEffect filter="image" prLst="opacity: 0.25">
                                      <p:cBhvr rctx="IE">
                                        <p:cTn id="230" dur="indefinite"/>
                                        <p:tgtEl>
                                          <p:spTgt spid="73"/>
                                        </p:tgtEl>
                                      </p:cBhvr>
                                    </p:animEffect>
                                  </p:childTnLst>
                                </p:cTn>
                              </p:par>
                              <p:par>
                                <p:cTn id="231" presetID="9" presetClass="emph" presetSubtype="0" grpId="1" nodeType="withEffect">
                                  <p:stCondLst>
                                    <p:cond delay="0"/>
                                  </p:stCondLst>
                                  <p:childTnLst>
                                    <p:set>
                                      <p:cBhvr rctx="PPT">
                                        <p:cTn id="232" dur="indefinite"/>
                                        <p:tgtEl>
                                          <p:spTgt spid="95"/>
                                        </p:tgtEl>
                                        <p:attrNameLst>
                                          <p:attrName>style.opacity</p:attrName>
                                        </p:attrNameLst>
                                      </p:cBhvr>
                                      <p:to>
                                        <p:strVal val="0.25"/>
                                      </p:to>
                                    </p:set>
                                    <p:animEffect filter="image" prLst="opacity: 0.25">
                                      <p:cBhvr rctx="IE">
                                        <p:cTn id="233" dur="indefinite"/>
                                        <p:tgtEl>
                                          <p:spTgt spid="95"/>
                                        </p:tgtEl>
                                      </p:cBhvr>
                                    </p:animEffect>
                                  </p:childTnLst>
                                </p:cTn>
                              </p:par>
                              <p:par>
                                <p:cTn id="234" presetID="9" presetClass="emph" presetSubtype="0" grpId="1" nodeType="withEffect">
                                  <p:stCondLst>
                                    <p:cond delay="0"/>
                                  </p:stCondLst>
                                  <p:childTnLst>
                                    <p:set>
                                      <p:cBhvr rctx="PPT">
                                        <p:cTn id="235" dur="indefinite"/>
                                        <p:tgtEl>
                                          <p:spTgt spid="96"/>
                                        </p:tgtEl>
                                        <p:attrNameLst>
                                          <p:attrName>style.opacity</p:attrName>
                                        </p:attrNameLst>
                                      </p:cBhvr>
                                      <p:to>
                                        <p:strVal val="0.25"/>
                                      </p:to>
                                    </p:set>
                                    <p:animEffect filter="image" prLst="opacity: 0.25">
                                      <p:cBhvr rctx="IE">
                                        <p:cTn id="236" dur="indefinite"/>
                                        <p:tgtEl>
                                          <p:spTgt spid="96"/>
                                        </p:tgtEl>
                                      </p:cBhvr>
                                    </p:animEffect>
                                  </p:childTnLst>
                                </p:cTn>
                              </p:par>
                              <p:par>
                                <p:cTn id="237" presetID="9" presetClass="emph" presetSubtype="0" grpId="1" nodeType="withEffect">
                                  <p:stCondLst>
                                    <p:cond delay="0"/>
                                  </p:stCondLst>
                                  <p:childTnLst>
                                    <p:set>
                                      <p:cBhvr rctx="PPT">
                                        <p:cTn id="238" dur="indefinite"/>
                                        <p:tgtEl>
                                          <p:spTgt spid="85"/>
                                        </p:tgtEl>
                                        <p:attrNameLst>
                                          <p:attrName>style.opacity</p:attrName>
                                        </p:attrNameLst>
                                      </p:cBhvr>
                                      <p:to>
                                        <p:strVal val="0.25"/>
                                      </p:to>
                                    </p:set>
                                    <p:animEffect filter="image" prLst="opacity: 0.25">
                                      <p:cBhvr rctx="IE">
                                        <p:cTn id="239" dur="indefinite"/>
                                        <p:tgtEl>
                                          <p:spTgt spid="85"/>
                                        </p:tgtEl>
                                      </p:cBhvr>
                                    </p:animEffect>
                                  </p:childTnLst>
                                </p:cTn>
                              </p:par>
                              <p:par>
                                <p:cTn id="240" presetID="9" presetClass="emph" presetSubtype="0" grpId="1" nodeType="withEffect">
                                  <p:stCondLst>
                                    <p:cond delay="0"/>
                                  </p:stCondLst>
                                  <p:childTnLst>
                                    <p:set>
                                      <p:cBhvr rctx="PPT">
                                        <p:cTn id="241" dur="indefinite"/>
                                        <p:tgtEl>
                                          <p:spTgt spid="86"/>
                                        </p:tgtEl>
                                        <p:attrNameLst>
                                          <p:attrName>style.opacity</p:attrName>
                                        </p:attrNameLst>
                                      </p:cBhvr>
                                      <p:to>
                                        <p:strVal val="0.25"/>
                                      </p:to>
                                    </p:set>
                                    <p:animEffect filter="image" prLst="opacity: 0.25">
                                      <p:cBhvr rctx="IE">
                                        <p:cTn id="242" dur="indefinite"/>
                                        <p:tgtEl>
                                          <p:spTgt spid="86"/>
                                        </p:tgtEl>
                                      </p:cBhvr>
                                    </p:animEffect>
                                  </p:childTnLst>
                                </p:cTn>
                              </p:par>
                              <p:par>
                                <p:cTn id="243" presetID="9" presetClass="emph" presetSubtype="0" grpId="1" nodeType="withEffect">
                                  <p:stCondLst>
                                    <p:cond delay="0"/>
                                  </p:stCondLst>
                                  <p:childTnLst>
                                    <p:set>
                                      <p:cBhvr rctx="PPT">
                                        <p:cTn id="244" dur="indefinite"/>
                                        <p:tgtEl>
                                          <p:spTgt spid="88"/>
                                        </p:tgtEl>
                                        <p:attrNameLst>
                                          <p:attrName>style.opacity</p:attrName>
                                        </p:attrNameLst>
                                      </p:cBhvr>
                                      <p:to>
                                        <p:strVal val="0.25"/>
                                      </p:to>
                                    </p:set>
                                    <p:animEffect filter="image" prLst="opacity: 0.25">
                                      <p:cBhvr rctx="IE">
                                        <p:cTn id="245" dur="indefinite"/>
                                        <p:tgtEl>
                                          <p:spTgt spid="88"/>
                                        </p:tgtEl>
                                      </p:cBhvr>
                                    </p:animEffect>
                                  </p:childTnLst>
                                </p:cTn>
                              </p:par>
                              <p:par>
                                <p:cTn id="246" presetID="9" presetClass="emph" presetSubtype="0" grpId="1" nodeType="withEffect">
                                  <p:stCondLst>
                                    <p:cond delay="0"/>
                                  </p:stCondLst>
                                  <p:childTnLst>
                                    <p:set>
                                      <p:cBhvr rctx="PPT">
                                        <p:cTn id="247" dur="indefinite"/>
                                        <p:tgtEl>
                                          <p:spTgt spid="90"/>
                                        </p:tgtEl>
                                        <p:attrNameLst>
                                          <p:attrName>style.opacity</p:attrName>
                                        </p:attrNameLst>
                                      </p:cBhvr>
                                      <p:to>
                                        <p:strVal val="0.25"/>
                                      </p:to>
                                    </p:set>
                                    <p:animEffect filter="image" prLst="opacity: 0.25">
                                      <p:cBhvr rctx="IE">
                                        <p:cTn id="248" dur="indefinite"/>
                                        <p:tgtEl>
                                          <p:spTgt spid="90"/>
                                        </p:tgtEl>
                                      </p:cBhvr>
                                    </p:animEffect>
                                  </p:childTnLst>
                                </p:cTn>
                              </p:par>
                              <p:par>
                                <p:cTn id="249" presetID="9" presetClass="emph" presetSubtype="0" grpId="1" nodeType="withEffect">
                                  <p:stCondLst>
                                    <p:cond delay="0"/>
                                  </p:stCondLst>
                                  <p:childTnLst>
                                    <p:set>
                                      <p:cBhvr rctx="PPT">
                                        <p:cTn id="250" dur="indefinite"/>
                                        <p:tgtEl>
                                          <p:spTgt spid="91"/>
                                        </p:tgtEl>
                                        <p:attrNameLst>
                                          <p:attrName>style.opacity</p:attrName>
                                        </p:attrNameLst>
                                      </p:cBhvr>
                                      <p:to>
                                        <p:strVal val="0.25"/>
                                      </p:to>
                                    </p:set>
                                    <p:animEffect filter="image" prLst="opacity: 0.25">
                                      <p:cBhvr rctx="IE">
                                        <p:cTn id="251" dur="indefinite"/>
                                        <p:tgtEl>
                                          <p:spTgt spid="91"/>
                                        </p:tgtEl>
                                      </p:cBhvr>
                                    </p:animEffect>
                                  </p:childTnLst>
                                </p:cTn>
                              </p:par>
                              <p:par>
                                <p:cTn id="252" presetID="9" presetClass="emph" presetSubtype="0" nodeType="withEffect">
                                  <p:stCondLst>
                                    <p:cond delay="0"/>
                                  </p:stCondLst>
                                  <p:childTnLst>
                                    <p:set>
                                      <p:cBhvr rctx="PPT">
                                        <p:cTn id="253" dur="indefinite"/>
                                        <p:tgtEl>
                                          <p:spTgt spid="92"/>
                                        </p:tgtEl>
                                        <p:attrNameLst>
                                          <p:attrName>style.opacity</p:attrName>
                                        </p:attrNameLst>
                                      </p:cBhvr>
                                      <p:to>
                                        <p:strVal val="0.25"/>
                                      </p:to>
                                    </p:set>
                                    <p:animEffect filter="image" prLst="opacity: 0.25">
                                      <p:cBhvr rctx="IE">
                                        <p:cTn id="254" dur="indefinite"/>
                                        <p:tgtEl>
                                          <p:spTgt spid="92"/>
                                        </p:tgtEl>
                                      </p:cBhvr>
                                    </p:animEffect>
                                  </p:childTnLst>
                                </p:cTn>
                              </p:par>
                              <p:par>
                                <p:cTn id="255" presetID="9" presetClass="emph" presetSubtype="0" grpId="1" nodeType="withEffect">
                                  <p:stCondLst>
                                    <p:cond delay="0"/>
                                  </p:stCondLst>
                                  <p:childTnLst>
                                    <p:set>
                                      <p:cBhvr rctx="PPT">
                                        <p:cTn id="256" dur="indefinite"/>
                                        <p:tgtEl>
                                          <p:spTgt spid="93"/>
                                        </p:tgtEl>
                                        <p:attrNameLst>
                                          <p:attrName>style.opacity</p:attrName>
                                        </p:attrNameLst>
                                      </p:cBhvr>
                                      <p:to>
                                        <p:strVal val="0.25"/>
                                      </p:to>
                                    </p:set>
                                    <p:animEffect filter="image" prLst="opacity: 0.25">
                                      <p:cBhvr rctx="IE">
                                        <p:cTn id="257" dur="indefinite"/>
                                        <p:tgtEl>
                                          <p:spTgt spid="93"/>
                                        </p:tgtEl>
                                      </p:cBhvr>
                                    </p:animEffect>
                                  </p:childTnLst>
                                </p:cTn>
                              </p:par>
                              <p:par>
                                <p:cTn id="258" presetID="9" presetClass="emph" presetSubtype="0" nodeType="withEffect">
                                  <p:stCondLst>
                                    <p:cond delay="0"/>
                                  </p:stCondLst>
                                  <p:childTnLst>
                                    <p:set>
                                      <p:cBhvr rctx="PPT">
                                        <p:cTn id="259" dur="indefinite"/>
                                        <p:tgtEl>
                                          <p:spTgt spid="131"/>
                                        </p:tgtEl>
                                        <p:attrNameLst>
                                          <p:attrName>style.opacity</p:attrName>
                                        </p:attrNameLst>
                                      </p:cBhvr>
                                      <p:to>
                                        <p:strVal val="0.25"/>
                                      </p:to>
                                    </p:set>
                                    <p:animEffect filter="image" prLst="opacity: 0.25">
                                      <p:cBhvr rctx="IE">
                                        <p:cTn id="260" dur="indefinite"/>
                                        <p:tgtEl>
                                          <p:spTgt spid="131"/>
                                        </p:tgtEl>
                                      </p:cBhvr>
                                    </p:animEffect>
                                  </p:childTnLst>
                                </p:cTn>
                              </p:par>
                              <p:par>
                                <p:cTn id="261" presetID="9" presetClass="emph" presetSubtype="0" nodeType="withEffect">
                                  <p:stCondLst>
                                    <p:cond delay="0"/>
                                  </p:stCondLst>
                                  <p:childTnLst>
                                    <p:set>
                                      <p:cBhvr rctx="PPT">
                                        <p:cTn id="262" dur="indefinite"/>
                                        <p:tgtEl>
                                          <p:spTgt spid="132"/>
                                        </p:tgtEl>
                                        <p:attrNameLst>
                                          <p:attrName>style.opacity</p:attrName>
                                        </p:attrNameLst>
                                      </p:cBhvr>
                                      <p:to>
                                        <p:strVal val="0.25"/>
                                      </p:to>
                                    </p:set>
                                    <p:animEffect filter="image" prLst="opacity: 0.25">
                                      <p:cBhvr rctx="IE">
                                        <p:cTn id="263" dur="indefinite"/>
                                        <p:tgtEl>
                                          <p:spTgt spid="132"/>
                                        </p:tgtEl>
                                      </p:cBhvr>
                                    </p:animEffect>
                                  </p:childTnLst>
                                </p:cTn>
                              </p:par>
                              <p:par>
                                <p:cTn id="264" presetID="9" presetClass="emph" presetSubtype="0" grpId="4" nodeType="withEffect">
                                  <p:stCondLst>
                                    <p:cond delay="0"/>
                                  </p:stCondLst>
                                  <p:childTnLst>
                                    <p:set>
                                      <p:cBhvr rctx="PPT">
                                        <p:cTn id="265" dur="indefinite"/>
                                        <p:tgtEl>
                                          <p:spTgt spid="133"/>
                                        </p:tgtEl>
                                        <p:attrNameLst>
                                          <p:attrName>style.opacity</p:attrName>
                                        </p:attrNameLst>
                                      </p:cBhvr>
                                      <p:to>
                                        <p:strVal val="0.25"/>
                                      </p:to>
                                    </p:set>
                                    <p:animEffect filter="image" prLst="opacity: 0.25">
                                      <p:cBhvr rctx="IE">
                                        <p:cTn id="266" dur="indefinite"/>
                                        <p:tgtEl>
                                          <p:spTgt spid="133"/>
                                        </p:tgtEl>
                                      </p:cBhvr>
                                    </p:animEffect>
                                  </p:childTnLst>
                                </p:cTn>
                              </p:par>
                              <p:par>
                                <p:cTn id="267" presetID="9" presetClass="emph" presetSubtype="0" grpId="1" nodeType="withEffect">
                                  <p:stCondLst>
                                    <p:cond delay="0"/>
                                  </p:stCondLst>
                                  <p:childTnLst>
                                    <p:set>
                                      <p:cBhvr rctx="PPT">
                                        <p:cTn id="268" dur="indefinite"/>
                                        <p:tgtEl>
                                          <p:spTgt spid="134"/>
                                        </p:tgtEl>
                                        <p:attrNameLst>
                                          <p:attrName>style.opacity</p:attrName>
                                        </p:attrNameLst>
                                      </p:cBhvr>
                                      <p:to>
                                        <p:strVal val="0.25"/>
                                      </p:to>
                                    </p:set>
                                    <p:animEffect filter="image" prLst="opacity: 0.25">
                                      <p:cBhvr rctx="IE">
                                        <p:cTn id="269" dur="indefinite"/>
                                        <p:tgtEl>
                                          <p:spTgt spid="134"/>
                                        </p:tgtEl>
                                      </p:cBhvr>
                                    </p:animEffect>
                                  </p:childTnLst>
                                </p:cTn>
                              </p:par>
                              <p:par>
                                <p:cTn id="270" presetID="9" presetClass="emph" presetSubtype="0" nodeType="withEffect">
                                  <p:stCondLst>
                                    <p:cond delay="0"/>
                                  </p:stCondLst>
                                  <p:childTnLst>
                                    <p:set>
                                      <p:cBhvr rctx="PPT">
                                        <p:cTn id="271" dur="indefinite"/>
                                        <p:tgtEl>
                                          <p:spTgt spid="74"/>
                                        </p:tgtEl>
                                        <p:attrNameLst>
                                          <p:attrName>style.opacity</p:attrName>
                                        </p:attrNameLst>
                                      </p:cBhvr>
                                      <p:to>
                                        <p:strVal val="0.25"/>
                                      </p:to>
                                    </p:set>
                                    <p:animEffect filter="image" prLst="opacity: 0.25">
                                      <p:cBhvr rctx="IE">
                                        <p:cTn id="272" dur="indefinite"/>
                                        <p:tgtEl>
                                          <p:spTgt spid="74"/>
                                        </p:tgtEl>
                                      </p:cBhvr>
                                    </p:animEffect>
                                  </p:childTnLst>
                                </p:cTn>
                              </p:par>
                              <p:par>
                                <p:cTn id="273" presetID="9" presetClass="emph" presetSubtype="0" grpId="1" nodeType="withEffect">
                                  <p:stCondLst>
                                    <p:cond delay="0"/>
                                  </p:stCondLst>
                                  <p:childTnLst>
                                    <p:set>
                                      <p:cBhvr rctx="PPT">
                                        <p:cTn id="274" dur="indefinite"/>
                                        <p:tgtEl>
                                          <p:spTgt spid="103"/>
                                        </p:tgtEl>
                                        <p:attrNameLst>
                                          <p:attrName>style.opacity</p:attrName>
                                        </p:attrNameLst>
                                      </p:cBhvr>
                                      <p:to>
                                        <p:strVal val="0.25"/>
                                      </p:to>
                                    </p:set>
                                    <p:animEffect filter="image" prLst="opacity: 0.25">
                                      <p:cBhvr rctx="IE">
                                        <p:cTn id="275" dur="indefinite"/>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0" grpId="1" animBg="1"/>
      <p:bldP spid="150" grpId="2" animBg="1"/>
      <p:bldP spid="150" grpId="3" animBg="1"/>
      <p:bldP spid="151" grpId="0" animBg="1"/>
      <p:bldP spid="151" grpId="1" animBg="1"/>
      <p:bldP spid="151" grpId="2" animBg="1"/>
      <p:bldP spid="151" grpId="3" animBg="1"/>
      <p:bldP spid="75" grpId="0"/>
      <p:bldP spid="75" grpId="1"/>
      <p:bldP spid="76" grpId="0"/>
      <p:bldP spid="76" grpId="1"/>
      <p:bldP spid="77" grpId="0"/>
      <p:bldP spid="77" grpId="1"/>
      <p:bldP spid="97" grpId="0" animBg="1"/>
      <p:bldP spid="97" grpId="1" animBg="1"/>
      <p:bldP spid="97" grpId="2" animBg="1"/>
      <p:bldP spid="97" grpId="3" animBg="1"/>
      <p:bldP spid="99" grpId="0" animBg="1"/>
      <p:bldP spid="99" grpId="1" animBg="1"/>
      <p:bldP spid="101" grpId="0"/>
      <p:bldP spid="101" grpId="1"/>
      <p:bldP spid="103" grpId="0"/>
      <p:bldP spid="103" grpId="1"/>
      <p:bldP spid="104" grpId="0"/>
      <p:bldP spid="104" grpId="1"/>
      <p:bldP spid="113" grpId="0" animBg="1"/>
      <p:bldP spid="113" grpId="1" animBg="1"/>
      <p:bldP spid="114" grpId="0"/>
      <p:bldP spid="114" grpId="1"/>
      <p:bldP spid="114" grpId="2"/>
      <p:bldP spid="116" grpId="0" animBg="1"/>
      <p:bldP spid="116" grpId="1" animBg="1"/>
      <p:bldP spid="116" grpId="2" animBg="1"/>
      <p:bldP spid="118" grpId="0"/>
      <p:bldP spid="118" grpId="1"/>
      <p:bldP spid="118" grpId="2"/>
      <p:bldP spid="122" grpId="0" animBg="1"/>
      <p:bldP spid="122" grpId="1" animBg="1"/>
      <p:bldP spid="122" grpId="2" animBg="1"/>
      <p:bldP spid="123" grpId="0" animBg="1"/>
      <p:bldP spid="123" grpId="1" animBg="1"/>
      <p:bldP spid="123" grpId="2" animBg="1"/>
      <p:bldP spid="124" grpId="0" animBg="1"/>
      <p:bldP spid="124" grpId="1" animBg="1"/>
      <p:bldP spid="124" grpId="2" animBg="1"/>
      <p:bldP spid="62" grpId="0" animBg="1"/>
      <p:bldP spid="62" grpId="1" animBg="1"/>
      <p:bldP spid="73" grpId="0" animBg="1"/>
      <p:bldP spid="73" grpId="1" animBg="1"/>
      <p:bldP spid="95" grpId="0" animBg="1"/>
      <p:bldP spid="95" grpId="1" animBg="1"/>
      <p:bldP spid="96" grpId="0" animBg="1"/>
      <p:bldP spid="96" grpId="1" animBg="1"/>
      <p:bldP spid="85" grpId="0"/>
      <p:bldP spid="85" grpId="1"/>
      <p:bldP spid="86" grpId="0" animBg="1"/>
      <p:bldP spid="86" grpId="1" animBg="1"/>
      <p:bldP spid="88" grpId="0" animBg="1"/>
      <p:bldP spid="88" grpId="1" animBg="1"/>
      <p:bldP spid="90" grpId="0" animBg="1"/>
      <p:bldP spid="90" grpId="1" animBg="1"/>
      <p:bldP spid="91" grpId="0"/>
      <p:bldP spid="91" grpId="1"/>
      <p:bldP spid="93" grpId="0" animBg="1"/>
      <p:bldP spid="93" grpId="1" animBg="1"/>
      <p:bldP spid="133" grpId="0"/>
      <p:bldP spid="133" grpId="1"/>
      <p:bldP spid="133" grpId="2"/>
      <p:bldP spid="133" grpId="3"/>
      <p:bldP spid="133" grpId="4"/>
      <p:bldP spid="134" grpId="0" animBg="1"/>
      <p:bldP spid="134" grpId="1"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7" name="Straight Connector 26"/>
          <p:cNvCxnSpPr/>
          <p:nvPr/>
        </p:nvCxnSpPr>
        <p:spPr>
          <a:xfrm rot="5400000" flipH="1" flipV="1">
            <a:off x="3459163" y="2536825"/>
            <a:ext cx="1028700" cy="8667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76802" name="Title 1"/>
          <p:cNvSpPr>
            <a:spLocks noGrp="1"/>
          </p:cNvSpPr>
          <p:nvPr>
            <p:ph type="title"/>
          </p:nvPr>
        </p:nvSpPr>
        <p:spPr/>
        <p:txBody>
          <a:bodyPr/>
          <a:lstStyle/>
          <a:p>
            <a:r>
              <a:rPr lang="en-US" altLang="en-US"/>
              <a:t>VL2: Random Indirection</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A300783-C2F6-4845-8B2A-73BD936A7A6D}" type="slidenum">
              <a:rPr lang="en-US" altLang="en-US" sz="1200">
                <a:solidFill>
                  <a:schemeClr val="tx2"/>
                </a:solidFill>
                <a:latin typeface="Arial Narrow" charset="0"/>
              </a:rPr>
              <a:pPr eaLnBrk="1" hangingPunct="1"/>
              <a:t>54</a:t>
            </a:fld>
            <a:endParaRPr lang="en-US" altLang="en-US" sz="1200">
              <a:solidFill>
                <a:schemeClr val="tx2"/>
              </a:solidFill>
              <a:latin typeface="Arial Narrow" charset="0"/>
            </a:endParaRPr>
          </a:p>
        </p:txBody>
      </p:sp>
      <p:cxnSp>
        <p:nvCxnSpPr>
          <p:cNvPr id="5" name="Straight Connector 4"/>
          <p:cNvCxnSpPr/>
          <p:nvPr/>
        </p:nvCxnSpPr>
        <p:spPr>
          <a:xfrm rot="5400000">
            <a:off x="992982" y="4120356"/>
            <a:ext cx="1039812" cy="32702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rot="10800000" flipV="1">
            <a:off x="1795463" y="3789363"/>
            <a:ext cx="1573212" cy="105251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7" name="Straight Connector 6"/>
          <p:cNvCxnSpPr>
            <a:stCxn id="35" idx="2"/>
          </p:cNvCxnSpPr>
          <p:nvPr/>
        </p:nvCxnSpPr>
        <p:spPr>
          <a:xfrm rot="16200000" flipH="1">
            <a:off x="1698625" y="4021138"/>
            <a:ext cx="1025525" cy="61595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 name="Straight Connector 7"/>
          <p:cNvCxnSpPr>
            <a:stCxn id="36" idx="2"/>
          </p:cNvCxnSpPr>
          <p:nvPr/>
        </p:nvCxnSpPr>
        <p:spPr>
          <a:xfrm rot="5400000">
            <a:off x="2769394" y="4013994"/>
            <a:ext cx="1025525" cy="63023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2133600" y="3763963"/>
            <a:ext cx="1498600" cy="102076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418807" y="4150518"/>
            <a:ext cx="946150" cy="28416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rot="16200000" flipH="1">
            <a:off x="3438525" y="4114801"/>
            <a:ext cx="1006475" cy="2540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rot="10800000" flipV="1">
            <a:off x="5176838" y="3789363"/>
            <a:ext cx="1614487" cy="103663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16200000" flipH="1">
            <a:off x="5078413" y="4070350"/>
            <a:ext cx="1027112" cy="547688"/>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5400000">
            <a:off x="6154737" y="4002088"/>
            <a:ext cx="1033463" cy="668338"/>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5521325" y="3779838"/>
            <a:ext cx="1460500" cy="106203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rot="16200000" flipH="1">
            <a:off x="6820694" y="4188619"/>
            <a:ext cx="1073150" cy="255588"/>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rot="5400000" flipH="1" flipV="1">
            <a:off x="1465263" y="2741613"/>
            <a:ext cx="1020762" cy="50641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1884363" y="2540000"/>
            <a:ext cx="2316162" cy="92392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2168525" y="2484438"/>
            <a:ext cx="3981450" cy="100012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rot="10800000">
            <a:off x="2332038" y="2549525"/>
            <a:ext cx="1076325" cy="9652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5532438" y="2549525"/>
            <a:ext cx="1016000" cy="92551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rot="10800000">
            <a:off x="2689225" y="2489200"/>
            <a:ext cx="4051300" cy="10064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rot="10800000">
            <a:off x="4587875" y="2498725"/>
            <a:ext cx="2366963" cy="99695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rot="16200000" flipV="1">
            <a:off x="6372226" y="2740025"/>
            <a:ext cx="1084262" cy="54768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a:xfrm rot="10800000">
            <a:off x="2484438" y="2509838"/>
            <a:ext cx="2528887" cy="9652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rot="16200000" flipV="1">
            <a:off x="4409281" y="2615407"/>
            <a:ext cx="985837" cy="79375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8" name="Straight Connector 87"/>
          <p:cNvCxnSpPr/>
          <p:nvPr/>
        </p:nvCxnSpPr>
        <p:spPr>
          <a:xfrm flipV="1">
            <a:off x="3835400" y="2540000"/>
            <a:ext cx="2498725" cy="9556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35" name="Rectangle 34"/>
          <p:cNvSpPr/>
          <p:nvPr/>
        </p:nvSpPr>
        <p:spPr>
          <a:xfrm>
            <a:off x="1522413" y="3471863"/>
            <a:ext cx="762000" cy="34448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sp>
        <p:nvSpPr>
          <p:cNvPr id="36" name="Rectangle 35"/>
          <p:cNvSpPr/>
          <p:nvPr/>
        </p:nvSpPr>
        <p:spPr>
          <a:xfrm>
            <a:off x="3216275" y="3471863"/>
            <a:ext cx="762000" cy="34448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sp>
        <p:nvSpPr>
          <p:cNvPr id="37" name="Rectangle 36"/>
          <p:cNvSpPr/>
          <p:nvPr/>
        </p:nvSpPr>
        <p:spPr>
          <a:xfrm>
            <a:off x="4910138" y="3471863"/>
            <a:ext cx="762000" cy="34448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sp>
        <p:nvSpPr>
          <p:cNvPr id="42" name="Rectangle 41"/>
          <p:cNvSpPr/>
          <p:nvPr/>
        </p:nvSpPr>
        <p:spPr>
          <a:xfrm>
            <a:off x="6604000" y="3495675"/>
            <a:ext cx="762000" cy="34448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cxnSp>
        <p:nvCxnSpPr>
          <p:cNvPr id="105" name="Straight Connector 104"/>
          <p:cNvCxnSpPr>
            <a:stCxn id="18" idx="2"/>
            <a:endCxn id="106" idx="3"/>
          </p:cNvCxnSpPr>
          <p:nvPr/>
        </p:nvCxnSpPr>
        <p:spPr>
          <a:xfrm rot="5400000">
            <a:off x="2399506" y="5430044"/>
            <a:ext cx="652463" cy="31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06" name="Flowchart: Predefined Process 105"/>
          <p:cNvSpPr/>
          <p:nvPr/>
        </p:nvSpPr>
        <p:spPr>
          <a:xfrm rot="16200000">
            <a:off x="2516981" y="5603082"/>
            <a:ext cx="414337"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07" name="TextBox 106"/>
          <p:cNvSpPr txBox="1">
            <a:spLocks noChangeArrowheads="1"/>
          </p:cNvSpPr>
          <p:nvPr/>
        </p:nvSpPr>
        <p:spPr bwMode="auto">
          <a:xfrm>
            <a:off x="2328863" y="5870575"/>
            <a:ext cx="792162"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x</a:t>
            </a:r>
            <a:endParaRPr lang="en-US" altLang="en-US" sz="2000" b="1" i="1" baseline="-16000">
              <a:solidFill>
                <a:srgbClr val="FFFFFF"/>
              </a:solidFill>
              <a:latin typeface="Cambria" charset="0"/>
            </a:endParaRPr>
          </a:p>
        </p:txBody>
      </p:sp>
      <p:cxnSp>
        <p:nvCxnSpPr>
          <p:cNvPr id="109" name="Straight Connector 108"/>
          <p:cNvCxnSpPr>
            <a:stCxn id="19" idx="2"/>
            <a:endCxn id="110" idx="3"/>
          </p:cNvCxnSpPr>
          <p:nvPr/>
        </p:nvCxnSpPr>
        <p:spPr>
          <a:xfrm rot="16200000" flipH="1">
            <a:off x="3532187" y="5429251"/>
            <a:ext cx="652463" cy="476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10" name="Flowchart: Predefined Process 109"/>
          <p:cNvSpPr/>
          <p:nvPr/>
        </p:nvSpPr>
        <p:spPr>
          <a:xfrm rot="16200000">
            <a:off x="3653631" y="5603082"/>
            <a:ext cx="414337"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11" name="TextBox 110"/>
          <p:cNvSpPr txBox="1">
            <a:spLocks noChangeArrowheads="1"/>
          </p:cNvSpPr>
          <p:nvPr/>
        </p:nvSpPr>
        <p:spPr bwMode="auto">
          <a:xfrm>
            <a:off x="3463925" y="5870575"/>
            <a:ext cx="7937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y</a:t>
            </a:r>
            <a:endParaRPr lang="en-US" altLang="en-US" sz="2000" b="1" i="1" baseline="-16000">
              <a:solidFill>
                <a:srgbClr val="FFFFFF"/>
              </a:solidFill>
              <a:latin typeface="Cambria" charset="0"/>
            </a:endParaRPr>
          </a:p>
        </p:txBody>
      </p:sp>
      <p:sp>
        <p:nvSpPr>
          <p:cNvPr id="113" name="Freeform 112"/>
          <p:cNvSpPr/>
          <p:nvPr/>
        </p:nvSpPr>
        <p:spPr>
          <a:xfrm>
            <a:off x="2895600" y="3733800"/>
            <a:ext cx="1117600" cy="1036638"/>
          </a:xfrm>
          <a:custGeom>
            <a:avLst/>
            <a:gdLst>
              <a:gd name="connsiteX0" fmla="*/ 0 w 1117600"/>
              <a:gd name="connsiteY0" fmla="*/ 1076960 h 1076960"/>
              <a:gd name="connsiteX1" fmla="*/ 822960 w 1117600"/>
              <a:gd name="connsiteY1" fmla="*/ 0 h 1076960"/>
              <a:gd name="connsiteX2" fmla="*/ 1117600 w 1117600"/>
              <a:gd name="connsiteY2" fmla="*/ 1066800 h 1076960"/>
            </a:gdLst>
            <a:ahLst/>
            <a:cxnLst>
              <a:cxn ang="0">
                <a:pos x="connsiteX0" y="connsiteY0"/>
              </a:cxn>
              <a:cxn ang="0">
                <a:pos x="connsiteX1" y="connsiteY1"/>
              </a:cxn>
              <a:cxn ang="0">
                <a:pos x="connsiteX2" y="connsiteY2"/>
              </a:cxn>
            </a:cxnLst>
            <a:rect l="l" t="t" r="r" b="b"/>
            <a:pathLst>
              <a:path w="1117600" h="1076960">
                <a:moveTo>
                  <a:pt x="0" y="1076960"/>
                </a:moveTo>
                <a:lnTo>
                  <a:pt x="822960" y="0"/>
                </a:lnTo>
                <a:lnTo>
                  <a:pt x="1117600" y="1066800"/>
                </a:ln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dirty="0"/>
          </a:p>
        </p:txBody>
      </p:sp>
      <p:sp>
        <p:nvSpPr>
          <p:cNvPr id="114" name="Rectangle 113"/>
          <p:cNvSpPr/>
          <p:nvPr/>
        </p:nvSpPr>
        <p:spPr>
          <a:xfrm>
            <a:off x="1733550"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15" name="Rectangle 114"/>
          <p:cNvSpPr/>
          <p:nvPr/>
        </p:nvSpPr>
        <p:spPr>
          <a:xfrm>
            <a:off x="971550" y="5334000"/>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a:t>
            </a:r>
            <a:r>
              <a:rPr lang="en-US" sz="1600" b="1" i="1" baseline="-16000">
                <a:solidFill>
                  <a:srgbClr val="FFFFFF"/>
                </a:solidFill>
                <a:latin typeface="Cambria" charset="0"/>
                <a:ea typeface="ＭＳ Ｐゴシック" charset="0"/>
                <a:cs typeface="ＭＳ Ｐゴシック" charset="0"/>
              </a:rPr>
              <a:t>3</a:t>
            </a:r>
          </a:p>
        </p:txBody>
      </p:sp>
      <p:sp>
        <p:nvSpPr>
          <p:cNvPr id="116" name="Rectangle 115"/>
          <p:cNvSpPr/>
          <p:nvPr/>
        </p:nvSpPr>
        <p:spPr>
          <a:xfrm>
            <a:off x="1352550"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y</a:t>
            </a:r>
            <a:endParaRPr lang="en-US" sz="1600" b="1" i="1" baseline="-16000">
              <a:solidFill>
                <a:srgbClr val="FFFFFF"/>
              </a:solidFill>
              <a:latin typeface="Cambria" charset="0"/>
              <a:ea typeface="ＭＳ Ｐゴシック" charset="0"/>
              <a:cs typeface="ＭＳ Ｐゴシック" charset="0"/>
            </a:endParaRPr>
          </a:p>
        </p:txBody>
      </p:sp>
      <p:cxnSp>
        <p:nvCxnSpPr>
          <p:cNvPr id="120" name="Straight Connector 119"/>
          <p:cNvCxnSpPr>
            <a:stCxn id="21" idx="2"/>
            <a:endCxn id="121" idx="3"/>
          </p:cNvCxnSpPr>
          <p:nvPr/>
        </p:nvCxnSpPr>
        <p:spPr>
          <a:xfrm rot="16200000" flipH="1">
            <a:off x="5788025" y="5429250"/>
            <a:ext cx="652463" cy="476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21" name="Flowchart: Predefined Process 120"/>
          <p:cNvSpPr/>
          <p:nvPr/>
        </p:nvSpPr>
        <p:spPr>
          <a:xfrm rot="16200000">
            <a:off x="5909469" y="5603082"/>
            <a:ext cx="414337"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22" name="TextBox 121"/>
          <p:cNvSpPr txBox="1">
            <a:spLocks noChangeArrowheads="1"/>
          </p:cNvSpPr>
          <p:nvPr/>
        </p:nvSpPr>
        <p:spPr bwMode="auto">
          <a:xfrm>
            <a:off x="5719763" y="5870575"/>
            <a:ext cx="792162"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z</a:t>
            </a:r>
            <a:endParaRPr lang="en-US" altLang="en-US" sz="2000" b="1" i="1" baseline="-16000">
              <a:solidFill>
                <a:srgbClr val="FFFFFF"/>
              </a:solidFill>
              <a:latin typeface="Cambria" charset="0"/>
            </a:endParaRPr>
          </a:p>
        </p:txBody>
      </p:sp>
      <p:sp>
        <p:nvSpPr>
          <p:cNvPr id="124" name="Rectangle 123"/>
          <p:cNvSpPr/>
          <p:nvPr/>
        </p:nvSpPr>
        <p:spPr>
          <a:xfrm>
            <a:off x="1733550"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25" name="Rectangle 124"/>
          <p:cNvSpPr/>
          <p:nvPr/>
        </p:nvSpPr>
        <p:spPr>
          <a:xfrm>
            <a:off x="971550" y="5334000"/>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a:t>
            </a:r>
            <a:r>
              <a:rPr lang="en-US" sz="1600" b="1" i="1" baseline="-16000">
                <a:solidFill>
                  <a:srgbClr val="FFFFFF"/>
                </a:solidFill>
                <a:latin typeface="Cambria" charset="0"/>
                <a:ea typeface="ＭＳ Ｐゴシック" charset="0"/>
                <a:cs typeface="ＭＳ Ｐゴシック" charset="0"/>
              </a:rPr>
              <a:t>5</a:t>
            </a:r>
          </a:p>
        </p:txBody>
      </p:sp>
      <p:sp>
        <p:nvSpPr>
          <p:cNvPr id="126" name="Rectangle 125"/>
          <p:cNvSpPr/>
          <p:nvPr/>
        </p:nvSpPr>
        <p:spPr>
          <a:xfrm>
            <a:off x="1352550"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z</a:t>
            </a:r>
            <a:endParaRPr lang="en-US" sz="1600" b="1" i="1" baseline="-16000">
              <a:solidFill>
                <a:srgbClr val="FFFFFF"/>
              </a:solidFill>
              <a:latin typeface="Cambria" charset="0"/>
              <a:ea typeface="ＭＳ Ｐゴシック" charset="0"/>
              <a:cs typeface="ＭＳ Ｐゴシック" charset="0"/>
            </a:endParaRPr>
          </a:p>
        </p:txBody>
      </p:sp>
      <p:sp>
        <p:nvSpPr>
          <p:cNvPr id="34" name="Rectangle 33"/>
          <p:cNvSpPr/>
          <p:nvPr/>
        </p:nvSpPr>
        <p:spPr>
          <a:xfrm>
            <a:off x="5989638" y="2220913"/>
            <a:ext cx="762000" cy="3429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b="1" i="1" baseline="-16000">
              <a:solidFill>
                <a:srgbClr val="003300"/>
              </a:solidFill>
              <a:latin typeface="Cambria" charset="0"/>
              <a:ea typeface="ＭＳ Ｐゴシック" charset="0"/>
              <a:cs typeface="ＭＳ Ｐゴシック" charset="0"/>
            </a:endParaRPr>
          </a:p>
        </p:txBody>
      </p:sp>
      <p:sp>
        <p:nvSpPr>
          <p:cNvPr id="33" name="Rectangle 32"/>
          <p:cNvSpPr/>
          <p:nvPr/>
        </p:nvSpPr>
        <p:spPr>
          <a:xfrm>
            <a:off x="4035425" y="2220913"/>
            <a:ext cx="762000" cy="3429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b="1" i="1" baseline="-16000">
              <a:solidFill>
                <a:srgbClr val="003300"/>
              </a:solidFill>
              <a:latin typeface="Cambria" charset="0"/>
              <a:ea typeface="ＭＳ Ｐゴシック" charset="0"/>
              <a:cs typeface="ＭＳ Ｐゴシック" charset="0"/>
            </a:endParaRPr>
          </a:p>
        </p:txBody>
      </p:sp>
      <p:sp>
        <p:nvSpPr>
          <p:cNvPr id="32" name="Rectangle 31"/>
          <p:cNvSpPr/>
          <p:nvPr/>
        </p:nvSpPr>
        <p:spPr>
          <a:xfrm>
            <a:off x="2081213" y="2220913"/>
            <a:ext cx="762000" cy="3429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b="1" i="1" baseline="-16000">
              <a:solidFill>
                <a:srgbClr val="003300"/>
              </a:solidFill>
              <a:latin typeface="Cambria" charset="0"/>
              <a:ea typeface="ＭＳ Ｐゴシック" charset="0"/>
              <a:cs typeface="ＭＳ Ｐゴシック" charset="0"/>
            </a:endParaRPr>
          </a:p>
        </p:txBody>
      </p:sp>
      <p:sp>
        <p:nvSpPr>
          <p:cNvPr id="127" name="TextBox 126"/>
          <p:cNvSpPr txBox="1">
            <a:spLocks noChangeArrowheads="1"/>
          </p:cNvSpPr>
          <p:nvPr/>
        </p:nvSpPr>
        <p:spPr bwMode="auto">
          <a:xfrm>
            <a:off x="5973763" y="2295525"/>
            <a:ext cx="79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latin typeface="Cambria" charset="0"/>
              </a:rPr>
              <a:t>I</a:t>
            </a:r>
            <a:r>
              <a:rPr lang="en-US" altLang="en-US" sz="2000" b="1" i="1" baseline="-16000">
                <a:latin typeface="Cambria" charset="0"/>
              </a:rPr>
              <a:t>ANY</a:t>
            </a:r>
          </a:p>
        </p:txBody>
      </p:sp>
      <p:sp>
        <p:nvSpPr>
          <p:cNvPr id="128" name="TextBox 127"/>
          <p:cNvSpPr txBox="1">
            <a:spLocks noChangeArrowheads="1"/>
          </p:cNvSpPr>
          <p:nvPr/>
        </p:nvSpPr>
        <p:spPr bwMode="auto">
          <a:xfrm>
            <a:off x="4022725" y="2295525"/>
            <a:ext cx="793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latin typeface="Cambria" charset="0"/>
              </a:rPr>
              <a:t>I</a:t>
            </a:r>
            <a:r>
              <a:rPr lang="en-US" altLang="en-US" sz="2000" b="1" i="1" baseline="-16000">
                <a:latin typeface="Cambria" charset="0"/>
              </a:rPr>
              <a:t>ANY</a:t>
            </a:r>
          </a:p>
        </p:txBody>
      </p:sp>
      <p:sp>
        <p:nvSpPr>
          <p:cNvPr id="129" name="TextBox 128"/>
          <p:cNvSpPr txBox="1">
            <a:spLocks noChangeArrowheads="1"/>
          </p:cNvSpPr>
          <p:nvPr/>
        </p:nvSpPr>
        <p:spPr bwMode="auto">
          <a:xfrm>
            <a:off x="2057400" y="2293938"/>
            <a:ext cx="7921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latin typeface="Cambria" charset="0"/>
              </a:rPr>
              <a:t>I</a:t>
            </a:r>
            <a:r>
              <a:rPr lang="en-US" altLang="en-US" sz="2000" b="1" i="1" baseline="-16000">
                <a:latin typeface="Cambria" charset="0"/>
              </a:rPr>
              <a:t>ANY</a:t>
            </a:r>
          </a:p>
        </p:txBody>
      </p:sp>
      <p:sp>
        <p:nvSpPr>
          <p:cNvPr id="118" name="Freeform 117"/>
          <p:cNvSpPr/>
          <p:nvPr/>
        </p:nvSpPr>
        <p:spPr>
          <a:xfrm>
            <a:off x="1819275" y="2514600"/>
            <a:ext cx="4064000" cy="2244725"/>
          </a:xfrm>
          <a:custGeom>
            <a:avLst/>
            <a:gdLst>
              <a:gd name="connsiteX0" fmla="*/ 711200 w 4064000"/>
              <a:gd name="connsiteY0" fmla="*/ 2346960 h 2357120"/>
              <a:gd name="connsiteX1" fmla="*/ 0 w 4064000"/>
              <a:gd name="connsiteY1" fmla="*/ 1168400 h 2357120"/>
              <a:gd name="connsiteX2" fmla="*/ 497840 w 4064000"/>
              <a:gd name="connsiteY2" fmla="*/ 0 h 2357120"/>
              <a:gd name="connsiteX3" fmla="*/ 3464560 w 4064000"/>
              <a:gd name="connsiteY3" fmla="*/ 1127760 h 2357120"/>
              <a:gd name="connsiteX4" fmla="*/ 4064000 w 4064000"/>
              <a:gd name="connsiteY4" fmla="*/ 235712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357120">
                <a:moveTo>
                  <a:pt x="711200" y="2346960"/>
                </a:moveTo>
                <a:lnTo>
                  <a:pt x="0" y="1168400"/>
                </a:lnTo>
                <a:lnTo>
                  <a:pt x="497840" y="0"/>
                </a:lnTo>
                <a:lnTo>
                  <a:pt x="3464560" y="1127760"/>
                </a:lnTo>
                <a:lnTo>
                  <a:pt x="4064000" y="2357120"/>
                </a:ln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dirty="0"/>
          </a:p>
        </p:txBody>
      </p:sp>
      <p:sp>
        <p:nvSpPr>
          <p:cNvPr id="132" name="Rectangle 131"/>
          <p:cNvSpPr/>
          <p:nvPr/>
        </p:nvSpPr>
        <p:spPr>
          <a:xfrm>
            <a:off x="590550" y="5334000"/>
            <a:ext cx="381000" cy="30480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chemeClr val="tx1"/>
                </a:solidFill>
                <a:latin typeface="Cambria" charset="0"/>
                <a:ea typeface="ＭＳ Ｐゴシック" charset="0"/>
                <a:cs typeface="ＭＳ Ｐゴシック" charset="0"/>
              </a:rPr>
              <a:t>I</a:t>
            </a:r>
            <a:r>
              <a:rPr lang="en-US" sz="1600" b="1" i="1" baseline="-16000">
                <a:solidFill>
                  <a:schemeClr val="tx1"/>
                </a:solidFill>
                <a:latin typeface="Cambria" charset="0"/>
                <a:ea typeface="ＭＳ Ｐゴシック" charset="0"/>
                <a:cs typeface="ＭＳ Ｐゴシック" charset="0"/>
              </a:rPr>
              <a:t>ANY</a:t>
            </a:r>
          </a:p>
        </p:txBody>
      </p:sp>
      <p:sp>
        <p:nvSpPr>
          <p:cNvPr id="133" name="TextBox 132"/>
          <p:cNvSpPr txBox="1"/>
          <p:nvPr/>
        </p:nvSpPr>
        <p:spPr>
          <a:xfrm>
            <a:off x="741363" y="1279525"/>
            <a:ext cx="7716837" cy="549275"/>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b="1" dirty="0">
                <a:solidFill>
                  <a:srgbClr val="FFFFFF"/>
                </a:solidFill>
              </a:rPr>
              <a:t>Cope with arbitrary TMs with very little overhead</a:t>
            </a:r>
          </a:p>
        </p:txBody>
      </p:sp>
      <p:grpSp>
        <p:nvGrpSpPr>
          <p:cNvPr id="2" name="Group 148"/>
          <p:cNvGrpSpPr>
            <a:grpSpLocks/>
          </p:cNvGrpSpPr>
          <p:nvPr/>
        </p:nvGrpSpPr>
        <p:grpSpPr bwMode="auto">
          <a:xfrm>
            <a:off x="7040563" y="2133600"/>
            <a:ext cx="1905000" cy="1371600"/>
            <a:chOff x="7162800" y="2286000"/>
            <a:chExt cx="1905000" cy="1447800"/>
          </a:xfrm>
        </p:grpSpPr>
        <p:sp>
          <p:nvSpPr>
            <p:cNvPr id="148" name="Rectangle 147"/>
            <p:cNvSpPr/>
            <p:nvPr/>
          </p:nvSpPr>
          <p:spPr bwMode="auto">
            <a:xfrm>
              <a:off x="7162800" y="2286000"/>
              <a:ext cx="1905000" cy="1447800"/>
            </a:xfrm>
            <a:prstGeom prst="rect">
              <a:avLst/>
            </a:prstGeom>
            <a:solidFill>
              <a:schemeClr val="bg1">
                <a:lumMod val="75000"/>
              </a:schemeClr>
            </a:soli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tIns="91440"/>
            <a:lstStyle/>
            <a:p>
              <a:pPr algn="ctr">
                <a:defRPr/>
              </a:pPr>
              <a:endParaRPr lang="en-US" sz="2000" dirty="0">
                <a:solidFill>
                  <a:schemeClr val="tx1">
                    <a:alpha val="100000"/>
                  </a:schemeClr>
                </a:solidFill>
                <a:cs typeface="Times New Roman"/>
              </a:endParaRPr>
            </a:p>
          </p:txBody>
        </p:sp>
        <p:cxnSp>
          <p:nvCxnSpPr>
            <p:cNvPr id="143" name="Straight Connector 142"/>
            <p:cNvCxnSpPr/>
            <p:nvPr/>
          </p:nvCxnSpPr>
          <p:spPr>
            <a:xfrm rot="10800000">
              <a:off x="8534400" y="2666383"/>
              <a:ext cx="381000" cy="1675"/>
            </a:xfrm>
            <a:prstGeom prst="line">
              <a:avLst/>
            </a:prstGeom>
            <a:ln>
              <a:solidFill>
                <a:srgbClr val="0066FF"/>
              </a:solidFill>
            </a:ln>
          </p:spPr>
          <p:style>
            <a:lnRef idx="2">
              <a:schemeClr val="dk1"/>
            </a:lnRef>
            <a:fillRef idx="0">
              <a:schemeClr val="dk1"/>
            </a:fillRef>
            <a:effectRef idx="1">
              <a:schemeClr val="dk1"/>
            </a:effectRef>
            <a:fontRef idx="minor">
              <a:schemeClr val="tx1"/>
            </a:fontRef>
          </p:style>
        </p:cxnSp>
        <p:sp>
          <p:nvSpPr>
            <p:cNvPr id="76866" name="TextBox 144"/>
            <p:cNvSpPr txBox="1">
              <a:spLocks noChangeArrowheads="1"/>
            </p:cNvSpPr>
            <p:nvPr/>
          </p:nvSpPr>
          <p:spPr bwMode="auto">
            <a:xfrm>
              <a:off x="7162800" y="2373868"/>
              <a:ext cx="1287319"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0066FF"/>
                  </a:solidFill>
                </a:rPr>
                <a:t>Links used </a:t>
              </a:r>
              <a:br>
                <a:rPr lang="en-US" altLang="en-US" sz="1800">
                  <a:solidFill>
                    <a:srgbClr val="0066FF"/>
                  </a:solidFill>
                </a:rPr>
              </a:br>
              <a:r>
                <a:rPr lang="en-US" altLang="en-US" sz="1800">
                  <a:solidFill>
                    <a:srgbClr val="0066FF"/>
                  </a:solidFill>
                </a:rPr>
                <a:t>for up paths</a:t>
              </a:r>
            </a:p>
          </p:txBody>
        </p:sp>
        <p:cxnSp>
          <p:nvCxnSpPr>
            <p:cNvPr id="146" name="Straight Connector 145"/>
            <p:cNvCxnSpPr/>
            <p:nvPr/>
          </p:nvCxnSpPr>
          <p:spPr>
            <a:xfrm rot="10800000">
              <a:off x="8534400" y="3274660"/>
              <a:ext cx="381000" cy="167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76868" name="TextBox 146"/>
            <p:cNvSpPr txBox="1">
              <a:spLocks noChangeArrowheads="1"/>
            </p:cNvSpPr>
            <p:nvPr/>
          </p:nvSpPr>
          <p:spPr bwMode="auto">
            <a:xfrm>
              <a:off x="7162800" y="3048000"/>
              <a:ext cx="1569435"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FF0000"/>
                  </a:solidFill>
                </a:rPr>
                <a:t>Links used</a:t>
              </a:r>
              <a:br>
                <a:rPr lang="en-US" altLang="en-US" sz="1800">
                  <a:solidFill>
                    <a:srgbClr val="FF0000"/>
                  </a:solidFill>
                </a:rPr>
              </a:br>
              <a:r>
                <a:rPr lang="en-US" altLang="en-US" sz="1800">
                  <a:solidFill>
                    <a:srgbClr val="FF0000"/>
                  </a:solidFill>
                </a:rPr>
                <a:t>for down paths</a:t>
              </a:r>
            </a:p>
          </p:txBody>
        </p:sp>
      </p:grpSp>
      <p:sp>
        <p:nvSpPr>
          <p:cNvPr id="17" name="Rectangle 16"/>
          <p:cNvSpPr/>
          <p:nvPr/>
        </p:nvSpPr>
        <p:spPr>
          <a:xfrm>
            <a:off x="1219200"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1</a:t>
            </a:r>
          </a:p>
        </p:txBody>
      </p:sp>
      <p:sp>
        <p:nvSpPr>
          <p:cNvPr id="18" name="Rectangle 17"/>
          <p:cNvSpPr/>
          <p:nvPr/>
        </p:nvSpPr>
        <p:spPr>
          <a:xfrm>
            <a:off x="2346325"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2</a:t>
            </a:r>
          </a:p>
        </p:txBody>
      </p:sp>
      <p:sp>
        <p:nvSpPr>
          <p:cNvPr id="19" name="Rectangle 18"/>
          <p:cNvSpPr/>
          <p:nvPr/>
        </p:nvSpPr>
        <p:spPr>
          <a:xfrm>
            <a:off x="3475038"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3</a:t>
            </a:r>
          </a:p>
        </p:txBody>
      </p:sp>
      <p:sp>
        <p:nvSpPr>
          <p:cNvPr id="20" name="Rectangle 19"/>
          <p:cNvSpPr/>
          <p:nvPr/>
        </p:nvSpPr>
        <p:spPr>
          <a:xfrm>
            <a:off x="4602163"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4</a:t>
            </a:r>
          </a:p>
        </p:txBody>
      </p:sp>
      <p:sp>
        <p:nvSpPr>
          <p:cNvPr id="21" name="Rectangle 20"/>
          <p:cNvSpPr/>
          <p:nvPr/>
        </p:nvSpPr>
        <p:spPr>
          <a:xfrm>
            <a:off x="5730875"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5</a:t>
            </a:r>
          </a:p>
        </p:txBody>
      </p:sp>
      <p:sp>
        <p:nvSpPr>
          <p:cNvPr id="22" name="Rectangle 21"/>
          <p:cNvSpPr/>
          <p:nvPr/>
        </p:nvSpPr>
        <p:spPr>
          <a:xfrm>
            <a:off x="6858000"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6</a:t>
            </a:r>
          </a:p>
        </p:txBody>
      </p:sp>
      <p:sp>
        <p:nvSpPr>
          <p:cNvPr id="131" name="Rounded Rectangle 130"/>
          <p:cNvSpPr/>
          <p:nvPr/>
        </p:nvSpPr>
        <p:spPr>
          <a:xfrm>
            <a:off x="990600" y="3657600"/>
            <a:ext cx="7086600" cy="2103438"/>
          </a:xfrm>
          <a:prstGeom prst="roundRect">
            <a:avLst>
              <a:gd name="adj" fmla="val 13646"/>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marL="284163" indent="-223838" algn="ctr">
              <a:tabLst>
                <a:tab pos="284163" algn="l"/>
              </a:tabLst>
              <a:defRPr/>
            </a:pPr>
            <a:r>
              <a:rPr lang="en-US" altLang="ko-KR" b="1" dirty="0">
                <a:solidFill>
                  <a:srgbClr val="000000"/>
                </a:solidFill>
              </a:rPr>
              <a:t>[ ECMP + IP Anycast ]</a:t>
            </a:r>
          </a:p>
          <a:p>
            <a:pPr marL="284163" indent="-223838">
              <a:buFont typeface="Arial" pitchFamily="34" charset="0"/>
              <a:buChar char="•"/>
              <a:tabLst>
                <a:tab pos="284163" algn="l"/>
              </a:tabLst>
              <a:defRPr/>
            </a:pPr>
            <a:r>
              <a:rPr lang="en-US" altLang="ko-KR" sz="2000" b="1" dirty="0">
                <a:solidFill>
                  <a:srgbClr val="000000"/>
                </a:solidFill>
              </a:rPr>
              <a:t>Harness huge bisection bandwidth</a:t>
            </a:r>
          </a:p>
          <a:p>
            <a:pPr marL="284163" indent="-223838">
              <a:buFont typeface="Arial" pitchFamily="34" charset="0"/>
              <a:buChar char="•"/>
              <a:tabLst>
                <a:tab pos="284163" algn="l"/>
              </a:tabLst>
              <a:defRPr/>
            </a:pPr>
            <a:r>
              <a:rPr lang="en-US" altLang="ko-KR" sz="2000" b="1" dirty="0">
                <a:solidFill>
                  <a:srgbClr val="000000"/>
                </a:solidFill>
              </a:rPr>
              <a:t>Obviate esoteric traffic engineering or optimization</a:t>
            </a:r>
          </a:p>
          <a:p>
            <a:pPr marL="284163" indent="-223838">
              <a:buFont typeface="Arial" pitchFamily="34" charset="0"/>
              <a:buChar char="•"/>
              <a:tabLst>
                <a:tab pos="284163" algn="l"/>
              </a:tabLst>
              <a:defRPr/>
            </a:pPr>
            <a:r>
              <a:rPr lang="en-US" altLang="ko-KR" sz="2000" b="1" dirty="0">
                <a:solidFill>
                  <a:srgbClr val="000000"/>
                </a:solidFill>
              </a:rPr>
              <a:t>Ensure robustness to failures</a:t>
            </a:r>
          </a:p>
          <a:p>
            <a:pPr marL="284163" indent="-223838">
              <a:buFont typeface="Arial" pitchFamily="34" charset="0"/>
              <a:buChar char="•"/>
              <a:tabLst>
                <a:tab pos="284163" algn="l"/>
              </a:tabLst>
              <a:defRPr/>
            </a:pPr>
            <a:r>
              <a:rPr lang="en-US" altLang="ko-KR" sz="2000" b="1" dirty="0">
                <a:solidFill>
                  <a:srgbClr val="000000"/>
                </a:solidFill>
              </a:rPr>
              <a:t>Work with switch mechanisms available today</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11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3"/>
                                        </p:tgtEl>
                                        <p:attrNameLst>
                                          <p:attrName>style.visibility</p:attrName>
                                        </p:attrNameLst>
                                      </p:cBhvr>
                                      <p:to>
                                        <p:strVal val="hidden"/>
                                      </p:to>
                                    </p:set>
                                  </p:childTnLst>
                                </p:cTn>
                              </p:par>
                            </p:childTnLst>
                          </p:cTn>
                        </p:par>
                        <p:par>
                          <p:cTn id="53" fill="hold" nodeType="afterGroup">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12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2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7" presetClass="emph" presetSubtype="2" fill="hold" nodeType="clickEffect">
                                  <p:stCondLst>
                                    <p:cond delay="0"/>
                                  </p:stCondLst>
                                  <p:childTnLst>
                                    <p:animClr clrSpc="rgb" dir="cw">
                                      <p:cBhvr>
                                        <p:cTn id="65" dur="500" fill="hold"/>
                                        <p:tgtEl>
                                          <p:spTgt spid="23"/>
                                        </p:tgtEl>
                                        <p:attrNameLst>
                                          <p:attrName>stroke.color</p:attrName>
                                        </p:attrNameLst>
                                      </p:cBhvr>
                                      <p:to>
                                        <a:schemeClr val="hlink"/>
                                      </p:to>
                                    </p:animClr>
                                    <p:set>
                                      <p:cBhvr>
                                        <p:cTn id="66" dur="500" fill="hold"/>
                                        <p:tgtEl>
                                          <p:spTgt spid="23"/>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7"/>
                                        </p:tgtEl>
                                        <p:attrNameLst>
                                          <p:attrName>stroke.color</p:attrName>
                                        </p:attrNameLst>
                                      </p:cBhvr>
                                      <p:to>
                                        <a:schemeClr val="hlink"/>
                                      </p:to>
                                    </p:animClr>
                                    <p:set>
                                      <p:cBhvr>
                                        <p:cTn id="69" dur="500" fill="hold"/>
                                        <p:tgtEl>
                                          <p:spTgt spid="7"/>
                                        </p:tgtEl>
                                        <p:attrNameLst>
                                          <p:attrName>stroke.on</p:attrName>
                                        </p:attrNameLst>
                                      </p:cBhvr>
                                      <p:to>
                                        <p:strVal val="true"/>
                                      </p:to>
                                    </p:set>
                                  </p:childTnLst>
                                </p:cTn>
                              </p:par>
                              <p:par>
                                <p:cTn id="70" presetID="7" presetClass="emph" presetSubtype="2" fill="hold" nodeType="withEffect">
                                  <p:stCondLst>
                                    <p:cond delay="0"/>
                                  </p:stCondLst>
                                  <p:childTnLst>
                                    <p:animClr clrSpc="rgb" dir="cw">
                                      <p:cBhvr>
                                        <p:cTn id="71" dur="500" fill="hold"/>
                                        <p:tgtEl>
                                          <p:spTgt spid="8"/>
                                        </p:tgtEl>
                                        <p:attrNameLst>
                                          <p:attrName>stroke.color</p:attrName>
                                        </p:attrNameLst>
                                      </p:cBhvr>
                                      <p:to>
                                        <a:schemeClr val="hlink"/>
                                      </p:to>
                                    </p:animClr>
                                    <p:set>
                                      <p:cBhvr>
                                        <p:cTn id="72" dur="500" fill="hold"/>
                                        <p:tgtEl>
                                          <p:spTgt spid="8"/>
                                        </p:tgtEl>
                                        <p:attrNameLst>
                                          <p:attrName>stroke.on</p:attrName>
                                        </p:attrNameLst>
                                      </p:cBhvr>
                                      <p:to>
                                        <p:strVal val="true"/>
                                      </p:to>
                                    </p:set>
                                  </p:childTnLst>
                                </p:cTn>
                              </p:par>
                              <p:par>
                                <p:cTn id="73" presetID="7" presetClass="emph" presetSubtype="2" fill="hold" nodeType="withEffect">
                                  <p:stCondLst>
                                    <p:cond delay="0"/>
                                  </p:stCondLst>
                                  <p:childTnLst>
                                    <p:animClr clrSpc="rgb" dir="cw">
                                      <p:cBhvr>
                                        <p:cTn id="74" dur="500" fill="hold"/>
                                        <p:tgtEl>
                                          <p:spTgt spid="24"/>
                                        </p:tgtEl>
                                        <p:attrNameLst>
                                          <p:attrName>stroke.color</p:attrName>
                                        </p:attrNameLst>
                                      </p:cBhvr>
                                      <p:to>
                                        <a:schemeClr val="hlink"/>
                                      </p:to>
                                    </p:animClr>
                                    <p:set>
                                      <p:cBhvr>
                                        <p:cTn id="75" dur="500" fill="hold"/>
                                        <p:tgtEl>
                                          <p:spTgt spid="24"/>
                                        </p:tgtEl>
                                        <p:attrNameLst>
                                          <p:attrName>stroke.on</p:attrName>
                                        </p:attrNameLst>
                                      </p:cBhvr>
                                      <p:to>
                                        <p:strVal val="true"/>
                                      </p:to>
                                    </p:set>
                                  </p:childTnLst>
                                </p:cTn>
                              </p:par>
                              <p:par>
                                <p:cTn id="76" presetID="7" presetClass="emph" presetSubtype="2" fill="hold" nodeType="withEffect">
                                  <p:stCondLst>
                                    <p:cond delay="0"/>
                                  </p:stCondLst>
                                  <p:childTnLst>
                                    <p:animClr clrSpc="rgb" dir="cw">
                                      <p:cBhvr>
                                        <p:cTn id="77" dur="500" fill="hold"/>
                                        <p:tgtEl>
                                          <p:spTgt spid="25"/>
                                        </p:tgtEl>
                                        <p:attrNameLst>
                                          <p:attrName>stroke.color</p:attrName>
                                        </p:attrNameLst>
                                      </p:cBhvr>
                                      <p:to>
                                        <a:schemeClr val="hlink"/>
                                      </p:to>
                                    </p:animClr>
                                    <p:set>
                                      <p:cBhvr>
                                        <p:cTn id="78" dur="500" fill="hold"/>
                                        <p:tgtEl>
                                          <p:spTgt spid="25"/>
                                        </p:tgtEl>
                                        <p:attrNameLst>
                                          <p:attrName>stroke.on</p:attrName>
                                        </p:attrNameLst>
                                      </p:cBhvr>
                                      <p:to>
                                        <p:strVal val="true"/>
                                      </p:to>
                                    </p:set>
                                  </p:childTnLst>
                                </p:cTn>
                              </p:par>
                              <p:par>
                                <p:cTn id="79" presetID="7" presetClass="emph" presetSubtype="2" fill="hold" nodeType="withEffect">
                                  <p:stCondLst>
                                    <p:cond delay="0"/>
                                  </p:stCondLst>
                                  <p:childTnLst>
                                    <p:animClr clrSpc="rgb" dir="cw">
                                      <p:cBhvr>
                                        <p:cTn id="80" dur="500" fill="hold"/>
                                        <p:tgtEl>
                                          <p:spTgt spid="26"/>
                                        </p:tgtEl>
                                        <p:attrNameLst>
                                          <p:attrName>stroke.color</p:attrName>
                                        </p:attrNameLst>
                                      </p:cBhvr>
                                      <p:to>
                                        <a:schemeClr val="hlink"/>
                                      </p:to>
                                    </p:animClr>
                                    <p:set>
                                      <p:cBhvr>
                                        <p:cTn id="81" dur="500" fill="hold"/>
                                        <p:tgtEl>
                                          <p:spTgt spid="26"/>
                                        </p:tgtEl>
                                        <p:attrNameLst>
                                          <p:attrName>stroke.on</p:attrName>
                                        </p:attrNameLst>
                                      </p:cBhvr>
                                      <p:to>
                                        <p:strVal val="true"/>
                                      </p:to>
                                    </p:set>
                                  </p:childTnLst>
                                </p:cTn>
                              </p:par>
                              <p:par>
                                <p:cTn id="82" presetID="7" presetClass="emph" presetSubtype="2" fill="hold" nodeType="withEffect">
                                  <p:stCondLst>
                                    <p:cond delay="0"/>
                                  </p:stCondLst>
                                  <p:childTnLst>
                                    <p:animClr clrSpc="rgb" dir="cw">
                                      <p:cBhvr>
                                        <p:cTn id="83" dur="500" fill="hold"/>
                                        <p:tgtEl>
                                          <p:spTgt spid="27"/>
                                        </p:tgtEl>
                                        <p:attrNameLst>
                                          <p:attrName>stroke.color</p:attrName>
                                        </p:attrNameLst>
                                      </p:cBhvr>
                                      <p:to>
                                        <a:schemeClr val="hlink"/>
                                      </p:to>
                                    </p:animClr>
                                    <p:set>
                                      <p:cBhvr>
                                        <p:cTn id="84" dur="500" fill="hold"/>
                                        <p:tgtEl>
                                          <p:spTgt spid="27"/>
                                        </p:tgtEl>
                                        <p:attrNameLst>
                                          <p:attrName>stroke.on</p:attrName>
                                        </p:attrNameLst>
                                      </p:cBhvr>
                                      <p:to>
                                        <p:strVal val="true"/>
                                      </p:to>
                                    </p:set>
                                  </p:childTnLst>
                                </p:cTn>
                              </p:par>
                              <p:par>
                                <p:cTn id="85" presetID="7" presetClass="emph" presetSubtype="2" fill="hold" nodeType="withEffect">
                                  <p:stCondLst>
                                    <p:cond delay="0"/>
                                  </p:stCondLst>
                                  <p:childTnLst>
                                    <p:animClr clrSpc="rgb" dir="cw">
                                      <p:cBhvr>
                                        <p:cTn id="86" dur="500" fill="hold"/>
                                        <p:tgtEl>
                                          <p:spTgt spid="88"/>
                                        </p:tgtEl>
                                        <p:attrNameLst>
                                          <p:attrName>stroke.color</p:attrName>
                                        </p:attrNameLst>
                                      </p:cBhvr>
                                      <p:to>
                                        <a:schemeClr val="hlink"/>
                                      </p:to>
                                    </p:animClr>
                                    <p:set>
                                      <p:cBhvr>
                                        <p:cTn id="87" dur="500" fill="hold"/>
                                        <p:tgtEl>
                                          <p:spTgt spid="88"/>
                                        </p:tgtEl>
                                        <p:attrNameLst>
                                          <p:attrName>stroke.on</p:attrName>
                                        </p:attrNameLst>
                                      </p:cBhvr>
                                      <p:to>
                                        <p:strVal val="true"/>
                                      </p:to>
                                    </p:set>
                                  </p:childTnLst>
                                </p:cTn>
                              </p:par>
                              <p:par>
                                <p:cTn id="88" presetID="1" presetClass="entr" presetSubtype="0" fill="hold" nodeType="withEffect">
                                  <p:stCondLst>
                                    <p:cond delay="0"/>
                                  </p:stCondLst>
                                  <p:childTnLst>
                                    <p:set>
                                      <p:cBhvr>
                                        <p:cTn id="89" dur="1" fill="hold">
                                          <p:stCondLst>
                                            <p:cond delay="0"/>
                                          </p:stCondLst>
                                        </p:cTn>
                                        <p:tgtEl>
                                          <p:spTgt spid="2"/>
                                        </p:tgtEl>
                                        <p:attrNameLst>
                                          <p:attrName>style.visibility</p:attrName>
                                        </p:attrNameLst>
                                      </p:cBhvr>
                                      <p:to>
                                        <p:strVal val="visible"/>
                                      </p:to>
                                    </p:set>
                                  </p:childTnLst>
                                </p:cTn>
                              </p:par>
                              <p:par>
                                <p:cTn id="90" presetID="7" presetClass="emph" presetSubtype="2" fill="hold" nodeType="withEffect">
                                  <p:stCondLst>
                                    <p:cond delay="0"/>
                                  </p:stCondLst>
                                  <p:childTnLst>
                                    <p:animClr clrSpc="rgb" dir="cw">
                                      <p:cBhvr>
                                        <p:cTn id="91" dur="500" fill="hold"/>
                                        <p:tgtEl>
                                          <p:spTgt spid="74"/>
                                        </p:tgtEl>
                                        <p:attrNameLst>
                                          <p:attrName>stroke.color</p:attrName>
                                        </p:attrNameLst>
                                      </p:cBhvr>
                                      <p:to>
                                        <a:srgbClr val="FF0000"/>
                                      </p:to>
                                    </p:animClr>
                                    <p:set>
                                      <p:cBhvr>
                                        <p:cTn id="92" dur="500" fill="hold"/>
                                        <p:tgtEl>
                                          <p:spTgt spid="74"/>
                                        </p:tgtEl>
                                        <p:attrNameLst>
                                          <p:attrName>stroke.on</p:attrName>
                                        </p:attrNameLst>
                                      </p:cBhvr>
                                      <p:to>
                                        <p:strVal val="true"/>
                                      </p:to>
                                    </p:set>
                                  </p:childTnLst>
                                </p:cTn>
                              </p:par>
                              <p:par>
                                <p:cTn id="93" presetID="7" presetClass="emph" presetSubtype="2" fill="hold" nodeType="withEffect">
                                  <p:stCondLst>
                                    <p:cond delay="0"/>
                                  </p:stCondLst>
                                  <p:childTnLst>
                                    <p:animClr clrSpc="rgb" dir="cw">
                                      <p:cBhvr>
                                        <p:cTn id="94" dur="500" fill="hold"/>
                                        <p:tgtEl>
                                          <p:spTgt spid="29"/>
                                        </p:tgtEl>
                                        <p:attrNameLst>
                                          <p:attrName>stroke.color</p:attrName>
                                        </p:attrNameLst>
                                      </p:cBhvr>
                                      <p:to>
                                        <a:srgbClr val="FF0000"/>
                                      </p:to>
                                    </p:animClr>
                                    <p:set>
                                      <p:cBhvr>
                                        <p:cTn id="95" dur="500" fill="hold"/>
                                        <p:tgtEl>
                                          <p:spTgt spid="29"/>
                                        </p:tgtEl>
                                        <p:attrNameLst>
                                          <p:attrName>stroke.on</p:attrName>
                                        </p:attrNameLst>
                                      </p:cBhvr>
                                      <p:to>
                                        <p:strVal val="true"/>
                                      </p:to>
                                    </p:set>
                                  </p:childTnLst>
                                </p:cTn>
                              </p:par>
                              <p:par>
                                <p:cTn id="96" presetID="7" presetClass="emph" presetSubtype="2" fill="hold" nodeType="withEffect">
                                  <p:stCondLst>
                                    <p:cond delay="0"/>
                                  </p:stCondLst>
                                  <p:childTnLst>
                                    <p:animClr clrSpc="rgb" dir="cw">
                                      <p:cBhvr>
                                        <p:cTn id="97" dur="500" fill="hold"/>
                                        <p:tgtEl>
                                          <p:spTgt spid="80"/>
                                        </p:tgtEl>
                                        <p:attrNameLst>
                                          <p:attrName>stroke.color</p:attrName>
                                        </p:attrNameLst>
                                      </p:cBhvr>
                                      <p:to>
                                        <a:srgbClr val="FF0000"/>
                                      </p:to>
                                    </p:animClr>
                                    <p:set>
                                      <p:cBhvr>
                                        <p:cTn id="98" dur="500" fill="hold"/>
                                        <p:tgtEl>
                                          <p:spTgt spid="80"/>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500" fill="hold"/>
                                        <p:tgtEl>
                                          <p:spTgt spid="30"/>
                                        </p:tgtEl>
                                        <p:attrNameLst>
                                          <p:attrName>stroke.color</p:attrName>
                                        </p:attrNameLst>
                                      </p:cBhvr>
                                      <p:to>
                                        <a:srgbClr val="FF0000"/>
                                      </p:to>
                                    </p:animClr>
                                    <p:set>
                                      <p:cBhvr>
                                        <p:cTn id="101" dur="500" fill="hold"/>
                                        <p:tgtEl>
                                          <p:spTgt spid="30"/>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500" fill="hold"/>
                                        <p:tgtEl>
                                          <p:spTgt spid="28"/>
                                        </p:tgtEl>
                                        <p:attrNameLst>
                                          <p:attrName>stroke.color</p:attrName>
                                        </p:attrNameLst>
                                      </p:cBhvr>
                                      <p:to>
                                        <a:srgbClr val="FF0000"/>
                                      </p:to>
                                    </p:animClr>
                                    <p:set>
                                      <p:cBhvr>
                                        <p:cTn id="104" dur="500" fill="hold"/>
                                        <p:tgtEl>
                                          <p:spTgt spid="28"/>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500" fill="hold"/>
                                        <p:tgtEl>
                                          <p:spTgt spid="31"/>
                                        </p:tgtEl>
                                        <p:attrNameLst>
                                          <p:attrName>stroke.color</p:attrName>
                                        </p:attrNameLst>
                                      </p:cBhvr>
                                      <p:to>
                                        <a:srgbClr val="FF0000"/>
                                      </p:to>
                                    </p:animClr>
                                    <p:set>
                                      <p:cBhvr>
                                        <p:cTn id="107" dur="500" fill="hold"/>
                                        <p:tgtEl>
                                          <p:spTgt spid="31"/>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500" fill="hold"/>
                                        <p:tgtEl>
                                          <p:spTgt spid="14"/>
                                        </p:tgtEl>
                                        <p:attrNameLst>
                                          <p:attrName>stroke.color</p:attrName>
                                        </p:attrNameLst>
                                      </p:cBhvr>
                                      <p:to>
                                        <a:srgbClr val="FF0000"/>
                                      </p:to>
                                    </p:animClr>
                                    <p:set>
                                      <p:cBhvr>
                                        <p:cTn id="110" dur="500" fill="hold"/>
                                        <p:tgtEl>
                                          <p:spTgt spid="14"/>
                                        </p:tgtEl>
                                        <p:attrNameLst>
                                          <p:attrName>stroke.on</p:attrName>
                                        </p:attrNameLst>
                                      </p:cBhvr>
                                      <p:to>
                                        <p:strVal val="true"/>
                                      </p:to>
                                    </p:set>
                                  </p:childTnLst>
                                </p:cTn>
                              </p:par>
                              <p:par>
                                <p:cTn id="111" presetID="7" presetClass="emph" presetSubtype="2" fill="hold" nodeType="withEffect">
                                  <p:stCondLst>
                                    <p:cond delay="0"/>
                                  </p:stCondLst>
                                  <p:childTnLst>
                                    <p:animClr clrSpc="rgb" dir="cw">
                                      <p:cBhvr>
                                        <p:cTn id="112" dur="500" fill="hold"/>
                                        <p:tgtEl>
                                          <p:spTgt spid="13"/>
                                        </p:tgtEl>
                                        <p:attrNameLst>
                                          <p:attrName>stroke.color</p:attrName>
                                        </p:attrNameLst>
                                      </p:cBhvr>
                                      <p:to>
                                        <a:srgbClr val="FF0000"/>
                                      </p:to>
                                    </p:animClr>
                                    <p:set>
                                      <p:cBhvr>
                                        <p:cTn id="113" dur="500" fill="hold"/>
                                        <p:tgtEl>
                                          <p:spTgt spid="13"/>
                                        </p:tgtEl>
                                        <p:attrNameLst>
                                          <p:attrName>stroke.on</p:attrName>
                                        </p:attrNameLst>
                                      </p:cBhvr>
                                      <p:to>
                                        <p:strVal val="tru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31"/>
                                        </p:tgtEl>
                                        <p:attrNameLst>
                                          <p:attrName>style.visibility</p:attrName>
                                        </p:attrNameLst>
                                      </p:cBhvr>
                                      <p:to>
                                        <p:strVal val="visible"/>
                                      </p:to>
                                    </p:set>
                                  </p:childTnLst>
                                </p:cTn>
                              </p:par>
                              <p:par>
                                <p:cTn id="118" presetID="9" presetClass="emph" presetSubtype="0" nodeType="withEffect">
                                  <p:stCondLst>
                                    <p:cond delay="0"/>
                                  </p:stCondLst>
                                  <p:childTnLst>
                                    <p:set>
                                      <p:cBhvr rctx="PPT">
                                        <p:cTn id="119" dur="indefinite"/>
                                        <p:tgtEl>
                                          <p:spTgt spid="27"/>
                                        </p:tgtEl>
                                        <p:attrNameLst>
                                          <p:attrName>style.opacity</p:attrName>
                                        </p:attrNameLst>
                                      </p:cBhvr>
                                      <p:to>
                                        <p:strVal val="0.25"/>
                                      </p:to>
                                    </p:set>
                                    <p:animEffect filter="image" prLst="opacity: 0.25">
                                      <p:cBhvr rctx="IE">
                                        <p:cTn id="120" dur="indefinite"/>
                                        <p:tgtEl>
                                          <p:spTgt spid="27"/>
                                        </p:tgtEl>
                                      </p:cBhvr>
                                    </p:animEffect>
                                  </p:childTnLst>
                                </p:cTn>
                              </p:par>
                              <p:par>
                                <p:cTn id="121" presetID="9" presetClass="emph" presetSubtype="0" nodeType="withEffect">
                                  <p:stCondLst>
                                    <p:cond delay="0"/>
                                  </p:stCondLst>
                                  <p:childTnLst>
                                    <p:set>
                                      <p:cBhvr rctx="PPT">
                                        <p:cTn id="122" dur="indefinite"/>
                                        <p:tgtEl>
                                          <p:spTgt spid="5"/>
                                        </p:tgtEl>
                                        <p:attrNameLst>
                                          <p:attrName>style.opacity</p:attrName>
                                        </p:attrNameLst>
                                      </p:cBhvr>
                                      <p:to>
                                        <p:strVal val="0.25"/>
                                      </p:to>
                                    </p:set>
                                    <p:animEffect filter="image" prLst="opacity: 0.25">
                                      <p:cBhvr rctx="IE">
                                        <p:cTn id="123" dur="indefinite"/>
                                        <p:tgtEl>
                                          <p:spTgt spid="5"/>
                                        </p:tgtEl>
                                      </p:cBhvr>
                                    </p:animEffect>
                                  </p:childTnLst>
                                </p:cTn>
                              </p:par>
                              <p:par>
                                <p:cTn id="124" presetID="9" presetClass="emph" presetSubtype="0" nodeType="withEffect">
                                  <p:stCondLst>
                                    <p:cond delay="0"/>
                                  </p:stCondLst>
                                  <p:childTnLst>
                                    <p:set>
                                      <p:cBhvr rctx="PPT">
                                        <p:cTn id="125" dur="indefinite"/>
                                        <p:tgtEl>
                                          <p:spTgt spid="6"/>
                                        </p:tgtEl>
                                        <p:attrNameLst>
                                          <p:attrName>style.opacity</p:attrName>
                                        </p:attrNameLst>
                                      </p:cBhvr>
                                      <p:to>
                                        <p:strVal val="0.25"/>
                                      </p:to>
                                    </p:set>
                                    <p:animEffect filter="image" prLst="opacity: 0.25">
                                      <p:cBhvr rctx="IE">
                                        <p:cTn id="126" dur="indefinite"/>
                                        <p:tgtEl>
                                          <p:spTgt spid="6"/>
                                        </p:tgtEl>
                                      </p:cBhvr>
                                    </p:animEffect>
                                  </p:childTnLst>
                                </p:cTn>
                              </p:par>
                              <p:par>
                                <p:cTn id="127" presetID="9" presetClass="emph" presetSubtype="0" nodeType="withEffect">
                                  <p:stCondLst>
                                    <p:cond delay="0"/>
                                  </p:stCondLst>
                                  <p:childTnLst>
                                    <p:set>
                                      <p:cBhvr rctx="PPT">
                                        <p:cTn id="128" dur="indefinite"/>
                                        <p:tgtEl>
                                          <p:spTgt spid="7"/>
                                        </p:tgtEl>
                                        <p:attrNameLst>
                                          <p:attrName>style.opacity</p:attrName>
                                        </p:attrNameLst>
                                      </p:cBhvr>
                                      <p:to>
                                        <p:strVal val="0.25"/>
                                      </p:to>
                                    </p:set>
                                    <p:animEffect filter="image" prLst="opacity: 0.25">
                                      <p:cBhvr rctx="IE">
                                        <p:cTn id="129" dur="indefinite"/>
                                        <p:tgtEl>
                                          <p:spTgt spid="7"/>
                                        </p:tgtEl>
                                      </p:cBhvr>
                                    </p:animEffect>
                                  </p:childTnLst>
                                </p:cTn>
                              </p:par>
                              <p:par>
                                <p:cTn id="130" presetID="9" presetClass="emph" presetSubtype="0" nodeType="withEffect">
                                  <p:stCondLst>
                                    <p:cond delay="0"/>
                                  </p:stCondLst>
                                  <p:childTnLst>
                                    <p:set>
                                      <p:cBhvr rctx="PPT">
                                        <p:cTn id="131" dur="indefinite"/>
                                        <p:tgtEl>
                                          <p:spTgt spid="8"/>
                                        </p:tgtEl>
                                        <p:attrNameLst>
                                          <p:attrName>style.opacity</p:attrName>
                                        </p:attrNameLst>
                                      </p:cBhvr>
                                      <p:to>
                                        <p:strVal val="0.25"/>
                                      </p:to>
                                    </p:set>
                                    <p:animEffect filter="image" prLst="opacity: 0.25">
                                      <p:cBhvr rctx="IE">
                                        <p:cTn id="132" dur="indefinite"/>
                                        <p:tgtEl>
                                          <p:spTgt spid="8"/>
                                        </p:tgtEl>
                                      </p:cBhvr>
                                    </p:animEffect>
                                  </p:childTnLst>
                                </p:cTn>
                              </p:par>
                              <p:par>
                                <p:cTn id="133" presetID="9" presetClass="emph" presetSubtype="0" nodeType="withEffect">
                                  <p:stCondLst>
                                    <p:cond delay="0"/>
                                  </p:stCondLst>
                                  <p:childTnLst>
                                    <p:set>
                                      <p:cBhvr rctx="PPT">
                                        <p:cTn id="134" dur="indefinite"/>
                                        <p:tgtEl>
                                          <p:spTgt spid="9"/>
                                        </p:tgtEl>
                                        <p:attrNameLst>
                                          <p:attrName>style.opacity</p:attrName>
                                        </p:attrNameLst>
                                      </p:cBhvr>
                                      <p:to>
                                        <p:strVal val="0.25"/>
                                      </p:to>
                                    </p:set>
                                    <p:animEffect filter="image" prLst="opacity: 0.25">
                                      <p:cBhvr rctx="IE">
                                        <p:cTn id="135" dur="indefinite"/>
                                        <p:tgtEl>
                                          <p:spTgt spid="9"/>
                                        </p:tgtEl>
                                      </p:cBhvr>
                                    </p:animEffect>
                                  </p:childTnLst>
                                </p:cTn>
                              </p:par>
                              <p:par>
                                <p:cTn id="136" presetID="9" presetClass="emph" presetSubtype="0" nodeType="withEffect">
                                  <p:stCondLst>
                                    <p:cond delay="0"/>
                                  </p:stCondLst>
                                  <p:childTnLst>
                                    <p:set>
                                      <p:cBhvr rctx="PPT">
                                        <p:cTn id="137" dur="indefinite"/>
                                        <p:tgtEl>
                                          <p:spTgt spid="10"/>
                                        </p:tgtEl>
                                        <p:attrNameLst>
                                          <p:attrName>style.opacity</p:attrName>
                                        </p:attrNameLst>
                                      </p:cBhvr>
                                      <p:to>
                                        <p:strVal val="0.25"/>
                                      </p:to>
                                    </p:set>
                                    <p:animEffect filter="image" prLst="opacity: 0.25">
                                      <p:cBhvr rctx="IE">
                                        <p:cTn id="138" dur="indefinite"/>
                                        <p:tgtEl>
                                          <p:spTgt spid="10"/>
                                        </p:tgtEl>
                                      </p:cBhvr>
                                    </p:animEffect>
                                  </p:childTnLst>
                                </p:cTn>
                              </p:par>
                              <p:par>
                                <p:cTn id="139" presetID="9" presetClass="emph" presetSubtype="0" nodeType="withEffect">
                                  <p:stCondLst>
                                    <p:cond delay="0"/>
                                  </p:stCondLst>
                                  <p:childTnLst>
                                    <p:set>
                                      <p:cBhvr rctx="PPT">
                                        <p:cTn id="140" dur="indefinite"/>
                                        <p:tgtEl>
                                          <p:spTgt spid="11"/>
                                        </p:tgtEl>
                                        <p:attrNameLst>
                                          <p:attrName>style.opacity</p:attrName>
                                        </p:attrNameLst>
                                      </p:cBhvr>
                                      <p:to>
                                        <p:strVal val="0.25"/>
                                      </p:to>
                                    </p:set>
                                    <p:animEffect filter="image" prLst="opacity: 0.25">
                                      <p:cBhvr rctx="IE">
                                        <p:cTn id="141" dur="indefinite"/>
                                        <p:tgtEl>
                                          <p:spTgt spid="11"/>
                                        </p:tgtEl>
                                      </p:cBhvr>
                                    </p:animEffect>
                                  </p:childTnLst>
                                </p:cTn>
                              </p:par>
                              <p:par>
                                <p:cTn id="142" presetID="9" presetClass="emph" presetSubtype="0" nodeType="withEffect">
                                  <p:stCondLst>
                                    <p:cond delay="0"/>
                                  </p:stCondLst>
                                  <p:childTnLst>
                                    <p:set>
                                      <p:cBhvr rctx="PPT">
                                        <p:cTn id="143" dur="indefinite"/>
                                        <p:tgtEl>
                                          <p:spTgt spid="12"/>
                                        </p:tgtEl>
                                        <p:attrNameLst>
                                          <p:attrName>style.opacity</p:attrName>
                                        </p:attrNameLst>
                                      </p:cBhvr>
                                      <p:to>
                                        <p:strVal val="0.25"/>
                                      </p:to>
                                    </p:set>
                                    <p:animEffect filter="image" prLst="opacity: 0.25">
                                      <p:cBhvr rctx="IE">
                                        <p:cTn id="144" dur="indefinite"/>
                                        <p:tgtEl>
                                          <p:spTgt spid="12"/>
                                        </p:tgtEl>
                                      </p:cBhvr>
                                    </p:animEffect>
                                  </p:childTnLst>
                                </p:cTn>
                              </p:par>
                              <p:par>
                                <p:cTn id="145" presetID="9" presetClass="emph" presetSubtype="0" nodeType="withEffect">
                                  <p:stCondLst>
                                    <p:cond delay="0"/>
                                  </p:stCondLst>
                                  <p:childTnLst>
                                    <p:set>
                                      <p:cBhvr rctx="PPT">
                                        <p:cTn id="146" dur="indefinite"/>
                                        <p:tgtEl>
                                          <p:spTgt spid="13"/>
                                        </p:tgtEl>
                                        <p:attrNameLst>
                                          <p:attrName>style.opacity</p:attrName>
                                        </p:attrNameLst>
                                      </p:cBhvr>
                                      <p:to>
                                        <p:strVal val="0.25"/>
                                      </p:to>
                                    </p:set>
                                    <p:animEffect filter="image" prLst="opacity: 0.25">
                                      <p:cBhvr rctx="IE">
                                        <p:cTn id="147" dur="indefinite"/>
                                        <p:tgtEl>
                                          <p:spTgt spid="13"/>
                                        </p:tgtEl>
                                      </p:cBhvr>
                                    </p:animEffect>
                                  </p:childTnLst>
                                </p:cTn>
                              </p:par>
                              <p:par>
                                <p:cTn id="148" presetID="9" presetClass="emph" presetSubtype="0" nodeType="withEffect">
                                  <p:stCondLst>
                                    <p:cond delay="0"/>
                                  </p:stCondLst>
                                  <p:childTnLst>
                                    <p:set>
                                      <p:cBhvr rctx="PPT">
                                        <p:cTn id="149" dur="indefinite"/>
                                        <p:tgtEl>
                                          <p:spTgt spid="14"/>
                                        </p:tgtEl>
                                        <p:attrNameLst>
                                          <p:attrName>style.opacity</p:attrName>
                                        </p:attrNameLst>
                                      </p:cBhvr>
                                      <p:to>
                                        <p:strVal val="0.25"/>
                                      </p:to>
                                    </p:set>
                                    <p:animEffect filter="image" prLst="opacity: 0.25">
                                      <p:cBhvr rctx="IE">
                                        <p:cTn id="150" dur="indefinite"/>
                                        <p:tgtEl>
                                          <p:spTgt spid="14"/>
                                        </p:tgtEl>
                                      </p:cBhvr>
                                    </p:animEffect>
                                  </p:childTnLst>
                                </p:cTn>
                              </p:par>
                              <p:par>
                                <p:cTn id="151" presetID="9" presetClass="emph" presetSubtype="0" nodeType="withEffect">
                                  <p:stCondLst>
                                    <p:cond delay="0"/>
                                  </p:stCondLst>
                                  <p:childTnLst>
                                    <p:set>
                                      <p:cBhvr rctx="PPT">
                                        <p:cTn id="152" dur="indefinite"/>
                                        <p:tgtEl>
                                          <p:spTgt spid="15"/>
                                        </p:tgtEl>
                                        <p:attrNameLst>
                                          <p:attrName>style.opacity</p:attrName>
                                        </p:attrNameLst>
                                      </p:cBhvr>
                                      <p:to>
                                        <p:strVal val="0.25"/>
                                      </p:to>
                                    </p:set>
                                    <p:animEffect filter="image" prLst="opacity: 0.25">
                                      <p:cBhvr rctx="IE">
                                        <p:cTn id="153" dur="indefinite"/>
                                        <p:tgtEl>
                                          <p:spTgt spid="15"/>
                                        </p:tgtEl>
                                      </p:cBhvr>
                                    </p:animEffect>
                                  </p:childTnLst>
                                </p:cTn>
                              </p:par>
                              <p:par>
                                <p:cTn id="154" presetID="9" presetClass="emph" presetSubtype="0" nodeType="withEffect">
                                  <p:stCondLst>
                                    <p:cond delay="0"/>
                                  </p:stCondLst>
                                  <p:childTnLst>
                                    <p:set>
                                      <p:cBhvr rctx="PPT">
                                        <p:cTn id="155" dur="indefinite"/>
                                        <p:tgtEl>
                                          <p:spTgt spid="16"/>
                                        </p:tgtEl>
                                        <p:attrNameLst>
                                          <p:attrName>style.opacity</p:attrName>
                                        </p:attrNameLst>
                                      </p:cBhvr>
                                      <p:to>
                                        <p:strVal val="0.25"/>
                                      </p:to>
                                    </p:set>
                                    <p:animEffect filter="image" prLst="opacity: 0.25">
                                      <p:cBhvr rctx="IE">
                                        <p:cTn id="156" dur="indefinite"/>
                                        <p:tgtEl>
                                          <p:spTgt spid="16"/>
                                        </p:tgtEl>
                                      </p:cBhvr>
                                    </p:animEffect>
                                  </p:childTnLst>
                                </p:cTn>
                              </p:par>
                              <p:par>
                                <p:cTn id="157" presetID="9" presetClass="emph" presetSubtype="0" nodeType="withEffect">
                                  <p:stCondLst>
                                    <p:cond delay="0"/>
                                  </p:stCondLst>
                                  <p:childTnLst>
                                    <p:set>
                                      <p:cBhvr rctx="PPT">
                                        <p:cTn id="158" dur="indefinite"/>
                                        <p:tgtEl>
                                          <p:spTgt spid="23"/>
                                        </p:tgtEl>
                                        <p:attrNameLst>
                                          <p:attrName>style.opacity</p:attrName>
                                        </p:attrNameLst>
                                      </p:cBhvr>
                                      <p:to>
                                        <p:strVal val="0.25"/>
                                      </p:to>
                                    </p:set>
                                    <p:animEffect filter="image" prLst="opacity: 0.25">
                                      <p:cBhvr rctx="IE">
                                        <p:cTn id="159" dur="indefinite"/>
                                        <p:tgtEl>
                                          <p:spTgt spid="23"/>
                                        </p:tgtEl>
                                      </p:cBhvr>
                                    </p:animEffect>
                                  </p:childTnLst>
                                </p:cTn>
                              </p:par>
                              <p:par>
                                <p:cTn id="160" presetID="9" presetClass="emph" presetSubtype="0" nodeType="withEffect">
                                  <p:stCondLst>
                                    <p:cond delay="0"/>
                                  </p:stCondLst>
                                  <p:childTnLst>
                                    <p:set>
                                      <p:cBhvr rctx="PPT">
                                        <p:cTn id="161" dur="indefinite"/>
                                        <p:tgtEl>
                                          <p:spTgt spid="24"/>
                                        </p:tgtEl>
                                        <p:attrNameLst>
                                          <p:attrName>style.opacity</p:attrName>
                                        </p:attrNameLst>
                                      </p:cBhvr>
                                      <p:to>
                                        <p:strVal val="0.25"/>
                                      </p:to>
                                    </p:set>
                                    <p:animEffect filter="image" prLst="opacity: 0.25">
                                      <p:cBhvr rctx="IE">
                                        <p:cTn id="162" dur="indefinite"/>
                                        <p:tgtEl>
                                          <p:spTgt spid="24"/>
                                        </p:tgtEl>
                                      </p:cBhvr>
                                    </p:animEffect>
                                  </p:childTnLst>
                                </p:cTn>
                              </p:par>
                              <p:par>
                                <p:cTn id="163" presetID="9" presetClass="emph" presetSubtype="0" nodeType="withEffect">
                                  <p:stCondLst>
                                    <p:cond delay="0"/>
                                  </p:stCondLst>
                                  <p:childTnLst>
                                    <p:set>
                                      <p:cBhvr rctx="PPT">
                                        <p:cTn id="164" dur="indefinite"/>
                                        <p:tgtEl>
                                          <p:spTgt spid="25"/>
                                        </p:tgtEl>
                                        <p:attrNameLst>
                                          <p:attrName>style.opacity</p:attrName>
                                        </p:attrNameLst>
                                      </p:cBhvr>
                                      <p:to>
                                        <p:strVal val="0.25"/>
                                      </p:to>
                                    </p:set>
                                    <p:animEffect filter="image" prLst="opacity: 0.25">
                                      <p:cBhvr rctx="IE">
                                        <p:cTn id="165" dur="indefinite"/>
                                        <p:tgtEl>
                                          <p:spTgt spid="25"/>
                                        </p:tgtEl>
                                      </p:cBhvr>
                                    </p:animEffect>
                                  </p:childTnLst>
                                </p:cTn>
                              </p:par>
                              <p:par>
                                <p:cTn id="166" presetID="9" presetClass="emph" presetSubtype="0" nodeType="withEffect">
                                  <p:stCondLst>
                                    <p:cond delay="0"/>
                                  </p:stCondLst>
                                  <p:childTnLst>
                                    <p:set>
                                      <p:cBhvr rctx="PPT">
                                        <p:cTn id="167" dur="indefinite"/>
                                        <p:tgtEl>
                                          <p:spTgt spid="26"/>
                                        </p:tgtEl>
                                        <p:attrNameLst>
                                          <p:attrName>style.opacity</p:attrName>
                                        </p:attrNameLst>
                                      </p:cBhvr>
                                      <p:to>
                                        <p:strVal val="0.25"/>
                                      </p:to>
                                    </p:set>
                                    <p:animEffect filter="image" prLst="opacity: 0.25">
                                      <p:cBhvr rctx="IE">
                                        <p:cTn id="168" dur="indefinite"/>
                                        <p:tgtEl>
                                          <p:spTgt spid="26"/>
                                        </p:tgtEl>
                                      </p:cBhvr>
                                    </p:animEffect>
                                  </p:childTnLst>
                                </p:cTn>
                              </p:par>
                              <p:par>
                                <p:cTn id="169" presetID="9" presetClass="emph" presetSubtype="0" nodeType="withEffect">
                                  <p:stCondLst>
                                    <p:cond delay="0"/>
                                  </p:stCondLst>
                                  <p:childTnLst>
                                    <p:set>
                                      <p:cBhvr rctx="PPT">
                                        <p:cTn id="170" dur="indefinite"/>
                                        <p:tgtEl>
                                          <p:spTgt spid="28"/>
                                        </p:tgtEl>
                                        <p:attrNameLst>
                                          <p:attrName>style.opacity</p:attrName>
                                        </p:attrNameLst>
                                      </p:cBhvr>
                                      <p:to>
                                        <p:strVal val="0.25"/>
                                      </p:to>
                                    </p:set>
                                    <p:animEffect filter="image" prLst="opacity: 0.25">
                                      <p:cBhvr rctx="IE">
                                        <p:cTn id="171" dur="indefinite"/>
                                        <p:tgtEl>
                                          <p:spTgt spid="28"/>
                                        </p:tgtEl>
                                      </p:cBhvr>
                                    </p:animEffect>
                                  </p:childTnLst>
                                </p:cTn>
                              </p:par>
                              <p:par>
                                <p:cTn id="172" presetID="9" presetClass="emph" presetSubtype="0" nodeType="withEffect">
                                  <p:stCondLst>
                                    <p:cond delay="0"/>
                                  </p:stCondLst>
                                  <p:childTnLst>
                                    <p:set>
                                      <p:cBhvr rctx="PPT">
                                        <p:cTn id="173" dur="indefinite"/>
                                        <p:tgtEl>
                                          <p:spTgt spid="29"/>
                                        </p:tgtEl>
                                        <p:attrNameLst>
                                          <p:attrName>style.opacity</p:attrName>
                                        </p:attrNameLst>
                                      </p:cBhvr>
                                      <p:to>
                                        <p:strVal val="0.25"/>
                                      </p:to>
                                    </p:set>
                                    <p:animEffect filter="image" prLst="opacity: 0.25">
                                      <p:cBhvr rctx="IE">
                                        <p:cTn id="174" dur="indefinite"/>
                                        <p:tgtEl>
                                          <p:spTgt spid="29"/>
                                        </p:tgtEl>
                                      </p:cBhvr>
                                    </p:animEffect>
                                  </p:childTnLst>
                                </p:cTn>
                              </p:par>
                              <p:par>
                                <p:cTn id="175" presetID="9" presetClass="emph" presetSubtype="0" nodeType="withEffect">
                                  <p:stCondLst>
                                    <p:cond delay="0"/>
                                  </p:stCondLst>
                                  <p:childTnLst>
                                    <p:set>
                                      <p:cBhvr rctx="PPT">
                                        <p:cTn id="176" dur="indefinite"/>
                                        <p:tgtEl>
                                          <p:spTgt spid="30"/>
                                        </p:tgtEl>
                                        <p:attrNameLst>
                                          <p:attrName>style.opacity</p:attrName>
                                        </p:attrNameLst>
                                      </p:cBhvr>
                                      <p:to>
                                        <p:strVal val="0.25"/>
                                      </p:to>
                                    </p:set>
                                    <p:animEffect filter="image" prLst="opacity: 0.25">
                                      <p:cBhvr rctx="IE">
                                        <p:cTn id="177" dur="indefinite"/>
                                        <p:tgtEl>
                                          <p:spTgt spid="30"/>
                                        </p:tgtEl>
                                      </p:cBhvr>
                                    </p:animEffect>
                                  </p:childTnLst>
                                </p:cTn>
                              </p:par>
                              <p:par>
                                <p:cTn id="178" presetID="9" presetClass="emph" presetSubtype="0" nodeType="withEffect">
                                  <p:stCondLst>
                                    <p:cond delay="0"/>
                                  </p:stCondLst>
                                  <p:childTnLst>
                                    <p:set>
                                      <p:cBhvr rctx="PPT">
                                        <p:cTn id="179" dur="indefinite"/>
                                        <p:tgtEl>
                                          <p:spTgt spid="31"/>
                                        </p:tgtEl>
                                        <p:attrNameLst>
                                          <p:attrName>style.opacity</p:attrName>
                                        </p:attrNameLst>
                                      </p:cBhvr>
                                      <p:to>
                                        <p:strVal val="0.25"/>
                                      </p:to>
                                    </p:set>
                                    <p:animEffect filter="image" prLst="opacity: 0.25">
                                      <p:cBhvr rctx="IE">
                                        <p:cTn id="180" dur="indefinite"/>
                                        <p:tgtEl>
                                          <p:spTgt spid="31"/>
                                        </p:tgtEl>
                                      </p:cBhvr>
                                    </p:animEffect>
                                  </p:childTnLst>
                                </p:cTn>
                              </p:par>
                              <p:par>
                                <p:cTn id="181" presetID="9" presetClass="emph" presetSubtype="0" nodeType="withEffect">
                                  <p:stCondLst>
                                    <p:cond delay="0"/>
                                  </p:stCondLst>
                                  <p:childTnLst>
                                    <p:set>
                                      <p:cBhvr rctx="PPT">
                                        <p:cTn id="182" dur="indefinite"/>
                                        <p:tgtEl>
                                          <p:spTgt spid="74"/>
                                        </p:tgtEl>
                                        <p:attrNameLst>
                                          <p:attrName>style.opacity</p:attrName>
                                        </p:attrNameLst>
                                      </p:cBhvr>
                                      <p:to>
                                        <p:strVal val="0.25"/>
                                      </p:to>
                                    </p:set>
                                    <p:animEffect filter="image" prLst="opacity: 0.25">
                                      <p:cBhvr rctx="IE">
                                        <p:cTn id="183" dur="indefinite"/>
                                        <p:tgtEl>
                                          <p:spTgt spid="74"/>
                                        </p:tgtEl>
                                      </p:cBhvr>
                                    </p:animEffect>
                                  </p:childTnLst>
                                </p:cTn>
                              </p:par>
                              <p:par>
                                <p:cTn id="184" presetID="9" presetClass="emph" presetSubtype="0" nodeType="withEffect">
                                  <p:stCondLst>
                                    <p:cond delay="0"/>
                                  </p:stCondLst>
                                  <p:childTnLst>
                                    <p:set>
                                      <p:cBhvr rctx="PPT">
                                        <p:cTn id="185" dur="indefinite"/>
                                        <p:tgtEl>
                                          <p:spTgt spid="80"/>
                                        </p:tgtEl>
                                        <p:attrNameLst>
                                          <p:attrName>style.opacity</p:attrName>
                                        </p:attrNameLst>
                                      </p:cBhvr>
                                      <p:to>
                                        <p:strVal val="0.25"/>
                                      </p:to>
                                    </p:set>
                                    <p:animEffect filter="image" prLst="opacity: 0.25">
                                      <p:cBhvr rctx="IE">
                                        <p:cTn id="186" dur="indefinite"/>
                                        <p:tgtEl>
                                          <p:spTgt spid="80"/>
                                        </p:tgtEl>
                                      </p:cBhvr>
                                    </p:animEffect>
                                  </p:childTnLst>
                                </p:cTn>
                              </p:par>
                              <p:par>
                                <p:cTn id="187" presetID="9" presetClass="emph" presetSubtype="0" nodeType="withEffect">
                                  <p:stCondLst>
                                    <p:cond delay="0"/>
                                  </p:stCondLst>
                                  <p:childTnLst>
                                    <p:set>
                                      <p:cBhvr rctx="PPT">
                                        <p:cTn id="188" dur="indefinite"/>
                                        <p:tgtEl>
                                          <p:spTgt spid="88"/>
                                        </p:tgtEl>
                                        <p:attrNameLst>
                                          <p:attrName>style.opacity</p:attrName>
                                        </p:attrNameLst>
                                      </p:cBhvr>
                                      <p:to>
                                        <p:strVal val="0.25"/>
                                      </p:to>
                                    </p:set>
                                    <p:animEffect filter="image" prLst="opacity: 0.25">
                                      <p:cBhvr rctx="IE">
                                        <p:cTn id="189" dur="indefinite"/>
                                        <p:tgtEl>
                                          <p:spTgt spid="88"/>
                                        </p:tgtEl>
                                      </p:cBhvr>
                                    </p:animEffect>
                                  </p:childTnLst>
                                </p:cTn>
                              </p:par>
                              <p:par>
                                <p:cTn id="190" presetID="9" presetClass="emph" presetSubtype="0" grpId="0" nodeType="withEffect">
                                  <p:stCondLst>
                                    <p:cond delay="0"/>
                                  </p:stCondLst>
                                  <p:childTnLst>
                                    <p:set>
                                      <p:cBhvr rctx="PPT">
                                        <p:cTn id="191" dur="indefinite"/>
                                        <p:tgtEl>
                                          <p:spTgt spid="35"/>
                                        </p:tgtEl>
                                        <p:attrNameLst>
                                          <p:attrName>style.opacity</p:attrName>
                                        </p:attrNameLst>
                                      </p:cBhvr>
                                      <p:to>
                                        <p:strVal val="0.25"/>
                                      </p:to>
                                    </p:set>
                                    <p:animEffect filter="image" prLst="opacity: 0.25">
                                      <p:cBhvr rctx="IE">
                                        <p:cTn id="192" dur="indefinite"/>
                                        <p:tgtEl>
                                          <p:spTgt spid="35"/>
                                        </p:tgtEl>
                                      </p:cBhvr>
                                    </p:animEffect>
                                  </p:childTnLst>
                                </p:cTn>
                              </p:par>
                              <p:par>
                                <p:cTn id="193" presetID="9" presetClass="emph" presetSubtype="0" grpId="0" nodeType="withEffect">
                                  <p:stCondLst>
                                    <p:cond delay="0"/>
                                  </p:stCondLst>
                                  <p:childTnLst>
                                    <p:set>
                                      <p:cBhvr rctx="PPT">
                                        <p:cTn id="194" dur="indefinite"/>
                                        <p:tgtEl>
                                          <p:spTgt spid="36"/>
                                        </p:tgtEl>
                                        <p:attrNameLst>
                                          <p:attrName>style.opacity</p:attrName>
                                        </p:attrNameLst>
                                      </p:cBhvr>
                                      <p:to>
                                        <p:strVal val="0.25"/>
                                      </p:to>
                                    </p:set>
                                    <p:animEffect filter="image" prLst="opacity: 0.25">
                                      <p:cBhvr rctx="IE">
                                        <p:cTn id="195" dur="indefinite"/>
                                        <p:tgtEl>
                                          <p:spTgt spid="36"/>
                                        </p:tgtEl>
                                      </p:cBhvr>
                                    </p:animEffect>
                                  </p:childTnLst>
                                </p:cTn>
                              </p:par>
                              <p:par>
                                <p:cTn id="196" presetID="9" presetClass="emph" presetSubtype="0" grpId="0" nodeType="withEffect">
                                  <p:stCondLst>
                                    <p:cond delay="0"/>
                                  </p:stCondLst>
                                  <p:childTnLst>
                                    <p:set>
                                      <p:cBhvr rctx="PPT">
                                        <p:cTn id="197" dur="indefinite"/>
                                        <p:tgtEl>
                                          <p:spTgt spid="37"/>
                                        </p:tgtEl>
                                        <p:attrNameLst>
                                          <p:attrName>style.opacity</p:attrName>
                                        </p:attrNameLst>
                                      </p:cBhvr>
                                      <p:to>
                                        <p:strVal val="0.25"/>
                                      </p:to>
                                    </p:set>
                                    <p:animEffect filter="image" prLst="opacity: 0.25">
                                      <p:cBhvr rctx="IE">
                                        <p:cTn id="198" dur="indefinite"/>
                                        <p:tgtEl>
                                          <p:spTgt spid="37"/>
                                        </p:tgtEl>
                                      </p:cBhvr>
                                    </p:animEffect>
                                  </p:childTnLst>
                                </p:cTn>
                              </p:par>
                              <p:par>
                                <p:cTn id="199" presetID="9" presetClass="emph" presetSubtype="0" grpId="0" nodeType="withEffect">
                                  <p:stCondLst>
                                    <p:cond delay="0"/>
                                  </p:stCondLst>
                                  <p:childTnLst>
                                    <p:set>
                                      <p:cBhvr rctx="PPT">
                                        <p:cTn id="200" dur="indefinite"/>
                                        <p:tgtEl>
                                          <p:spTgt spid="42"/>
                                        </p:tgtEl>
                                        <p:attrNameLst>
                                          <p:attrName>style.opacity</p:attrName>
                                        </p:attrNameLst>
                                      </p:cBhvr>
                                      <p:to>
                                        <p:strVal val="0.25"/>
                                      </p:to>
                                    </p:set>
                                    <p:animEffect filter="image" prLst="opacity: 0.25">
                                      <p:cBhvr rctx="IE">
                                        <p:cTn id="201" dur="indefinite"/>
                                        <p:tgtEl>
                                          <p:spTgt spid="42"/>
                                        </p:tgtEl>
                                      </p:cBhvr>
                                    </p:animEffect>
                                  </p:childTnLst>
                                </p:cTn>
                              </p:par>
                              <p:par>
                                <p:cTn id="202" presetID="9" presetClass="emph" presetSubtype="0" nodeType="withEffect">
                                  <p:stCondLst>
                                    <p:cond delay="0"/>
                                  </p:stCondLst>
                                  <p:childTnLst>
                                    <p:set>
                                      <p:cBhvr rctx="PPT">
                                        <p:cTn id="203" dur="indefinite"/>
                                        <p:tgtEl>
                                          <p:spTgt spid="105"/>
                                        </p:tgtEl>
                                        <p:attrNameLst>
                                          <p:attrName>style.opacity</p:attrName>
                                        </p:attrNameLst>
                                      </p:cBhvr>
                                      <p:to>
                                        <p:strVal val="0.25"/>
                                      </p:to>
                                    </p:set>
                                    <p:animEffect filter="image" prLst="opacity: 0.25">
                                      <p:cBhvr rctx="IE">
                                        <p:cTn id="204" dur="indefinite"/>
                                        <p:tgtEl>
                                          <p:spTgt spid="105"/>
                                        </p:tgtEl>
                                      </p:cBhvr>
                                    </p:animEffect>
                                  </p:childTnLst>
                                </p:cTn>
                              </p:par>
                              <p:par>
                                <p:cTn id="205" presetID="9" presetClass="emph" presetSubtype="0" grpId="1" nodeType="withEffect">
                                  <p:stCondLst>
                                    <p:cond delay="0"/>
                                  </p:stCondLst>
                                  <p:childTnLst>
                                    <p:set>
                                      <p:cBhvr rctx="PPT">
                                        <p:cTn id="206" dur="indefinite"/>
                                        <p:tgtEl>
                                          <p:spTgt spid="106"/>
                                        </p:tgtEl>
                                        <p:attrNameLst>
                                          <p:attrName>style.opacity</p:attrName>
                                        </p:attrNameLst>
                                      </p:cBhvr>
                                      <p:to>
                                        <p:strVal val="0.25"/>
                                      </p:to>
                                    </p:set>
                                    <p:animEffect filter="image" prLst="opacity: 0.25">
                                      <p:cBhvr rctx="IE">
                                        <p:cTn id="207" dur="indefinite"/>
                                        <p:tgtEl>
                                          <p:spTgt spid="106"/>
                                        </p:tgtEl>
                                      </p:cBhvr>
                                    </p:animEffect>
                                  </p:childTnLst>
                                </p:cTn>
                              </p:par>
                              <p:par>
                                <p:cTn id="208" presetID="9" presetClass="emph" presetSubtype="0" grpId="1" nodeType="withEffect">
                                  <p:stCondLst>
                                    <p:cond delay="0"/>
                                  </p:stCondLst>
                                  <p:childTnLst>
                                    <p:set>
                                      <p:cBhvr rctx="PPT">
                                        <p:cTn id="209" dur="indefinite"/>
                                        <p:tgtEl>
                                          <p:spTgt spid="107"/>
                                        </p:tgtEl>
                                        <p:attrNameLst>
                                          <p:attrName>style.opacity</p:attrName>
                                        </p:attrNameLst>
                                      </p:cBhvr>
                                      <p:to>
                                        <p:strVal val="0.25"/>
                                      </p:to>
                                    </p:set>
                                    <p:animEffect filter="image" prLst="opacity: 0.25">
                                      <p:cBhvr rctx="IE">
                                        <p:cTn id="210" dur="indefinite"/>
                                        <p:tgtEl>
                                          <p:spTgt spid="107"/>
                                        </p:tgtEl>
                                      </p:cBhvr>
                                    </p:animEffect>
                                  </p:childTnLst>
                                </p:cTn>
                              </p:par>
                              <p:par>
                                <p:cTn id="211" presetID="9" presetClass="emph" presetSubtype="0" nodeType="withEffect">
                                  <p:stCondLst>
                                    <p:cond delay="0"/>
                                  </p:stCondLst>
                                  <p:childTnLst>
                                    <p:set>
                                      <p:cBhvr rctx="PPT">
                                        <p:cTn id="212" dur="indefinite"/>
                                        <p:tgtEl>
                                          <p:spTgt spid="109"/>
                                        </p:tgtEl>
                                        <p:attrNameLst>
                                          <p:attrName>style.opacity</p:attrName>
                                        </p:attrNameLst>
                                      </p:cBhvr>
                                      <p:to>
                                        <p:strVal val="0.25"/>
                                      </p:to>
                                    </p:set>
                                    <p:animEffect filter="image" prLst="opacity: 0.25">
                                      <p:cBhvr rctx="IE">
                                        <p:cTn id="213" dur="indefinite"/>
                                        <p:tgtEl>
                                          <p:spTgt spid="109"/>
                                        </p:tgtEl>
                                      </p:cBhvr>
                                    </p:animEffect>
                                  </p:childTnLst>
                                </p:cTn>
                              </p:par>
                              <p:par>
                                <p:cTn id="214" presetID="9" presetClass="emph" presetSubtype="0" grpId="2" nodeType="withEffect">
                                  <p:stCondLst>
                                    <p:cond delay="0"/>
                                  </p:stCondLst>
                                  <p:childTnLst>
                                    <p:set>
                                      <p:cBhvr rctx="PPT">
                                        <p:cTn id="215" dur="indefinite"/>
                                        <p:tgtEl>
                                          <p:spTgt spid="110"/>
                                        </p:tgtEl>
                                        <p:attrNameLst>
                                          <p:attrName>style.opacity</p:attrName>
                                        </p:attrNameLst>
                                      </p:cBhvr>
                                      <p:to>
                                        <p:strVal val="0.25"/>
                                      </p:to>
                                    </p:set>
                                    <p:animEffect filter="image" prLst="opacity: 0.25">
                                      <p:cBhvr rctx="IE">
                                        <p:cTn id="216" dur="indefinite"/>
                                        <p:tgtEl>
                                          <p:spTgt spid="110"/>
                                        </p:tgtEl>
                                      </p:cBhvr>
                                    </p:animEffect>
                                  </p:childTnLst>
                                </p:cTn>
                              </p:par>
                              <p:par>
                                <p:cTn id="217" presetID="9" presetClass="emph" presetSubtype="0" grpId="2" nodeType="withEffect">
                                  <p:stCondLst>
                                    <p:cond delay="0"/>
                                  </p:stCondLst>
                                  <p:childTnLst>
                                    <p:set>
                                      <p:cBhvr rctx="PPT">
                                        <p:cTn id="218" dur="indefinite"/>
                                        <p:tgtEl>
                                          <p:spTgt spid="111"/>
                                        </p:tgtEl>
                                        <p:attrNameLst>
                                          <p:attrName>style.opacity</p:attrName>
                                        </p:attrNameLst>
                                      </p:cBhvr>
                                      <p:to>
                                        <p:strVal val="0.25"/>
                                      </p:to>
                                    </p:set>
                                    <p:animEffect filter="image" prLst="opacity: 0.25">
                                      <p:cBhvr rctx="IE">
                                        <p:cTn id="219" dur="indefinite"/>
                                        <p:tgtEl>
                                          <p:spTgt spid="111"/>
                                        </p:tgtEl>
                                      </p:cBhvr>
                                    </p:animEffect>
                                  </p:childTnLst>
                                </p:cTn>
                              </p:par>
                              <p:par>
                                <p:cTn id="220" presetID="9" presetClass="emph" presetSubtype="0" nodeType="withEffect">
                                  <p:stCondLst>
                                    <p:cond delay="0"/>
                                  </p:stCondLst>
                                  <p:childTnLst>
                                    <p:set>
                                      <p:cBhvr rctx="PPT">
                                        <p:cTn id="221" dur="indefinite"/>
                                        <p:tgtEl>
                                          <p:spTgt spid="113"/>
                                        </p:tgtEl>
                                        <p:attrNameLst>
                                          <p:attrName>style.opacity</p:attrName>
                                        </p:attrNameLst>
                                      </p:cBhvr>
                                      <p:to>
                                        <p:strVal val="0.25"/>
                                      </p:to>
                                    </p:set>
                                    <p:animEffect filter="image" prLst="opacity: 0.25">
                                      <p:cBhvr rctx="IE">
                                        <p:cTn id="222" dur="indefinite"/>
                                        <p:tgtEl>
                                          <p:spTgt spid="113"/>
                                        </p:tgtEl>
                                      </p:cBhvr>
                                    </p:animEffect>
                                  </p:childTnLst>
                                </p:cTn>
                              </p:par>
                              <p:par>
                                <p:cTn id="223" presetID="9" presetClass="emph" presetSubtype="0" grpId="1" nodeType="withEffect">
                                  <p:stCondLst>
                                    <p:cond delay="0"/>
                                  </p:stCondLst>
                                  <p:childTnLst>
                                    <p:set>
                                      <p:cBhvr rctx="PPT">
                                        <p:cTn id="224" dur="indefinite"/>
                                        <p:tgtEl>
                                          <p:spTgt spid="114"/>
                                        </p:tgtEl>
                                        <p:attrNameLst>
                                          <p:attrName>style.opacity</p:attrName>
                                        </p:attrNameLst>
                                      </p:cBhvr>
                                      <p:to>
                                        <p:strVal val="0.25"/>
                                      </p:to>
                                    </p:set>
                                    <p:animEffect filter="image" prLst="opacity: 0.25">
                                      <p:cBhvr rctx="IE">
                                        <p:cTn id="225" dur="indefinite"/>
                                        <p:tgtEl>
                                          <p:spTgt spid="114"/>
                                        </p:tgtEl>
                                      </p:cBhvr>
                                    </p:animEffect>
                                  </p:childTnLst>
                                </p:cTn>
                              </p:par>
                              <p:par>
                                <p:cTn id="226" presetID="9" presetClass="emph" presetSubtype="0" grpId="1" nodeType="withEffect">
                                  <p:stCondLst>
                                    <p:cond delay="0"/>
                                  </p:stCondLst>
                                  <p:childTnLst>
                                    <p:set>
                                      <p:cBhvr rctx="PPT">
                                        <p:cTn id="227" dur="indefinite"/>
                                        <p:tgtEl>
                                          <p:spTgt spid="115"/>
                                        </p:tgtEl>
                                        <p:attrNameLst>
                                          <p:attrName>style.opacity</p:attrName>
                                        </p:attrNameLst>
                                      </p:cBhvr>
                                      <p:to>
                                        <p:strVal val="0.25"/>
                                      </p:to>
                                    </p:set>
                                    <p:animEffect filter="image" prLst="opacity: 0.25">
                                      <p:cBhvr rctx="IE">
                                        <p:cTn id="228" dur="indefinite"/>
                                        <p:tgtEl>
                                          <p:spTgt spid="115"/>
                                        </p:tgtEl>
                                      </p:cBhvr>
                                    </p:animEffect>
                                  </p:childTnLst>
                                </p:cTn>
                              </p:par>
                              <p:par>
                                <p:cTn id="229" presetID="9" presetClass="emph" presetSubtype="0" grpId="1" nodeType="withEffect">
                                  <p:stCondLst>
                                    <p:cond delay="0"/>
                                  </p:stCondLst>
                                  <p:childTnLst>
                                    <p:set>
                                      <p:cBhvr rctx="PPT">
                                        <p:cTn id="230" dur="indefinite"/>
                                        <p:tgtEl>
                                          <p:spTgt spid="116"/>
                                        </p:tgtEl>
                                        <p:attrNameLst>
                                          <p:attrName>style.opacity</p:attrName>
                                        </p:attrNameLst>
                                      </p:cBhvr>
                                      <p:to>
                                        <p:strVal val="0.25"/>
                                      </p:to>
                                    </p:set>
                                    <p:animEffect filter="image" prLst="opacity: 0.25">
                                      <p:cBhvr rctx="IE">
                                        <p:cTn id="231" dur="indefinite"/>
                                        <p:tgtEl>
                                          <p:spTgt spid="116"/>
                                        </p:tgtEl>
                                      </p:cBhvr>
                                    </p:animEffect>
                                  </p:childTnLst>
                                </p:cTn>
                              </p:par>
                              <p:par>
                                <p:cTn id="232" presetID="9" presetClass="emph" presetSubtype="0" nodeType="withEffect">
                                  <p:stCondLst>
                                    <p:cond delay="0"/>
                                  </p:stCondLst>
                                  <p:childTnLst>
                                    <p:set>
                                      <p:cBhvr rctx="PPT">
                                        <p:cTn id="233" dur="indefinite"/>
                                        <p:tgtEl>
                                          <p:spTgt spid="120"/>
                                        </p:tgtEl>
                                        <p:attrNameLst>
                                          <p:attrName>style.opacity</p:attrName>
                                        </p:attrNameLst>
                                      </p:cBhvr>
                                      <p:to>
                                        <p:strVal val="0.25"/>
                                      </p:to>
                                    </p:set>
                                    <p:animEffect filter="image" prLst="opacity: 0.25">
                                      <p:cBhvr rctx="IE">
                                        <p:cTn id="234" dur="indefinite"/>
                                        <p:tgtEl>
                                          <p:spTgt spid="120"/>
                                        </p:tgtEl>
                                      </p:cBhvr>
                                    </p:animEffect>
                                  </p:childTnLst>
                                </p:cTn>
                              </p:par>
                              <p:par>
                                <p:cTn id="235" presetID="9" presetClass="emph" presetSubtype="0" grpId="1" nodeType="withEffect">
                                  <p:stCondLst>
                                    <p:cond delay="0"/>
                                  </p:stCondLst>
                                  <p:childTnLst>
                                    <p:set>
                                      <p:cBhvr rctx="PPT">
                                        <p:cTn id="236" dur="indefinite"/>
                                        <p:tgtEl>
                                          <p:spTgt spid="121"/>
                                        </p:tgtEl>
                                        <p:attrNameLst>
                                          <p:attrName>style.opacity</p:attrName>
                                        </p:attrNameLst>
                                      </p:cBhvr>
                                      <p:to>
                                        <p:strVal val="0.25"/>
                                      </p:to>
                                    </p:set>
                                    <p:animEffect filter="image" prLst="opacity: 0.25">
                                      <p:cBhvr rctx="IE">
                                        <p:cTn id="237" dur="indefinite"/>
                                        <p:tgtEl>
                                          <p:spTgt spid="121"/>
                                        </p:tgtEl>
                                      </p:cBhvr>
                                    </p:animEffect>
                                  </p:childTnLst>
                                </p:cTn>
                              </p:par>
                              <p:par>
                                <p:cTn id="238" presetID="9" presetClass="emph" presetSubtype="0" grpId="1" nodeType="withEffect">
                                  <p:stCondLst>
                                    <p:cond delay="0"/>
                                  </p:stCondLst>
                                  <p:childTnLst>
                                    <p:set>
                                      <p:cBhvr rctx="PPT">
                                        <p:cTn id="239" dur="indefinite"/>
                                        <p:tgtEl>
                                          <p:spTgt spid="122"/>
                                        </p:tgtEl>
                                        <p:attrNameLst>
                                          <p:attrName>style.opacity</p:attrName>
                                        </p:attrNameLst>
                                      </p:cBhvr>
                                      <p:to>
                                        <p:strVal val="0.25"/>
                                      </p:to>
                                    </p:set>
                                    <p:animEffect filter="image" prLst="opacity: 0.25">
                                      <p:cBhvr rctx="IE">
                                        <p:cTn id="240" dur="indefinite"/>
                                        <p:tgtEl>
                                          <p:spTgt spid="122"/>
                                        </p:tgtEl>
                                      </p:cBhvr>
                                    </p:animEffect>
                                  </p:childTnLst>
                                </p:cTn>
                              </p:par>
                              <p:par>
                                <p:cTn id="241" presetID="9" presetClass="emph" presetSubtype="0" grpId="1" nodeType="withEffect">
                                  <p:stCondLst>
                                    <p:cond delay="0"/>
                                  </p:stCondLst>
                                  <p:childTnLst>
                                    <p:set>
                                      <p:cBhvr rctx="PPT">
                                        <p:cTn id="242" dur="indefinite"/>
                                        <p:tgtEl>
                                          <p:spTgt spid="124"/>
                                        </p:tgtEl>
                                        <p:attrNameLst>
                                          <p:attrName>style.opacity</p:attrName>
                                        </p:attrNameLst>
                                      </p:cBhvr>
                                      <p:to>
                                        <p:strVal val="0.25"/>
                                      </p:to>
                                    </p:set>
                                    <p:animEffect filter="image" prLst="opacity: 0.25">
                                      <p:cBhvr rctx="IE">
                                        <p:cTn id="243" dur="indefinite"/>
                                        <p:tgtEl>
                                          <p:spTgt spid="124"/>
                                        </p:tgtEl>
                                      </p:cBhvr>
                                    </p:animEffect>
                                  </p:childTnLst>
                                </p:cTn>
                              </p:par>
                              <p:par>
                                <p:cTn id="244" presetID="9" presetClass="emph" presetSubtype="0" grpId="1" nodeType="withEffect">
                                  <p:stCondLst>
                                    <p:cond delay="0"/>
                                  </p:stCondLst>
                                  <p:childTnLst>
                                    <p:set>
                                      <p:cBhvr rctx="PPT">
                                        <p:cTn id="245" dur="indefinite"/>
                                        <p:tgtEl>
                                          <p:spTgt spid="125"/>
                                        </p:tgtEl>
                                        <p:attrNameLst>
                                          <p:attrName>style.opacity</p:attrName>
                                        </p:attrNameLst>
                                      </p:cBhvr>
                                      <p:to>
                                        <p:strVal val="0.25"/>
                                      </p:to>
                                    </p:set>
                                    <p:animEffect filter="image" prLst="opacity: 0.25">
                                      <p:cBhvr rctx="IE">
                                        <p:cTn id="246" dur="indefinite"/>
                                        <p:tgtEl>
                                          <p:spTgt spid="125"/>
                                        </p:tgtEl>
                                      </p:cBhvr>
                                    </p:animEffect>
                                  </p:childTnLst>
                                </p:cTn>
                              </p:par>
                              <p:par>
                                <p:cTn id="247" presetID="9" presetClass="emph" presetSubtype="0" grpId="1" nodeType="withEffect">
                                  <p:stCondLst>
                                    <p:cond delay="0"/>
                                  </p:stCondLst>
                                  <p:childTnLst>
                                    <p:set>
                                      <p:cBhvr rctx="PPT">
                                        <p:cTn id="248" dur="indefinite"/>
                                        <p:tgtEl>
                                          <p:spTgt spid="126"/>
                                        </p:tgtEl>
                                        <p:attrNameLst>
                                          <p:attrName>style.opacity</p:attrName>
                                        </p:attrNameLst>
                                      </p:cBhvr>
                                      <p:to>
                                        <p:strVal val="0.25"/>
                                      </p:to>
                                    </p:set>
                                    <p:animEffect filter="image" prLst="opacity: 0.25">
                                      <p:cBhvr rctx="IE">
                                        <p:cTn id="249" dur="indefinite"/>
                                        <p:tgtEl>
                                          <p:spTgt spid="126"/>
                                        </p:tgtEl>
                                      </p:cBhvr>
                                    </p:animEffect>
                                  </p:childTnLst>
                                </p:cTn>
                              </p:par>
                              <p:par>
                                <p:cTn id="250" presetID="9" presetClass="emph" presetSubtype="0" grpId="0" nodeType="withEffect">
                                  <p:stCondLst>
                                    <p:cond delay="0"/>
                                  </p:stCondLst>
                                  <p:childTnLst>
                                    <p:set>
                                      <p:cBhvr rctx="PPT">
                                        <p:cTn id="251" dur="indefinite"/>
                                        <p:tgtEl>
                                          <p:spTgt spid="34"/>
                                        </p:tgtEl>
                                        <p:attrNameLst>
                                          <p:attrName>style.opacity</p:attrName>
                                        </p:attrNameLst>
                                      </p:cBhvr>
                                      <p:to>
                                        <p:strVal val="0.25"/>
                                      </p:to>
                                    </p:set>
                                    <p:animEffect filter="image" prLst="opacity: 0.25">
                                      <p:cBhvr rctx="IE">
                                        <p:cTn id="252" dur="indefinite"/>
                                        <p:tgtEl>
                                          <p:spTgt spid="34"/>
                                        </p:tgtEl>
                                      </p:cBhvr>
                                    </p:animEffect>
                                  </p:childTnLst>
                                </p:cTn>
                              </p:par>
                              <p:par>
                                <p:cTn id="253" presetID="9" presetClass="emph" presetSubtype="0" grpId="0" nodeType="withEffect">
                                  <p:stCondLst>
                                    <p:cond delay="0"/>
                                  </p:stCondLst>
                                  <p:childTnLst>
                                    <p:set>
                                      <p:cBhvr rctx="PPT">
                                        <p:cTn id="254" dur="indefinite"/>
                                        <p:tgtEl>
                                          <p:spTgt spid="33"/>
                                        </p:tgtEl>
                                        <p:attrNameLst>
                                          <p:attrName>style.opacity</p:attrName>
                                        </p:attrNameLst>
                                      </p:cBhvr>
                                      <p:to>
                                        <p:strVal val="0.25"/>
                                      </p:to>
                                    </p:set>
                                    <p:animEffect filter="image" prLst="opacity: 0.25">
                                      <p:cBhvr rctx="IE">
                                        <p:cTn id="255" dur="indefinite"/>
                                        <p:tgtEl>
                                          <p:spTgt spid="33"/>
                                        </p:tgtEl>
                                      </p:cBhvr>
                                    </p:animEffect>
                                  </p:childTnLst>
                                </p:cTn>
                              </p:par>
                              <p:par>
                                <p:cTn id="256" presetID="9" presetClass="emph" presetSubtype="0" grpId="0" nodeType="withEffect">
                                  <p:stCondLst>
                                    <p:cond delay="0"/>
                                  </p:stCondLst>
                                  <p:childTnLst>
                                    <p:set>
                                      <p:cBhvr rctx="PPT">
                                        <p:cTn id="257" dur="indefinite"/>
                                        <p:tgtEl>
                                          <p:spTgt spid="32"/>
                                        </p:tgtEl>
                                        <p:attrNameLst>
                                          <p:attrName>style.opacity</p:attrName>
                                        </p:attrNameLst>
                                      </p:cBhvr>
                                      <p:to>
                                        <p:strVal val="0.25"/>
                                      </p:to>
                                    </p:set>
                                    <p:animEffect filter="image" prLst="opacity: 0.25">
                                      <p:cBhvr rctx="IE">
                                        <p:cTn id="258" dur="indefinite"/>
                                        <p:tgtEl>
                                          <p:spTgt spid="32"/>
                                        </p:tgtEl>
                                      </p:cBhvr>
                                    </p:animEffect>
                                  </p:childTnLst>
                                </p:cTn>
                              </p:par>
                              <p:par>
                                <p:cTn id="259" presetID="9" presetClass="emph" presetSubtype="0" grpId="1" nodeType="withEffect">
                                  <p:stCondLst>
                                    <p:cond delay="0"/>
                                  </p:stCondLst>
                                  <p:childTnLst>
                                    <p:set>
                                      <p:cBhvr rctx="PPT">
                                        <p:cTn id="260" dur="indefinite"/>
                                        <p:tgtEl>
                                          <p:spTgt spid="127"/>
                                        </p:tgtEl>
                                        <p:attrNameLst>
                                          <p:attrName>style.opacity</p:attrName>
                                        </p:attrNameLst>
                                      </p:cBhvr>
                                      <p:to>
                                        <p:strVal val="0.25"/>
                                      </p:to>
                                    </p:set>
                                    <p:animEffect filter="image" prLst="opacity: 0.25">
                                      <p:cBhvr rctx="IE">
                                        <p:cTn id="261" dur="indefinite"/>
                                        <p:tgtEl>
                                          <p:spTgt spid="127"/>
                                        </p:tgtEl>
                                      </p:cBhvr>
                                    </p:animEffect>
                                  </p:childTnLst>
                                </p:cTn>
                              </p:par>
                              <p:par>
                                <p:cTn id="262" presetID="9" presetClass="emph" presetSubtype="0" grpId="1" nodeType="withEffect">
                                  <p:stCondLst>
                                    <p:cond delay="0"/>
                                  </p:stCondLst>
                                  <p:childTnLst>
                                    <p:set>
                                      <p:cBhvr rctx="PPT">
                                        <p:cTn id="263" dur="indefinite"/>
                                        <p:tgtEl>
                                          <p:spTgt spid="128"/>
                                        </p:tgtEl>
                                        <p:attrNameLst>
                                          <p:attrName>style.opacity</p:attrName>
                                        </p:attrNameLst>
                                      </p:cBhvr>
                                      <p:to>
                                        <p:strVal val="0.25"/>
                                      </p:to>
                                    </p:set>
                                    <p:animEffect filter="image" prLst="opacity: 0.25">
                                      <p:cBhvr rctx="IE">
                                        <p:cTn id="264" dur="indefinite"/>
                                        <p:tgtEl>
                                          <p:spTgt spid="128"/>
                                        </p:tgtEl>
                                      </p:cBhvr>
                                    </p:animEffect>
                                  </p:childTnLst>
                                </p:cTn>
                              </p:par>
                              <p:par>
                                <p:cTn id="265" presetID="9" presetClass="emph" presetSubtype="0" grpId="1" nodeType="withEffect">
                                  <p:stCondLst>
                                    <p:cond delay="0"/>
                                  </p:stCondLst>
                                  <p:childTnLst>
                                    <p:set>
                                      <p:cBhvr rctx="PPT">
                                        <p:cTn id="266" dur="indefinite"/>
                                        <p:tgtEl>
                                          <p:spTgt spid="129"/>
                                        </p:tgtEl>
                                        <p:attrNameLst>
                                          <p:attrName>style.opacity</p:attrName>
                                        </p:attrNameLst>
                                      </p:cBhvr>
                                      <p:to>
                                        <p:strVal val="0.25"/>
                                      </p:to>
                                    </p:set>
                                    <p:animEffect filter="image" prLst="opacity: 0.25">
                                      <p:cBhvr rctx="IE">
                                        <p:cTn id="267" dur="indefinite"/>
                                        <p:tgtEl>
                                          <p:spTgt spid="129"/>
                                        </p:tgtEl>
                                      </p:cBhvr>
                                    </p:animEffect>
                                  </p:childTnLst>
                                </p:cTn>
                              </p:par>
                              <p:par>
                                <p:cTn id="268" presetID="9" presetClass="emph" presetSubtype="0" nodeType="withEffect">
                                  <p:stCondLst>
                                    <p:cond delay="0"/>
                                  </p:stCondLst>
                                  <p:childTnLst>
                                    <p:set>
                                      <p:cBhvr rctx="PPT">
                                        <p:cTn id="269" dur="indefinite"/>
                                        <p:tgtEl>
                                          <p:spTgt spid="118"/>
                                        </p:tgtEl>
                                        <p:attrNameLst>
                                          <p:attrName>style.opacity</p:attrName>
                                        </p:attrNameLst>
                                      </p:cBhvr>
                                      <p:to>
                                        <p:strVal val="0.25"/>
                                      </p:to>
                                    </p:set>
                                    <p:animEffect filter="image" prLst="opacity: 0.25">
                                      <p:cBhvr rctx="IE">
                                        <p:cTn id="270" dur="indefinite"/>
                                        <p:tgtEl>
                                          <p:spTgt spid="118"/>
                                        </p:tgtEl>
                                      </p:cBhvr>
                                    </p:animEffect>
                                  </p:childTnLst>
                                </p:cTn>
                              </p:par>
                              <p:par>
                                <p:cTn id="271" presetID="9" presetClass="emph" presetSubtype="0" grpId="1" nodeType="withEffect">
                                  <p:stCondLst>
                                    <p:cond delay="0"/>
                                  </p:stCondLst>
                                  <p:childTnLst>
                                    <p:set>
                                      <p:cBhvr rctx="PPT">
                                        <p:cTn id="272" dur="indefinite"/>
                                        <p:tgtEl>
                                          <p:spTgt spid="132"/>
                                        </p:tgtEl>
                                        <p:attrNameLst>
                                          <p:attrName>style.opacity</p:attrName>
                                        </p:attrNameLst>
                                      </p:cBhvr>
                                      <p:to>
                                        <p:strVal val="0.25"/>
                                      </p:to>
                                    </p:set>
                                    <p:animEffect filter="image" prLst="opacity: 0.25">
                                      <p:cBhvr rctx="IE">
                                        <p:cTn id="273" dur="indefinite"/>
                                        <p:tgtEl>
                                          <p:spTgt spid="132"/>
                                        </p:tgtEl>
                                      </p:cBhvr>
                                    </p:animEffect>
                                  </p:childTnLst>
                                </p:cTn>
                              </p:par>
                              <p:par>
                                <p:cTn id="274" presetID="9" presetClass="emph" presetSubtype="0" nodeType="withEffect">
                                  <p:stCondLst>
                                    <p:cond delay="0"/>
                                  </p:stCondLst>
                                  <p:childTnLst>
                                    <p:set>
                                      <p:cBhvr rctx="PPT">
                                        <p:cTn id="275" dur="indefinite"/>
                                        <p:tgtEl>
                                          <p:spTgt spid="2"/>
                                        </p:tgtEl>
                                        <p:attrNameLst>
                                          <p:attrName>style.opacity</p:attrName>
                                        </p:attrNameLst>
                                      </p:cBhvr>
                                      <p:to>
                                        <p:strVal val="0.25"/>
                                      </p:to>
                                    </p:set>
                                    <p:animEffect filter="image" prLst="opacity: 0.25">
                                      <p:cBhvr rctx="IE">
                                        <p:cTn id="276" dur="indefinite"/>
                                        <p:tgtEl>
                                          <p:spTgt spid="2"/>
                                        </p:tgtEl>
                                      </p:cBhvr>
                                    </p:animEffect>
                                  </p:childTnLst>
                                </p:cTn>
                              </p:par>
                              <p:par>
                                <p:cTn id="277" presetID="9" presetClass="emph" presetSubtype="0" grpId="0" nodeType="withEffect">
                                  <p:stCondLst>
                                    <p:cond delay="0"/>
                                  </p:stCondLst>
                                  <p:childTnLst>
                                    <p:set>
                                      <p:cBhvr rctx="PPT">
                                        <p:cTn id="278" dur="indefinite"/>
                                        <p:tgtEl>
                                          <p:spTgt spid="17"/>
                                        </p:tgtEl>
                                        <p:attrNameLst>
                                          <p:attrName>style.opacity</p:attrName>
                                        </p:attrNameLst>
                                      </p:cBhvr>
                                      <p:to>
                                        <p:strVal val="0.25"/>
                                      </p:to>
                                    </p:set>
                                    <p:animEffect filter="image" prLst="opacity: 0.25">
                                      <p:cBhvr rctx="IE">
                                        <p:cTn id="279" dur="indefinite"/>
                                        <p:tgtEl>
                                          <p:spTgt spid="17"/>
                                        </p:tgtEl>
                                      </p:cBhvr>
                                    </p:animEffect>
                                  </p:childTnLst>
                                </p:cTn>
                              </p:par>
                              <p:par>
                                <p:cTn id="280" presetID="9" presetClass="emph" presetSubtype="0" grpId="0" nodeType="withEffect">
                                  <p:stCondLst>
                                    <p:cond delay="0"/>
                                  </p:stCondLst>
                                  <p:childTnLst>
                                    <p:set>
                                      <p:cBhvr rctx="PPT">
                                        <p:cTn id="281" dur="indefinite"/>
                                        <p:tgtEl>
                                          <p:spTgt spid="18"/>
                                        </p:tgtEl>
                                        <p:attrNameLst>
                                          <p:attrName>style.opacity</p:attrName>
                                        </p:attrNameLst>
                                      </p:cBhvr>
                                      <p:to>
                                        <p:strVal val="0.25"/>
                                      </p:to>
                                    </p:set>
                                    <p:animEffect filter="image" prLst="opacity: 0.25">
                                      <p:cBhvr rctx="IE">
                                        <p:cTn id="282" dur="indefinite"/>
                                        <p:tgtEl>
                                          <p:spTgt spid="18"/>
                                        </p:tgtEl>
                                      </p:cBhvr>
                                    </p:animEffect>
                                  </p:childTnLst>
                                </p:cTn>
                              </p:par>
                              <p:par>
                                <p:cTn id="283" presetID="9" presetClass="emph" presetSubtype="0" grpId="0" nodeType="withEffect">
                                  <p:stCondLst>
                                    <p:cond delay="0"/>
                                  </p:stCondLst>
                                  <p:childTnLst>
                                    <p:set>
                                      <p:cBhvr rctx="PPT">
                                        <p:cTn id="284" dur="indefinite"/>
                                        <p:tgtEl>
                                          <p:spTgt spid="19"/>
                                        </p:tgtEl>
                                        <p:attrNameLst>
                                          <p:attrName>style.opacity</p:attrName>
                                        </p:attrNameLst>
                                      </p:cBhvr>
                                      <p:to>
                                        <p:strVal val="0.25"/>
                                      </p:to>
                                    </p:set>
                                    <p:animEffect filter="image" prLst="opacity: 0.25">
                                      <p:cBhvr rctx="IE">
                                        <p:cTn id="285" dur="indefinite"/>
                                        <p:tgtEl>
                                          <p:spTgt spid="19"/>
                                        </p:tgtEl>
                                      </p:cBhvr>
                                    </p:animEffect>
                                  </p:childTnLst>
                                </p:cTn>
                              </p:par>
                              <p:par>
                                <p:cTn id="286" presetID="9" presetClass="emph" presetSubtype="0" grpId="0" nodeType="withEffect">
                                  <p:stCondLst>
                                    <p:cond delay="0"/>
                                  </p:stCondLst>
                                  <p:childTnLst>
                                    <p:set>
                                      <p:cBhvr rctx="PPT">
                                        <p:cTn id="287" dur="indefinite"/>
                                        <p:tgtEl>
                                          <p:spTgt spid="20"/>
                                        </p:tgtEl>
                                        <p:attrNameLst>
                                          <p:attrName>style.opacity</p:attrName>
                                        </p:attrNameLst>
                                      </p:cBhvr>
                                      <p:to>
                                        <p:strVal val="0.25"/>
                                      </p:to>
                                    </p:set>
                                    <p:animEffect filter="image" prLst="opacity: 0.25">
                                      <p:cBhvr rctx="IE">
                                        <p:cTn id="288" dur="indefinite"/>
                                        <p:tgtEl>
                                          <p:spTgt spid="20"/>
                                        </p:tgtEl>
                                      </p:cBhvr>
                                    </p:animEffect>
                                  </p:childTnLst>
                                </p:cTn>
                              </p:par>
                              <p:par>
                                <p:cTn id="289" presetID="9" presetClass="emph" presetSubtype="0" grpId="0" nodeType="withEffect">
                                  <p:stCondLst>
                                    <p:cond delay="0"/>
                                  </p:stCondLst>
                                  <p:childTnLst>
                                    <p:set>
                                      <p:cBhvr rctx="PPT">
                                        <p:cTn id="290" dur="indefinite"/>
                                        <p:tgtEl>
                                          <p:spTgt spid="21"/>
                                        </p:tgtEl>
                                        <p:attrNameLst>
                                          <p:attrName>style.opacity</p:attrName>
                                        </p:attrNameLst>
                                      </p:cBhvr>
                                      <p:to>
                                        <p:strVal val="0.25"/>
                                      </p:to>
                                    </p:set>
                                    <p:animEffect filter="image" prLst="opacity: 0.25">
                                      <p:cBhvr rctx="IE">
                                        <p:cTn id="291" dur="indefinite"/>
                                        <p:tgtEl>
                                          <p:spTgt spid="21"/>
                                        </p:tgtEl>
                                      </p:cBhvr>
                                    </p:animEffect>
                                  </p:childTnLst>
                                </p:cTn>
                              </p:par>
                              <p:par>
                                <p:cTn id="292" presetID="9" presetClass="emph" presetSubtype="0" grpId="0" nodeType="withEffect">
                                  <p:stCondLst>
                                    <p:cond delay="0"/>
                                  </p:stCondLst>
                                  <p:childTnLst>
                                    <p:set>
                                      <p:cBhvr rctx="PPT">
                                        <p:cTn id="293" dur="indefinite"/>
                                        <p:tgtEl>
                                          <p:spTgt spid="22"/>
                                        </p:tgtEl>
                                        <p:attrNameLst>
                                          <p:attrName>style.opacity</p:attrName>
                                        </p:attrNameLst>
                                      </p:cBhvr>
                                      <p:to>
                                        <p:strVal val="0.25"/>
                                      </p:to>
                                    </p:set>
                                    <p:animEffect filter="image" prLst="opacity: 0.25">
                                      <p:cBhvr rctx="IE">
                                        <p:cTn id="294"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2" grpId="0" animBg="1"/>
      <p:bldP spid="106" grpId="0" animBg="1"/>
      <p:bldP spid="106" grpId="1" animBg="1"/>
      <p:bldP spid="107" grpId="0"/>
      <p:bldP spid="107" grpId="1"/>
      <p:bldP spid="110" grpId="0" animBg="1"/>
      <p:bldP spid="110" grpId="1" animBg="1"/>
      <p:bldP spid="110" grpId="2" animBg="1"/>
      <p:bldP spid="111" grpId="0"/>
      <p:bldP spid="111" grpId="1"/>
      <p:bldP spid="111" grpId="2"/>
      <p:bldP spid="114" grpId="0" animBg="1"/>
      <p:bldP spid="114" grpId="1" animBg="1"/>
      <p:bldP spid="115" grpId="0" animBg="1"/>
      <p:bldP spid="115" grpId="1" animBg="1"/>
      <p:bldP spid="116" grpId="0" animBg="1"/>
      <p:bldP spid="116" grpId="1" animBg="1"/>
      <p:bldP spid="121" grpId="0" animBg="1"/>
      <p:bldP spid="121" grpId="1" animBg="1"/>
      <p:bldP spid="122" grpId="0"/>
      <p:bldP spid="122" grpId="1"/>
      <p:bldP spid="124" grpId="0" animBg="1"/>
      <p:bldP spid="124" grpId="1" animBg="1"/>
      <p:bldP spid="125" grpId="0" animBg="1"/>
      <p:bldP spid="125" grpId="1" animBg="1"/>
      <p:bldP spid="126" grpId="0" animBg="1"/>
      <p:bldP spid="126" grpId="1" animBg="1"/>
      <p:bldP spid="34" grpId="0" animBg="1"/>
      <p:bldP spid="33" grpId="0" animBg="1"/>
      <p:bldP spid="32" grpId="0" animBg="1"/>
      <p:bldP spid="127" grpId="0"/>
      <p:bldP spid="127" grpId="1"/>
      <p:bldP spid="128" grpId="0"/>
      <p:bldP spid="128" grpId="1"/>
      <p:bldP spid="129" grpId="0"/>
      <p:bldP spid="129" grpId="1"/>
      <p:bldP spid="132" grpId="0" animBg="1"/>
      <p:bldP spid="132" grpId="1" animBg="1"/>
      <p:bldP spid="17" grpId="0" animBg="1"/>
      <p:bldP spid="18" grpId="0" animBg="1"/>
      <p:bldP spid="19" grpId="0" animBg="1"/>
      <p:bldP spid="20" grpId="0" animBg="1"/>
      <p:bldP spid="21" grpId="0" animBg="1"/>
      <p:bldP spid="22" grpId="0" animBg="1"/>
      <p:bldP spid="1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tLang="en-US"/>
              <a:t>Next Lecture</a:t>
            </a:r>
          </a:p>
        </p:txBody>
      </p:sp>
      <p:sp>
        <p:nvSpPr>
          <p:cNvPr id="113666" name="Content Placeholder 2"/>
          <p:cNvSpPr>
            <a:spLocks noGrp="1"/>
          </p:cNvSpPr>
          <p:nvPr>
            <p:ph idx="1"/>
          </p:nvPr>
        </p:nvSpPr>
        <p:spPr/>
        <p:txBody>
          <a:bodyPr/>
          <a:lstStyle/>
          <a:p>
            <a:r>
              <a:rPr lang="en-US" altLang="en-US"/>
              <a:t>Data center topology</a:t>
            </a:r>
          </a:p>
          <a:p>
            <a:r>
              <a:rPr lang="en-US" altLang="en-US"/>
              <a:t>Data center scheduling</a:t>
            </a:r>
          </a:p>
          <a:p>
            <a:r>
              <a:rPr lang="en-US" altLang="en-US"/>
              <a:t>Required reading</a:t>
            </a:r>
          </a:p>
          <a:p>
            <a:pPr lvl="1"/>
            <a:r>
              <a:rPr lang="en-US" altLang="en-US"/>
              <a:t>Efficient Coflow Scheduling with Varys</a:t>
            </a:r>
          </a:p>
          <a:p>
            <a:pPr lvl="1"/>
            <a:r>
              <a:rPr lang="en-US" altLang="en-US"/>
              <a:t>c-Through: Part-time Optics in Data Centers</a:t>
            </a:r>
          </a:p>
          <a:p>
            <a:pPr lvl="1"/>
            <a:endParaRPr lang="en-US" altLang="en-US"/>
          </a:p>
          <a:p>
            <a:pPr lvl="1"/>
            <a:endParaRPr lang="en-US" altLang="en-US"/>
          </a:p>
        </p:txBody>
      </p:sp>
      <p:sp>
        <p:nvSpPr>
          <p:cNvPr id="1136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39AFD25-CE91-F043-8580-0363AE5D5ADD}" type="slidenum">
              <a:rPr lang="en-US" altLang="en-US" sz="1200">
                <a:solidFill>
                  <a:schemeClr val="tx2"/>
                </a:solidFill>
                <a:latin typeface="Arial Narrow" charset="0"/>
              </a:rPr>
              <a:pPr eaLnBrk="1" hangingPunct="1"/>
              <a:t>55</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nSpc>
                <a:spcPct val="80000"/>
              </a:lnSpc>
            </a:pPr>
            <a:r>
              <a:rPr lang="en-US" altLang="en-US"/>
              <a:t>Energy Proportional Computing</a:t>
            </a:r>
          </a:p>
        </p:txBody>
      </p:sp>
      <p:sp>
        <p:nvSpPr>
          <p:cNvPr id="245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5D1165F-6A2A-0942-B847-3FDD0CD6DF47}" type="slidenum">
              <a:rPr lang="en-US" altLang="en-US" sz="1200">
                <a:solidFill>
                  <a:schemeClr val="tx2"/>
                </a:solidFill>
                <a:latin typeface="Arial" charset="0"/>
              </a:rPr>
              <a:pPr eaLnBrk="1" hangingPunct="1"/>
              <a:t>56</a:t>
            </a:fld>
            <a:endParaRPr lang="en-US" altLang="en-US" sz="1200">
              <a:solidFill>
                <a:schemeClr val="tx2"/>
              </a:solidFill>
              <a:latin typeface="Arial" charset="0"/>
            </a:endParaRPr>
          </a:p>
        </p:txBody>
      </p:sp>
      <p:pic>
        <p:nvPicPr>
          <p:cNvPr id="245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838200"/>
            <a:ext cx="63500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5"/>
          <p:cNvSpPr txBox="1">
            <a:spLocks noChangeArrowheads="1"/>
          </p:cNvSpPr>
          <p:nvPr/>
        </p:nvSpPr>
        <p:spPr bwMode="auto">
          <a:xfrm>
            <a:off x="152400" y="574516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400"/>
              <a:t>Figure 1. Average CPU utilization of more than 5,000 servers during a six-month period. Servers </a:t>
            </a:r>
          </a:p>
          <a:p>
            <a:pPr eaLnBrk="1" hangingPunct="1"/>
            <a:r>
              <a:rPr lang="en-US" altLang="en-US" sz="1400"/>
              <a:t>are rarely completely idle and seldom operate near their maximum utilization, instead operating </a:t>
            </a:r>
          </a:p>
          <a:p>
            <a:pPr eaLnBrk="1" hangingPunct="1"/>
            <a:r>
              <a:rPr lang="en-US" altLang="en-US" sz="1400"/>
              <a:t>most of the time at between 10 and 50 percent of their maximum</a:t>
            </a:r>
          </a:p>
        </p:txBody>
      </p:sp>
      <p:sp>
        <p:nvSpPr>
          <p:cNvPr id="24581" name="TextBox 6"/>
          <p:cNvSpPr txBox="1">
            <a:spLocks noChangeArrowheads="1"/>
          </p:cNvSpPr>
          <p:nvPr/>
        </p:nvSpPr>
        <p:spPr bwMode="auto">
          <a:xfrm>
            <a:off x="5732463" y="1071563"/>
            <a:ext cx="30924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It is surprisingly hard</a:t>
            </a:r>
            <a:br>
              <a:rPr lang="en-US" altLang="en-US" sz="2000"/>
            </a:br>
            <a:r>
              <a:rPr lang="en-US" altLang="en-US" sz="2000"/>
              <a:t>to achieve high levels</a:t>
            </a:r>
            <a:br>
              <a:rPr lang="en-US" altLang="en-US" sz="2000"/>
            </a:br>
            <a:r>
              <a:rPr lang="en-US" altLang="en-US" sz="2000"/>
              <a:t>of utilization of typical </a:t>
            </a:r>
            <a:br>
              <a:rPr lang="en-US" altLang="en-US" sz="2000"/>
            </a:br>
            <a:r>
              <a:rPr lang="en-US" altLang="en-US" sz="2000"/>
              <a:t>servers (and your home</a:t>
            </a:r>
            <a:br>
              <a:rPr lang="en-US" altLang="en-US" sz="2000"/>
            </a:br>
            <a:r>
              <a:rPr lang="en-US" altLang="en-US" sz="2000"/>
              <a:t>PC or laptop is even </a:t>
            </a:r>
            <a:br>
              <a:rPr lang="en-US" altLang="en-US" sz="2000"/>
            </a:br>
            <a:r>
              <a:rPr lang="en-US" altLang="en-US" sz="2000"/>
              <a:t>worse)</a:t>
            </a:r>
            <a:endParaRPr lang="en-US" altLang="en-US" sz="2000" baseline="-25000"/>
          </a:p>
        </p:txBody>
      </p:sp>
      <p:sp>
        <p:nvSpPr>
          <p:cNvPr id="24582" name="TextBox 7"/>
          <p:cNvSpPr txBox="1">
            <a:spLocks noChangeArrowheads="1"/>
          </p:cNvSpPr>
          <p:nvPr/>
        </p:nvSpPr>
        <p:spPr bwMode="auto">
          <a:xfrm>
            <a:off x="76200" y="1333500"/>
            <a:ext cx="26638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ja-JP" altLang="en-US" sz="2000"/>
              <a:t>“</a:t>
            </a:r>
            <a:r>
              <a:rPr lang="en-US" altLang="ja-JP" sz="2000"/>
              <a:t>The Case for </a:t>
            </a:r>
          </a:p>
          <a:p>
            <a:pPr eaLnBrk="1" hangingPunct="1"/>
            <a:r>
              <a:rPr lang="en-US" altLang="en-US" sz="2000"/>
              <a:t>Energy-Proportional </a:t>
            </a:r>
          </a:p>
          <a:p>
            <a:pPr eaLnBrk="1" hangingPunct="1"/>
            <a:r>
              <a:rPr lang="en-US" altLang="en-US" sz="2000"/>
              <a:t>Computing,</a:t>
            </a:r>
            <a:r>
              <a:rPr lang="ja-JP" altLang="en-US" sz="2000"/>
              <a:t>”</a:t>
            </a:r>
            <a:endParaRPr lang="en-US" altLang="ja-JP" sz="2000"/>
          </a:p>
          <a:p>
            <a:pPr eaLnBrk="1" hangingPunct="1"/>
            <a:r>
              <a:rPr lang="en-US" altLang="en-US" sz="2000"/>
              <a:t>Luiz André Barroso,</a:t>
            </a:r>
          </a:p>
          <a:p>
            <a:pPr eaLnBrk="1" hangingPunct="1"/>
            <a:r>
              <a:rPr lang="en-US" altLang="en-US" sz="2000"/>
              <a:t>Urs Hölzle,</a:t>
            </a:r>
          </a:p>
          <a:p>
            <a:pPr eaLnBrk="1" hangingPunct="1"/>
            <a:r>
              <a:rPr lang="en-US" altLang="en-US" sz="2000" i="1"/>
              <a:t>IEEE Computer</a:t>
            </a:r>
          </a:p>
          <a:p>
            <a:pPr eaLnBrk="1" hangingPunct="1"/>
            <a:r>
              <a:rPr lang="en-US" altLang="en-US" sz="2000"/>
              <a:t>December 2007 </a:t>
            </a:r>
          </a:p>
        </p:txBody>
      </p:sp>
    </p:spTree>
    <p:extLst>
      <p:ext uri="{BB962C8B-B14F-4D97-AF65-F5344CB8AC3E}">
        <p14:creationId xmlns:p14="http://schemas.microsoft.com/office/powerpoint/2010/main" val="132885126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a:lnSpc>
                <a:spcPct val="80000"/>
              </a:lnSpc>
            </a:pPr>
            <a:r>
              <a:rPr lang="en-US" altLang="en-US"/>
              <a:t>Energy Proportional Computing</a:t>
            </a:r>
          </a:p>
        </p:txBody>
      </p:sp>
      <p:sp>
        <p:nvSpPr>
          <p:cNvPr id="2560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41C3D4D-EBBA-8F49-B25E-DC5AC1D37484}" type="slidenum">
              <a:rPr lang="en-US" altLang="en-US" sz="1200">
                <a:solidFill>
                  <a:schemeClr val="tx2"/>
                </a:solidFill>
                <a:latin typeface="Arial" charset="0"/>
              </a:rPr>
              <a:pPr eaLnBrk="1" hangingPunct="1"/>
              <a:t>57</a:t>
            </a:fld>
            <a:endParaRPr lang="en-US" altLang="en-US" sz="1200">
              <a:solidFill>
                <a:schemeClr val="tx2"/>
              </a:solidFill>
              <a:latin typeface="Arial" charset="0"/>
            </a:endParaRPr>
          </a:p>
        </p:txBody>
      </p:sp>
      <p:pic>
        <p:nvPicPr>
          <p:cNvPr id="25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0975" y="1290638"/>
            <a:ext cx="6350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457200" y="5689600"/>
            <a:ext cx="79867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400"/>
              <a:t>Figure 2. Server power usage and energy efficiency at varying utilization levels, from idle to </a:t>
            </a:r>
          </a:p>
          <a:p>
            <a:pPr eaLnBrk="1" hangingPunct="1"/>
            <a:r>
              <a:rPr lang="en-US" altLang="en-US" sz="1400"/>
              <a:t>peak performance. Even an energy-efficient server still consumes about half its full power</a:t>
            </a:r>
          </a:p>
          <a:p>
            <a:pPr eaLnBrk="1" hangingPunct="1"/>
            <a:r>
              <a:rPr lang="en-US" altLang="en-US" sz="1400"/>
              <a:t>when doing virtually no work.</a:t>
            </a:r>
          </a:p>
        </p:txBody>
      </p:sp>
      <p:sp>
        <p:nvSpPr>
          <p:cNvPr id="25605" name="TextBox 6"/>
          <p:cNvSpPr txBox="1">
            <a:spLocks noChangeArrowheads="1"/>
          </p:cNvSpPr>
          <p:nvPr/>
        </p:nvSpPr>
        <p:spPr bwMode="auto">
          <a:xfrm>
            <a:off x="79375" y="1189038"/>
            <a:ext cx="26638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ja-JP" altLang="en-US" sz="2000"/>
              <a:t>“</a:t>
            </a:r>
            <a:r>
              <a:rPr lang="en-US" altLang="ja-JP" sz="2000"/>
              <a:t>The Case for </a:t>
            </a:r>
          </a:p>
          <a:p>
            <a:pPr eaLnBrk="1" hangingPunct="1"/>
            <a:r>
              <a:rPr lang="en-US" altLang="en-US" sz="2000"/>
              <a:t>Energy-Proportional </a:t>
            </a:r>
          </a:p>
          <a:p>
            <a:pPr eaLnBrk="1" hangingPunct="1"/>
            <a:r>
              <a:rPr lang="en-US" altLang="en-US" sz="2000"/>
              <a:t>Computing,</a:t>
            </a:r>
            <a:r>
              <a:rPr lang="ja-JP" altLang="en-US" sz="2000"/>
              <a:t>”</a:t>
            </a:r>
            <a:endParaRPr lang="en-US" altLang="ja-JP" sz="2000"/>
          </a:p>
          <a:p>
            <a:pPr eaLnBrk="1" hangingPunct="1"/>
            <a:r>
              <a:rPr lang="en-US" altLang="en-US" sz="2000"/>
              <a:t>Luiz André Barroso,</a:t>
            </a:r>
          </a:p>
          <a:p>
            <a:pPr eaLnBrk="1" hangingPunct="1"/>
            <a:r>
              <a:rPr lang="en-US" altLang="en-US" sz="2000"/>
              <a:t>Urs Hölzle,</a:t>
            </a:r>
          </a:p>
          <a:p>
            <a:pPr eaLnBrk="1" hangingPunct="1"/>
            <a:r>
              <a:rPr lang="en-US" altLang="en-US" sz="2000" i="1"/>
              <a:t>IEEE Computer</a:t>
            </a:r>
          </a:p>
          <a:p>
            <a:pPr eaLnBrk="1" hangingPunct="1"/>
            <a:r>
              <a:rPr lang="en-US" altLang="en-US" sz="2000"/>
              <a:t>December 2007 </a:t>
            </a:r>
          </a:p>
        </p:txBody>
      </p:sp>
      <p:grpSp>
        <p:nvGrpSpPr>
          <p:cNvPr id="2" name="Group 10"/>
          <p:cNvGrpSpPr>
            <a:grpSpLocks/>
          </p:cNvGrpSpPr>
          <p:nvPr/>
        </p:nvGrpSpPr>
        <p:grpSpPr bwMode="auto">
          <a:xfrm>
            <a:off x="3676650" y="2955925"/>
            <a:ext cx="5438775" cy="708025"/>
            <a:chOff x="3676315" y="2955312"/>
            <a:chExt cx="5438586" cy="707886"/>
          </a:xfrm>
        </p:grpSpPr>
        <p:sp>
          <p:nvSpPr>
            <p:cNvPr id="25607" name="TextBox 7"/>
            <p:cNvSpPr txBox="1">
              <a:spLocks noChangeArrowheads="1"/>
            </p:cNvSpPr>
            <p:nvPr/>
          </p:nvSpPr>
          <p:spPr bwMode="auto">
            <a:xfrm>
              <a:off x="6308824" y="2955312"/>
              <a:ext cx="28060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Doing nothing well …</a:t>
              </a:r>
              <a:br>
                <a:rPr lang="en-US" altLang="en-US" sz="2000"/>
              </a:br>
              <a:r>
                <a:rPr lang="en-US" altLang="en-US" sz="2000" i="1"/>
                <a:t>NOT!</a:t>
              </a:r>
              <a:endParaRPr lang="en-US" altLang="en-US" sz="2000" i="1" baseline="-25000"/>
            </a:p>
          </p:txBody>
        </p:sp>
        <p:cxnSp>
          <p:nvCxnSpPr>
            <p:cNvPr id="25608" name="Straight Arrow Connector 8"/>
            <p:cNvCxnSpPr>
              <a:cxnSpLocks noChangeShapeType="1"/>
            </p:cNvCxnSpPr>
            <p:nvPr/>
          </p:nvCxnSpPr>
          <p:spPr bwMode="auto">
            <a:xfrm rot="10800000">
              <a:off x="3676315" y="3370397"/>
              <a:ext cx="2687054" cy="1588"/>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73265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lnSpc>
                <a:spcPct val="85000"/>
              </a:lnSpc>
            </a:pPr>
            <a:r>
              <a:rPr lang="en-US" altLang="en-US"/>
              <a:t>Energy Proportional Computing</a:t>
            </a:r>
          </a:p>
        </p:txBody>
      </p:sp>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926C2A6-239D-DF47-A17F-89876C4754BA}" type="slidenum">
              <a:rPr lang="en-US" altLang="en-US" sz="1200">
                <a:solidFill>
                  <a:schemeClr val="tx2"/>
                </a:solidFill>
                <a:latin typeface="Arial" charset="0"/>
              </a:rPr>
              <a:pPr eaLnBrk="1" hangingPunct="1"/>
              <a:t>58</a:t>
            </a:fld>
            <a:endParaRPr lang="en-US" altLang="en-US" sz="1200">
              <a:solidFill>
                <a:schemeClr val="tx2"/>
              </a:solidFill>
              <a:latin typeface="Arial" charset="0"/>
            </a:endParaRPr>
          </a:p>
        </p:txBody>
      </p:sp>
      <p:pic>
        <p:nvPicPr>
          <p:cNvPr id="266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1925" y="1270000"/>
            <a:ext cx="63500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5"/>
          <p:cNvSpPr txBox="1">
            <a:spLocks noChangeArrowheads="1"/>
          </p:cNvSpPr>
          <p:nvPr/>
        </p:nvSpPr>
        <p:spPr bwMode="auto">
          <a:xfrm>
            <a:off x="1408113" y="5584825"/>
            <a:ext cx="775811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400"/>
              <a:t>Figure 4. Power usage and energy efficiency in a more energy-proportional server. This </a:t>
            </a:r>
          </a:p>
          <a:p>
            <a:pPr eaLnBrk="1" hangingPunct="1"/>
            <a:r>
              <a:rPr lang="en-US" altLang="en-US" sz="1400"/>
              <a:t>server has a power efficiency of more than 80 percent of its peak value for utilizations of </a:t>
            </a:r>
          </a:p>
          <a:p>
            <a:pPr eaLnBrk="1" hangingPunct="1"/>
            <a:r>
              <a:rPr lang="en-US" altLang="en-US" sz="1400"/>
              <a:t>30 percent and above, with efficiency remaining above 50 percent for utilization levels as</a:t>
            </a:r>
          </a:p>
          <a:p>
            <a:pPr eaLnBrk="1" hangingPunct="1"/>
            <a:r>
              <a:rPr lang="en-US" altLang="en-US" sz="1400"/>
              <a:t> low as 10 percent.</a:t>
            </a:r>
          </a:p>
          <a:p>
            <a:pPr eaLnBrk="1" hangingPunct="1"/>
            <a:endParaRPr lang="en-US" altLang="en-US" sz="1400"/>
          </a:p>
          <a:p>
            <a:pPr eaLnBrk="1" hangingPunct="1"/>
            <a:endParaRPr lang="en-US" altLang="en-US" sz="1400"/>
          </a:p>
        </p:txBody>
      </p:sp>
      <p:sp>
        <p:nvSpPr>
          <p:cNvPr id="26629" name="TextBox 6"/>
          <p:cNvSpPr txBox="1">
            <a:spLocks noChangeArrowheads="1"/>
          </p:cNvSpPr>
          <p:nvPr/>
        </p:nvSpPr>
        <p:spPr bwMode="auto">
          <a:xfrm>
            <a:off x="39688" y="1189038"/>
            <a:ext cx="26638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ja-JP" altLang="en-US" sz="2000"/>
              <a:t>“</a:t>
            </a:r>
            <a:r>
              <a:rPr lang="en-US" altLang="ja-JP" sz="2000"/>
              <a:t>The Case for </a:t>
            </a:r>
          </a:p>
          <a:p>
            <a:pPr eaLnBrk="1" hangingPunct="1"/>
            <a:r>
              <a:rPr lang="en-US" altLang="en-US" sz="2000"/>
              <a:t>Energy-Proportional </a:t>
            </a:r>
          </a:p>
          <a:p>
            <a:pPr eaLnBrk="1" hangingPunct="1"/>
            <a:r>
              <a:rPr lang="en-US" altLang="en-US" sz="2000"/>
              <a:t>Computing,</a:t>
            </a:r>
            <a:r>
              <a:rPr lang="ja-JP" altLang="en-US" sz="2000"/>
              <a:t>”</a:t>
            </a:r>
            <a:endParaRPr lang="en-US" altLang="ja-JP" sz="2000"/>
          </a:p>
          <a:p>
            <a:pPr eaLnBrk="1" hangingPunct="1"/>
            <a:r>
              <a:rPr lang="en-US" altLang="en-US" sz="2000"/>
              <a:t>Luiz André Barroso,</a:t>
            </a:r>
          </a:p>
          <a:p>
            <a:pPr eaLnBrk="1" hangingPunct="1"/>
            <a:r>
              <a:rPr lang="en-US" altLang="en-US" sz="2000"/>
              <a:t>Urs Hölzle,</a:t>
            </a:r>
          </a:p>
          <a:p>
            <a:pPr eaLnBrk="1" hangingPunct="1"/>
            <a:r>
              <a:rPr lang="en-US" altLang="en-US" sz="2000" i="1"/>
              <a:t>IEEE Computer</a:t>
            </a:r>
          </a:p>
          <a:p>
            <a:pPr eaLnBrk="1" hangingPunct="1"/>
            <a:r>
              <a:rPr lang="en-US" altLang="en-US" sz="2000"/>
              <a:t>December 2007 </a:t>
            </a:r>
          </a:p>
        </p:txBody>
      </p:sp>
      <p:sp>
        <p:nvSpPr>
          <p:cNvPr id="26630" name="TextBox 7"/>
          <p:cNvSpPr txBox="1">
            <a:spLocks noChangeArrowheads="1"/>
          </p:cNvSpPr>
          <p:nvPr/>
        </p:nvSpPr>
        <p:spPr bwMode="auto">
          <a:xfrm>
            <a:off x="6842125" y="2768600"/>
            <a:ext cx="23018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Design for </a:t>
            </a:r>
          </a:p>
          <a:p>
            <a:pPr eaLnBrk="1" hangingPunct="1"/>
            <a:r>
              <a:rPr lang="en-US" altLang="en-US" sz="2000" i="1"/>
              <a:t>wide dynamic </a:t>
            </a:r>
          </a:p>
          <a:p>
            <a:pPr eaLnBrk="1" hangingPunct="1"/>
            <a:r>
              <a:rPr lang="en-US" altLang="en-US" sz="2000" i="1"/>
              <a:t>power range</a:t>
            </a:r>
            <a:r>
              <a:rPr lang="en-US" altLang="en-US" sz="2000"/>
              <a:t> and </a:t>
            </a:r>
          </a:p>
          <a:p>
            <a:pPr eaLnBrk="1" hangingPunct="1"/>
            <a:r>
              <a:rPr lang="en-US" altLang="en-US" sz="2000" i="1"/>
              <a:t>active low power</a:t>
            </a:r>
          </a:p>
          <a:p>
            <a:pPr eaLnBrk="1" hangingPunct="1"/>
            <a:r>
              <a:rPr lang="en-US" altLang="en-US" sz="2000" i="1"/>
              <a:t>modes</a:t>
            </a:r>
          </a:p>
          <a:p>
            <a:pPr eaLnBrk="1" hangingPunct="1"/>
            <a:endParaRPr lang="en-US" altLang="en-US" sz="2000"/>
          </a:p>
        </p:txBody>
      </p:sp>
      <p:sp>
        <p:nvSpPr>
          <p:cNvPr id="26631" name="TextBox 8"/>
          <p:cNvSpPr txBox="1">
            <a:spLocks noChangeArrowheads="1"/>
          </p:cNvSpPr>
          <p:nvPr/>
        </p:nvSpPr>
        <p:spPr bwMode="auto">
          <a:xfrm>
            <a:off x="4343400" y="2674938"/>
            <a:ext cx="1922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Doing nothing </a:t>
            </a:r>
          </a:p>
          <a:p>
            <a:pPr eaLnBrk="1" hangingPunct="1"/>
            <a:r>
              <a:rPr lang="en-US" altLang="en-US" sz="2000" i="1"/>
              <a:t>VERY </a:t>
            </a:r>
            <a:r>
              <a:rPr lang="en-US" altLang="en-US" sz="2000"/>
              <a:t>well</a:t>
            </a:r>
            <a:endParaRPr lang="en-US" altLang="en-US" sz="2000" i="1" baseline="-25000"/>
          </a:p>
        </p:txBody>
      </p:sp>
    </p:spTree>
    <p:extLst>
      <p:ext uri="{BB962C8B-B14F-4D97-AF65-F5344CB8AC3E}">
        <p14:creationId xmlns:p14="http://schemas.microsoft.com/office/powerpoint/2010/main" val="8119780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Rectangle 6"/>
          <p:cNvSpPr>
            <a:spLocks noGrp="1" noChangeArrowheads="1"/>
          </p:cNvSpPr>
          <p:nvPr>
            <p:ph type="title"/>
          </p:nvPr>
        </p:nvSpPr>
        <p:spPr/>
        <p:txBody>
          <a:bodyPr/>
          <a:lstStyle/>
          <a:p>
            <a:r>
              <a:rPr lang="en-US" altLang="en-US" sz="3200"/>
              <a:t>Thermal Image of Typical Cluster</a:t>
            </a:r>
          </a:p>
        </p:txBody>
      </p:sp>
      <p:sp>
        <p:nvSpPr>
          <p:cNvPr id="2765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1B55EC6-7C25-9740-ADB2-068448604F4F}" type="slidenum">
              <a:rPr lang="en-US" altLang="en-US" sz="1200">
                <a:solidFill>
                  <a:schemeClr val="tx2"/>
                </a:solidFill>
                <a:latin typeface="Arial Narrow" charset="0"/>
              </a:rPr>
              <a:pPr eaLnBrk="1" hangingPunct="1"/>
              <a:t>59</a:t>
            </a:fld>
            <a:endParaRPr lang="en-US" altLang="en-US" sz="1200">
              <a:solidFill>
                <a:schemeClr val="tx2"/>
              </a:solidFill>
              <a:latin typeface="Arial Narrow" charset="0"/>
            </a:endParaRP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446213"/>
            <a:ext cx="638810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152400" y="2362200"/>
            <a:ext cx="4953000" cy="2895600"/>
            <a:chOff x="144" y="1584"/>
            <a:chExt cx="3320" cy="1584"/>
          </a:xfrm>
        </p:grpSpPr>
        <p:sp>
          <p:nvSpPr>
            <p:cNvPr id="27654" name="Rectangle 5"/>
            <p:cNvSpPr>
              <a:spLocks noChangeArrowheads="1"/>
            </p:cNvSpPr>
            <p:nvPr/>
          </p:nvSpPr>
          <p:spPr bwMode="auto">
            <a:xfrm>
              <a:off x="2840" y="2688"/>
              <a:ext cx="624" cy="48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7655" name="Text Box 7"/>
            <p:cNvSpPr txBox="1">
              <a:spLocks noChangeArrowheads="1"/>
            </p:cNvSpPr>
            <p:nvPr/>
          </p:nvSpPr>
          <p:spPr bwMode="auto">
            <a:xfrm>
              <a:off x="144" y="1584"/>
              <a:ext cx="735"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Rack</a:t>
              </a:r>
            </a:p>
            <a:p>
              <a:pPr eaLnBrk="1" hangingPunct="1"/>
              <a:r>
                <a:rPr lang="en-US" altLang="en-US"/>
                <a:t>Switch</a:t>
              </a:r>
            </a:p>
          </p:txBody>
        </p:sp>
        <p:sp>
          <p:nvSpPr>
            <p:cNvPr id="27656" name="Line 8"/>
            <p:cNvSpPr>
              <a:spLocks noChangeShapeType="1"/>
            </p:cNvSpPr>
            <p:nvPr/>
          </p:nvSpPr>
          <p:spPr bwMode="auto">
            <a:xfrm>
              <a:off x="768" y="1824"/>
              <a:ext cx="2185" cy="101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7653" name="Text Box 10"/>
          <p:cNvSpPr txBox="1">
            <a:spLocks noChangeArrowheads="1"/>
          </p:cNvSpPr>
          <p:nvPr/>
        </p:nvSpPr>
        <p:spPr bwMode="auto">
          <a:xfrm>
            <a:off x="1219200" y="6248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a:t>M. K. Patterson, A. Pratt, P. Kumar, </a:t>
            </a:r>
            <a:br>
              <a:rPr lang="en-US" altLang="en-US" sz="1200"/>
            </a:br>
            <a:r>
              <a:rPr lang="ja-JP" altLang="en-US" sz="1200"/>
              <a:t>“</a:t>
            </a:r>
            <a:r>
              <a:rPr lang="en-US" altLang="ja-JP" sz="1200"/>
              <a:t>From UPS to Silicon: an end-to-end evaluation of datacenter efficiency</a:t>
            </a:r>
            <a:r>
              <a:rPr lang="ja-JP" altLang="en-US" sz="1200"/>
              <a:t>”</a:t>
            </a:r>
            <a:r>
              <a:rPr lang="en-US" altLang="ja-JP" sz="1200"/>
              <a:t>, Intel Corporation</a:t>
            </a:r>
            <a:endParaRPr lang="en-US" altLang="en-US" sz="1200"/>
          </a:p>
        </p:txBody>
      </p:sp>
    </p:spTree>
    <p:extLst>
      <p:ext uri="{BB962C8B-B14F-4D97-AF65-F5344CB8AC3E}">
        <p14:creationId xmlns:p14="http://schemas.microsoft.com/office/powerpoint/2010/main" val="1039375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CD13070-1C06-2C40-BC50-52FF60E18399}" type="slidenum">
              <a:rPr lang="en-US" altLang="en-US" sz="1200">
                <a:solidFill>
                  <a:schemeClr val="tx2"/>
                </a:solidFill>
                <a:latin typeface="Arial" charset="0"/>
              </a:rPr>
              <a:pPr eaLnBrk="1" hangingPunct="1"/>
              <a:t>6</a:t>
            </a:fld>
            <a:endParaRPr lang="en-US" altLang="en-US" sz="1200">
              <a:solidFill>
                <a:schemeClr val="tx2"/>
              </a:solidFill>
              <a:latin typeface="Arial" charset="0"/>
            </a:endParaRPr>
          </a:p>
        </p:txBody>
      </p:sp>
      <p:pic>
        <p:nvPicPr>
          <p:cNvPr id="2253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90678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p:cNvSpPr>
            <a:spLocks noGrp="1" noChangeArrowheads="1"/>
          </p:cNvSpPr>
          <p:nvPr>
            <p:ph type="title"/>
          </p:nvPr>
        </p:nvSpPr>
        <p:spPr/>
        <p:txBody>
          <a:bodyPr>
            <a:normAutofit fontScale="90000"/>
          </a:bodyPr>
          <a:lstStyle/>
          <a:p>
            <a:pPr eaLnBrk="1" hangingPunct="1">
              <a:lnSpc>
                <a:spcPct val="75000"/>
              </a:lnSpc>
              <a:defRPr/>
            </a:pPr>
            <a:r>
              <a:rPr lang="en-US" sz="3200">
                <a:ea typeface="ＭＳ Ｐゴシック" charset="0"/>
                <a:cs typeface="ＭＳ Ｐゴシック" charset="0"/>
              </a:rPr>
              <a:t>Computers + Net + Storage + </a:t>
            </a:r>
            <a:r>
              <a:rPr lang="en-US" sz="3200" i="1">
                <a:ea typeface="ＭＳ Ｐゴシック" charset="0"/>
                <a:cs typeface="ＭＳ Ｐゴシック" charset="0"/>
              </a:rPr>
              <a:t>Power</a:t>
            </a:r>
            <a:r>
              <a:rPr lang="en-US" sz="3200">
                <a:ea typeface="ＭＳ Ｐゴシック" charset="0"/>
                <a:cs typeface="ＭＳ Ｐゴシック" charset="0"/>
              </a:rPr>
              <a:t> + </a:t>
            </a:r>
            <a:r>
              <a:rPr lang="en-US" sz="3200" i="1">
                <a:ea typeface="ＭＳ Ｐゴシック" charset="0"/>
                <a:cs typeface="ＭＳ Ｐゴシック" charset="0"/>
              </a:rPr>
              <a:t>Cooling</a:t>
            </a:r>
            <a:endParaRPr lang="en-US" sz="3200">
              <a:ea typeface="ＭＳ Ｐゴシック" charset="0"/>
              <a:cs typeface="ＭＳ Ｐゴシック" charset="0"/>
            </a:endParaRPr>
          </a:p>
        </p:txBody>
      </p:sp>
      <p:pic>
        <p:nvPicPr>
          <p:cNvPr id="459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41529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37973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886200"/>
            <a:ext cx="41529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9788"/>
                                        </p:tgtEl>
                                        <p:attrNameLst>
                                          <p:attrName>style.visibility</p:attrName>
                                        </p:attrNameLst>
                                      </p:cBhvr>
                                      <p:to>
                                        <p:strVal val="visible"/>
                                      </p:to>
                                    </p:set>
                                    <p:animEffect transition="in" filter="dissolve">
                                      <p:cBhvr>
                                        <p:cTn id="7" dur="1000"/>
                                        <p:tgtEl>
                                          <p:spTgt spid="4597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9781"/>
                                        </p:tgtEl>
                                        <p:attrNameLst>
                                          <p:attrName>style.visibility</p:attrName>
                                        </p:attrNameLst>
                                      </p:cBhvr>
                                      <p:to>
                                        <p:strVal val="visible"/>
                                      </p:to>
                                    </p:set>
                                    <p:animEffect transition="in" filter="dissolve">
                                      <p:cBhvr>
                                        <p:cTn id="12" dur="1000"/>
                                        <p:tgtEl>
                                          <p:spTgt spid="4597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9790"/>
                                        </p:tgtEl>
                                        <p:attrNameLst>
                                          <p:attrName>style.visibility</p:attrName>
                                        </p:attrNameLst>
                                      </p:cBhvr>
                                      <p:to>
                                        <p:strVal val="visible"/>
                                      </p:to>
                                    </p:set>
                                    <p:animEffect transition="in" filter="dissolve">
                                      <p:cBhvr>
                                        <p:cTn id="17" dur="1000"/>
                                        <p:tgtEl>
                                          <p:spTgt spid="459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A3F81C7-3805-9449-A942-E2164E705E63}" type="slidenum">
              <a:rPr lang="en-US" altLang="en-US" sz="1200">
                <a:solidFill>
                  <a:schemeClr val="tx2"/>
                </a:solidFill>
                <a:latin typeface="Arial" charset="0"/>
              </a:rPr>
              <a:pPr eaLnBrk="1" hangingPunct="1"/>
              <a:t>60</a:t>
            </a:fld>
            <a:endParaRPr lang="en-US" altLang="en-US" sz="1200">
              <a:solidFill>
                <a:schemeClr val="tx2"/>
              </a:solidFill>
              <a:latin typeface="Arial" charset="0"/>
            </a:endParaRPr>
          </a:p>
        </p:txBody>
      </p:sp>
      <p:sp>
        <p:nvSpPr>
          <p:cNvPr id="29698" name="Rectangle 4"/>
          <p:cNvSpPr>
            <a:spLocks noGrp="1" noChangeArrowheads="1"/>
          </p:cNvSpPr>
          <p:nvPr>
            <p:ph type="title"/>
          </p:nvPr>
        </p:nvSpPr>
        <p:spPr/>
        <p:txBody>
          <a:bodyPr/>
          <a:lstStyle/>
          <a:p>
            <a:r>
              <a:rPr lang="en-US" altLang="en-US"/>
              <a:t>DC Networking and Power</a:t>
            </a:r>
          </a:p>
        </p:txBody>
      </p:sp>
      <p:sp>
        <p:nvSpPr>
          <p:cNvPr id="29699" name="Rectangle 5"/>
          <p:cNvSpPr>
            <a:spLocks noGrp="1" noChangeArrowheads="1"/>
          </p:cNvSpPr>
          <p:nvPr>
            <p:ph type="body" idx="1"/>
          </p:nvPr>
        </p:nvSpPr>
        <p:spPr/>
        <p:txBody>
          <a:bodyPr/>
          <a:lstStyle/>
          <a:p>
            <a:r>
              <a:rPr lang="en-US" altLang="en-US" sz="2800"/>
              <a:t>Within DC racks, network equipment often the </a:t>
            </a:r>
            <a:r>
              <a:rPr lang="ja-JP" altLang="en-US" sz="2800"/>
              <a:t>“</a:t>
            </a:r>
            <a:r>
              <a:rPr lang="en-US" altLang="ja-JP" sz="2800"/>
              <a:t>hottest</a:t>
            </a:r>
            <a:r>
              <a:rPr lang="ja-JP" altLang="en-US" sz="2800"/>
              <a:t>”</a:t>
            </a:r>
            <a:r>
              <a:rPr lang="en-US" altLang="ja-JP" sz="2800"/>
              <a:t> components in the hot spot</a:t>
            </a:r>
          </a:p>
          <a:p>
            <a:r>
              <a:rPr lang="en-US" altLang="en-US" sz="2800"/>
              <a:t>Network opportunities for power reduction</a:t>
            </a:r>
          </a:p>
          <a:p>
            <a:pPr lvl="1"/>
            <a:r>
              <a:rPr lang="en-US" altLang="en-US" sz="2400"/>
              <a:t>Transition to higher speed interconnects (10 Gbs) at DC scales and densities</a:t>
            </a:r>
          </a:p>
          <a:p>
            <a:pPr lvl="1"/>
            <a:r>
              <a:rPr lang="en-US" altLang="ja-JP" sz="2400"/>
              <a:t>High function/high power assists embedded in network element (e.g., TCAMs)</a:t>
            </a:r>
          </a:p>
        </p:txBody>
      </p:sp>
      <p:sp>
        <p:nvSpPr>
          <p:cNvPr id="29700" name="Rectangle 6"/>
          <p:cNvSpPr>
            <a:spLocks noChangeArrowheads="1"/>
          </p:cNvSpPr>
          <p:nvPr/>
        </p:nvSpPr>
        <p:spPr bwMode="auto">
          <a:xfrm>
            <a:off x="7553325" y="6664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183169436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altLang="en-US"/>
              <a:t>DC Networking and Power</a:t>
            </a:r>
          </a:p>
        </p:txBody>
      </p:sp>
      <p:sp>
        <p:nvSpPr>
          <p:cNvPr id="31746" name="Rectangle 4"/>
          <p:cNvSpPr>
            <a:spLocks noGrp="1" noChangeArrowheads="1"/>
          </p:cNvSpPr>
          <p:nvPr>
            <p:ph type="body" idx="1"/>
          </p:nvPr>
        </p:nvSpPr>
        <p:spPr>
          <a:xfrm>
            <a:off x="304800" y="4800600"/>
            <a:ext cx="8534400" cy="1752600"/>
          </a:xfrm>
        </p:spPr>
        <p:txBody>
          <a:bodyPr/>
          <a:lstStyle/>
          <a:p>
            <a:pPr>
              <a:lnSpc>
                <a:spcPct val="80000"/>
              </a:lnSpc>
            </a:pPr>
            <a:r>
              <a:rPr lang="en-US" altLang="en-US" sz="2000"/>
              <a:t>96 x 1 Gbit port Cisco datacenter switch consumes around 15 kW -- approximately 100x a typical server @ 150 W</a:t>
            </a:r>
          </a:p>
          <a:p>
            <a:pPr>
              <a:lnSpc>
                <a:spcPct val="80000"/>
              </a:lnSpc>
            </a:pPr>
            <a:r>
              <a:rPr lang="en-US" altLang="en-US" sz="2000"/>
              <a:t>High port density drives network element design, but such high power density makes it difficult to tightly pack them with servers</a:t>
            </a:r>
          </a:p>
          <a:p>
            <a:pPr>
              <a:lnSpc>
                <a:spcPct val="80000"/>
              </a:lnSpc>
            </a:pPr>
            <a:r>
              <a:rPr lang="en-US" altLang="en-US" sz="2000"/>
              <a:t>Alternative distributed processing/communications topology under investigation by various research groups</a:t>
            </a: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6840127-ADB6-8B4E-998C-AB99519DC40D}" type="slidenum">
              <a:rPr lang="en-US" altLang="en-US" sz="1200">
                <a:solidFill>
                  <a:schemeClr val="tx2"/>
                </a:solidFill>
                <a:latin typeface="Arial Narrow" charset="0"/>
              </a:rPr>
              <a:pPr eaLnBrk="1" hangingPunct="1"/>
              <a:t>61</a:t>
            </a:fld>
            <a:endParaRPr lang="en-US" altLang="en-US" sz="1200">
              <a:solidFill>
                <a:schemeClr val="tx2"/>
              </a:solidFill>
              <a:latin typeface="Arial Narrow" charset="0"/>
            </a:endParaRPr>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8400"/>
            <a:ext cx="47704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288" y="1168400"/>
            <a:ext cx="4811712"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36745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US" altLang="en-US"/>
              <a:t>Summary</a:t>
            </a:r>
          </a:p>
        </p:txBody>
      </p:sp>
      <p:sp>
        <p:nvSpPr>
          <p:cNvPr id="38914" name="Rectangle 3"/>
          <p:cNvSpPr>
            <a:spLocks noGrp="1" noChangeArrowheads="1"/>
          </p:cNvSpPr>
          <p:nvPr>
            <p:ph type="body" idx="1"/>
          </p:nvPr>
        </p:nvSpPr>
        <p:spPr/>
        <p:txBody>
          <a:bodyPr/>
          <a:lstStyle/>
          <a:p>
            <a:pPr>
              <a:lnSpc>
                <a:spcPct val="90000"/>
              </a:lnSpc>
            </a:pPr>
            <a:r>
              <a:rPr lang="en-US" altLang="en-US" sz="2700"/>
              <a:t>Energy Consumption in IT Equipment</a:t>
            </a:r>
          </a:p>
          <a:p>
            <a:pPr lvl="1">
              <a:lnSpc>
                <a:spcPct val="90000"/>
              </a:lnSpc>
            </a:pPr>
            <a:r>
              <a:rPr lang="en-US" altLang="en-US" sz="2400"/>
              <a:t>Energy Proportional Computing</a:t>
            </a:r>
          </a:p>
          <a:p>
            <a:pPr lvl="1">
              <a:lnSpc>
                <a:spcPct val="90000"/>
              </a:lnSpc>
            </a:pPr>
            <a:r>
              <a:rPr lang="en-US" altLang="en-US" sz="2400"/>
              <a:t>Inherent inefficiencies in electrical energy distribution</a:t>
            </a:r>
          </a:p>
          <a:p>
            <a:pPr>
              <a:lnSpc>
                <a:spcPct val="90000"/>
              </a:lnSpc>
            </a:pPr>
            <a:r>
              <a:rPr lang="en-US" altLang="en-US" sz="2700"/>
              <a:t>Energy Consumption in Internet Datacenters</a:t>
            </a:r>
          </a:p>
          <a:p>
            <a:pPr lvl="1">
              <a:lnSpc>
                <a:spcPct val="90000"/>
              </a:lnSpc>
            </a:pPr>
            <a:r>
              <a:rPr lang="en-US" altLang="en-US" sz="2400"/>
              <a:t>Backend to billions of network capable devices</a:t>
            </a:r>
          </a:p>
          <a:p>
            <a:pPr lvl="1">
              <a:lnSpc>
                <a:spcPct val="90000"/>
              </a:lnSpc>
            </a:pPr>
            <a:r>
              <a:rPr lang="en-US" altLang="en-US" sz="2400"/>
              <a:t>Enormous processing, storage, and bandwidth supporting applications for huge user communities</a:t>
            </a:r>
          </a:p>
          <a:p>
            <a:pPr lvl="1">
              <a:lnSpc>
                <a:spcPct val="90000"/>
              </a:lnSpc>
            </a:pPr>
            <a:r>
              <a:rPr lang="en-US" altLang="en-US" sz="2400"/>
              <a:t>Resource Management: Processor, Memory, I/O, Network to maximize performance subject to power constraints: </a:t>
            </a:r>
            <a:r>
              <a:rPr lang="ja-JP" altLang="en-US" sz="2400"/>
              <a:t>“</a:t>
            </a:r>
            <a:r>
              <a:rPr lang="en-US" altLang="ja-JP" sz="2400"/>
              <a:t>Do Nothing Well</a:t>
            </a:r>
            <a:r>
              <a:rPr lang="ja-JP" altLang="en-US" sz="2400"/>
              <a:t>”</a:t>
            </a:r>
            <a:endParaRPr lang="en-US" altLang="ja-JP" sz="2400"/>
          </a:p>
          <a:p>
            <a:pPr lvl="1">
              <a:lnSpc>
                <a:spcPct val="90000"/>
              </a:lnSpc>
            </a:pPr>
            <a:r>
              <a:rPr lang="en-US" altLang="en-US" sz="2400"/>
              <a:t>New packaging opportunities for better optimization of computing + communicating + power + mechanical</a:t>
            </a:r>
          </a:p>
          <a:p>
            <a:pPr>
              <a:lnSpc>
                <a:spcPct val="90000"/>
              </a:lnSpc>
            </a:pPr>
            <a:endParaRPr lang="en-US" altLang="en-US" sz="2700"/>
          </a:p>
          <a:p>
            <a:pPr lvl="1">
              <a:lnSpc>
                <a:spcPct val="90000"/>
              </a:lnSpc>
            </a:pPr>
            <a:endParaRPr lang="en-US" altLang="en-US" sz="2400"/>
          </a:p>
        </p:txBody>
      </p:sp>
      <p:sp>
        <p:nvSpPr>
          <p:cNvPr id="389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0B0FA32-2F42-B240-A8B9-0FC64F5F3E1E}" type="slidenum">
              <a:rPr lang="en-US" altLang="en-US" sz="1200">
                <a:solidFill>
                  <a:schemeClr val="tx2"/>
                </a:solidFill>
                <a:latin typeface="Arial Narrow" charset="0"/>
              </a:rPr>
              <a:pPr eaLnBrk="1" hangingPunct="1"/>
              <a:t>62</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113094878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8491404-CA5F-114C-9BF7-D068B67FBA67}" type="slidenum">
              <a:rPr lang="en-US" altLang="en-US" sz="1200">
                <a:solidFill>
                  <a:schemeClr val="tx2"/>
                </a:solidFill>
                <a:latin typeface="Arial" charset="0"/>
              </a:rPr>
              <a:pPr eaLnBrk="1" hangingPunct="1"/>
              <a:t>63</a:t>
            </a:fld>
            <a:endParaRPr lang="en-US" altLang="en-US" sz="1200">
              <a:solidFill>
                <a:schemeClr val="tx2"/>
              </a:solidFill>
              <a:latin typeface="Arial" charset="0"/>
            </a:endParaRPr>
          </a:p>
        </p:txBody>
      </p:sp>
      <p:sp>
        <p:nvSpPr>
          <p:cNvPr id="33794" name="Rectangle 2"/>
          <p:cNvSpPr>
            <a:spLocks noGrp="1" noChangeArrowheads="1"/>
          </p:cNvSpPr>
          <p:nvPr>
            <p:ph type="title"/>
          </p:nvPr>
        </p:nvSpPr>
        <p:spPr/>
        <p:txBody>
          <a:bodyPr/>
          <a:lstStyle/>
          <a:p>
            <a:endParaRPr lang="en-US" altLang="en-US"/>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0"/>
            <a:ext cx="10160000" cy="81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24990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1" name="Picture 2" descr="D:\download\GPS_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166813"/>
            <a:ext cx="7766050"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p:txBody>
          <a:bodyPr/>
          <a:lstStyle/>
          <a:p>
            <a:pPr eaLnBrk="1" hangingPunct="1"/>
            <a:r>
              <a:rPr lang="en-US" altLang="en-US"/>
              <a:t>Containerized Datacenters</a:t>
            </a:r>
          </a:p>
        </p:txBody>
      </p:sp>
      <p:sp>
        <p:nvSpPr>
          <p:cNvPr id="35843" name="Rectangle 3"/>
          <p:cNvSpPr>
            <a:spLocks noGrp="1" noChangeArrowheads="1"/>
          </p:cNvSpPr>
          <p:nvPr>
            <p:ph idx="1"/>
          </p:nvPr>
        </p:nvSpPr>
        <p:spPr>
          <a:xfrm>
            <a:off x="563563" y="2298700"/>
            <a:ext cx="8229600" cy="3506788"/>
          </a:xfrm>
        </p:spPr>
        <p:txBody>
          <a:bodyPr/>
          <a:lstStyle/>
          <a:p>
            <a:pPr eaLnBrk="1" hangingPunct="1">
              <a:spcBef>
                <a:spcPct val="5000"/>
              </a:spcBef>
            </a:pPr>
            <a:r>
              <a:rPr lang="en-US" altLang="en-US" sz="2800">
                <a:solidFill>
                  <a:srgbClr val="FFFFFF"/>
                </a:solidFill>
              </a:rPr>
              <a:t>Sun Modular Data Center</a:t>
            </a:r>
          </a:p>
          <a:p>
            <a:pPr lvl="1" eaLnBrk="1" hangingPunct="1"/>
            <a:r>
              <a:rPr lang="en-US" altLang="en-US" sz="2400">
                <a:solidFill>
                  <a:srgbClr val="FFFFFF"/>
                </a:solidFill>
              </a:rPr>
              <a:t>Power/cooling for 200 KW </a:t>
            </a:r>
            <a:br>
              <a:rPr lang="en-US" altLang="en-US" sz="2400">
                <a:solidFill>
                  <a:srgbClr val="FFFFFF"/>
                </a:solidFill>
              </a:rPr>
            </a:br>
            <a:r>
              <a:rPr lang="en-US" altLang="en-US" sz="2400">
                <a:solidFill>
                  <a:srgbClr val="FFFFFF"/>
                </a:solidFill>
              </a:rPr>
              <a:t>of racked HW</a:t>
            </a:r>
          </a:p>
          <a:p>
            <a:pPr lvl="1" eaLnBrk="1" hangingPunct="1"/>
            <a:r>
              <a:rPr lang="en-US" altLang="en-US" sz="2400">
                <a:solidFill>
                  <a:srgbClr val="FFFFFF"/>
                </a:solidFill>
              </a:rPr>
              <a:t>External taps for electricity, </a:t>
            </a:r>
            <a:br>
              <a:rPr lang="en-US" altLang="en-US" sz="2400">
                <a:solidFill>
                  <a:srgbClr val="FFFFFF"/>
                </a:solidFill>
              </a:rPr>
            </a:br>
            <a:r>
              <a:rPr lang="en-US" altLang="en-US" sz="2400">
                <a:solidFill>
                  <a:srgbClr val="FFFFFF"/>
                </a:solidFill>
              </a:rPr>
              <a:t>network, water</a:t>
            </a:r>
          </a:p>
          <a:p>
            <a:pPr lvl="1" eaLnBrk="1" hangingPunct="1"/>
            <a:r>
              <a:rPr lang="en-US" altLang="en-US" sz="2400">
                <a:solidFill>
                  <a:srgbClr val="FFFFFF"/>
                </a:solidFill>
              </a:rPr>
              <a:t>7.5 racks: ~250 Servers, </a:t>
            </a:r>
            <a:br>
              <a:rPr lang="en-US" altLang="en-US" sz="2400">
                <a:solidFill>
                  <a:srgbClr val="FFFFFF"/>
                </a:solidFill>
              </a:rPr>
            </a:br>
            <a:r>
              <a:rPr lang="en-US" altLang="en-US" sz="2400">
                <a:solidFill>
                  <a:srgbClr val="FFFFFF"/>
                </a:solidFill>
              </a:rPr>
              <a:t>7 TB DRAM, 1.5 PB disk</a:t>
            </a:r>
          </a:p>
        </p:txBody>
      </p:sp>
      <p:sp>
        <p:nvSpPr>
          <p:cNvPr id="358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81695AA-6C69-8648-B92B-86C98588866A}" type="slidenum">
              <a:rPr lang="en-US" altLang="en-US" sz="1200">
                <a:solidFill>
                  <a:schemeClr val="tx2"/>
                </a:solidFill>
                <a:latin typeface="Arial" charset="0"/>
              </a:rPr>
              <a:pPr eaLnBrk="1" hangingPunct="1"/>
              <a:t>64</a:t>
            </a:fld>
            <a:endParaRPr lang="en-US" altLang="en-US" sz="1200">
              <a:solidFill>
                <a:schemeClr val="tx2"/>
              </a:solidFill>
              <a:latin typeface="Arial" charset="0"/>
            </a:endParaRPr>
          </a:p>
        </p:txBody>
      </p:sp>
      <p:sp>
        <p:nvSpPr>
          <p:cNvPr id="35845" name="Text Box 7"/>
          <p:cNvSpPr txBox="1">
            <a:spLocks noChangeArrowheads="1"/>
          </p:cNvSpPr>
          <p:nvPr/>
        </p:nvSpPr>
        <p:spPr bwMode="auto">
          <a:xfrm>
            <a:off x="228600" y="6096000"/>
            <a:ext cx="1120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endParaRPr lang="en-US" altLang="en-US" sz="1800"/>
          </a:p>
        </p:txBody>
      </p:sp>
    </p:spTree>
    <p:extLst>
      <p:ext uri="{BB962C8B-B14F-4D97-AF65-F5344CB8AC3E}">
        <p14:creationId xmlns:p14="http://schemas.microsoft.com/office/powerpoint/2010/main" val="35724322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tLang="en-US"/>
              <a:t>Containerized Datacenters</a:t>
            </a:r>
          </a:p>
        </p:txBody>
      </p:sp>
      <p:sp>
        <p:nvSpPr>
          <p:cNvPr id="3789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DE54BEE-8F72-9F4B-AA52-1183002B7825}" type="slidenum">
              <a:rPr lang="en-US" altLang="en-US" sz="1200">
                <a:solidFill>
                  <a:schemeClr val="tx2"/>
                </a:solidFill>
                <a:latin typeface="Arial" charset="0"/>
              </a:rPr>
              <a:pPr eaLnBrk="1" hangingPunct="1"/>
              <a:t>65</a:t>
            </a:fld>
            <a:endParaRPr lang="en-US" altLang="en-US" sz="1200">
              <a:solidFill>
                <a:schemeClr val="tx2"/>
              </a:solidFill>
              <a:latin typeface="Arial" charset="0"/>
            </a:endParaRPr>
          </a:p>
        </p:txBody>
      </p:sp>
      <p:pic>
        <p:nvPicPr>
          <p:cNvPr id="378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3251200"/>
            <a:ext cx="50149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0463"/>
            <a:ext cx="43053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025" y="1282700"/>
            <a:ext cx="565785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433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r>
              <a:rPr lang="en-US" altLang="en-US"/>
              <a:t>Aside: Disk Power</a:t>
            </a:r>
          </a:p>
        </p:txBody>
      </p:sp>
      <p:sp>
        <p:nvSpPr>
          <p:cNvPr id="114690" name="Rectangle 3"/>
          <p:cNvSpPr>
            <a:spLocks noGrp="1" noChangeArrowheads="1"/>
          </p:cNvSpPr>
          <p:nvPr>
            <p:ph type="body" sz="half" idx="1"/>
          </p:nvPr>
        </p:nvSpPr>
        <p:spPr/>
        <p:txBody>
          <a:bodyPr/>
          <a:lstStyle/>
          <a:p>
            <a:pPr algn="ctr">
              <a:buFontTx/>
              <a:buNone/>
            </a:pPr>
            <a:r>
              <a:rPr lang="en-US" altLang="en-US" b="1" u="sng"/>
              <a:t>IBM Microdrive (1inch)</a:t>
            </a:r>
          </a:p>
          <a:p>
            <a:r>
              <a:rPr lang="en-US" altLang="en-US"/>
              <a:t>writing 300mA (3.3V)</a:t>
            </a:r>
            <a:br>
              <a:rPr lang="en-US" altLang="en-US"/>
            </a:br>
            <a:r>
              <a:rPr lang="en-US" altLang="en-US"/>
              <a:t>1W</a:t>
            </a:r>
          </a:p>
          <a:p>
            <a:r>
              <a:rPr lang="en-US" altLang="en-US"/>
              <a:t>standby 65mA (3.3V)</a:t>
            </a:r>
            <a:br>
              <a:rPr lang="en-US" altLang="en-US"/>
            </a:br>
            <a:r>
              <a:rPr lang="en-US" altLang="en-US"/>
              <a:t>.2W</a:t>
            </a:r>
          </a:p>
        </p:txBody>
      </p:sp>
      <p:sp>
        <p:nvSpPr>
          <p:cNvPr id="114691" name="Rectangle 4"/>
          <p:cNvSpPr>
            <a:spLocks noGrp="1" noChangeArrowheads="1"/>
          </p:cNvSpPr>
          <p:nvPr>
            <p:ph type="body" sz="half" idx="2"/>
          </p:nvPr>
        </p:nvSpPr>
        <p:spPr/>
        <p:txBody>
          <a:bodyPr/>
          <a:lstStyle/>
          <a:p>
            <a:pPr algn="ctr">
              <a:buFontTx/>
              <a:buNone/>
            </a:pPr>
            <a:r>
              <a:rPr lang="en-US" altLang="en-US" b="1" u="sng"/>
              <a:t>IBM TravelStar (2.5inch)</a:t>
            </a:r>
          </a:p>
          <a:p>
            <a:r>
              <a:rPr lang="en-US" altLang="en-US"/>
              <a:t>read/write 2W</a:t>
            </a:r>
          </a:p>
          <a:p>
            <a:r>
              <a:rPr lang="en-US" altLang="en-US"/>
              <a:t>spinning 1.8W</a:t>
            </a:r>
          </a:p>
          <a:p>
            <a:r>
              <a:rPr lang="en-US" altLang="en-US"/>
              <a:t>low power idle .65W</a:t>
            </a:r>
          </a:p>
          <a:p>
            <a:r>
              <a:rPr lang="en-US" altLang="en-US"/>
              <a:t>standby .25W</a:t>
            </a:r>
          </a:p>
          <a:p>
            <a:r>
              <a:rPr lang="en-US" altLang="en-US"/>
              <a:t>sleep .1W</a:t>
            </a:r>
          </a:p>
          <a:p>
            <a:r>
              <a:rPr lang="en-US" altLang="en-US"/>
              <a:t>startup 4.7 W</a:t>
            </a:r>
          </a:p>
          <a:p>
            <a:r>
              <a:rPr lang="en-US" altLang="en-US"/>
              <a:t>seek 2.3W</a:t>
            </a:r>
          </a:p>
          <a:p>
            <a:endParaRPr lang="en-US" alt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altLang="en-US"/>
              <a:t>Spin-down Disk Model</a:t>
            </a:r>
          </a:p>
        </p:txBody>
      </p:sp>
      <p:sp>
        <p:nvSpPr>
          <p:cNvPr id="115714" name="Oval 3"/>
          <p:cNvSpPr>
            <a:spLocks noChangeArrowheads="1"/>
          </p:cNvSpPr>
          <p:nvPr/>
        </p:nvSpPr>
        <p:spPr bwMode="auto">
          <a:xfrm>
            <a:off x="1524000" y="4572000"/>
            <a:ext cx="1447800" cy="1447800"/>
          </a:xfrm>
          <a:prstGeom prst="ellipse">
            <a:avLst/>
          </a:prstGeom>
          <a:solidFill>
            <a:srgbClr val="FF0000"/>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chemeClr val="bg1"/>
                </a:solidFill>
              </a:rPr>
              <a:t>Not</a:t>
            </a:r>
            <a:br>
              <a:rPr lang="en-US" altLang="en-US" b="1">
                <a:solidFill>
                  <a:schemeClr val="bg1"/>
                </a:solidFill>
              </a:rPr>
            </a:br>
            <a:r>
              <a:rPr lang="en-US" altLang="en-US" b="1">
                <a:solidFill>
                  <a:schemeClr val="bg1"/>
                </a:solidFill>
              </a:rPr>
              <a:t>Spinning</a:t>
            </a:r>
            <a:endParaRPr lang="en-US" altLang="en-US"/>
          </a:p>
        </p:txBody>
      </p:sp>
      <p:sp>
        <p:nvSpPr>
          <p:cNvPr id="115715" name="Oval 4"/>
          <p:cNvSpPr>
            <a:spLocks noChangeArrowheads="1"/>
          </p:cNvSpPr>
          <p:nvPr/>
        </p:nvSpPr>
        <p:spPr bwMode="auto">
          <a:xfrm>
            <a:off x="5715000" y="4572000"/>
            <a:ext cx="1447800" cy="1447800"/>
          </a:xfrm>
          <a:prstGeom prst="ellipse">
            <a:avLst/>
          </a:prstGeom>
          <a:solidFill>
            <a:srgbClr val="00CC00"/>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chemeClr val="bg1"/>
                </a:solidFill>
              </a:rPr>
              <a:t>Spinning</a:t>
            </a:r>
          </a:p>
          <a:p>
            <a:pPr algn="ctr" eaLnBrk="1" hangingPunct="1"/>
            <a:r>
              <a:rPr lang="en-US" altLang="en-US" b="1">
                <a:solidFill>
                  <a:schemeClr val="bg1"/>
                </a:solidFill>
              </a:rPr>
              <a:t>&amp; Ready</a:t>
            </a:r>
            <a:endParaRPr lang="en-US" altLang="en-US"/>
          </a:p>
        </p:txBody>
      </p:sp>
      <p:sp>
        <p:nvSpPr>
          <p:cNvPr id="115716" name="Oval 5"/>
          <p:cNvSpPr>
            <a:spLocks noChangeArrowheads="1"/>
          </p:cNvSpPr>
          <p:nvPr/>
        </p:nvSpPr>
        <p:spPr bwMode="auto">
          <a:xfrm>
            <a:off x="7239000" y="2514600"/>
            <a:ext cx="1447800" cy="1447800"/>
          </a:xfrm>
          <a:prstGeom prst="ellipse">
            <a:avLst/>
          </a:prstGeom>
          <a:solidFill>
            <a:srgbClr val="3333CC"/>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chemeClr val="bg1"/>
                </a:solidFill>
              </a:rPr>
              <a:t>Spinning</a:t>
            </a:r>
          </a:p>
          <a:p>
            <a:pPr algn="ctr" eaLnBrk="1" hangingPunct="1"/>
            <a:r>
              <a:rPr lang="en-US" altLang="en-US" b="1">
                <a:solidFill>
                  <a:schemeClr val="bg1"/>
                </a:solidFill>
              </a:rPr>
              <a:t>&amp; Access</a:t>
            </a:r>
            <a:endParaRPr lang="en-US" altLang="en-US"/>
          </a:p>
        </p:txBody>
      </p:sp>
      <p:sp>
        <p:nvSpPr>
          <p:cNvPr id="115717" name="Freeform 6"/>
          <p:cNvSpPr>
            <a:spLocks/>
          </p:cNvSpPr>
          <p:nvPr/>
        </p:nvSpPr>
        <p:spPr bwMode="auto">
          <a:xfrm>
            <a:off x="7162800" y="3886200"/>
            <a:ext cx="1409700" cy="1333500"/>
          </a:xfrm>
          <a:custGeom>
            <a:avLst/>
            <a:gdLst>
              <a:gd name="T0" fmla="*/ 2147483647 w 888"/>
              <a:gd name="T1" fmla="*/ 0 h 792"/>
              <a:gd name="T2" fmla="*/ 2147483647 w 888"/>
              <a:gd name="T3" fmla="*/ 2147483647 h 792"/>
              <a:gd name="T4" fmla="*/ 0 w 888"/>
              <a:gd name="T5" fmla="*/ 2147483647 h 792"/>
              <a:gd name="T6" fmla="*/ 0 60000 65536"/>
              <a:gd name="T7" fmla="*/ 0 60000 65536"/>
              <a:gd name="T8" fmla="*/ 0 60000 65536"/>
              <a:gd name="T9" fmla="*/ 0 w 888"/>
              <a:gd name="T10" fmla="*/ 0 h 792"/>
              <a:gd name="T11" fmla="*/ 888 w 888"/>
              <a:gd name="T12" fmla="*/ 792 h 792"/>
            </a:gdLst>
            <a:ahLst/>
            <a:cxnLst>
              <a:cxn ang="T6">
                <a:pos x="T0" y="T1"/>
              </a:cxn>
              <a:cxn ang="T7">
                <a:pos x="T2" y="T3"/>
              </a:cxn>
              <a:cxn ang="T8">
                <a:pos x="T4" y="T5"/>
              </a:cxn>
            </a:cxnLst>
            <a:rect l="T9" t="T10" r="T11" b="T12"/>
            <a:pathLst>
              <a:path w="888" h="792">
                <a:moveTo>
                  <a:pt x="720" y="0"/>
                </a:moveTo>
                <a:cubicBezTo>
                  <a:pt x="804" y="276"/>
                  <a:pt x="888" y="552"/>
                  <a:pt x="768" y="672"/>
                </a:cubicBezTo>
                <a:cubicBezTo>
                  <a:pt x="648" y="792"/>
                  <a:pt x="324" y="756"/>
                  <a:pt x="0" y="720"/>
                </a:cubicBezTo>
              </a:path>
            </a:pathLst>
          </a:custGeom>
          <a:noFill/>
          <a:ln w="12700">
            <a:solidFill>
              <a:schemeClr val="tx1"/>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18" name="Oval 7"/>
          <p:cNvSpPr>
            <a:spLocks noChangeArrowheads="1"/>
          </p:cNvSpPr>
          <p:nvPr/>
        </p:nvSpPr>
        <p:spPr bwMode="auto">
          <a:xfrm>
            <a:off x="5257800" y="2362200"/>
            <a:ext cx="1447800" cy="1447800"/>
          </a:xfrm>
          <a:prstGeom prst="ellipse">
            <a:avLst/>
          </a:prstGeom>
          <a:solidFill>
            <a:srgbClr val="33CCFF"/>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t>Spinning</a:t>
            </a:r>
          </a:p>
          <a:p>
            <a:pPr algn="ctr" eaLnBrk="1" hangingPunct="1"/>
            <a:r>
              <a:rPr lang="en-US" altLang="en-US" b="1"/>
              <a:t>&amp; Seek</a:t>
            </a:r>
            <a:endParaRPr lang="en-US" altLang="en-US"/>
          </a:p>
        </p:txBody>
      </p:sp>
      <p:sp>
        <p:nvSpPr>
          <p:cNvPr id="115719" name="Line 8"/>
          <p:cNvSpPr>
            <a:spLocks noChangeShapeType="1"/>
          </p:cNvSpPr>
          <p:nvPr/>
        </p:nvSpPr>
        <p:spPr bwMode="auto">
          <a:xfrm flipH="1" flipV="1">
            <a:off x="6019800" y="3810000"/>
            <a:ext cx="152400" cy="7620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0" name="Line 9"/>
          <p:cNvSpPr>
            <a:spLocks noChangeShapeType="1"/>
          </p:cNvSpPr>
          <p:nvPr/>
        </p:nvSpPr>
        <p:spPr bwMode="auto">
          <a:xfrm>
            <a:off x="6705600" y="3048000"/>
            <a:ext cx="533400" cy="762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1" name="Oval 10"/>
          <p:cNvSpPr>
            <a:spLocks noChangeArrowheads="1"/>
          </p:cNvSpPr>
          <p:nvPr/>
        </p:nvSpPr>
        <p:spPr bwMode="auto">
          <a:xfrm>
            <a:off x="2362200" y="2514600"/>
            <a:ext cx="1447800" cy="1447800"/>
          </a:xfrm>
          <a:prstGeom prst="ellipse">
            <a:avLst/>
          </a:prstGeom>
          <a:solidFill>
            <a:srgbClr val="FFFF00"/>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t>Spinning</a:t>
            </a:r>
            <a:br>
              <a:rPr lang="en-US" altLang="en-US" b="1"/>
            </a:br>
            <a:r>
              <a:rPr lang="en-US" altLang="en-US" b="1"/>
              <a:t>up</a:t>
            </a:r>
            <a:endParaRPr lang="en-US" altLang="en-US"/>
          </a:p>
        </p:txBody>
      </p:sp>
      <p:sp>
        <p:nvSpPr>
          <p:cNvPr id="115722" name="Line 11"/>
          <p:cNvSpPr>
            <a:spLocks noChangeShapeType="1"/>
          </p:cNvSpPr>
          <p:nvPr/>
        </p:nvSpPr>
        <p:spPr bwMode="auto">
          <a:xfrm flipV="1">
            <a:off x="2362200" y="3886200"/>
            <a:ext cx="381000" cy="6858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3" name="Line 12"/>
          <p:cNvSpPr>
            <a:spLocks noChangeShapeType="1"/>
          </p:cNvSpPr>
          <p:nvPr/>
        </p:nvSpPr>
        <p:spPr bwMode="auto">
          <a:xfrm flipV="1">
            <a:off x="3810000" y="3200400"/>
            <a:ext cx="1447800" cy="762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4" name="Oval 13"/>
          <p:cNvSpPr>
            <a:spLocks noChangeArrowheads="1"/>
          </p:cNvSpPr>
          <p:nvPr/>
        </p:nvSpPr>
        <p:spPr bwMode="auto">
          <a:xfrm>
            <a:off x="3657600" y="5105400"/>
            <a:ext cx="1447800" cy="1447800"/>
          </a:xfrm>
          <a:prstGeom prst="ellipse">
            <a:avLst/>
          </a:prstGeom>
          <a:solidFill>
            <a:srgbClr val="FF9966"/>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t>Spinning</a:t>
            </a:r>
            <a:br>
              <a:rPr lang="en-US" altLang="en-US" b="1"/>
            </a:br>
            <a:r>
              <a:rPr lang="en-US" altLang="en-US" b="1"/>
              <a:t>down</a:t>
            </a:r>
            <a:endParaRPr lang="en-US" altLang="en-US"/>
          </a:p>
        </p:txBody>
      </p:sp>
      <p:sp>
        <p:nvSpPr>
          <p:cNvPr id="115725" name="Line 14"/>
          <p:cNvSpPr>
            <a:spLocks noChangeShapeType="1"/>
          </p:cNvSpPr>
          <p:nvPr/>
        </p:nvSpPr>
        <p:spPr bwMode="auto">
          <a:xfrm flipH="1">
            <a:off x="5105400" y="5486400"/>
            <a:ext cx="609600" cy="3048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6" name="Line 15"/>
          <p:cNvSpPr>
            <a:spLocks noChangeShapeType="1"/>
          </p:cNvSpPr>
          <p:nvPr/>
        </p:nvSpPr>
        <p:spPr bwMode="auto">
          <a:xfrm flipH="1" flipV="1">
            <a:off x="2971800" y="5486400"/>
            <a:ext cx="685800" cy="2286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7" name="Text Box 16"/>
          <p:cNvSpPr txBox="1">
            <a:spLocks noChangeArrowheads="1"/>
          </p:cNvSpPr>
          <p:nvPr/>
        </p:nvSpPr>
        <p:spPr bwMode="auto">
          <a:xfrm>
            <a:off x="3886200" y="2590800"/>
            <a:ext cx="116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Request</a:t>
            </a:r>
          </a:p>
        </p:txBody>
      </p:sp>
      <p:sp>
        <p:nvSpPr>
          <p:cNvPr id="115728" name="Text Box 17"/>
          <p:cNvSpPr txBox="1">
            <a:spLocks noChangeArrowheads="1"/>
          </p:cNvSpPr>
          <p:nvPr/>
        </p:nvSpPr>
        <p:spPr bwMode="auto">
          <a:xfrm>
            <a:off x="1143000" y="3352800"/>
            <a:ext cx="1470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Trigger:</a:t>
            </a:r>
            <a:br>
              <a:rPr lang="en-US" altLang="en-US"/>
            </a:br>
            <a:r>
              <a:rPr lang="en-US" altLang="en-US"/>
              <a:t>request or </a:t>
            </a:r>
            <a:br>
              <a:rPr lang="en-US" altLang="en-US"/>
            </a:br>
            <a:r>
              <a:rPr lang="en-US" altLang="en-US"/>
              <a:t>predict</a:t>
            </a:r>
          </a:p>
        </p:txBody>
      </p:sp>
      <p:sp>
        <p:nvSpPr>
          <p:cNvPr id="115729" name="Line 18"/>
          <p:cNvSpPr>
            <a:spLocks noChangeShapeType="1"/>
          </p:cNvSpPr>
          <p:nvPr/>
        </p:nvSpPr>
        <p:spPr bwMode="auto">
          <a:xfrm>
            <a:off x="3733800" y="3657600"/>
            <a:ext cx="2057400" cy="12954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30" name="Text Box 19"/>
          <p:cNvSpPr txBox="1">
            <a:spLocks noChangeArrowheads="1"/>
          </p:cNvSpPr>
          <p:nvPr/>
        </p:nvSpPr>
        <p:spPr bwMode="auto">
          <a:xfrm rot="1907022">
            <a:off x="4114800" y="3733800"/>
            <a:ext cx="1417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Predictive</a:t>
            </a:r>
          </a:p>
        </p:txBody>
      </p:sp>
      <p:sp>
        <p:nvSpPr>
          <p:cNvPr id="115731" name="Text Box 20"/>
          <p:cNvSpPr txBox="1">
            <a:spLocks noChangeArrowheads="1"/>
          </p:cNvSpPr>
          <p:nvPr/>
        </p:nvSpPr>
        <p:spPr bwMode="auto">
          <a:xfrm>
            <a:off x="441325" y="5221288"/>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latin typeface="Arial" charset="0"/>
              </a:rPr>
              <a:t>.</a:t>
            </a:r>
            <a:r>
              <a:rPr lang="en-US" altLang="en-US">
                <a:latin typeface="Arial" charset="0"/>
              </a:rPr>
              <a:t>2W</a:t>
            </a:r>
          </a:p>
        </p:txBody>
      </p:sp>
      <p:sp>
        <p:nvSpPr>
          <p:cNvPr id="115732" name="Text Box 21"/>
          <p:cNvSpPr txBox="1">
            <a:spLocks noChangeArrowheads="1"/>
          </p:cNvSpPr>
          <p:nvPr/>
        </p:nvSpPr>
        <p:spPr bwMode="auto">
          <a:xfrm>
            <a:off x="7086600" y="5410200"/>
            <a:ext cx="1420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.65-1.8W</a:t>
            </a:r>
            <a:endParaRPr lang="en-US" altLang="en-US" i="1">
              <a:latin typeface="Arial" charset="0"/>
            </a:endParaRPr>
          </a:p>
        </p:txBody>
      </p:sp>
      <p:sp>
        <p:nvSpPr>
          <p:cNvPr id="115733" name="Text Box 22"/>
          <p:cNvSpPr txBox="1">
            <a:spLocks noChangeArrowheads="1"/>
          </p:cNvSpPr>
          <p:nvPr/>
        </p:nvSpPr>
        <p:spPr bwMode="auto">
          <a:xfrm>
            <a:off x="7832725" y="194468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2W</a:t>
            </a:r>
          </a:p>
        </p:txBody>
      </p:sp>
      <p:sp>
        <p:nvSpPr>
          <p:cNvPr id="115734" name="Text Box 23"/>
          <p:cNvSpPr txBox="1">
            <a:spLocks noChangeArrowheads="1"/>
          </p:cNvSpPr>
          <p:nvPr/>
        </p:nvSpPr>
        <p:spPr bwMode="auto">
          <a:xfrm>
            <a:off x="5699125" y="1792288"/>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2.3W</a:t>
            </a:r>
          </a:p>
        </p:txBody>
      </p:sp>
      <p:sp>
        <p:nvSpPr>
          <p:cNvPr id="115735" name="Text Box 24"/>
          <p:cNvSpPr txBox="1">
            <a:spLocks noChangeArrowheads="1"/>
          </p:cNvSpPr>
          <p:nvPr/>
        </p:nvSpPr>
        <p:spPr bwMode="auto">
          <a:xfrm>
            <a:off x="2422525" y="1868488"/>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4.7W</a:t>
            </a:r>
          </a:p>
        </p:txBody>
      </p:sp>
      <p:sp>
        <p:nvSpPr>
          <p:cNvPr id="115736" name="Text Box 16"/>
          <p:cNvSpPr txBox="1">
            <a:spLocks noChangeArrowheads="1"/>
          </p:cNvSpPr>
          <p:nvPr/>
        </p:nvSpPr>
        <p:spPr bwMode="auto">
          <a:xfrm>
            <a:off x="5410200" y="6035675"/>
            <a:ext cx="25320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Inactivity Timeout </a:t>
            </a:r>
            <a:br>
              <a:rPr lang="en-US" altLang="en-US"/>
            </a:br>
            <a:r>
              <a:rPr lang="en-US" altLang="en-US"/>
              <a:t>threshold*</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p:txBody>
          <a:bodyPr/>
          <a:lstStyle/>
          <a:p>
            <a:r>
              <a:rPr lang="en-GB" altLang="en-US"/>
              <a:t>Disk Spindown</a:t>
            </a:r>
          </a:p>
        </p:txBody>
      </p:sp>
      <p:sp>
        <p:nvSpPr>
          <p:cNvPr id="116738" name="Rectangle 2"/>
          <p:cNvSpPr>
            <a:spLocks noGrp="1" noChangeArrowheads="1"/>
          </p:cNvSpPr>
          <p:nvPr>
            <p:ph type="body" idx="1"/>
          </p:nvPr>
        </p:nvSpPr>
        <p:spPr/>
        <p:txBody>
          <a:bodyPr/>
          <a:lstStyle/>
          <a:p>
            <a:r>
              <a:rPr lang="en-GB" altLang="en-US"/>
              <a:t>Disk Power Management </a:t>
            </a:r>
            <a:r>
              <a:rPr lang="en-US" altLang="en-US"/>
              <a:t>–</a:t>
            </a:r>
            <a:r>
              <a:rPr lang="en-GB" altLang="en-US"/>
              <a:t> Oracle (off-line)</a:t>
            </a:r>
          </a:p>
          <a:p>
            <a:endParaRPr lang="en-GB" altLang="en-US"/>
          </a:p>
          <a:p>
            <a:endParaRPr lang="en-GB" altLang="en-US"/>
          </a:p>
          <a:p>
            <a:endParaRPr lang="en-GB" altLang="en-US"/>
          </a:p>
          <a:p>
            <a:endParaRPr lang="en-GB" altLang="en-US"/>
          </a:p>
          <a:p>
            <a:r>
              <a:rPr lang="en-GB" altLang="en-US"/>
              <a:t>Disk Power Management </a:t>
            </a:r>
            <a:r>
              <a:rPr lang="en-US" altLang="en-US"/>
              <a:t>–</a:t>
            </a:r>
            <a:r>
              <a:rPr lang="en-GB" altLang="en-US"/>
              <a:t> Practical scheme (on-line)</a:t>
            </a:r>
          </a:p>
        </p:txBody>
      </p:sp>
      <p:sp>
        <p:nvSpPr>
          <p:cNvPr id="1167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5D4088D-AE99-FC4C-BBEC-4D375E30B50F}" type="slidenum">
              <a:rPr lang="en-GB" altLang="en-US" sz="1200">
                <a:solidFill>
                  <a:schemeClr val="tx2"/>
                </a:solidFill>
                <a:latin typeface="Arial Narrow" charset="0"/>
              </a:rPr>
              <a:pPr eaLnBrk="1" hangingPunct="1"/>
              <a:t>68</a:t>
            </a:fld>
            <a:endParaRPr lang="en-GB" altLang="en-US" sz="1200">
              <a:solidFill>
                <a:schemeClr val="tx2"/>
              </a:solidFill>
              <a:latin typeface="Arial Narrow" charset="0"/>
            </a:endParaRPr>
          </a:p>
        </p:txBody>
      </p:sp>
      <p:sp>
        <p:nvSpPr>
          <p:cNvPr id="13315" name="Line 3"/>
          <p:cNvSpPr>
            <a:spLocks noChangeShapeType="1"/>
          </p:cNvSpPr>
          <p:nvPr/>
        </p:nvSpPr>
        <p:spPr bwMode="auto">
          <a:xfrm>
            <a:off x="2743200" y="2921000"/>
            <a:ext cx="228600" cy="228600"/>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6" name="Line 4"/>
          <p:cNvSpPr>
            <a:spLocks noChangeShapeType="1"/>
          </p:cNvSpPr>
          <p:nvPr/>
        </p:nvSpPr>
        <p:spPr bwMode="auto">
          <a:xfrm flipV="1">
            <a:off x="5029200" y="2919413"/>
            <a:ext cx="533400" cy="231775"/>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7" name="Line 5"/>
          <p:cNvSpPr>
            <a:spLocks noChangeShapeType="1"/>
          </p:cNvSpPr>
          <p:nvPr/>
        </p:nvSpPr>
        <p:spPr bwMode="auto">
          <a:xfrm>
            <a:off x="2133600" y="2921000"/>
            <a:ext cx="4114800" cy="1588"/>
          </a:xfrm>
          <a:prstGeom prst="line">
            <a:avLst/>
          </a:prstGeom>
          <a:noFill/>
          <a:ln w="324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8" name="Line 6"/>
          <p:cNvSpPr>
            <a:spLocks noChangeShapeType="1"/>
          </p:cNvSpPr>
          <p:nvPr/>
        </p:nvSpPr>
        <p:spPr bwMode="auto">
          <a:xfrm>
            <a:off x="2971800" y="3149600"/>
            <a:ext cx="2057400" cy="158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9" name="Text Box 7"/>
          <p:cNvSpPr txBox="1">
            <a:spLocks noChangeArrowheads="1"/>
          </p:cNvSpPr>
          <p:nvPr/>
        </p:nvSpPr>
        <p:spPr bwMode="auto">
          <a:xfrm>
            <a:off x="2138363" y="2997200"/>
            <a:ext cx="78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access1</a:t>
            </a:r>
          </a:p>
        </p:txBody>
      </p:sp>
      <p:sp>
        <p:nvSpPr>
          <p:cNvPr id="13320" name="Text Box 8"/>
          <p:cNvSpPr txBox="1">
            <a:spLocks noChangeArrowheads="1"/>
          </p:cNvSpPr>
          <p:nvPr/>
        </p:nvSpPr>
        <p:spPr bwMode="auto">
          <a:xfrm>
            <a:off x="5262563" y="2921000"/>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access2</a:t>
            </a:r>
          </a:p>
        </p:txBody>
      </p:sp>
      <p:sp>
        <p:nvSpPr>
          <p:cNvPr id="13321" name="AutoShape 9"/>
          <p:cNvSpPr>
            <a:spLocks noChangeArrowheads="1"/>
          </p:cNvSpPr>
          <p:nvPr/>
        </p:nvSpPr>
        <p:spPr bwMode="auto">
          <a:xfrm>
            <a:off x="2743200" y="2692400"/>
            <a:ext cx="2819400" cy="76200"/>
          </a:xfrm>
          <a:prstGeom prst="leftRightArrow">
            <a:avLst>
              <a:gd name="adj1" fmla="val 50000"/>
              <a:gd name="adj2" fmla="val 736574"/>
            </a:avLst>
          </a:prstGeom>
          <a:solidFill>
            <a:srgbClr val="B2B2B2"/>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22" name="Text Box 10"/>
          <p:cNvSpPr txBox="1">
            <a:spLocks noChangeArrowheads="1"/>
          </p:cNvSpPr>
          <p:nvPr/>
        </p:nvSpPr>
        <p:spPr bwMode="auto">
          <a:xfrm>
            <a:off x="2892425" y="2362200"/>
            <a:ext cx="2290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IdleTime &gt; BreakEvenTime</a:t>
            </a:r>
          </a:p>
        </p:txBody>
      </p:sp>
      <p:sp>
        <p:nvSpPr>
          <p:cNvPr id="13323" name="Oval 11"/>
          <p:cNvSpPr>
            <a:spLocks noChangeArrowheads="1"/>
          </p:cNvSpPr>
          <p:nvPr/>
        </p:nvSpPr>
        <p:spPr bwMode="auto">
          <a:xfrm flipV="1">
            <a:off x="2667000" y="2844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24" name="Oval 12"/>
          <p:cNvSpPr>
            <a:spLocks noChangeArrowheads="1"/>
          </p:cNvSpPr>
          <p:nvPr/>
        </p:nvSpPr>
        <p:spPr bwMode="auto">
          <a:xfrm flipV="1">
            <a:off x="5486400" y="2844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25" name="Line 13"/>
          <p:cNvSpPr>
            <a:spLocks noChangeShapeType="1"/>
          </p:cNvSpPr>
          <p:nvPr/>
        </p:nvSpPr>
        <p:spPr bwMode="auto">
          <a:xfrm>
            <a:off x="2514600" y="5715000"/>
            <a:ext cx="1524000" cy="158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6" name="Line 14"/>
          <p:cNvSpPr>
            <a:spLocks noChangeShapeType="1"/>
          </p:cNvSpPr>
          <p:nvPr/>
        </p:nvSpPr>
        <p:spPr bwMode="auto">
          <a:xfrm flipV="1">
            <a:off x="5334000" y="5713413"/>
            <a:ext cx="533400" cy="231775"/>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7" name="Line 15"/>
          <p:cNvSpPr>
            <a:spLocks noChangeShapeType="1"/>
          </p:cNvSpPr>
          <p:nvPr/>
        </p:nvSpPr>
        <p:spPr bwMode="auto">
          <a:xfrm>
            <a:off x="1905000" y="5715000"/>
            <a:ext cx="4114800" cy="1588"/>
          </a:xfrm>
          <a:prstGeom prst="line">
            <a:avLst/>
          </a:prstGeom>
          <a:noFill/>
          <a:ln w="324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8" name="Line 16"/>
          <p:cNvSpPr>
            <a:spLocks noChangeShapeType="1"/>
          </p:cNvSpPr>
          <p:nvPr/>
        </p:nvSpPr>
        <p:spPr bwMode="auto">
          <a:xfrm>
            <a:off x="4267200" y="5943600"/>
            <a:ext cx="1066800" cy="158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9" name="Text Box 17"/>
          <p:cNvSpPr txBox="1">
            <a:spLocks noChangeArrowheads="1"/>
          </p:cNvSpPr>
          <p:nvPr/>
        </p:nvSpPr>
        <p:spPr bwMode="auto">
          <a:xfrm>
            <a:off x="2605088" y="5029200"/>
            <a:ext cx="1385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Idle for </a:t>
            </a:r>
            <a:br>
              <a:rPr lang="en-GB" altLang="en-US" sz="1200" b="1">
                <a:solidFill>
                  <a:srgbClr val="000000"/>
                </a:solidFill>
                <a:latin typeface="Tahoma" charset="0"/>
              </a:rPr>
            </a:br>
            <a:r>
              <a:rPr lang="en-GB" altLang="en-US" sz="1200" b="1">
                <a:solidFill>
                  <a:srgbClr val="000000"/>
                </a:solidFill>
                <a:latin typeface="Tahoma" charset="0"/>
              </a:rPr>
              <a:t>BreakEvenTime</a:t>
            </a:r>
          </a:p>
        </p:txBody>
      </p:sp>
      <p:sp>
        <p:nvSpPr>
          <p:cNvPr id="13330" name="Oval 18"/>
          <p:cNvSpPr>
            <a:spLocks noChangeArrowheads="1"/>
          </p:cNvSpPr>
          <p:nvPr/>
        </p:nvSpPr>
        <p:spPr bwMode="auto">
          <a:xfrm flipV="1">
            <a:off x="2438400" y="5638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1" name="Oval 19"/>
          <p:cNvSpPr>
            <a:spLocks noChangeArrowheads="1"/>
          </p:cNvSpPr>
          <p:nvPr/>
        </p:nvSpPr>
        <p:spPr bwMode="auto">
          <a:xfrm flipV="1">
            <a:off x="5257800" y="5638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2" name="Line 20"/>
          <p:cNvSpPr>
            <a:spLocks noChangeShapeType="1"/>
          </p:cNvSpPr>
          <p:nvPr/>
        </p:nvSpPr>
        <p:spPr bwMode="auto">
          <a:xfrm>
            <a:off x="4038600" y="5715000"/>
            <a:ext cx="228600" cy="228600"/>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3" name="AutoShape 21"/>
          <p:cNvSpPr>
            <a:spLocks noChangeArrowheads="1"/>
          </p:cNvSpPr>
          <p:nvPr/>
        </p:nvSpPr>
        <p:spPr bwMode="auto">
          <a:xfrm>
            <a:off x="2514600" y="5486400"/>
            <a:ext cx="1524000" cy="76200"/>
          </a:xfrm>
          <a:prstGeom prst="leftRightArrow">
            <a:avLst>
              <a:gd name="adj1" fmla="val 50000"/>
              <a:gd name="adj2" fmla="val 398148"/>
            </a:avLst>
          </a:prstGeom>
          <a:solidFill>
            <a:srgbClr val="B2B2B2"/>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4" name="AutoShape 22"/>
          <p:cNvSpPr>
            <a:spLocks noChangeArrowheads="1"/>
          </p:cNvSpPr>
          <p:nvPr/>
        </p:nvSpPr>
        <p:spPr bwMode="auto">
          <a:xfrm>
            <a:off x="5334000" y="5486400"/>
            <a:ext cx="457200" cy="76200"/>
          </a:xfrm>
          <a:prstGeom prst="leftRightArrow">
            <a:avLst>
              <a:gd name="adj1" fmla="val 50000"/>
              <a:gd name="adj2" fmla="val 119444"/>
            </a:avLst>
          </a:prstGeom>
          <a:solidFill>
            <a:srgbClr val="B2B2B2"/>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5" name="Text Box 23"/>
          <p:cNvSpPr txBox="1">
            <a:spLocks noChangeArrowheads="1"/>
          </p:cNvSpPr>
          <p:nvPr/>
        </p:nvSpPr>
        <p:spPr bwMode="auto">
          <a:xfrm>
            <a:off x="5111750" y="5181600"/>
            <a:ext cx="952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Wait time</a:t>
            </a:r>
          </a:p>
        </p:txBody>
      </p:sp>
      <p:sp>
        <p:nvSpPr>
          <p:cNvPr id="13336" name="Line 24"/>
          <p:cNvSpPr>
            <a:spLocks noChangeShapeType="1"/>
          </p:cNvSpPr>
          <p:nvPr/>
        </p:nvSpPr>
        <p:spPr bwMode="auto">
          <a:xfrm flipV="1">
            <a:off x="2743200" y="2690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7" name="Line 25"/>
          <p:cNvSpPr>
            <a:spLocks noChangeShapeType="1"/>
          </p:cNvSpPr>
          <p:nvPr/>
        </p:nvSpPr>
        <p:spPr bwMode="auto">
          <a:xfrm flipV="1">
            <a:off x="5562600" y="2690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8" name="Line 26"/>
          <p:cNvSpPr>
            <a:spLocks noChangeShapeType="1"/>
          </p:cNvSpPr>
          <p:nvPr/>
        </p:nvSpPr>
        <p:spPr bwMode="auto">
          <a:xfrm flipV="1">
            <a:off x="2514600" y="5484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9" name="Line 27"/>
          <p:cNvSpPr>
            <a:spLocks noChangeShapeType="1"/>
          </p:cNvSpPr>
          <p:nvPr/>
        </p:nvSpPr>
        <p:spPr bwMode="auto">
          <a:xfrm flipV="1">
            <a:off x="4038600" y="5484813"/>
            <a:ext cx="1588" cy="2317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40" name="Line 28"/>
          <p:cNvSpPr>
            <a:spLocks noChangeShapeType="1"/>
          </p:cNvSpPr>
          <p:nvPr/>
        </p:nvSpPr>
        <p:spPr bwMode="auto">
          <a:xfrm flipV="1">
            <a:off x="5334000" y="5484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41" name="Line 29"/>
          <p:cNvSpPr>
            <a:spLocks noChangeShapeType="1"/>
          </p:cNvSpPr>
          <p:nvPr/>
        </p:nvSpPr>
        <p:spPr bwMode="auto">
          <a:xfrm flipV="1">
            <a:off x="5791200" y="5484813"/>
            <a:ext cx="1588" cy="2317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6767" name="Text Box 30"/>
          <p:cNvSpPr txBox="1">
            <a:spLocks noChangeArrowheads="1"/>
          </p:cNvSpPr>
          <p:nvPr/>
        </p:nvSpPr>
        <p:spPr bwMode="auto">
          <a:xfrm>
            <a:off x="0" y="6510338"/>
            <a:ext cx="91440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9pPr>
          </a:lstStyle>
          <a:p>
            <a:pPr eaLnBrk="1" hangingPunct="1">
              <a:lnSpc>
                <a:spcPct val="93000"/>
              </a:lnSpc>
              <a:spcBef>
                <a:spcPts val="1025"/>
              </a:spcBef>
            </a:pPr>
            <a:r>
              <a:rPr lang="en-GB" altLang="en-US">
                <a:solidFill>
                  <a:srgbClr val="FFFFFF"/>
                </a:solidFill>
              </a:rPr>
              <a:t>Source: from the presentation slides of the authors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p:cTn id="6" dur="1" fill="hold">
                                          <p:stCondLst>
                                            <p:cond delay="0"/>
                                          </p:stCondLst>
                                        </p:cTn>
                                        <p:tgtEl>
                                          <p:spTgt spid="13323"/>
                                        </p:tgtEl>
                                        <p:attrNameLst>
                                          <p:attrName>style.visibility</p:attrName>
                                        </p:attrNameLst>
                                      </p:cBhvr>
                                      <p:to>
                                        <p:strVal val="visible"/>
                                      </p:to>
                                    </p:set>
                                  </p:childTnLst>
                                </p:cTn>
                              </p:par>
                              <p:par>
                                <p:cTn id="7" presetID="1" presetClass="entr" fill="hold" grpId="0" nodeType="withEffect">
                                  <p:stCondLst>
                                    <p:cond delay="0"/>
                                  </p:stCondLst>
                                  <p:childTnLst>
                                    <p:set>
                                      <p:cBhvr>
                                        <p:cTn id="8" dur="1" fill="hold">
                                          <p:stCondLst>
                                            <p:cond delay="0"/>
                                          </p:stCondLst>
                                        </p:cTn>
                                        <p:tgtEl>
                                          <p:spTgt spid="1332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331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3320"/>
                                        </p:tgtEl>
                                        <p:attrNameLst>
                                          <p:attrName>style.visibility</p:attrName>
                                        </p:attrNameLst>
                                      </p:cBhvr>
                                      <p:to>
                                        <p:strVal val="visible"/>
                                      </p:to>
                                    </p:set>
                                  </p:childTnLst>
                                </p:cTn>
                              </p:par>
                              <p:par>
                                <p:cTn id="13" presetID="1" presetClass="entr" fill="hold" grpId="0" nodeType="withEffect">
                                  <p:stCondLst>
                                    <p:cond delay="0"/>
                                  </p:stCondLst>
                                  <p:childTnLst>
                                    <p:set>
                                      <p:cBhvr>
                                        <p:cTn id="14" dur="1" fill="hold">
                                          <p:stCondLst>
                                            <p:cond delay="0"/>
                                          </p:stCondLst>
                                        </p:cTn>
                                        <p:tgtEl>
                                          <p:spTgt spid="13324"/>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3322"/>
                                        </p:tgtEl>
                                        <p:attrNameLst>
                                          <p:attrName>style.visibility</p:attrName>
                                        </p:attrNameLst>
                                      </p:cBhvr>
                                      <p:to>
                                        <p:strVal val="visible"/>
                                      </p:to>
                                    </p:set>
                                  </p:childTnLst>
                                </p:cTn>
                              </p:par>
                              <p:par>
                                <p:cTn id="17" presetID="1" presetClass="entr" fill="hold" grpId="0" nodeType="withEffect">
                                  <p:stCondLst>
                                    <p:cond delay="0"/>
                                  </p:stCondLst>
                                  <p:childTnLst>
                                    <p:set>
                                      <p:cBhvr>
                                        <p:cTn id="18" dur="1" fill="hold">
                                          <p:stCondLst>
                                            <p:cond delay="0"/>
                                          </p:stCondLst>
                                        </p:cTn>
                                        <p:tgtEl>
                                          <p:spTgt spid="13317"/>
                                        </p:tgtEl>
                                        <p:attrNameLst>
                                          <p:attrName>style.visibility</p:attrName>
                                        </p:attrNameLst>
                                      </p:cBhvr>
                                      <p:to>
                                        <p:strVal val="visible"/>
                                      </p:to>
                                    </p:set>
                                  </p:childTnLst>
                                </p:cTn>
                              </p:par>
                              <p:par>
                                <p:cTn id="19" presetID="1" presetClass="entr" fill="hold" grpId="0" nodeType="withEffect">
                                  <p:stCondLst>
                                    <p:cond delay="0"/>
                                  </p:stCondLst>
                                  <p:childTnLst>
                                    <p:set>
                                      <p:cBhvr>
                                        <p:cTn id="20" dur="1" fill="hold">
                                          <p:stCondLst>
                                            <p:cond delay="0"/>
                                          </p:stCondLst>
                                        </p:cTn>
                                        <p:tgtEl>
                                          <p:spTgt spid="13336"/>
                                        </p:tgtEl>
                                        <p:attrNameLst>
                                          <p:attrName>style.visibility</p:attrName>
                                        </p:attrNameLst>
                                      </p:cBhvr>
                                      <p:to>
                                        <p:strVal val="visible"/>
                                      </p:to>
                                    </p:set>
                                  </p:childTnLst>
                                </p:cTn>
                              </p:par>
                              <p:par>
                                <p:cTn id="21" presetID="1" presetClass="entr" fill="hold" grpId="0" nodeType="withEffect">
                                  <p:stCondLst>
                                    <p:cond delay="0"/>
                                  </p:stCondLst>
                                  <p:childTnLst>
                                    <p:set>
                                      <p:cBhvr>
                                        <p:cTn id="22" dur="1" fill="hold">
                                          <p:stCondLst>
                                            <p:cond delay="0"/>
                                          </p:stCondLst>
                                        </p:cTn>
                                        <p:tgtEl>
                                          <p:spTgt spid="133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grpId="0" nodeType="clickEffect">
                                  <p:stCondLst>
                                    <p:cond delay="0"/>
                                  </p:stCondLst>
                                  <p:childTnLst>
                                    <p:set>
                                      <p:cBhvr>
                                        <p:cTn id="26" dur="1" fill="hold">
                                          <p:stCondLst>
                                            <p:cond delay="0"/>
                                          </p:stCondLst>
                                        </p:cTn>
                                        <p:tgtEl>
                                          <p:spTgt spid="13315"/>
                                        </p:tgtEl>
                                        <p:attrNameLst>
                                          <p:attrName>style.visibility</p:attrName>
                                        </p:attrNameLst>
                                      </p:cBhvr>
                                      <p:to>
                                        <p:strVal val="visible"/>
                                      </p:to>
                                    </p:set>
                                  </p:childTnLst>
                                </p:cTn>
                              </p:par>
                              <p:par>
                                <p:cTn id="27" presetID="1" presetClass="entr" fill="hold" grpId="0" nodeType="withEffect">
                                  <p:stCondLst>
                                    <p:cond delay="0"/>
                                  </p:stCondLst>
                                  <p:childTnLst>
                                    <p:set>
                                      <p:cBhvr>
                                        <p:cTn id="28" dur="1" fill="hold">
                                          <p:stCondLst>
                                            <p:cond delay="0"/>
                                          </p:stCondLst>
                                        </p:cTn>
                                        <p:tgtEl>
                                          <p:spTgt spid="13318"/>
                                        </p:tgtEl>
                                        <p:attrNameLst>
                                          <p:attrName>style.visibility</p:attrName>
                                        </p:attrNameLst>
                                      </p:cBhvr>
                                      <p:to>
                                        <p:strVal val="visible"/>
                                      </p:to>
                                    </p:set>
                                  </p:childTnLst>
                                </p:cTn>
                              </p:par>
                              <p:par>
                                <p:cTn id="29" presetID="1" presetClass="entr" fill="hold" grpId="0" nodeType="withEffect">
                                  <p:stCondLst>
                                    <p:cond delay="0"/>
                                  </p:stCondLst>
                                  <p:childTnLst>
                                    <p:set>
                                      <p:cBhvr>
                                        <p:cTn id="30" dur="1" fill="hold">
                                          <p:stCondLst>
                                            <p:cond delay="0"/>
                                          </p:stCondLst>
                                        </p:cTn>
                                        <p:tgtEl>
                                          <p:spTgt spid="133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grpId="0" nodeType="clickEffect">
                                  <p:stCondLst>
                                    <p:cond delay="0"/>
                                  </p:stCondLst>
                                  <p:childTnLst>
                                    <p:set>
                                      <p:cBhvr>
                                        <p:cTn id="34" dur="1" fill="hold">
                                          <p:stCondLst>
                                            <p:cond delay="0"/>
                                          </p:stCondLst>
                                        </p:cTn>
                                        <p:tgtEl>
                                          <p:spTgt spid="13330"/>
                                        </p:tgtEl>
                                        <p:attrNameLst>
                                          <p:attrName>style.visibility</p:attrName>
                                        </p:attrNameLst>
                                      </p:cBhvr>
                                      <p:to>
                                        <p:strVal val="visible"/>
                                      </p:to>
                                    </p:set>
                                  </p:childTnLst>
                                </p:cTn>
                              </p:par>
                              <p:par>
                                <p:cTn id="35" presetID="1" presetClass="entr" fill="hold" grpId="0" nodeType="withEffect">
                                  <p:stCondLst>
                                    <p:cond delay="0"/>
                                  </p:stCondLst>
                                  <p:childTnLst>
                                    <p:set>
                                      <p:cBhvr>
                                        <p:cTn id="36" dur="1" fill="hold">
                                          <p:stCondLst>
                                            <p:cond delay="0"/>
                                          </p:stCondLst>
                                        </p:cTn>
                                        <p:tgtEl>
                                          <p:spTgt spid="13331"/>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13329"/>
                                        </p:tgtEl>
                                        <p:attrNameLst>
                                          <p:attrName>style.visibility</p:attrName>
                                        </p:attrNameLst>
                                      </p:cBhvr>
                                      <p:to>
                                        <p:strVal val="visible"/>
                                      </p:to>
                                    </p:set>
                                  </p:childTnLst>
                                </p:cTn>
                              </p:par>
                              <p:par>
                                <p:cTn id="39" presetID="1" presetClass="entr" fill="hold" grpId="0" nodeType="withEffect">
                                  <p:stCondLst>
                                    <p:cond delay="0"/>
                                  </p:stCondLst>
                                  <p:childTnLst>
                                    <p:set>
                                      <p:cBhvr>
                                        <p:cTn id="40" dur="1" fill="hold">
                                          <p:stCondLst>
                                            <p:cond delay="0"/>
                                          </p:stCondLst>
                                        </p:cTn>
                                        <p:tgtEl>
                                          <p:spTgt spid="13327"/>
                                        </p:tgtEl>
                                        <p:attrNameLst>
                                          <p:attrName>style.visibility</p:attrName>
                                        </p:attrNameLst>
                                      </p:cBhvr>
                                      <p:to>
                                        <p:strVal val="visible"/>
                                      </p:to>
                                    </p:set>
                                  </p:childTnLst>
                                </p:cTn>
                              </p:par>
                              <p:par>
                                <p:cTn id="41" presetID="1" presetClass="entr" fill="hold" grpId="0" nodeType="withEffect">
                                  <p:stCondLst>
                                    <p:cond delay="0"/>
                                  </p:stCondLst>
                                  <p:childTnLst>
                                    <p:set>
                                      <p:cBhvr>
                                        <p:cTn id="42" dur="1" fill="hold">
                                          <p:stCondLst>
                                            <p:cond delay="0"/>
                                          </p:stCondLst>
                                        </p:cTn>
                                        <p:tgtEl>
                                          <p:spTgt spid="13325"/>
                                        </p:tgtEl>
                                        <p:attrNameLst>
                                          <p:attrName>style.visibility</p:attrName>
                                        </p:attrNameLst>
                                      </p:cBhvr>
                                      <p:to>
                                        <p:strVal val="visible"/>
                                      </p:to>
                                    </p:set>
                                  </p:childTnLst>
                                </p:cTn>
                              </p:par>
                              <p:par>
                                <p:cTn id="43" presetID="1" presetClass="entr" fill="hold" grpId="0" nodeType="withEffect">
                                  <p:stCondLst>
                                    <p:cond delay="0"/>
                                  </p:stCondLst>
                                  <p:childTnLst>
                                    <p:set>
                                      <p:cBhvr>
                                        <p:cTn id="44" dur="1" fill="hold">
                                          <p:stCondLst>
                                            <p:cond delay="0"/>
                                          </p:stCondLst>
                                        </p:cTn>
                                        <p:tgtEl>
                                          <p:spTgt spid="13328"/>
                                        </p:tgtEl>
                                        <p:attrNameLst>
                                          <p:attrName>style.visibility</p:attrName>
                                        </p:attrNameLst>
                                      </p:cBhvr>
                                      <p:to>
                                        <p:strVal val="visible"/>
                                      </p:to>
                                    </p:set>
                                  </p:childTnLst>
                                </p:cTn>
                              </p:par>
                              <p:par>
                                <p:cTn id="45" presetID="1" presetClass="entr" fill="hold" grpId="0" nodeType="withEffect">
                                  <p:stCondLst>
                                    <p:cond delay="0"/>
                                  </p:stCondLst>
                                  <p:childTnLst>
                                    <p:set>
                                      <p:cBhvr>
                                        <p:cTn id="46" dur="1" fill="hold">
                                          <p:stCondLst>
                                            <p:cond delay="0"/>
                                          </p:stCondLst>
                                        </p:cTn>
                                        <p:tgtEl>
                                          <p:spTgt spid="13326"/>
                                        </p:tgtEl>
                                        <p:attrNameLst>
                                          <p:attrName>style.visibility</p:attrName>
                                        </p:attrNameLst>
                                      </p:cBhvr>
                                      <p:to>
                                        <p:strVal val="visible"/>
                                      </p:to>
                                    </p:set>
                                  </p:childTnLst>
                                </p:cTn>
                              </p:par>
                              <p:par>
                                <p:cTn id="47" presetID="1" presetClass="entr" fill="hold" grpId="0" nodeType="withEffect">
                                  <p:stCondLst>
                                    <p:cond delay="0"/>
                                  </p:stCondLst>
                                  <p:childTnLst>
                                    <p:set>
                                      <p:cBhvr>
                                        <p:cTn id="48" dur="1" fill="hold">
                                          <p:stCondLst>
                                            <p:cond delay="0"/>
                                          </p:stCondLst>
                                        </p:cTn>
                                        <p:tgtEl>
                                          <p:spTgt spid="13332"/>
                                        </p:tgtEl>
                                        <p:attrNameLst>
                                          <p:attrName>style.visibility</p:attrName>
                                        </p:attrNameLst>
                                      </p:cBhvr>
                                      <p:to>
                                        <p:strVal val="visible"/>
                                      </p:to>
                                    </p:set>
                                  </p:childTnLst>
                                </p:cTn>
                              </p:par>
                              <p:par>
                                <p:cTn id="49" presetID="1" presetClass="entr" fill="hold" grpId="0" nodeType="withEffect">
                                  <p:stCondLst>
                                    <p:cond delay="0"/>
                                  </p:stCondLst>
                                  <p:childTnLst>
                                    <p:set>
                                      <p:cBhvr>
                                        <p:cTn id="50" dur="1" fill="hold">
                                          <p:stCondLst>
                                            <p:cond delay="0"/>
                                          </p:stCondLst>
                                        </p:cTn>
                                        <p:tgtEl>
                                          <p:spTgt spid="13333"/>
                                        </p:tgtEl>
                                        <p:attrNameLst>
                                          <p:attrName>style.visibility</p:attrName>
                                        </p:attrNameLst>
                                      </p:cBhvr>
                                      <p:to>
                                        <p:strVal val="visible"/>
                                      </p:to>
                                    </p:set>
                                  </p:childTnLst>
                                </p:cTn>
                              </p:par>
                              <p:par>
                                <p:cTn id="51" presetID="1" presetClass="entr" fill="hold" grpId="0" nodeType="withEffect">
                                  <p:stCondLst>
                                    <p:cond delay="0"/>
                                  </p:stCondLst>
                                  <p:childTnLst>
                                    <p:set>
                                      <p:cBhvr>
                                        <p:cTn id="52" dur="1" fill="hold">
                                          <p:stCondLst>
                                            <p:cond delay="0"/>
                                          </p:stCondLst>
                                        </p:cTn>
                                        <p:tgtEl>
                                          <p:spTgt spid="13334"/>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13335"/>
                                        </p:tgtEl>
                                        <p:attrNameLst>
                                          <p:attrName>style.visibility</p:attrName>
                                        </p:attrNameLst>
                                      </p:cBhvr>
                                      <p:to>
                                        <p:strVal val="visible"/>
                                      </p:to>
                                    </p:set>
                                  </p:childTnLst>
                                </p:cTn>
                              </p:par>
                              <p:par>
                                <p:cTn id="55" presetID="1" presetClass="entr" fill="hold" grpId="0" nodeType="withEffect">
                                  <p:stCondLst>
                                    <p:cond delay="0"/>
                                  </p:stCondLst>
                                  <p:childTnLst>
                                    <p:set>
                                      <p:cBhvr>
                                        <p:cTn id="56" dur="1" fill="hold">
                                          <p:stCondLst>
                                            <p:cond delay="0"/>
                                          </p:stCondLst>
                                        </p:cTn>
                                        <p:tgtEl>
                                          <p:spTgt spid="13339"/>
                                        </p:tgtEl>
                                        <p:attrNameLst>
                                          <p:attrName>style.visibility</p:attrName>
                                        </p:attrNameLst>
                                      </p:cBhvr>
                                      <p:to>
                                        <p:strVal val="visible"/>
                                      </p:to>
                                    </p:set>
                                  </p:childTnLst>
                                </p:cTn>
                              </p:par>
                              <p:par>
                                <p:cTn id="57" presetID="1" presetClass="entr" fill="hold" grpId="0" nodeType="withEffect">
                                  <p:stCondLst>
                                    <p:cond delay="0"/>
                                  </p:stCondLst>
                                  <p:childTnLst>
                                    <p:set>
                                      <p:cBhvr>
                                        <p:cTn id="58" dur="1" fill="hold">
                                          <p:stCondLst>
                                            <p:cond delay="0"/>
                                          </p:stCondLst>
                                        </p:cTn>
                                        <p:tgtEl>
                                          <p:spTgt spid="13340"/>
                                        </p:tgtEl>
                                        <p:attrNameLst>
                                          <p:attrName>style.visibility</p:attrName>
                                        </p:attrNameLst>
                                      </p:cBhvr>
                                      <p:to>
                                        <p:strVal val="visible"/>
                                      </p:to>
                                    </p:set>
                                  </p:childTnLst>
                                </p:cTn>
                              </p:par>
                              <p:par>
                                <p:cTn id="59" presetID="1" presetClass="entr" fill="hold" grpId="0" nodeType="withEffect">
                                  <p:stCondLst>
                                    <p:cond delay="0"/>
                                  </p:stCondLst>
                                  <p:childTnLst>
                                    <p:set>
                                      <p:cBhvr>
                                        <p:cTn id="60" dur="1" fill="hold">
                                          <p:stCondLst>
                                            <p:cond delay="0"/>
                                          </p:stCondLst>
                                        </p:cTn>
                                        <p:tgtEl>
                                          <p:spTgt spid="13341"/>
                                        </p:tgtEl>
                                        <p:attrNameLst>
                                          <p:attrName>style.visibility</p:attrName>
                                        </p:attrNameLst>
                                      </p:cBhvr>
                                      <p:to>
                                        <p:strVal val="visible"/>
                                      </p:to>
                                    </p:set>
                                  </p:childTnLst>
                                </p:cTn>
                              </p:par>
                              <p:par>
                                <p:cTn id="61" presetID="1" presetClass="entr" fill="hold" grpId="0" nodeType="withEffect">
                                  <p:stCondLst>
                                    <p:cond delay="0"/>
                                  </p:stCondLst>
                                  <p:childTnLst>
                                    <p:set>
                                      <p:cBhvr>
                                        <p:cTn id="62" dur="1" fill="hold">
                                          <p:stCondLst>
                                            <p:cond delay="0"/>
                                          </p:stCondLst>
                                        </p:cTn>
                                        <p:tgtEl>
                                          <p:spTgt spid="13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6" grpId="0" animBg="1"/>
      <p:bldP spid="13317" grpId="0" animBg="1"/>
      <p:bldP spid="13318" grpId="0" animBg="1"/>
      <p:bldP spid="13321" grpId="0" animBg="1"/>
      <p:bldP spid="13323" grpId="0" animBg="1"/>
      <p:bldP spid="13324" grpId="0" animBg="1"/>
      <p:bldP spid="13325" grpId="0" animBg="1"/>
      <p:bldP spid="13326" grpId="0" animBg="1"/>
      <p:bldP spid="13327" grpId="0" animBg="1"/>
      <p:bldP spid="13328" grpId="0" animBg="1"/>
      <p:bldP spid="13330" grpId="0" animBg="1"/>
      <p:bldP spid="13331" grpId="0" animBg="1"/>
      <p:bldP spid="13332" grpId="0" animBg="1"/>
      <p:bldP spid="13333" grpId="0" animBg="1"/>
      <p:bldP spid="13334" grpId="0" animBg="1"/>
      <p:bldP spid="13336" grpId="0" animBg="1"/>
      <p:bldP spid="13337" grpId="0" animBg="1"/>
      <p:bldP spid="13338" grpId="0" animBg="1"/>
      <p:bldP spid="13339" grpId="0" animBg="1"/>
      <p:bldP spid="13340" grpId="0" animBg="1"/>
      <p:bldP spid="13341"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altLang="en-US"/>
              <a:t>Spin-Down Policies</a:t>
            </a:r>
          </a:p>
        </p:txBody>
      </p:sp>
      <p:sp>
        <p:nvSpPr>
          <p:cNvPr id="118786" name="Content Placeholder 6"/>
          <p:cNvSpPr>
            <a:spLocks noGrp="1"/>
          </p:cNvSpPr>
          <p:nvPr>
            <p:ph idx="1"/>
          </p:nvPr>
        </p:nvSpPr>
        <p:spPr/>
        <p:txBody>
          <a:bodyPr/>
          <a:lstStyle/>
          <a:p>
            <a:r>
              <a:rPr lang="en-US" altLang="en-US" sz="3000"/>
              <a:t>Fixed Thresholds</a:t>
            </a:r>
          </a:p>
          <a:p>
            <a:pPr lvl="1"/>
            <a:r>
              <a:rPr lang="en-US" altLang="en-US" sz="2200"/>
              <a:t>T</a:t>
            </a:r>
            <a:r>
              <a:rPr lang="en-US" altLang="en-US" sz="2200" baseline="-25000"/>
              <a:t>out</a:t>
            </a:r>
            <a:r>
              <a:rPr lang="en-US" altLang="en-US" sz="2200"/>
              <a:t> = spin-down cost s.t. </a:t>
            </a:r>
            <a:r>
              <a:rPr lang="en-US" altLang="en-US" sz="2200">
                <a:solidFill>
                  <a:schemeClr val="accent2"/>
                </a:solidFill>
              </a:rPr>
              <a:t>2*E</a:t>
            </a:r>
            <a:r>
              <a:rPr lang="en-US" altLang="en-US" sz="2200" baseline="-25000">
                <a:solidFill>
                  <a:schemeClr val="accent2"/>
                </a:solidFill>
              </a:rPr>
              <a:t>transition </a:t>
            </a:r>
            <a:r>
              <a:rPr lang="en-US" altLang="en-US" sz="2200">
                <a:solidFill>
                  <a:schemeClr val="accent2"/>
                </a:solidFill>
              </a:rPr>
              <a:t>= P</a:t>
            </a:r>
            <a:r>
              <a:rPr lang="en-US" altLang="en-US" sz="2200" baseline="-25000">
                <a:solidFill>
                  <a:schemeClr val="accent2"/>
                </a:solidFill>
              </a:rPr>
              <a:t>spin</a:t>
            </a:r>
            <a:r>
              <a:rPr lang="en-US" altLang="en-US" sz="2200">
                <a:solidFill>
                  <a:schemeClr val="accent2"/>
                </a:solidFill>
              </a:rPr>
              <a:t>*T</a:t>
            </a:r>
            <a:r>
              <a:rPr lang="en-US" altLang="en-US" sz="2200" baseline="-25000">
                <a:solidFill>
                  <a:schemeClr val="accent2"/>
                </a:solidFill>
              </a:rPr>
              <a:t>out</a:t>
            </a:r>
            <a:endParaRPr lang="en-US" altLang="en-US" sz="2200"/>
          </a:p>
          <a:p>
            <a:r>
              <a:rPr lang="en-US" altLang="en-US" sz="3000"/>
              <a:t>Adaptive Thresholds: </a:t>
            </a:r>
            <a:r>
              <a:rPr lang="en-US" altLang="en-US" sz="3000">
                <a:solidFill>
                  <a:schemeClr val="accent2"/>
                </a:solidFill>
              </a:rPr>
              <a:t>T</a:t>
            </a:r>
            <a:r>
              <a:rPr lang="en-US" altLang="en-US" sz="3000" baseline="-25000">
                <a:solidFill>
                  <a:schemeClr val="accent2"/>
                </a:solidFill>
              </a:rPr>
              <a:t>out</a:t>
            </a:r>
            <a:r>
              <a:rPr lang="en-US" altLang="en-US" sz="3000">
                <a:solidFill>
                  <a:schemeClr val="accent2"/>
                </a:solidFill>
              </a:rPr>
              <a:t> = f (recent accesses)</a:t>
            </a:r>
            <a:endParaRPr lang="en-US" altLang="en-US" sz="3000"/>
          </a:p>
          <a:p>
            <a:pPr lvl="1"/>
            <a:r>
              <a:rPr lang="en-US" altLang="en-US" sz="2200"/>
              <a:t>Exploit burstiness in T</a:t>
            </a:r>
            <a:r>
              <a:rPr lang="en-US" altLang="en-US" sz="2200" baseline="-25000"/>
              <a:t>idle</a:t>
            </a:r>
            <a:endParaRPr lang="en-US" altLang="en-US" sz="2200"/>
          </a:p>
          <a:p>
            <a:r>
              <a:rPr lang="en-US" altLang="en-US" sz="3000"/>
              <a:t>Minimizing Bumps (user annoyance/latency)</a:t>
            </a:r>
          </a:p>
          <a:p>
            <a:pPr lvl="1"/>
            <a:r>
              <a:rPr lang="en-US" altLang="en-US" sz="2200"/>
              <a:t>Predictive spin-ups</a:t>
            </a:r>
          </a:p>
          <a:p>
            <a:r>
              <a:rPr lang="en-US" altLang="en-US" sz="3000"/>
              <a:t>Changing access patterns (making burstiness)</a:t>
            </a:r>
          </a:p>
          <a:p>
            <a:pPr lvl="1"/>
            <a:r>
              <a:rPr lang="en-US" altLang="en-US" sz="2200"/>
              <a:t>Caching</a:t>
            </a:r>
          </a:p>
          <a:p>
            <a:pPr lvl="1"/>
            <a:r>
              <a:rPr lang="en-US" altLang="en-US" sz="2200"/>
              <a:t>Prefetching</a:t>
            </a:r>
          </a:p>
          <a:p>
            <a:endParaRPr lang="en-US" altLang="en-US" sz="300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What defines a data center network?</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710380730"/>
              </p:ext>
            </p:extLst>
          </p:nvPr>
        </p:nvGraphicFramePr>
        <p:xfrm>
          <a:off x="457200" y="1600200"/>
          <a:ext cx="8229600" cy="296672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solidFill>
                            <a:srgbClr val="FFFFFF"/>
                          </a:solidFill>
                          <a:latin typeface="Calibri" charset="0"/>
                          <a:ea typeface="Calibri" charset="0"/>
                          <a:cs typeface="Calibri" charset="0"/>
                        </a:rPr>
                        <a:t>The Internet</a:t>
                      </a:r>
                      <a:endParaRPr lang="en-US" dirty="0">
                        <a:solidFill>
                          <a:srgbClr val="FFFFFF"/>
                        </a:solidFill>
                        <a:latin typeface="Calibri" charset="0"/>
                        <a:ea typeface="Calibri" charset="0"/>
                        <a:cs typeface="Calibri" charset="0"/>
                      </a:endParaRPr>
                    </a:p>
                  </a:txBody>
                  <a:tcPr/>
                </a:tc>
                <a:tc>
                  <a:txBody>
                    <a:bodyPr/>
                    <a:lstStyle/>
                    <a:p>
                      <a:r>
                        <a:rPr lang="en-US" dirty="0" smtClean="0">
                          <a:solidFill>
                            <a:srgbClr val="FFFFFF"/>
                          </a:solidFill>
                          <a:latin typeface="Calibri" charset="0"/>
                          <a:ea typeface="Calibri" charset="0"/>
                          <a:cs typeface="Calibri" charset="0"/>
                        </a:rPr>
                        <a:t>Data Center Network (DCN)</a:t>
                      </a:r>
                      <a:endParaRPr lang="en-US" dirty="0">
                        <a:solidFill>
                          <a:srgbClr val="FFFFFF"/>
                        </a:solidFill>
                        <a:latin typeface="Calibri" charset="0"/>
                        <a:ea typeface="Calibri" charset="0"/>
                        <a:cs typeface="Calibri" charset="0"/>
                      </a:endParaRPr>
                    </a:p>
                  </a:txBody>
                  <a:tcPr/>
                </a:tc>
              </a:tr>
              <a:tr h="370840">
                <a:tc>
                  <a:txBody>
                    <a:bodyPr/>
                    <a:lstStyle/>
                    <a:p>
                      <a:r>
                        <a:rPr lang="en-US" dirty="0" smtClean="0">
                          <a:solidFill>
                            <a:srgbClr val="000000"/>
                          </a:solidFill>
                          <a:latin typeface="Calibri" charset="0"/>
                          <a:ea typeface="Calibri" charset="0"/>
                          <a:cs typeface="Calibri" charset="0"/>
                        </a:rPr>
                        <a:t>Many autonomous systems (</a:t>
                      </a:r>
                      <a:r>
                        <a:rPr lang="en-US" dirty="0" err="1" smtClean="0">
                          <a:solidFill>
                            <a:srgbClr val="000000"/>
                          </a:solidFill>
                          <a:latin typeface="Calibri" charset="0"/>
                          <a:ea typeface="Calibri" charset="0"/>
                          <a:cs typeface="Calibri" charset="0"/>
                        </a:rPr>
                        <a:t>ASes</a:t>
                      </a:r>
                      <a:r>
                        <a:rPr lang="en-US" dirty="0" smtClean="0">
                          <a:solidFill>
                            <a:srgbClr val="000000"/>
                          </a:solidFill>
                          <a:latin typeface="Calibri" charset="0"/>
                          <a:ea typeface="Calibri" charset="0"/>
                          <a:cs typeface="Calibri" charset="0"/>
                        </a:rPr>
                        <a:t>)</a:t>
                      </a:r>
                      <a:endParaRPr lang="en-US" dirty="0">
                        <a:solidFill>
                          <a:srgbClr val="000000"/>
                        </a:solidFill>
                        <a:latin typeface="Calibri" charset="0"/>
                        <a:ea typeface="Calibri" charset="0"/>
                        <a:cs typeface="Calibri" charset="0"/>
                      </a:endParaRPr>
                    </a:p>
                  </a:txBody>
                  <a:tcPr/>
                </a:tc>
                <a:tc>
                  <a:txBody>
                    <a:bodyPr/>
                    <a:lstStyle/>
                    <a:p>
                      <a:r>
                        <a:rPr lang="en-US" dirty="0" smtClean="0">
                          <a:solidFill>
                            <a:srgbClr val="000000"/>
                          </a:solidFill>
                          <a:latin typeface="Calibri" charset="0"/>
                          <a:ea typeface="Calibri" charset="0"/>
                          <a:cs typeface="Calibri" charset="0"/>
                        </a:rPr>
                        <a:t>One</a:t>
                      </a:r>
                      <a:r>
                        <a:rPr lang="en-US" baseline="0" dirty="0" smtClean="0">
                          <a:solidFill>
                            <a:srgbClr val="000000"/>
                          </a:solidFill>
                          <a:latin typeface="Calibri" charset="0"/>
                          <a:ea typeface="Calibri" charset="0"/>
                          <a:cs typeface="Calibri" charset="0"/>
                        </a:rPr>
                        <a:t> administrative domain</a:t>
                      </a:r>
                      <a:endParaRPr lang="en-US" dirty="0">
                        <a:solidFill>
                          <a:srgbClr val="000000"/>
                        </a:solidFill>
                        <a:latin typeface="Calibri" charset="0"/>
                        <a:ea typeface="Calibri" charset="0"/>
                        <a:cs typeface="Calibri" charset="0"/>
                      </a:endParaRPr>
                    </a:p>
                  </a:txBody>
                  <a:tcPr/>
                </a:tc>
              </a:tr>
              <a:tr h="370840">
                <a:tc>
                  <a:txBody>
                    <a:bodyPr/>
                    <a:lstStyle/>
                    <a:p>
                      <a:r>
                        <a:rPr lang="en-US" dirty="0" smtClean="0">
                          <a:solidFill>
                            <a:srgbClr val="000000"/>
                          </a:solidFill>
                          <a:latin typeface="Calibri" charset="0"/>
                          <a:ea typeface="Calibri" charset="0"/>
                          <a:cs typeface="Calibri" charset="0"/>
                        </a:rPr>
                        <a:t>Distributed</a:t>
                      </a:r>
                      <a:r>
                        <a:rPr lang="en-US" baseline="0" dirty="0" smtClean="0">
                          <a:solidFill>
                            <a:srgbClr val="000000"/>
                          </a:solidFill>
                          <a:latin typeface="Calibri" charset="0"/>
                          <a:ea typeface="Calibri" charset="0"/>
                          <a:cs typeface="Calibri" charset="0"/>
                        </a:rPr>
                        <a:t> control/routing</a:t>
                      </a:r>
                      <a:endParaRPr lang="en-US" dirty="0">
                        <a:solidFill>
                          <a:srgbClr val="000000"/>
                        </a:solidFill>
                        <a:latin typeface="Calibri" charset="0"/>
                        <a:ea typeface="Calibri" charset="0"/>
                        <a:cs typeface="Calibri" charset="0"/>
                      </a:endParaRPr>
                    </a:p>
                  </a:txBody>
                  <a:tcPr/>
                </a:tc>
                <a:tc>
                  <a:txBody>
                    <a:bodyPr/>
                    <a:lstStyle/>
                    <a:p>
                      <a:r>
                        <a:rPr lang="en-US" dirty="0" smtClean="0">
                          <a:solidFill>
                            <a:srgbClr val="000000"/>
                          </a:solidFill>
                          <a:latin typeface="Calibri" charset="0"/>
                          <a:ea typeface="Calibri" charset="0"/>
                          <a:cs typeface="Calibri" charset="0"/>
                        </a:rPr>
                        <a:t>Centralized control and route selection</a:t>
                      </a:r>
                      <a:endParaRPr lang="en-US" dirty="0">
                        <a:solidFill>
                          <a:srgbClr val="000000"/>
                        </a:solidFill>
                        <a:latin typeface="Calibri" charset="0"/>
                        <a:ea typeface="Calibri" charset="0"/>
                        <a:cs typeface="Calibri" charset="0"/>
                      </a:endParaRPr>
                    </a:p>
                  </a:txBody>
                  <a:tcPr/>
                </a:tc>
              </a:tr>
              <a:tr h="370840">
                <a:tc>
                  <a:txBody>
                    <a:bodyPr/>
                    <a:lstStyle/>
                    <a:p>
                      <a:r>
                        <a:rPr lang="en-US" dirty="0" smtClean="0">
                          <a:solidFill>
                            <a:srgbClr val="000000"/>
                          </a:solidFill>
                          <a:latin typeface="Calibri" charset="0"/>
                          <a:ea typeface="Calibri" charset="0"/>
                          <a:cs typeface="Calibri" charset="0"/>
                        </a:rPr>
                        <a:t>Single</a:t>
                      </a:r>
                      <a:r>
                        <a:rPr lang="en-US" baseline="0" dirty="0" smtClean="0">
                          <a:solidFill>
                            <a:srgbClr val="000000"/>
                          </a:solidFill>
                          <a:latin typeface="Calibri" charset="0"/>
                          <a:ea typeface="Calibri" charset="0"/>
                          <a:cs typeface="Calibri" charset="0"/>
                        </a:rPr>
                        <a:t> s</a:t>
                      </a:r>
                      <a:r>
                        <a:rPr lang="en-US" dirty="0" smtClean="0">
                          <a:solidFill>
                            <a:srgbClr val="000000"/>
                          </a:solidFill>
                          <a:latin typeface="Calibri" charset="0"/>
                          <a:ea typeface="Calibri" charset="0"/>
                          <a:cs typeface="Calibri" charset="0"/>
                        </a:rPr>
                        <a:t>hortest-path</a:t>
                      </a:r>
                      <a:r>
                        <a:rPr lang="en-US" baseline="0" dirty="0" smtClean="0">
                          <a:solidFill>
                            <a:srgbClr val="000000"/>
                          </a:solidFill>
                          <a:latin typeface="Calibri" charset="0"/>
                          <a:ea typeface="Calibri" charset="0"/>
                          <a:cs typeface="Calibri" charset="0"/>
                        </a:rPr>
                        <a:t> routing</a:t>
                      </a:r>
                      <a:endParaRPr lang="en-US" dirty="0">
                        <a:solidFill>
                          <a:srgbClr val="000000"/>
                        </a:solidFill>
                        <a:latin typeface="Calibri" charset="0"/>
                        <a:ea typeface="Calibri" charset="0"/>
                        <a:cs typeface="Calibri" charset="0"/>
                      </a:endParaRPr>
                    </a:p>
                  </a:txBody>
                  <a:tcPr/>
                </a:tc>
                <a:tc>
                  <a:txBody>
                    <a:bodyPr/>
                    <a:lstStyle/>
                    <a:p>
                      <a:r>
                        <a:rPr lang="en-US" dirty="0" smtClean="0">
                          <a:solidFill>
                            <a:srgbClr val="000000"/>
                          </a:solidFill>
                          <a:latin typeface="Calibri" charset="0"/>
                          <a:ea typeface="Calibri" charset="0"/>
                          <a:cs typeface="Calibri" charset="0"/>
                        </a:rPr>
                        <a:t>Many paths from source to destination</a:t>
                      </a:r>
                      <a:endParaRPr lang="en-US" dirty="0">
                        <a:solidFill>
                          <a:srgbClr val="000000"/>
                        </a:solidFill>
                        <a:latin typeface="Calibri" charset="0"/>
                        <a:ea typeface="Calibri" charset="0"/>
                        <a:cs typeface="Calibri" charset="0"/>
                      </a:endParaRPr>
                    </a:p>
                  </a:txBody>
                  <a:tcPr/>
                </a:tc>
              </a:tr>
              <a:tr h="370840">
                <a:tc>
                  <a:txBody>
                    <a:bodyPr/>
                    <a:lstStyle/>
                    <a:p>
                      <a:r>
                        <a:rPr lang="en-US" dirty="0" smtClean="0">
                          <a:solidFill>
                            <a:srgbClr val="000000"/>
                          </a:solidFill>
                          <a:latin typeface="Calibri" charset="0"/>
                          <a:ea typeface="Calibri" charset="0"/>
                          <a:cs typeface="Calibri" charset="0"/>
                        </a:rPr>
                        <a:t>Hard to measure</a:t>
                      </a:r>
                      <a:endParaRPr lang="en-US" dirty="0">
                        <a:solidFill>
                          <a:srgbClr val="000000"/>
                        </a:solidFill>
                        <a:latin typeface="Calibri" charset="0"/>
                        <a:ea typeface="Calibri" charset="0"/>
                        <a:cs typeface="Calibri" charset="0"/>
                      </a:endParaRPr>
                    </a:p>
                  </a:txBody>
                  <a:tcPr/>
                </a:tc>
                <a:tc>
                  <a:txBody>
                    <a:bodyPr/>
                    <a:lstStyle/>
                    <a:p>
                      <a:r>
                        <a:rPr lang="en-US" dirty="0" smtClean="0">
                          <a:solidFill>
                            <a:srgbClr val="000000"/>
                          </a:solidFill>
                          <a:latin typeface="Calibri" charset="0"/>
                          <a:ea typeface="Calibri" charset="0"/>
                          <a:cs typeface="Calibri" charset="0"/>
                        </a:rPr>
                        <a:t>Easy to measure, but lots of data…</a:t>
                      </a:r>
                      <a:endParaRPr lang="en-US" dirty="0">
                        <a:solidFill>
                          <a:srgbClr val="000000"/>
                        </a:solidFill>
                        <a:latin typeface="Calibri" charset="0"/>
                        <a:ea typeface="Calibri" charset="0"/>
                        <a:cs typeface="Calibri" charset="0"/>
                      </a:endParaRPr>
                    </a:p>
                  </a:txBody>
                  <a:tcPr/>
                </a:tc>
              </a:tr>
              <a:tr h="370840">
                <a:tc>
                  <a:txBody>
                    <a:bodyPr/>
                    <a:lstStyle/>
                    <a:p>
                      <a:r>
                        <a:rPr lang="en-US" dirty="0" smtClean="0">
                          <a:solidFill>
                            <a:srgbClr val="000000"/>
                          </a:solidFill>
                          <a:latin typeface="Calibri" charset="0"/>
                          <a:ea typeface="Calibri" charset="0"/>
                          <a:cs typeface="Calibri" charset="0"/>
                        </a:rPr>
                        <a:t>Standardized</a:t>
                      </a:r>
                      <a:r>
                        <a:rPr lang="en-US" baseline="0" dirty="0" smtClean="0">
                          <a:solidFill>
                            <a:srgbClr val="000000"/>
                          </a:solidFill>
                          <a:latin typeface="Calibri" charset="0"/>
                          <a:ea typeface="Calibri" charset="0"/>
                          <a:cs typeface="Calibri" charset="0"/>
                        </a:rPr>
                        <a:t> transport (TCP and UDP)</a:t>
                      </a:r>
                      <a:endParaRPr lang="en-US" dirty="0">
                        <a:solidFill>
                          <a:srgbClr val="000000"/>
                        </a:solidFill>
                        <a:latin typeface="Calibri" charset="0"/>
                        <a:ea typeface="Calibri" charset="0"/>
                        <a:cs typeface="Calibri" charset="0"/>
                      </a:endParaRPr>
                    </a:p>
                  </a:txBody>
                  <a:tcPr/>
                </a:tc>
                <a:tc>
                  <a:txBody>
                    <a:bodyPr/>
                    <a:lstStyle/>
                    <a:p>
                      <a:r>
                        <a:rPr lang="en-US" dirty="0" smtClean="0">
                          <a:solidFill>
                            <a:srgbClr val="000000"/>
                          </a:solidFill>
                          <a:latin typeface="Calibri" charset="0"/>
                          <a:ea typeface="Calibri" charset="0"/>
                          <a:cs typeface="Calibri" charset="0"/>
                        </a:rPr>
                        <a:t>Many transports (DCTCP, </a:t>
                      </a:r>
                      <a:r>
                        <a:rPr lang="en-US" dirty="0" err="1" smtClean="0">
                          <a:solidFill>
                            <a:srgbClr val="000000"/>
                          </a:solidFill>
                          <a:latin typeface="Calibri" charset="0"/>
                          <a:ea typeface="Calibri" charset="0"/>
                          <a:cs typeface="Calibri" charset="0"/>
                        </a:rPr>
                        <a:t>pFabric</a:t>
                      </a:r>
                      <a:r>
                        <a:rPr lang="en-US" dirty="0" smtClean="0">
                          <a:solidFill>
                            <a:srgbClr val="000000"/>
                          </a:solidFill>
                          <a:latin typeface="Calibri" charset="0"/>
                          <a:ea typeface="Calibri" charset="0"/>
                          <a:cs typeface="Calibri" charset="0"/>
                        </a:rPr>
                        <a:t>, …)</a:t>
                      </a:r>
                      <a:endParaRPr lang="en-US" dirty="0">
                        <a:solidFill>
                          <a:srgbClr val="000000"/>
                        </a:solidFill>
                        <a:latin typeface="Calibri" charset="0"/>
                        <a:ea typeface="Calibri" charset="0"/>
                        <a:cs typeface="Calibri" charset="0"/>
                      </a:endParaRPr>
                    </a:p>
                  </a:txBody>
                  <a:tcPr/>
                </a:tc>
              </a:tr>
              <a:tr h="370840">
                <a:tc>
                  <a:txBody>
                    <a:bodyPr/>
                    <a:lstStyle/>
                    <a:p>
                      <a:r>
                        <a:rPr lang="en-US" dirty="0" smtClean="0">
                          <a:solidFill>
                            <a:srgbClr val="000000"/>
                          </a:solidFill>
                          <a:latin typeface="Calibri" charset="0"/>
                          <a:ea typeface="Calibri" charset="0"/>
                          <a:cs typeface="Calibri" charset="0"/>
                        </a:rPr>
                        <a:t>Innovation requires consensus (IETF)</a:t>
                      </a:r>
                      <a:endParaRPr lang="en-US" dirty="0">
                        <a:solidFill>
                          <a:srgbClr val="000000"/>
                        </a:solidFill>
                        <a:latin typeface="Calibri" charset="0"/>
                        <a:ea typeface="Calibri" charset="0"/>
                        <a:cs typeface="Calibri" charset="0"/>
                      </a:endParaRPr>
                    </a:p>
                  </a:txBody>
                  <a:tcPr/>
                </a:tc>
                <a:tc>
                  <a:txBody>
                    <a:bodyPr/>
                    <a:lstStyle/>
                    <a:p>
                      <a:r>
                        <a:rPr lang="en-US" dirty="0" smtClean="0">
                          <a:solidFill>
                            <a:srgbClr val="000000"/>
                          </a:solidFill>
                          <a:latin typeface="Calibri" charset="0"/>
                          <a:ea typeface="Calibri" charset="0"/>
                          <a:cs typeface="Calibri" charset="0"/>
                        </a:rPr>
                        <a:t>Single company can innovate</a:t>
                      </a:r>
                      <a:endParaRPr lang="en-US" dirty="0">
                        <a:solidFill>
                          <a:srgbClr val="000000"/>
                        </a:solidFill>
                        <a:latin typeface="Calibri" charset="0"/>
                        <a:ea typeface="Calibri" charset="0"/>
                        <a:cs typeface="Calibri" charset="0"/>
                      </a:endParaRPr>
                    </a:p>
                  </a:txBody>
                  <a:tcPr/>
                </a:tc>
              </a:tr>
              <a:tr h="370840">
                <a:tc>
                  <a:txBody>
                    <a:bodyPr/>
                    <a:lstStyle/>
                    <a:p>
                      <a:pPr algn="l"/>
                      <a:r>
                        <a:rPr lang="en-US" b="1" dirty="0" smtClean="0">
                          <a:solidFill>
                            <a:srgbClr val="000000"/>
                          </a:solidFill>
                          <a:latin typeface="Calibri" charset="0"/>
                          <a:ea typeface="Calibri" charset="0"/>
                          <a:cs typeface="Calibri" charset="0"/>
                        </a:rPr>
                        <a:t>“Network of</a:t>
                      </a:r>
                      <a:r>
                        <a:rPr lang="en-US" b="1" baseline="0" dirty="0" smtClean="0">
                          <a:solidFill>
                            <a:srgbClr val="000000"/>
                          </a:solidFill>
                          <a:latin typeface="Calibri" charset="0"/>
                          <a:ea typeface="Calibri" charset="0"/>
                          <a:cs typeface="Calibri" charset="0"/>
                        </a:rPr>
                        <a:t> networks”</a:t>
                      </a:r>
                      <a:endParaRPr lang="en-US" b="1" dirty="0">
                        <a:solidFill>
                          <a:srgbClr val="000000"/>
                        </a:solidFill>
                        <a:latin typeface="Calibri" charset="0"/>
                        <a:ea typeface="Calibri" charset="0"/>
                        <a:cs typeface="Calibri" charset="0"/>
                      </a:endParaRPr>
                    </a:p>
                  </a:txBody>
                  <a:tcPr/>
                </a:tc>
                <a:tc>
                  <a:txBody>
                    <a:bodyPr/>
                    <a:lstStyle/>
                    <a:p>
                      <a:pPr algn="l"/>
                      <a:r>
                        <a:rPr lang="en-US" b="1" dirty="0" smtClean="0">
                          <a:solidFill>
                            <a:srgbClr val="000000"/>
                          </a:solidFill>
                          <a:latin typeface="Calibri" charset="0"/>
                          <a:ea typeface="Calibri" charset="0"/>
                          <a:cs typeface="Calibri" charset="0"/>
                        </a:rPr>
                        <a:t>“Backplane of giant supercomputer”</a:t>
                      </a:r>
                      <a:endParaRPr lang="en-US" b="1" dirty="0">
                        <a:solidFill>
                          <a:srgbClr val="000000"/>
                        </a:solidFill>
                        <a:latin typeface="Calibri" charset="0"/>
                        <a:ea typeface="Calibri" charset="0"/>
                        <a:cs typeface="Calibri" charset="0"/>
                      </a:endParaRPr>
                    </a:p>
                  </a:txBody>
                  <a:tcPr/>
                </a:tc>
              </a:tr>
            </a:tbl>
          </a:graphicData>
        </a:graphic>
      </p:graphicFrame>
      <p:sp>
        <p:nvSpPr>
          <p:cNvPr id="18" name="Rectangle 17"/>
          <p:cNvSpPr/>
          <p:nvPr/>
        </p:nvSpPr>
        <p:spPr>
          <a:xfrm>
            <a:off x="457200" y="4210657"/>
            <a:ext cx="8229600" cy="46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57200" y="3467529"/>
            <a:ext cx="8229600" cy="4183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57200" y="3089007"/>
            <a:ext cx="8229600" cy="46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57200" y="2714178"/>
            <a:ext cx="8229600" cy="46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57200" y="2353456"/>
            <a:ext cx="8229600" cy="46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57200" y="1989205"/>
            <a:ext cx="8229600" cy="46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57200" y="3824270"/>
            <a:ext cx="8229600" cy="46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919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altLang="en-US"/>
              <a:t>Google</a:t>
            </a:r>
          </a:p>
        </p:txBody>
      </p:sp>
      <p:sp>
        <p:nvSpPr>
          <p:cNvPr id="119810" name="Content Placeholder 3"/>
          <p:cNvSpPr>
            <a:spLocks noGrp="1"/>
          </p:cNvSpPr>
          <p:nvPr>
            <p:ph idx="1"/>
          </p:nvPr>
        </p:nvSpPr>
        <p:spPr/>
        <p:txBody>
          <a:bodyPr/>
          <a:lstStyle/>
          <a:p>
            <a:r>
              <a:rPr lang="en-US" altLang="en-US"/>
              <a:t>Since 2005, its data centers have been composed of standard shipping containers--each with 1,160 servers and a power consumption that can reach 250 kilowatts</a:t>
            </a:r>
          </a:p>
          <a:p>
            <a:r>
              <a:rPr lang="en-US" altLang="en-US"/>
              <a:t>Google server was 3.5 inches thick--2U, or 2 rack units, in data center parlance. It had two processors, two hard drives, and eight memory slots mounted on a motherboard built by Gigabyte </a:t>
            </a:r>
          </a:p>
        </p:txBody>
      </p:sp>
      <p:sp>
        <p:nvSpPr>
          <p:cNvPr id="11981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905C71A-0ED8-8743-BD1E-5A2D0335D1EF}" type="slidenum">
              <a:rPr lang="en-US" altLang="en-US" sz="1200">
                <a:solidFill>
                  <a:schemeClr val="tx2"/>
                </a:solidFill>
                <a:latin typeface="Arial Narrow" charset="0"/>
              </a:rPr>
              <a:pPr eaLnBrk="1" hangingPunct="1"/>
              <a:t>70</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tLang="en-US"/>
              <a:t>Google's PUE</a:t>
            </a:r>
          </a:p>
        </p:txBody>
      </p:sp>
      <p:sp>
        <p:nvSpPr>
          <p:cNvPr id="120834" name="Content Placeholder 7"/>
          <p:cNvSpPr>
            <a:spLocks noGrp="1"/>
          </p:cNvSpPr>
          <p:nvPr>
            <p:ph idx="1"/>
          </p:nvPr>
        </p:nvSpPr>
        <p:spPr>
          <a:xfrm>
            <a:off x="304800" y="5181600"/>
            <a:ext cx="8534400" cy="1295400"/>
          </a:xfrm>
        </p:spPr>
        <p:txBody>
          <a:bodyPr/>
          <a:lstStyle/>
          <a:p>
            <a:pPr>
              <a:lnSpc>
                <a:spcPct val="80000"/>
              </a:lnSpc>
            </a:pPr>
            <a:r>
              <a:rPr lang="en-US" altLang="en-US" sz="2200"/>
              <a:t>In the third quarter of 2008, Google's PUE was 1.21, but it dropped to 1.20 for the fourth quarter and to 1.19 for the first quarter of 2009 through March 15</a:t>
            </a:r>
          </a:p>
          <a:p>
            <a:pPr>
              <a:lnSpc>
                <a:spcPct val="80000"/>
              </a:lnSpc>
            </a:pPr>
            <a:r>
              <a:rPr lang="en-US" altLang="en-US" sz="2200"/>
              <a:t>Newest facilities have 1.12</a:t>
            </a:r>
          </a:p>
        </p:txBody>
      </p:sp>
      <p:sp>
        <p:nvSpPr>
          <p:cNvPr id="1208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A8DDB44-A7F3-A74D-9598-E87377D56A6A}" type="slidenum">
              <a:rPr lang="en-US" altLang="en-US" sz="1200">
                <a:solidFill>
                  <a:schemeClr val="tx2"/>
                </a:solidFill>
                <a:latin typeface="Arial Narrow" charset="0"/>
              </a:rPr>
              <a:pPr eaLnBrk="1" hangingPunct="1"/>
              <a:t>71</a:t>
            </a:fld>
            <a:endParaRPr lang="en-US" altLang="en-US" sz="1200">
              <a:solidFill>
                <a:schemeClr val="tx2"/>
              </a:solidFill>
              <a:latin typeface="Arial Narrow" charset="0"/>
            </a:endParaRPr>
          </a:p>
        </p:txBody>
      </p:sp>
      <p:pic>
        <p:nvPicPr>
          <p:cNvPr id="1208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287463"/>
            <a:ext cx="675640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DCN research “cheat sheet”</a:t>
            </a:r>
            <a:endParaRPr lang="en-US" dirty="0"/>
          </a:p>
        </p:txBody>
      </p:sp>
      <p:sp>
        <p:nvSpPr>
          <p:cNvPr id="3" name="Content Placeholder 2"/>
          <p:cNvSpPr>
            <a:spLocks noGrp="1"/>
          </p:cNvSpPr>
          <p:nvPr>
            <p:ph idx="1"/>
          </p:nvPr>
        </p:nvSpPr>
        <p:spPr>
          <a:xfrm>
            <a:off x="457200" y="1600201"/>
            <a:ext cx="8229600" cy="3825240"/>
          </a:xfrm>
        </p:spPr>
        <p:txBody>
          <a:bodyPr>
            <a:normAutofit/>
          </a:bodyPr>
          <a:lstStyle/>
          <a:p>
            <a:r>
              <a:rPr lang="en-US" dirty="0" smtClean="0"/>
              <a:t>How would you design a network to support 1M endpoints?</a:t>
            </a:r>
          </a:p>
          <a:p>
            <a:r>
              <a:rPr lang="en-US" dirty="0" smtClean="0"/>
              <a:t>If you could…</a:t>
            </a:r>
            <a:endParaRPr lang="en-US" dirty="0"/>
          </a:p>
          <a:p>
            <a:pPr lvl="1"/>
            <a:r>
              <a:rPr lang="en-US" dirty="0" smtClean="0"/>
              <a:t>Control all the endpoints and the network?</a:t>
            </a:r>
          </a:p>
          <a:p>
            <a:pPr lvl="1"/>
            <a:r>
              <a:rPr lang="en-US" dirty="0"/>
              <a:t>V</a:t>
            </a:r>
            <a:r>
              <a:rPr lang="en-US" dirty="0" smtClean="0"/>
              <a:t>iolate layering, end-to-end principle?</a:t>
            </a:r>
          </a:p>
          <a:p>
            <a:pPr lvl="1"/>
            <a:r>
              <a:rPr lang="en-US" dirty="0" smtClean="0"/>
              <a:t>Build custom hardware?</a:t>
            </a:r>
          </a:p>
          <a:p>
            <a:pPr lvl="1"/>
            <a:r>
              <a:rPr lang="en-US" dirty="0" smtClean="0"/>
              <a:t>Assume common OS, </a:t>
            </a:r>
            <a:r>
              <a:rPr lang="en-US" dirty="0" err="1" smtClean="0"/>
              <a:t>dataplane</a:t>
            </a:r>
            <a:r>
              <a:rPr lang="en-US" dirty="0" smtClean="0"/>
              <a:t> functions?</a:t>
            </a:r>
          </a:p>
        </p:txBody>
      </p:sp>
      <p:sp>
        <p:nvSpPr>
          <p:cNvPr id="4" name="Rectangle 3"/>
          <p:cNvSpPr/>
          <p:nvPr/>
        </p:nvSpPr>
        <p:spPr>
          <a:xfrm>
            <a:off x="1050675" y="5631934"/>
            <a:ext cx="7042651" cy="584776"/>
          </a:xfrm>
          <a:prstGeom prst="rect">
            <a:avLst/>
          </a:prstGeom>
          <a:ln>
            <a:solidFill>
              <a:schemeClr val="tx1"/>
            </a:solidFill>
          </a:ln>
        </p:spPr>
        <p:txBody>
          <a:bodyPr wrap="none">
            <a:spAutoFit/>
          </a:bodyPr>
          <a:lstStyle/>
          <a:p>
            <a:pPr algn="ctr"/>
            <a:r>
              <a:rPr lang="en-US" sz="3200" i="1" dirty="0"/>
              <a:t>Top-to-bottom rethinking of the network</a:t>
            </a:r>
          </a:p>
        </p:txBody>
      </p:sp>
    </p:spTree>
    <p:extLst>
      <p:ext uri="{BB962C8B-B14F-4D97-AF65-F5344CB8AC3E}">
        <p14:creationId xmlns:p14="http://schemas.microsoft.com/office/powerpoint/2010/main" val="1300960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en-US"/>
              <a:t>Overview</a:t>
            </a:r>
          </a:p>
        </p:txBody>
      </p:sp>
      <p:sp>
        <p:nvSpPr>
          <p:cNvPr id="18434" name="Content Placeholder 2"/>
          <p:cNvSpPr>
            <a:spLocks noGrp="1"/>
          </p:cNvSpPr>
          <p:nvPr>
            <p:ph idx="1"/>
          </p:nvPr>
        </p:nvSpPr>
        <p:spPr/>
        <p:txBody>
          <a:bodyPr/>
          <a:lstStyle/>
          <a:p>
            <a:endParaRPr lang="en-US" altLang="en-US" dirty="0"/>
          </a:p>
          <a:p>
            <a:r>
              <a:rPr lang="en-US" altLang="en-US" dirty="0"/>
              <a:t>Data Center Overview</a:t>
            </a:r>
          </a:p>
          <a:p>
            <a:pPr>
              <a:buFontTx/>
              <a:buNone/>
            </a:pPr>
            <a:endParaRPr lang="en-US" altLang="en-US" dirty="0"/>
          </a:p>
          <a:p>
            <a:r>
              <a:rPr lang="en-US" altLang="en-US" dirty="0" smtClean="0">
                <a:solidFill>
                  <a:srgbClr val="FF0000"/>
                </a:solidFill>
              </a:rPr>
              <a:t>DC Topologies</a:t>
            </a:r>
          </a:p>
          <a:p>
            <a:endParaRPr lang="en-US" altLang="en-US" dirty="0" smtClean="0"/>
          </a:p>
          <a:p>
            <a:r>
              <a:rPr lang="en-US" altLang="en-US" dirty="0" smtClean="0"/>
              <a:t>Routing </a:t>
            </a:r>
            <a:r>
              <a:rPr lang="en-US" altLang="en-US" dirty="0"/>
              <a:t>in the DC</a:t>
            </a:r>
          </a:p>
          <a:p>
            <a:endParaRPr lang="en-US" altLang="en-US" dirty="0"/>
          </a:p>
          <a:p>
            <a:endParaRPr lang="en-US" altLang="en-US" dirty="0"/>
          </a:p>
        </p:txBody>
      </p:sp>
      <p:sp>
        <p:nvSpPr>
          <p:cNvPr id="184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BC845E6-5DF3-5146-ADE1-1A66379F4275}" type="slidenum">
              <a:rPr lang="en-US" altLang="en-US" sz="1200">
                <a:solidFill>
                  <a:schemeClr val="tx2"/>
                </a:solidFill>
                <a:latin typeface="Arial Narrow" charset="0"/>
              </a:rPr>
              <a:pPr eaLnBrk="1" hangingPunct="1"/>
              <a:t>9</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6758508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TIMING" val="|17.7|3.6|22.6|61|36|12.6|7.2|4.1"/>
</p:tagLst>
</file>

<file path=ppt/theme/theme1.xml><?xml version="1.0" encoding="utf-8"?>
<a:theme xmlns:a="http://schemas.openxmlformats.org/drawingml/2006/main" name="Lecture 01">
  <a:themeElements>
    <a:clrScheme name="Lecture 01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Lecture 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Lecture 01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Lecture 01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Lecture 01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Lecture 01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Lecture 01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Lecture 01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Lecture 01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C:\My Documents\cmu\15-744 template\Lecture 01.ppt</Template>
  <TotalTime>10744</TotalTime>
  <Words>2335</Words>
  <Application>Microsoft Macintosh PowerPoint</Application>
  <PresentationFormat>On-screen Show (4:3)</PresentationFormat>
  <Paragraphs>517</Paragraphs>
  <Slides>71</Slides>
  <Notes>21</Notes>
  <HiddenSlides>19</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Calibri</vt:lpstr>
      <vt:lpstr>Cambria</vt:lpstr>
      <vt:lpstr>ＭＳ Ｐゴシック</vt:lpstr>
      <vt:lpstr>SimSun</vt:lpstr>
      <vt:lpstr>Tahoma</vt:lpstr>
      <vt:lpstr>宋体</vt:lpstr>
      <vt:lpstr>Arial</vt:lpstr>
      <vt:lpstr>Arial Narrow</vt:lpstr>
      <vt:lpstr>Times New Roman</vt:lpstr>
      <vt:lpstr>Wingdings</vt:lpstr>
      <vt:lpstr>Lecture 01</vt:lpstr>
      <vt:lpstr>15-744: Computer Networking</vt:lpstr>
      <vt:lpstr>Overview</vt:lpstr>
      <vt:lpstr>Why study DCNs?</vt:lpstr>
      <vt:lpstr>Datacenter Arms Race </vt:lpstr>
      <vt:lpstr>Google Oregon Datacenter</vt:lpstr>
      <vt:lpstr>Computers + Net + Storage + Power + Cooling</vt:lpstr>
      <vt:lpstr>What defines a data center network?</vt:lpstr>
      <vt:lpstr>DCN research “cheat sheet”</vt:lpstr>
      <vt:lpstr>Overview</vt:lpstr>
      <vt:lpstr>Layer 2 vs. Layer 3 for Data Centers</vt:lpstr>
      <vt:lpstr>Data Center Costs</vt:lpstr>
      <vt:lpstr>Server Costs</vt:lpstr>
      <vt:lpstr>Goal: Agility – Any service, Any Server</vt:lpstr>
      <vt:lpstr>Achieving Agility</vt:lpstr>
      <vt:lpstr>Datacenter Networks</vt:lpstr>
      <vt:lpstr>Datacenter Traffic Growth</vt:lpstr>
      <vt:lpstr>Tree-based network topologies</vt:lpstr>
      <vt:lpstr>Folded-Clos multi-rooted trees</vt:lpstr>
      <vt:lpstr>PortLand: Main Assumption</vt:lpstr>
      <vt:lpstr>Background: Fat-Tree</vt:lpstr>
      <vt:lpstr>Why Fat-Tree?</vt:lpstr>
      <vt:lpstr>Data Center Network</vt:lpstr>
      <vt:lpstr>Overview</vt:lpstr>
      <vt:lpstr>Flat vs. Location Based Addresses</vt:lpstr>
      <vt:lpstr>Hierarchical Addresses</vt:lpstr>
      <vt:lpstr>Hierarchical Addresses</vt:lpstr>
      <vt:lpstr>Hierarchical Addresses</vt:lpstr>
      <vt:lpstr>Hierarchical Addresses</vt:lpstr>
      <vt:lpstr>Hierarchical Addresses</vt:lpstr>
      <vt:lpstr>Hierarchical Addresses</vt:lpstr>
      <vt:lpstr>PortLand: 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Name Resolution</vt:lpstr>
      <vt:lpstr>Name Resolution</vt:lpstr>
      <vt:lpstr>Name Resolution</vt:lpstr>
      <vt:lpstr>Name Resolution</vt:lpstr>
      <vt:lpstr>Fabric Manager</vt:lpstr>
      <vt:lpstr>Name Resolution</vt:lpstr>
      <vt:lpstr>Name Resolution</vt:lpstr>
      <vt:lpstr>Name Resolution</vt:lpstr>
      <vt:lpstr>Other Schemes</vt:lpstr>
      <vt:lpstr>VL2: Name-Location Separation</vt:lpstr>
      <vt:lpstr>VL2: Random Indirection</vt:lpstr>
      <vt:lpstr>Next Lecture</vt:lpstr>
      <vt:lpstr>Energy Proportional Computing</vt:lpstr>
      <vt:lpstr>Energy Proportional Computing</vt:lpstr>
      <vt:lpstr>Energy Proportional Computing</vt:lpstr>
      <vt:lpstr>Thermal Image of Typical Cluster</vt:lpstr>
      <vt:lpstr>DC Networking and Power</vt:lpstr>
      <vt:lpstr>DC Networking and Power</vt:lpstr>
      <vt:lpstr>Summary</vt:lpstr>
      <vt:lpstr>PowerPoint Presentation</vt:lpstr>
      <vt:lpstr>Containerized Datacenters</vt:lpstr>
      <vt:lpstr>Containerized Datacenters</vt:lpstr>
      <vt:lpstr>Aside: Disk Power</vt:lpstr>
      <vt:lpstr>Spin-down Disk Model</vt:lpstr>
      <vt:lpstr>Disk Spindown</vt:lpstr>
      <vt:lpstr>Spin-Down Policies</vt:lpstr>
      <vt:lpstr>Google</vt:lpstr>
      <vt:lpstr>Google's PUE</vt:lpstr>
    </vt:vector>
  </TitlesOfParts>
  <Company>CMU</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15-744: Computer Networking</dc:title>
  <dc:creator>Srinivasan Seshan</dc:creator>
  <cp:lastModifiedBy>Srinivasan Seshan</cp:lastModifiedBy>
  <cp:revision>152</cp:revision>
  <cp:lastPrinted>2010-10-22T17:57:55Z</cp:lastPrinted>
  <dcterms:created xsi:type="dcterms:W3CDTF">2010-10-20T16:44:29Z</dcterms:created>
  <dcterms:modified xsi:type="dcterms:W3CDTF">2017-02-22T17:33:06Z</dcterms:modified>
</cp:coreProperties>
</file>