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87" r:id="rId22"/>
    <p:sldId id="278" r:id="rId23"/>
    <p:sldId id="279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16"/>
    <p:restoredTop sz="94646"/>
  </p:normalViewPr>
  <p:slideViewPr>
    <p:cSldViewPr snapToGrid="0" snapToObjects="1">
      <p:cViewPr varScale="1">
        <p:scale>
          <a:sx n="94" d="100"/>
          <a:sy n="94" d="100"/>
        </p:scale>
        <p:origin x="8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2BD055-5A58-B047-B1F5-21A8BDF65B6C}" type="datetimeFigureOut">
              <a:rPr lang="en-US" smtClean="0"/>
              <a:t>2/13/17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EC76D7-0D85-224B-9936-3507CDC07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195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EC76D7-0D85-224B-9936-3507CDC07E8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4864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EC76D7-0D85-224B-9936-3507CDC07E8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89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en.wikipedia.org/wiki/Computer_networking" TargetMode="External"/><Relationship Id="rId3" Type="http://schemas.openxmlformats.org/officeDocument/2006/relationships/hyperlink" Target="https://en.wikipedia.org/wiki/Packet_forwarding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9869" y="624110"/>
            <a:ext cx="9484743" cy="128089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Making </a:t>
            </a:r>
            <a:r>
              <a:rPr lang="en-US" dirty="0" err="1">
                <a:solidFill>
                  <a:schemeClr val="tx1"/>
                </a:solidFill>
              </a:rPr>
              <a:t>Middleboxes</a:t>
            </a:r>
            <a:r>
              <a:rPr lang="en-US" dirty="0">
                <a:solidFill>
                  <a:schemeClr val="tx1"/>
                </a:solidFill>
              </a:rPr>
              <a:t> Someone Else’s Problem: Network Processing as a Cloud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9869" y="2201839"/>
            <a:ext cx="8915400" cy="3777622"/>
          </a:xfrm>
        </p:spPr>
        <p:txBody>
          <a:bodyPr/>
          <a:lstStyle/>
          <a:p>
            <a:pPr lvl="2"/>
            <a:r>
              <a:rPr lang="en-US" altLang="zh-CN" sz="3200" dirty="0"/>
              <a:t>Authors:</a:t>
            </a:r>
            <a:r>
              <a:rPr lang="zh-CN" altLang="en-US" sz="3200" dirty="0"/>
              <a:t>  </a:t>
            </a:r>
            <a:r>
              <a:rPr lang="en-US" altLang="zh-CN" sz="3200" dirty="0"/>
              <a:t>Justine Sherry*, </a:t>
            </a:r>
            <a:r>
              <a:rPr lang="en-US" altLang="zh-CN" sz="3200" dirty="0" err="1"/>
              <a:t>Shaddi</a:t>
            </a:r>
            <a:r>
              <a:rPr lang="en-US" altLang="zh-CN" sz="3200" dirty="0"/>
              <a:t> Hasan*,  Colin Scott*, Arvind Krishnamurthy†, Sylvia </a:t>
            </a:r>
            <a:r>
              <a:rPr lang="en-US" altLang="zh-CN" sz="3200" dirty="0" err="1"/>
              <a:t>Ratnasamy</a:t>
            </a:r>
            <a:r>
              <a:rPr lang="en-US" altLang="zh-CN" sz="3200" dirty="0"/>
              <a:t>*, and Vyas </a:t>
            </a:r>
            <a:r>
              <a:rPr lang="en-US" altLang="zh-CN" sz="3200" dirty="0" err="1"/>
              <a:t>Sekar</a:t>
            </a:r>
            <a:r>
              <a:rPr lang="en-US" altLang="zh-CN" sz="3200" dirty="0"/>
              <a:t>‡</a:t>
            </a:r>
          </a:p>
          <a:p>
            <a:pPr lvl="4"/>
            <a:endParaRPr lang="en-US" altLang="zh-CN" sz="3200" dirty="0"/>
          </a:p>
          <a:p>
            <a:pPr lvl="2"/>
            <a:r>
              <a:rPr lang="en-US" altLang="zh-CN" sz="3200" dirty="0"/>
              <a:t>Reviewer:</a:t>
            </a:r>
            <a:r>
              <a:rPr lang="zh-CN" altLang="en-US" sz="3200" dirty="0"/>
              <a:t>  </a:t>
            </a:r>
            <a:r>
              <a:rPr lang="en-US" altLang="zh-CN" sz="3200" dirty="0" err="1"/>
              <a:t>Tiancheng</a:t>
            </a:r>
            <a:r>
              <a:rPr lang="zh-CN" altLang="en-US" sz="3200" dirty="0"/>
              <a:t> </a:t>
            </a:r>
            <a:r>
              <a:rPr lang="en-US" altLang="zh-CN" sz="3200" dirty="0"/>
              <a:t>Huang</a:t>
            </a:r>
            <a:endParaRPr lang="en-US" sz="3200" dirty="0"/>
          </a:p>
          <a:p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504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84083"/>
            <a:ext cx="8911687" cy="1280890"/>
          </a:xfrm>
        </p:spPr>
        <p:txBody>
          <a:bodyPr/>
          <a:lstStyle/>
          <a:p>
            <a:r>
              <a:rPr lang="en-US" altLang="zh-CN" dirty="0" smtClean="0"/>
              <a:t>Bounce</a:t>
            </a:r>
            <a:r>
              <a:rPr lang="zh-CN" altLang="en-US" dirty="0" smtClean="0"/>
              <a:t> </a:t>
            </a:r>
            <a:r>
              <a:rPr lang="en-US" altLang="zh-CN" dirty="0" smtClean="0"/>
              <a:t>Redirection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415" y="1144255"/>
            <a:ext cx="9640887" cy="3777622"/>
          </a:xfrm>
        </p:spPr>
        <p:txBody>
          <a:bodyPr>
            <a:normAutofit/>
          </a:bodyPr>
          <a:lstStyle/>
          <a:p>
            <a:r>
              <a:rPr lang="en-US" sz="2400" dirty="0"/>
              <a:t>Incoming traffic is bounced to the cloud </a:t>
            </a:r>
            <a:r>
              <a:rPr lang="en-US" sz="2400" dirty="0" err="1"/>
              <a:t>PoP</a:t>
            </a:r>
            <a:r>
              <a:rPr lang="en-US" sz="2400" dirty="0"/>
              <a:t> (1), processed by </a:t>
            </a:r>
            <a:r>
              <a:rPr lang="en-US" sz="2400" dirty="0" err="1"/>
              <a:t>middleboxes</a:t>
            </a:r>
            <a:r>
              <a:rPr lang="en-US" sz="2400" dirty="0"/>
              <a:t>, and then sent back to the enterprise (2,3). Outgoing traffic is similarly redirected (4-6). </a:t>
            </a:r>
            <a:endParaRPr lang="en-US" altLang="zh-CN" sz="2400" dirty="0" smtClean="0"/>
          </a:p>
          <a:p>
            <a:r>
              <a:rPr lang="en-US" altLang="zh-CN" sz="2400" dirty="0" smtClean="0"/>
              <a:t>I</a:t>
            </a:r>
            <a:r>
              <a:rPr lang="en-US" sz="2400" dirty="0" smtClean="0"/>
              <a:t>mmediate </a:t>
            </a:r>
            <a:r>
              <a:rPr lang="en-US" sz="2400" dirty="0"/>
              <a:t>drawback </a:t>
            </a:r>
            <a:r>
              <a:rPr lang="en-US" altLang="zh-CN" sz="2400" dirty="0" smtClean="0"/>
              <a:t>:</a:t>
            </a:r>
            <a:r>
              <a:rPr lang="zh-CN" altLang="en-US" sz="2400" dirty="0" smtClean="0"/>
              <a:t> </a:t>
            </a:r>
            <a:r>
              <a:rPr lang="en-US" sz="2400" dirty="0"/>
              <a:t>increase in </a:t>
            </a:r>
            <a:r>
              <a:rPr lang="en-US" sz="2400" dirty="0" smtClean="0"/>
              <a:t>end-to-end latenc</a:t>
            </a:r>
            <a:r>
              <a:rPr lang="en-US" altLang="zh-CN" sz="2400" dirty="0" smtClean="0"/>
              <a:t>y</a:t>
            </a:r>
            <a:endParaRPr lang="en-US" sz="2400" dirty="0" smtClean="0"/>
          </a:p>
          <a:p>
            <a:r>
              <a:rPr lang="en-US" altLang="zh-CN" sz="2400" dirty="0" smtClean="0"/>
              <a:t>But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very</a:t>
            </a:r>
            <a:r>
              <a:rPr lang="zh-CN" altLang="en-US" sz="2400" dirty="0" smtClean="0"/>
              <a:t> </a:t>
            </a:r>
            <a:r>
              <a:rPr lang="en-US" altLang="zh-CN" sz="2400" b="1" dirty="0" smtClean="0"/>
              <a:t>simple!</a:t>
            </a:r>
            <a:r>
              <a:rPr lang="zh-CN" altLang="en-US" sz="2400" b="1" dirty="0" smtClean="0"/>
              <a:t> </a:t>
            </a:r>
            <a:r>
              <a:rPr lang="en-US" sz="2400" dirty="0"/>
              <a:t>Only the APLOMB gateway needs to be cloud-aware and no modification is required to existing </a:t>
            </a:r>
            <a:r>
              <a:rPr lang="en-US" sz="2400" dirty="0" smtClean="0"/>
              <a:t>enterprise </a:t>
            </a:r>
            <a:r>
              <a:rPr lang="en-US" sz="2400" dirty="0"/>
              <a:t>applications 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9087" y="3915089"/>
            <a:ext cx="7268636" cy="2942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475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8549" y="126634"/>
            <a:ext cx="8911687" cy="1280890"/>
          </a:xfrm>
        </p:spPr>
        <p:txBody>
          <a:bodyPr/>
          <a:lstStyle/>
          <a:p>
            <a:r>
              <a:rPr lang="en-US" dirty="0" smtClean="0"/>
              <a:t>IP</a:t>
            </a:r>
            <a:r>
              <a:rPr lang="zh-CN" altLang="en-US" dirty="0" smtClean="0"/>
              <a:t> </a:t>
            </a:r>
            <a:r>
              <a:rPr lang="en-US" dirty="0" smtClean="0"/>
              <a:t>Redirection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5463" y="767079"/>
            <a:ext cx="8915400" cy="3777622"/>
          </a:xfrm>
        </p:spPr>
        <p:txBody>
          <a:bodyPr>
            <a:normAutofit/>
          </a:bodyPr>
          <a:lstStyle/>
          <a:p>
            <a:r>
              <a:rPr lang="en-US" sz="2000" dirty="0" smtClean="0"/>
              <a:t>To</a:t>
            </a:r>
            <a:r>
              <a:rPr lang="zh-CN" altLang="en-US" sz="2000" dirty="0" smtClean="0"/>
              <a:t> </a:t>
            </a:r>
            <a:r>
              <a:rPr lang="en-US" sz="2000" dirty="0" smtClean="0"/>
              <a:t>avoid</a:t>
            </a:r>
            <a:r>
              <a:rPr lang="zh-CN" altLang="en-US" sz="2000" dirty="0" smtClean="0"/>
              <a:t> </a:t>
            </a:r>
            <a:r>
              <a:rPr lang="en-US" sz="2000" dirty="0" smtClean="0"/>
              <a:t>the</a:t>
            </a:r>
            <a:r>
              <a:rPr lang="zh-CN" altLang="en-US" sz="2000" dirty="0" smtClean="0"/>
              <a:t> </a:t>
            </a:r>
            <a:r>
              <a:rPr lang="en-US" sz="2000" dirty="0" smtClean="0"/>
              <a:t>extra</a:t>
            </a:r>
            <a:r>
              <a:rPr lang="zh-CN" altLang="en-US" sz="2000" dirty="0" smtClean="0"/>
              <a:t> </a:t>
            </a:r>
            <a:r>
              <a:rPr lang="en-US" sz="2000" dirty="0" smtClean="0"/>
              <a:t>round-trips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latency</a:t>
            </a:r>
            <a:r>
              <a:rPr lang="en-US" sz="2000" dirty="0" smtClean="0"/>
              <a:t>,</a:t>
            </a:r>
            <a:r>
              <a:rPr lang="zh-CN" altLang="en-US" sz="2000" dirty="0" smtClean="0"/>
              <a:t> </a:t>
            </a:r>
            <a:r>
              <a:rPr lang="en-US" sz="2000" dirty="0" smtClean="0"/>
              <a:t>we </a:t>
            </a:r>
            <a:r>
              <a:rPr lang="en-US" sz="2000" dirty="0"/>
              <a:t>can </a:t>
            </a:r>
            <a:r>
              <a:rPr lang="en-US" sz="2000" b="1" dirty="0"/>
              <a:t>route traffic directly to/from the </a:t>
            </a:r>
            <a:r>
              <a:rPr lang="en-US" sz="2000" b="1" dirty="0" smtClean="0"/>
              <a:t>cloud</a:t>
            </a:r>
            <a:endParaRPr lang="en-US" sz="2000" b="1" dirty="0"/>
          </a:p>
          <a:p>
            <a:r>
              <a:rPr lang="en-US" altLang="zh-CN" sz="2000" dirty="0"/>
              <a:t>E</a:t>
            </a:r>
            <a:r>
              <a:rPr lang="en-US" sz="2000" dirty="0" smtClean="0"/>
              <a:t>nterprises </a:t>
            </a:r>
            <a:r>
              <a:rPr lang="en-US" sz="2000" dirty="0"/>
              <a:t>may want to redirect through several of the cloud provider’s datacenters for </a:t>
            </a:r>
            <a:r>
              <a:rPr lang="en-US" sz="2000" dirty="0" smtClean="0"/>
              <a:t>improved </a:t>
            </a:r>
            <a:r>
              <a:rPr lang="en-US" sz="2000" dirty="0"/>
              <a:t>latency, load distribution, and fault </a:t>
            </a:r>
            <a:r>
              <a:rPr lang="en-US" sz="2000" dirty="0" smtClean="0"/>
              <a:t>tolerance</a:t>
            </a:r>
            <a:r>
              <a:rPr lang="zh-CN" altLang="en-US" sz="2000" dirty="0" smtClean="0"/>
              <a:t> </a:t>
            </a:r>
            <a:endParaRPr lang="en-US" altLang="zh-CN" sz="2000" dirty="0" smtClean="0"/>
          </a:p>
          <a:p>
            <a:pPr lvl="1"/>
            <a:r>
              <a:rPr lang="en-US" altLang="zh-CN" dirty="0" smtClean="0"/>
              <a:t>The</a:t>
            </a:r>
            <a:r>
              <a:rPr lang="zh-CN" altLang="en-US" dirty="0" smtClean="0"/>
              <a:t> </a:t>
            </a:r>
            <a:r>
              <a:rPr lang="en-US" dirty="0" smtClean="0"/>
              <a:t>cloud </a:t>
            </a:r>
            <a:r>
              <a:rPr lang="en-US" dirty="0"/>
              <a:t>provider might </a:t>
            </a:r>
            <a:r>
              <a:rPr lang="en-US" b="1" dirty="0"/>
              <a:t>advertise P from multiple </a:t>
            </a:r>
            <a:r>
              <a:rPr lang="en-US" b="1" dirty="0" err="1"/>
              <a:t>PoPs</a:t>
            </a:r>
            <a:r>
              <a:rPr lang="en-US" b="1" dirty="0"/>
              <a:t> </a:t>
            </a:r>
            <a:r>
              <a:rPr lang="en-US" dirty="0"/>
              <a:t>so that client traffic is effectively </a:t>
            </a:r>
            <a:r>
              <a:rPr lang="en-US" b="1" dirty="0" err="1"/>
              <a:t>anycasted</a:t>
            </a:r>
            <a:r>
              <a:rPr lang="en-US" dirty="0"/>
              <a:t> to the closest </a:t>
            </a:r>
            <a:r>
              <a:rPr lang="en-US" dirty="0" err="1"/>
              <a:t>PoP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sz="2000" dirty="0" smtClean="0"/>
              <a:t>IP-based </a:t>
            </a:r>
            <a:r>
              <a:rPr lang="en-US" sz="2000" dirty="0"/>
              <a:t>redirection in a multi-</a:t>
            </a:r>
            <a:r>
              <a:rPr lang="en-US" sz="2000" dirty="0" err="1"/>
              <a:t>PoP</a:t>
            </a:r>
            <a:r>
              <a:rPr lang="en-US" sz="2000" dirty="0"/>
              <a:t> scenario </a:t>
            </a:r>
            <a:r>
              <a:rPr lang="en-US" sz="2000" b="1" dirty="0" smtClean="0"/>
              <a:t>cannot </a:t>
            </a:r>
            <a:r>
              <a:rPr lang="en-US" sz="2000" b="1" dirty="0"/>
              <a:t>ensure that traffic from a client a to enterprise b will be routed to the same cloud </a:t>
            </a:r>
            <a:r>
              <a:rPr lang="en-US" sz="2000" b="1" dirty="0" err="1"/>
              <a:t>PoP</a:t>
            </a:r>
            <a:r>
              <a:rPr lang="en-US" sz="2000" b="1" dirty="0"/>
              <a:t> as that from b to a</a:t>
            </a:r>
            <a:r>
              <a:rPr lang="en-US" sz="2000" dirty="0"/>
              <a:t> </a:t>
            </a:r>
          </a:p>
          <a:p>
            <a:endParaRPr lang="en-US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213" y="3868821"/>
            <a:ext cx="6784428" cy="2989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2007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135379"/>
            <a:ext cx="8911687" cy="1280890"/>
          </a:xfrm>
        </p:spPr>
        <p:txBody>
          <a:bodyPr/>
          <a:lstStyle/>
          <a:p>
            <a:r>
              <a:rPr lang="en-US" altLang="zh-CN" dirty="0" smtClean="0"/>
              <a:t>DNS</a:t>
            </a:r>
            <a:r>
              <a:rPr lang="zh-CN" altLang="en-US" dirty="0" smtClean="0"/>
              <a:t> </a:t>
            </a:r>
            <a:r>
              <a:rPr lang="en-US" altLang="zh-CN" dirty="0" smtClean="0"/>
              <a:t>redirection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15161" y="933479"/>
            <a:ext cx="8915400" cy="3777622"/>
          </a:xfrm>
        </p:spPr>
        <p:txBody>
          <a:bodyPr>
            <a:normAutofit/>
          </a:bodyPr>
          <a:lstStyle/>
          <a:p>
            <a:r>
              <a:rPr lang="en-US" sz="2000" dirty="0"/>
              <a:t>To allow redirection using multiple cloud </a:t>
            </a:r>
            <a:r>
              <a:rPr lang="en-US" sz="2000" dirty="0" err="1"/>
              <a:t>PoPs</a:t>
            </a:r>
            <a:r>
              <a:rPr lang="en-US" sz="2000" dirty="0"/>
              <a:t>, we can rely on DNS-based redirection similar to its use in </a:t>
            </a:r>
            <a:r>
              <a:rPr lang="en-US" altLang="zh-CN" sz="2000" dirty="0" smtClean="0"/>
              <a:t>CDNs</a:t>
            </a:r>
            <a:endParaRPr lang="en-US" sz="2000" dirty="0" smtClean="0"/>
          </a:p>
          <a:p>
            <a:r>
              <a:rPr lang="en-US" altLang="zh-CN" sz="2000" dirty="0"/>
              <a:t>T</a:t>
            </a:r>
            <a:r>
              <a:rPr lang="en-US" sz="2000" dirty="0" smtClean="0"/>
              <a:t>he </a:t>
            </a:r>
            <a:r>
              <a:rPr lang="en-US" sz="2000" dirty="0"/>
              <a:t>cloud provider runs DNS </a:t>
            </a:r>
            <a:r>
              <a:rPr lang="en-US" sz="2000" dirty="0" smtClean="0"/>
              <a:t>resolution </a:t>
            </a:r>
            <a:r>
              <a:rPr lang="en-US" sz="2000" dirty="0"/>
              <a:t>on the enterprise’s behalf and registers DNS names for the client’s external services </a:t>
            </a:r>
          </a:p>
          <a:p>
            <a:r>
              <a:rPr lang="en-US" altLang="zh-CN" sz="2000" dirty="0" smtClean="0"/>
              <a:t>E</a:t>
            </a:r>
            <a:r>
              <a:rPr lang="en-US" sz="2000" dirty="0" smtClean="0"/>
              <a:t>nsures that traffic between the enterprise and an external host will always traverse the same cloud </a:t>
            </a:r>
            <a:r>
              <a:rPr lang="en-US" sz="2000" dirty="0" err="1" smtClean="0"/>
              <a:t>PoP</a:t>
            </a:r>
            <a:r>
              <a:rPr lang="en-US" altLang="zh-CN" sz="2000" dirty="0" err="1" smtClean="0"/>
              <a:t>s</a:t>
            </a:r>
            <a:endParaRPr lang="en-US" sz="2000" dirty="0" smtClean="0"/>
          </a:p>
          <a:p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2911" y="3238655"/>
            <a:ext cx="7346731" cy="3619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195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Minimizing Latency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i="1" dirty="0"/>
              <a:t>Smart Redirection </a:t>
            </a:r>
            <a:endParaRPr lang="en-US" sz="2800" dirty="0"/>
          </a:p>
          <a:p>
            <a:endParaRPr lang="en-US" sz="2800" dirty="0" smtClean="0"/>
          </a:p>
          <a:p>
            <a:r>
              <a:rPr lang="en-US" sz="2800" i="1" dirty="0"/>
              <a:t>Provider </a:t>
            </a:r>
            <a:r>
              <a:rPr lang="en-US" sz="2800" i="1" dirty="0" smtClean="0"/>
              <a:t>Footprint</a:t>
            </a:r>
          </a:p>
          <a:p>
            <a:pPr lvl="1"/>
            <a:r>
              <a:rPr lang="en-US" sz="2000" dirty="0" smtClean="0"/>
              <a:t>analyze how the </a:t>
            </a:r>
            <a:r>
              <a:rPr lang="en-US" sz="2000" dirty="0" err="1" smtClean="0"/>
              <a:t>middlebox</a:t>
            </a:r>
            <a:r>
              <a:rPr lang="en-US" sz="2000" dirty="0" smtClean="0"/>
              <a:t> provider’s choice of geo-graphic footprint impacts latency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53709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Smart</a:t>
            </a:r>
            <a:r>
              <a:rPr lang="zh-CN" altLang="en-US" dirty="0" smtClean="0"/>
              <a:t> </a:t>
            </a:r>
            <a:r>
              <a:rPr lang="en-US" altLang="zh-CN" dirty="0" smtClean="0"/>
              <a:t>Redirection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800" dirty="0" smtClean="0"/>
              <a:t>Idea:</a:t>
            </a:r>
            <a:r>
              <a:rPr lang="zh-CN" altLang="en-US" sz="2800" dirty="0" smtClean="0"/>
              <a:t> </a:t>
            </a:r>
            <a:r>
              <a:rPr lang="en-US" sz="2800" dirty="0" smtClean="0"/>
              <a:t>redirect </a:t>
            </a:r>
            <a:r>
              <a:rPr lang="en-US" sz="2800" dirty="0"/>
              <a:t>traffic not through the cloud </a:t>
            </a:r>
            <a:r>
              <a:rPr lang="en-US" sz="2800" dirty="0" err="1"/>
              <a:t>PoP</a:t>
            </a:r>
            <a:r>
              <a:rPr lang="en-US" sz="2800" dirty="0"/>
              <a:t> with the minimum RTT to and from the enterprise, but redirect traffic on a per-destination basis through the </a:t>
            </a:r>
            <a:r>
              <a:rPr lang="en-US" sz="2800" dirty="0" err="1"/>
              <a:t>PoP</a:t>
            </a:r>
            <a:r>
              <a:rPr lang="en-US" sz="2800" dirty="0"/>
              <a:t> that </a:t>
            </a:r>
            <a:r>
              <a:rPr lang="en-US" sz="2800" dirty="0" err="1" smtClean="0"/>
              <a:t>minmizes</a:t>
            </a:r>
            <a:r>
              <a:rPr lang="en-US" sz="2800" dirty="0" smtClean="0"/>
              <a:t> </a:t>
            </a:r>
            <a:r>
              <a:rPr lang="en-US" sz="2800" dirty="0"/>
              <a:t>end-to-end latency </a:t>
            </a:r>
          </a:p>
        </p:txBody>
      </p:sp>
    </p:spTree>
    <p:extLst>
      <p:ext uri="{BB962C8B-B14F-4D97-AF65-F5344CB8AC3E}">
        <p14:creationId xmlns:p14="http://schemas.microsoft.com/office/powerpoint/2010/main" val="1155164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198441"/>
            <a:ext cx="8911687" cy="1280890"/>
          </a:xfrm>
        </p:spPr>
        <p:txBody>
          <a:bodyPr/>
          <a:lstStyle/>
          <a:p>
            <a:r>
              <a:rPr lang="en-US" i="1" dirty="0"/>
              <a:t>Provider Footprint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1" y="1479331"/>
            <a:ext cx="8911687" cy="4874171"/>
          </a:xfrm>
        </p:spPr>
        <p:txBody>
          <a:bodyPr>
            <a:noAutofit/>
          </a:bodyPr>
          <a:lstStyle/>
          <a:p>
            <a:pPr marL="342900" lvl="1" indent="-342900"/>
            <a:r>
              <a:rPr lang="en-US" altLang="zh-CN" sz="2400" dirty="0" smtClean="0"/>
              <a:t>A</a:t>
            </a:r>
            <a:r>
              <a:rPr lang="en-US" sz="2400" dirty="0" smtClean="0"/>
              <a:t>nalyze </a:t>
            </a:r>
            <a:r>
              <a:rPr lang="en-US" sz="2400" dirty="0"/>
              <a:t>how the </a:t>
            </a:r>
            <a:r>
              <a:rPr lang="en-US" sz="2400" dirty="0" err="1"/>
              <a:t>middlebox</a:t>
            </a:r>
            <a:r>
              <a:rPr lang="en-US" sz="2400" dirty="0"/>
              <a:t> provider’s choice of geo-graphic footprint impacts latency </a:t>
            </a:r>
            <a:endParaRPr lang="en-US" sz="2400" dirty="0" smtClean="0"/>
          </a:p>
          <a:p>
            <a:pPr marL="342900" lvl="1" indent="-342900"/>
            <a:endParaRPr lang="en-US" sz="2400" dirty="0" smtClean="0"/>
          </a:p>
          <a:p>
            <a:pPr marL="342900" lvl="1" indent="-342900"/>
            <a:r>
              <a:rPr lang="en-US" altLang="zh-CN" sz="2400" b="1" dirty="0" smtClean="0"/>
              <a:t>Amazon-like</a:t>
            </a:r>
            <a:r>
              <a:rPr lang="zh-CN" altLang="en-US" sz="2400" b="1" dirty="0" smtClean="0"/>
              <a:t> </a:t>
            </a:r>
            <a:r>
              <a:rPr lang="en-US" altLang="zh-CN" sz="2400" b="1" dirty="0" smtClean="0"/>
              <a:t>clouds</a:t>
            </a:r>
            <a:r>
              <a:rPr lang="en-US" altLang="zh-CN" sz="2400" dirty="0" smtClean="0"/>
              <a:t>: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tens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of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global</a:t>
            </a:r>
            <a:r>
              <a:rPr lang="zh-CN" altLang="en-US" sz="2400" dirty="0" smtClean="0"/>
              <a:t> </a:t>
            </a:r>
            <a:r>
              <a:rPr lang="en-US" altLang="zh-CN" sz="2400" dirty="0" err="1" smtClean="0"/>
              <a:t>PoPs</a:t>
            </a:r>
            <a:endParaRPr lang="en-US" altLang="zh-CN" sz="2400" dirty="0" smtClean="0"/>
          </a:p>
          <a:p>
            <a:pPr marL="342900" lvl="1" indent="-342900"/>
            <a:endParaRPr lang="en-US" sz="2400" dirty="0"/>
          </a:p>
          <a:p>
            <a:r>
              <a:rPr lang="en-US" sz="2400" b="1" dirty="0" smtClean="0"/>
              <a:t>Akamai-like </a:t>
            </a:r>
            <a:r>
              <a:rPr lang="en-US" altLang="zh-CN" sz="2400" b="1" dirty="0" err="1" smtClean="0"/>
              <a:t>middleboxes</a:t>
            </a:r>
            <a:r>
              <a:rPr lang="zh-CN" altLang="en-US" sz="2400" b="1" dirty="0" smtClean="0"/>
              <a:t> </a:t>
            </a:r>
            <a:r>
              <a:rPr lang="en-US" altLang="zh-CN" sz="2400" b="1" dirty="0" smtClean="0"/>
              <a:t>provider</a:t>
            </a:r>
            <a:r>
              <a:rPr lang="en-US" altLang="zh-CN" sz="2400" dirty="0" smtClean="0"/>
              <a:t>:</a:t>
            </a:r>
            <a:r>
              <a:rPr lang="zh-CN" altLang="en-US" sz="2400" dirty="0" smtClean="0"/>
              <a:t>  </a:t>
            </a:r>
            <a:r>
              <a:rPr lang="en-US" sz="2400" dirty="0"/>
              <a:t>thousands of vantage points </a:t>
            </a:r>
            <a:endParaRPr lang="en-US" sz="2400" dirty="0" smtClean="0"/>
          </a:p>
          <a:p>
            <a:endParaRPr lang="en-US" sz="2400" dirty="0"/>
          </a:p>
          <a:p>
            <a:r>
              <a:rPr lang="en-US" altLang="zh-CN" sz="2400" dirty="0" smtClean="0"/>
              <a:t>Conclusion:</a:t>
            </a:r>
            <a:r>
              <a:rPr lang="zh-CN" altLang="en-US" sz="2400" dirty="0" smtClean="0"/>
              <a:t> </a:t>
            </a:r>
            <a:r>
              <a:rPr lang="en-US" sz="2400" dirty="0"/>
              <a:t>an Amazon-like footprint of a few tens of </a:t>
            </a:r>
            <a:r>
              <a:rPr lang="en-US" sz="2400" dirty="0" err="1"/>
              <a:t>PoPs</a:t>
            </a:r>
            <a:r>
              <a:rPr lang="en-US" sz="2400" dirty="0"/>
              <a:t> </a:t>
            </a:r>
            <a:r>
              <a:rPr lang="en-US" sz="2400" dirty="0" smtClean="0"/>
              <a:t>can </a:t>
            </a:r>
            <a:r>
              <a:rPr lang="en-US" sz="2400" dirty="0"/>
              <a:t>service most customers with most types of </a:t>
            </a:r>
            <a:r>
              <a:rPr lang="en-US" sz="2400" dirty="0" err="1" smtClean="0"/>
              <a:t>middleboxes</a:t>
            </a:r>
            <a:r>
              <a:rPr lang="en-US" altLang="zh-CN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04187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214206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en-US" dirty="0"/>
              <a:t>APLOMB architecture 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1750" y="1010279"/>
            <a:ext cx="9892862" cy="3777622"/>
          </a:xfrm>
        </p:spPr>
        <p:txBody>
          <a:bodyPr>
            <a:normAutofit/>
          </a:bodyPr>
          <a:lstStyle/>
          <a:p>
            <a:r>
              <a:rPr lang="en-US" altLang="zh-CN" sz="2800" dirty="0"/>
              <a:t>T</a:t>
            </a:r>
            <a:r>
              <a:rPr lang="en-US" sz="2800" dirty="0" smtClean="0"/>
              <a:t>hree </a:t>
            </a:r>
            <a:r>
              <a:rPr lang="en-US" sz="2800" dirty="0"/>
              <a:t>key </a:t>
            </a:r>
            <a:r>
              <a:rPr lang="en-US" sz="2800" dirty="0" smtClean="0"/>
              <a:t>components</a:t>
            </a: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(</a:t>
            </a:r>
            <a:r>
              <a:rPr lang="en-US" sz="2800" dirty="0"/>
              <a:t>1) </a:t>
            </a:r>
            <a:r>
              <a:rPr lang="en-US" altLang="zh-CN" sz="2800" dirty="0" smtClean="0"/>
              <a:t>A</a:t>
            </a:r>
            <a:r>
              <a:rPr lang="zh-CN" altLang="en-US" sz="2800" dirty="0" smtClean="0"/>
              <a:t> </a:t>
            </a:r>
            <a:r>
              <a:rPr lang="en-US" sz="2800" dirty="0" smtClean="0"/>
              <a:t>APLOMB </a:t>
            </a:r>
            <a:r>
              <a:rPr lang="en-US" sz="2800" dirty="0"/>
              <a:t>gateway to redirect enterprise </a:t>
            </a:r>
            <a:r>
              <a:rPr lang="en-US" sz="2800" dirty="0" smtClean="0"/>
              <a:t>traffic</a:t>
            </a:r>
          </a:p>
          <a:p>
            <a:pPr marL="0" indent="0">
              <a:buNone/>
            </a:pPr>
            <a:r>
              <a:rPr lang="en-US" sz="2800" dirty="0" smtClean="0"/>
              <a:t>(</a:t>
            </a:r>
            <a:r>
              <a:rPr lang="en-US" sz="2800" dirty="0"/>
              <a:t>2) </a:t>
            </a:r>
            <a:r>
              <a:rPr lang="en-US" altLang="zh-CN" sz="2800" dirty="0"/>
              <a:t>C</a:t>
            </a:r>
            <a:r>
              <a:rPr lang="en-US" sz="2800" dirty="0" smtClean="0"/>
              <a:t>loud provider </a:t>
            </a:r>
          </a:p>
          <a:p>
            <a:pPr marL="0" indent="0">
              <a:buNone/>
            </a:pPr>
            <a:r>
              <a:rPr lang="en-US" sz="2800" dirty="0" smtClean="0"/>
              <a:t>(</a:t>
            </a:r>
            <a:r>
              <a:rPr lang="en-US" sz="2800" dirty="0"/>
              <a:t>3) </a:t>
            </a:r>
            <a:r>
              <a:rPr lang="en-US" altLang="zh-CN" sz="2800" dirty="0" smtClean="0"/>
              <a:t>A</a:t>
            </a:r>
            <a:r>
              <a:rPr lang="en-US" sz="2800" dirty="0" smtClean="0"/>
              <a:t> </a:t>
            </a:r>
            <a:r>
              <a:rPr lang="en-US" sz="2800" dirty="0"/>
              <a:t>control plane which is responsible for managing and </a:t>
            </a:r>
            <a:r>
              <a:rPr lang="en-US" sz="2800" dirty="0" smtClean="0"/>
              <a:t>configuring </a:t>
            </a:r>
            <a:r>
              <a:rPr lang="en-US" sz="2800" dirty="0"/>
              <a:t>these components </a:t>
            </a:r>
          </a:p>
          <a:p>
            <a:endParaRPr lang="en-US" sz="2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7618" y="3587533"/>
            <a:ext cx="6711567" cy="3270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162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APLOMB gateway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5738" y="1655379"/>
            <a:ext cx="9738874" cy="4524704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logically co-located with the </a:t>
            </a:r>
            <a:r>
              <a:rPr lang="en-US" sz="2800" dirty="0" smtClean="0"/>
              <a:t>enterprise’s </a:t>
            </a:r>
            <a:r>
              <a:rPr lang="en-US" sz="2800" dirty="0"/>
              <a:t>gateway router </a:t>
            </a:r>
            <a:endParaRPr lang="en-US" sz="2800" dirty="0" smtClean="0"/>
          </a:p>
          <a:p>
            <a:r>
              <a:rPr lang="en-US" altLang="zh-CN" sz="2800" dirty="0" smtClean="0"/>
              <a:t>Two</a:t>
            </a:r>
            <a:r>
              <a:rPr lang="zh-CN" altLang="en-US" sz="2800" dirty="0" smtClean="0"/>
              <a:t> </a:t>
            </a:r>
            <a:r>
              <a:rPr lang="en-US" altLang="zh-CN" sz="2800" dirty="0" smtClean="0"/>
              <a:t>key</a:t>
            </a:r>
            <a:r>
              <a:rPr lang="zh-CN" altLang="en-US" sz="2800" dirty="0" smtClean="0"/>
              <a:t> </a:t>
            </a:r>
            <a:r>
              <a:rPr lang="en-US" altLang="zh-CN" sz="2800" dirty="0" smtClean="0"/>
              <a:t>functions</a:t>
            </a:r>
          </a:p>
          <a:p>
            <a:pPr lvl="1"/>
            <a:r>
              <a:rPr lang="en-US" sz="2800" dirty="0" smtClean="0"/>
              <a:t>(1) maintaining </a:t>
            </a:r>
            <a:r>
              <a:rPr lang="en-US" sz="2800" dirty="0"/>
              <a:t>persistent tunnels to multiple cloud </a:t>
            </a:r>
            <a:r>
              <a:rPr lang="en-US" sz="2800" dirty="0" err="1" smtClean="0"/>
              <a:t>PoPs</a:t>
            </a:r>
            <a:endParaRPr lang="en-US" sz="2800" dirty="0" smtClean="0"/>
          </a:p>
          <a:p>
            <a:pPr lvl="1"/>
            <a:r>
              <a:rPr lang="en-US" sz="2800" dirty="0" smtClean="0"/>
              <a:t>(</a:t>
            </a:r>
            <a:r>
              <a:rPr lang="en-US" sz="2800" dirty="0"/>
              <a:t>2) </a:t>
            </a:r>
            <a:r>
              <a:rPr lang="en-US" sz="2800" dirty="0" smtClean="0"/>
              <a:t>steering </a:t>
            </a:r>
            <a:r>
              <a:rPr lang="en-US" sz="2800" dirty="0"/>
              <a:t>the outgoing traffic to the appropriate cloud </a:t>
            </a:r>
            <a:r>
              <a:rPr lang="en-US" sz="2800" dirty="0" err="1"/>
              <a:t>PoP</a:t>
            </a:r>
            <a:r>
              <a:rPr lang="en-US" sz="2800" dirty="0"/>
              <a:t>. </a:t>
            </a:r>
            <a:endParaRPr lang="en-US" sz="2800" dirty="0" smtClean="0"/>
          </a:p>
          <a:p>
            <a:pPr lvl="2"/>
            <a:r>
              <a:rPr lang="en-US" sz="2600" dirty="0" smtClean="0"/>
              <a:t>The </a:t>
            </a:r>
            <a:r>
              <a:rPr lang="en-US" sz="2600" dirty="0"/>
              <a:t>gateway </a:t>
            </a:r>
            <a:r>
              <a:rPr lang="en-US" sz="2600" dirty="0" smtClean="0"/>
              <a:t>registers </a:t>
            </a:r>
            <a:r>
              <a:rPr lang="en-US" sz="2600" dirty="0"/>
              <a:t>itself with the cloud controller </a:t>
            </a:r>
            <a:r>
              <a:rPr lang="en-US" sz="2600" dirty="0" smtClean="0"/>
              <a:t>which </a:t>
            </a:r>
            <a:r>
              <a:rPr lang="en-US" sz="2600" dirty="0"/>
              <a:t>supplies it with a list of cloud tunnel endpoints in each </a:t>
            </a:r>
            <a:r>
              <a:rPr lang="en-US" sz="2600" dirty="0" err="1"/>
              <a:t>PoP</a:t>
            </a:r>
            <a:r>
              <a:rPr lang="en-US" sz="2600" dirty="0"/>
              <a:t> and forwarding rules </a:t>
            </a:r>
            <a:r>
              <a:rPr lang="en-US" sz="2600" dirty="0" smtClean="0"/>
              <a:t>for </a:t>
            </a:r>
            <a:r>
              <a:rPr lang="en-US" sz="2600" dirty="0"/>
              <a:t>redirection.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4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Cloud Functionality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6290" y="1529255"/>
            <a:ext cx="10720551" cy="50134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3200" baseline="30000" dirty="0" smtClean="0"/>
              <a:t>Core</a:t>
            </a:r>
            <a:r>
              <a:rPr lang="zh-CN" altLang="en-US" sz="3200" baseline="30000" dirty="0" smtClean="0"/>
              <a:t> </a:t>
            </a:r>
            <a:r>
              <a:rPr lang="en-US" altLang="zh-CN" sz="3200" baseline="30000" dirty="0" smtClean="0"/>
              <a:t>components:</a:t>
            </a:r>
            <a:endParaRPr lang="en-US" sz="3200" baseline="30000" dirty="0" smtClean="0"/>
          </a:p>
          <a:p>
            <a:r>
              <a:rPr lang="en-US" sz="3200" baseline="30000" dirty="0" smtClean="0"/>
              <a:t> </a:t>
            </a:r>
            <a:r>
              <a:rPr lang="en-US" sz="3200" baseline="30000" dirty="0"/>
              <a:t>Tunnel </a:t>
            </a:r>
            <a:r>
              <a:rPr lang="en-US" sz="3200" baseline="30000" dirty="0" smtClean="0"/>
              <a:t>Endpoints</a:t>
            </a:r>
          </a:p>
          <a:p>
            <a:pPr marL="457200" lvl="1" indent="0">
              <a:buNone/>
            </a:pPr>
            <a:r>
              <a:rPr lang="en-US" sz="3000" baseline="30000" dirty="0" smtClean="0"/>
              <a:t>to </a:t>
            </a:r>
            <a:r>
              <a:rPr lang="en-US" sz="3000" baseline="30000" dirty="0"/>
              <a:t>encapsulate/</a:t>
            </a:r>
            <a:r>
              <a:rPr lang="en-US" sz="3000" baseline="30000" dirty="0" err="1"/>
              <a:t>decapsulate</a:t>
            </a:r>
            <a:r>
              <a:rPr lang="en-US" sz="3000" baseline="30000" dirty="0"/>
              <a:t> traffic from the </a:t>
            </a:r>
            <a:r>
              <a:rPr lang="en-US" sz="3000" baseline="30000" dirty="0" smtClean="0"/>
              <a:t>enterprise</a:t>
            </a:r>
            <a:endParaRPr lang="en-US" sz="3000" baseline="30000" dirty="0"/>
          </a:p>
          <a:p>
            <a:r>
              <a:rPr lang="en-US" sz="3200" baseline="30000" dirty="0" err="1" smtClean="0"/>
              <a:t>Middlebox</a:t>
            </a:r>
            <a:r>
              <a:rPr lang="en-US" sz="3200" baseline="30000" dirty="0" smtClean="0"/>
              <a:t> </a:t>
            </a:r>
            <a:r>
              <a:rPr lang="en-US" sz="3200" baseline="30000" dirty="0"/>
              <a:t>Instances </a:t>
            </a:r>
            <a:endParaRPr lang="en-US" sz="3200" baseline="30000" dirty="0" smtClean="0"/>
          </a:p>
          <a:p>
            <a:pPr marL="457200" lvl="1" indent="0">
              <a:buNone/>
            </a:pPr>
            <a:r>
              <a:rPr lang="en-US" sz="3000" baseline="30000" dirty="0" smtClean="0"/>
              <a:t>to </a:t>
            </a:r>
            <a:r>
              <a:rPr lang="en-US" sz="3000" baseline="30000" dirty="0"/>
              <a:t>process the customers’ traffic</a:t>
            </a:r>
          </a:p>
          <a:p>
            <a:r>
              <a:rPr lang="en-US" sz="3200" baseline="30000" dirty="0" smtClean="0"/>
              <a:t>NAT </a:t>
            </a:r>
            <a:r>
              <a:rPr lang="en-US" sz="3200" baseline="30000" dirty="0"/>
              <a:t>Devices </a:t>
            </a:r>
            <a:endParaRPr lang="en-US" sz="3200" baseline="30000" dirty="0" smtClean="0"/>
          </a:p>
          <a:p>
            <a:pPr marL="457200" lvl="1" indent="0">
              <a:buNone/>
            </a:pPr>
            <a:r>
              <a:rPr lang="en-US" sz="3000" baseline="30000" dirty="0" smtClean="0"/>
              <a:t>to translate between publicly visible IP addresses and the clients’ internal addresses. </a:t>
            </a:r>
          </a:p>
          <a:p>
            <a:r>
              <a:rPr lang="fr-FR" sz="3200" baseline="30000" dirty="0" smtClean="0"/>
              <a:t>Policy </a:t>
            </a:r>
            <a:r>
              <a:rPr lang="fr-FR" sz="3200" baseline="30000" dirty="0" err="1"/>
              <a:t>switching</a:t>
            </a:r>
            <a:r>
              <a:rPr lang="fr-FR" sz="3200" baseline="30000" dirty="0"/>
              <a:t> </a:t>
            </a:r>
            <a:r>
              <a:rPr lang="fr-FR" sz="3200" baseline="30000" dirty="0" err="1"/>
              <a:t>logic</a:t>
            </a:r>
            <a:r>
              <a:rPr lang="fr-FR" sz="3200" baseline="30000" dirty="0"/>
              <a:t> </a:t>
            </a:r>
            <a:endParaRPr lang="fr-FR" sz="3200" baseline="30000" dirty="0" smtClean="0"/>
          </a:p>
          <a:p>
            <a:pPr marL="457200" lvl="1" indent="0">
              <a:buNone/>
            </a:pPr>
            <a:r>
              <a:rPr lang="fr-FR" sz="3000" baseline="30000" dirty="0" smtClean="0"/>
              <a:t>to </a:t>
            </a:r>
            <a:r>
              <a:rPr lang="fr-FR" sz="3000" baseline="30000" dirty="0" err="1"/>
              <a:t>steer</a:t>
            </a:r>
            <a:r>
              <a:rPr lang="fr-FR" sz="3000" baseline="30000" dirty="0"/>
              <a:t> </a:t>
            </a:r>
            <a:r>
              <a:rPr lang="fr-FR" sz="3000" baseline="30000" dirty="0" err="1"/>
              <a:t>packets</a:t>
            </a:r>
            <a:r>
              <a:rPr lang="fr-FR" sz="3000" baseline="30000" dirty="0"/>
              <a:t> </a:t>
            </a:r>
            <a:r>
              <a:rPr lang="fr-FR" sz="3000" baseline="30000" dirty="0" err="1" smtClean="0"/>
              <a:t>between</a:t>
            </a:r>
            <a:r>
              <a:rPr lang="zh-CN" altLang="en-US" sz="3000" baseline="30000" dirty="0"/>
              <a:t> </a:t>
            </a:r>
            <a:r>
              <a:rPr lang="fr-FR" sz="3000" baseline="30000" dirty="0" smtClean="0"/>
              <a:t>the </a:t>
            </a:r>
            <a:r>
              <a:rPr lang="fr-FR" sz="3000" baseline="30000" dirty="0" err="1"/>
              <a:t>above</a:t>
            </a:r>
            <a:r>
              <a:rPr lang="fr-FR" sz="3000" baseline="30000" dirty="0"/>
              <a:t> </a:t>
            </a:r>
            <a:r>
              <a:rPr lang="fr-FR" sz="3000" baseline="30000" dirty="0" smtClean="0"/>
              <a:t>components</a:t>
            </a:r>
            <a:r>
              <a:rPr lang="fr-FR" sz="3000" baseline="30000" dirty="0"/>
              <a:t>.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219313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 Plane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58591" y="1613337"/>
            <a:ext cx="9770954" cy="3983421"/>
          </a:xfrm>
        </p:spPr>
        <p:txBody>
          <a:bodyPr>
            <a:noAutofit/>
          </a:bodyPr>
          <a:lstStyle/>
          <a:p>
            <a:r>
              <a:rPr lang="en-US" altLang="zh-CN" sz="2400" dirty="0" smtClean="0"/>
              <a:t>Design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principle: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t</a:t>
            </a:r>
            <a:r>
              <a:rPr lang="en-US" sz="2400" dirty="0" smtClean="0"/>
              <a:t>o keep the new components introduced by </a:t>
            </a:r>
            <a:r>
              <a:rPr lang="en-US" altLang="zh-CN" sz="2400" dirty="0" smtClean="0"/>
              <a:t>the</a:t>
            </a:r>
            <a:r>
              <a:rPr lang="en-US" sz="2400" dirty="0" smtClean="0"/>
              <a:t> architecture as stateless as possible </a:t>
            </a:r>
          </a:p>
          <a:p>
            <a:r>
              <a:rPr lang="en-US" sz="2400" dirty="0"/>
              <a:t>APLOMB Control Plane manages the relevant </a:t>
            </a:r>
            <a:r>
              <a:rPr lang="en-US" sz="2400" dirty="0" smtClean="0"/>
              <a:t>network </a:t>
            </a:r>
            <a:r>
              <a:rPr lang="en-US" sz="2400" dirty="0"/>
              <a:t>state </a:t>
            </a:r>
            <a:endParaRPr lang="en-US" sz="2400" dirty="0" smtClean="0"/>
          </a:p>
          <a:p>
            <a:pPr lvl="1"/>
            <a:r>
              <a:rPr lang="en-US" altLang="zh-CN" sz="2200" dirty="0" smtClean="0"/>
              <a:t>D</a:t>
            </a:r>
            <a:r>
              <a:rPr lang="en-US" sz="2200" dirty="0" smtClean="0"/>
              <a:t>etermining </a:t>
            </a:r>
            <a:r>
              <a:rPr lang="en-US" sz="2200" dirty="0"/>
              <a:t>optimal redirection strategies between communicating parties, </a:t>
            </a:r>
            <a:endParaRPr lang="en-US" sz="2200" dirty="0" smtClean="0"/>
          </a:p>
          <a:p>
            <a:pPr lvl="1"/>
            <a:r>
              <a:rPr lang="en-US" altLang="zh-CN" sz="2400" dirty="0" smtClean="0"/>
              <a:t>M</a:t>
            </a:r>
            <a:r>
              <a:rPr lang="en-US" sz="2400" dirty="0" smtClean="0"/>
              <a:t>anaging </a:t>
            </a:r>
            <a:r>
              <a:rPr lang="en-US" sz="2400" dirty="0"/>
              <a:t>and pushing </a:t>
            </a:r>
            <a:r>
              <a:rPr lang="en-US" sz="2400" dirty="0" err="1"/>
              <a:t>middlebox</a:t>
            </a:r>
            <a:r>
              <a:rPr lang="en-US" sz="2400" dirty="0"/>
              <a:t> policy configurations, </a:t>
            </a:r>
            <a:r>
              <a:rPr lang="en-US" sz="2400" dirty="0" smtClean="0"/>
              <a:t>and</a:t>
            </a:r>
          </a:p>
          <a:p>
            <a:pPr lvl="1"/>
            <a:r>
              <a:rPr lang="en-US" altLang="zh-CN" sz="2400" dirty="0" smtClean="0"/>
              <a:t>D</a:t>
            </a:r>
            <a:r>
              <a:rPr lang="en-US" sz="2400" dirty="0" smtClean="0"/>
              <a:t>ynamically </a:t>
            </a:r>
            <a:r>
              <a:rPr lang="en-US" sz="2400" dirty="0"/>
              <a:t>scaling cloud </a:t>
            </a:r>
            <a:r>
              <a:rPr lang="en-US" sz="2400" dirty="0" err="1"/>
              <a:t>middlebox</a:t>
            </a:r>
            <a:r>
              <a:rPr lang="en-US" sz="2400" dirty="0"/>
              <a:t> capacity to meet demands.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16127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What</a:t>
            </a:r>
            <a:r>
              <a:rPr lang="zh-CN" altLang="en-US" dirty="0" smtClean="0"/>
              <a:t> </a:t>
            </a:r>
            <a:r>
              <a:rPr lang="en-US" altLang="zh-CN" dirty="0" smtClean="0"/>
              <a:t>is</a:t>
            </a:r>
            <a:r>
              <a:rPr lang="zh-CN" altLang="en-US" dirty="0" smtClean="0"/>
              <a:t> </a:t>
            </a:r>
            <a:r>
              <a:rPr lang="en-US" altLang="zh-CN" dirty="0" err="1" smtClean="0"/>
              <a:t>middlebox</a:t>
            </a:r>
            <a:r>
              <a:rPr lang="en-US" altLang="zh-CN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/>
              <a:t>A </a:t>
            </a:r>
            <a:r>
              <a:rPr lang="en-US" sz="2400" b="1" dirty="0" err="1"/>
              <a:t>middlebox</a:t>
            </a:r>
            <a:r>
              <a:rPr lang="en-US" sz="2400" dirty="0"/>
              <a:t> or network appliance is a </a:t>
            </a:r>
            <a:r>
              <a:rPr lang="en-US" sz="2400" dirty="0">
                <a:hlinkClick r:id="rId2" tooltip="Computer networking"/>
              </a:rPr>
              <a:t>computer networking</a:t>
            </a:r>
            <a:r>
              <a:rPr lang="en-US" sz="2400" dirty="0"/>
              <a:t> device that transforms, inspects, filters, or otherwise manipulates traffic for purposes other than </a:t>
            </a:r>
            <a:r>
              <a:rPr lang="en-US" sz="2400" dirty="0">
                <a:hlinkClick r:id="rId3" tooltip="Packet forwarding"/>
              </a:rPr>
              <a:t>packet </a:t>
            </a:r>
            <a:r>
              <a:rPr lang="en-US" sz="2400" dirty="0" smtClean="0">
                <a:hlinkClick r:id="rId3" tooltip="Packet forwarding"/>
              </a:rPr>
              <a:t>forwarding</a:t>
            </a:r>
            <a:endParaRPr lang="en-US" sz="2400" dirty="0" smtClean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 err="1"/>
              <a:t>Middleboxes</a:t>
            </a:r>
            <a:r>
              <a:rPr lang="en-US" sz="2400" dirty="0"/>
              <a:t> offer valuable benefits, such as improved security (</a:t>
            </a:r>
            <a:r>
              <a:rPr lang="en-US" sz="2400" i="1" dirty="0"/>
              <a:t>e.g.</a:t>
            </a:r>
            <a:r>
              <a:rPr lang="en-US" sz="2400" dirty="0"/>
              <a:t>, firewalls and intrusion detection systems), improved performance (</a:t>
            </a:r>
            <a:r>
              <a:rPr lang="en-US" sz="2400" i="1" dirty="0"/>
              <a:t>e.g.</a:t>
            </a:r>
            <a:r>
              <a:rPr lang="en-US" sz="2400" dirty="0"/>
              <a:t>, proxies) and reduced bandwidth costs (</a:t>
            </a:r>
            <a:r>
              <a:rPr lang="en-US" sz="2400" i="1" dirty="0"/>
              <a:t>e.g.</a:t>
            </a:r>
            <a:r>
              <a:rPr lang="en-US" sz="2400" dirty="0"/>
              <a:t>, WAN optimizers)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437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4552" y="293034"/>
            <a:ext cx="8911687" cy="1280890"/>
          </a:xfrm>
        </p:spPr>
        <p:txBody>
          <a:bodyPr/>
          <a:lstStyle/>
          <a:p>
            <a:r>
              <a:rPr lang="en-US" altLang="zh-CN" dirty="0" smtClean="0"/>
              <a:t>Control</a:t>
            </a:r>
            <a:r>
              <a:rPr lang="zh-CN" altLang="en-US" dirty="0" smtClean="0"/>
              <a:t> </a:t>
            </a:r>
            <a:r>
              <a:rPr lang="en-US" altLang="zh-CN" dirty="0" smtClean="0"/>
              <a:t>Plane(</a:t>
            </a:r>
            <a:r>
              <a:rPr lang="en-US" altLang="zh-CN" dirty="0" err="1" smtClean="0"/>
              <a:t>cont</a:t>
            </a:r>
            <a:r>
              <a:rPr lang="en-US" altLang="zh-CN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3848" y="1169962"/>
            <a:ext cx="9644281" cy="4350436"/>
          </a:xfrm>
        </p:spPr>
        <p:txBody>
          <a:bodyPr>
            <a:noAutofit/>
          </a:bodyPr>
          <a:lstStyle/>
          <a:p>
            <a:r>
              <a:rPr lang="en-US" altLang="zh-CN" sz="2400" dirty="0" smtClean="0"/>
              <a:t>What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control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plane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do?</a:t>
            </a:r>
            <a:endParaRPr lang="en-US" sz="2400" dirty="0" smtClean="0"/>
          </a:p>
          <a:p>
            <a:pPr lvl="1"/>
            <a:r>
              <a:rPr lang="en-US" sz="2400" dirty="0" smtClean="0"/>
              <a:t>sends </a:t>
            </a:r>
            <a:r>
              <a:rPr lang="en-US" sz="2400" dirty="0"/>
              <a:t>periodic </a:t>
            </a:r>
            <a:r>
              <a:rPr lang="en-US" sz="2400" dirty="0" smtClean="0"/>
              <a:t>‘heartbeat’ health checks to each device </a:t>
            </a:r>
          </a:p>
          <a:p>
            <a:pPr lvl="1"/>
            <a:r>
              <a:rPr lang="en-US" sz="2400" dirty="0" smtClean="0"/>
              <a:t>gathers </a:t>
            </a:r>
            <a:r>
              <a:rPr lang="en-US" sz="2400" dirty="0"/>
              <a:t>RTTs from each </a:t>
            </a:r>
            <a:r>
              <a:rPr lang="en-US" sz="2400" dirty="0" err="1"/>
              <a:t>PoP</a:t>
            </a:r>
            <a:r>
              <a:rPr lang="en-US" sz="2400" dirty="0"/>
              <a:t> to every prefix on the Internet (for </a:t>
            </a:r>
            <a:r>
              <a:rPr lang="en-US" sz="2400" dirty="0" err="1"/>
              <a:t>PoP</a:t>
            </a:r>
            <a:r>
              <a:rPr lang="en-US" sz="2400" dirty="0"/>
              <a:t> selection) and </a:t>
            </a:r>
            <a:r>
              <a:rPr lang="en-US" sz="2400" b="1" dirty="0"/>
              <a:t>utilization statistics </a:t>
            </a:r>
            <a:r>
              <a:rPr lang="en-US" sz="2400" dirty="0"/>
              <a:t>from each </a:t>
            </a:r>
            <a:r>
              <a:rPr lang="en-US" sz="2400" dirty="0" err="1"/>
              <a:t>middlebox</a:t>
            </a:r>
            <a:r>
              <a:rPr lang="en-US" sz="2400" dirty="0"/>
              <a:t> (for adaptive scaling). </a:t>
            </a:r>
          </a:p>
          <a:p>
            <a:r>
              <a:rPr lang="en-US" sz="2400" dirty="0"/>
              <a:t>Redirection Optimization </a:t>
            </a:r>
            <a:endParaRPr lang="en-US" sz="2400" dirty="0" smtClean="0"/>
          </a:p>
          <a:p>
            <a:pPr lvl="1"/>
            <a:r>
              <a:rPr lang="en-US" sz="2400" dirty="0"/>
              <a:t>pushes the current best</a:t>
            </a:r>
            <a:r>
              <a:rPr lang="zh-CN" altLang="en-US" sz="2400" dirty="0"/>
              <a:t> </a:t>
            </a:r>
            <a:r>
              <a:rPr lang="en-US" sz="2400" dirty="0"/>
              <a:t> tunnel selection strategies to the APLOMB gate</a:t>
            </a:r>
            <a:r>
              <a:rPr lang="zh-CN" altLang="en-US" sz="2400" dirty="0"/>
              <a:t> </a:t>
            </a:r>
            <a:r>
              <a:rPr lang="en-US" altLang="zh-CN" sz="2400" dirty="0"/>
              <a:t>by</a:t>
            </a:r>
            <a:r>
              <a:rPr lang="zh-CN" altLang="en-US" sz="2400" dirty="0"/>
              <a:t> </a:t>
            </a:r>
            <a:r>
              <a:rPr lang="en-US" sz="2400" dirty="0"/>
              <a:t>Using measurement data from the cloud </a:t>
            </a:r>
            <a:r>
              <a:rPr lang="en-US" sz="2400" dirty="0" err="1" smtClean="0"/>
              <a:t>PoPs</a:t>
            </a:r>
            <a:endParaRPr lang="en-US" sz="2400" dirty="0" smtClean="0"/>
          </a:p>
          <a:p>
            <a:r>
              <a:rPr lang="en-US" sz="2400" dirty="0" err="1" smtClean="0"/>
              <a:t>Middlebox</a:t>
            </a:r>
            <a:r>
              <a:rPr lang="en-US" sz="2400" dirty="0" smtClean="0"/>
              <a:t> </a:t>
            </a:r>
            <a:r>
              <a:rPr lang="en-US" sz="2400" dirty="0"/>
              <a:t>Scaling </a:t>
            </a:r>
          </a:p>
          <a:p>
            <a:pPr lvl="1"/>
            <a:r>
              <a:rPr lang="en-US" sz="2400" dirty="0"/>
              <a:t>detects changes in utilization </a:t>
            </a:r>
            <a:r>
              <a:rPr lang="en-US" altLang="zh-CN" sz="2400" dirty="0" smtClean="0"/>
              <a:t>u</a:t>
            </a:r>
            <a:r>
              <a:rPr lang="en-US" sz="2400" dirty="0" smtClean="0"/>
              <a:t>sing </a:t>
            </a:r>
            <a:r>
              <a:rPr lang="en-US" sz="2400" dirty="0"/>
              <a:t>data from heartbeat health checks </a:t>
            </a:r>
            <a:r>
              <a:rPr lang="en-US" altLang="zh-CN" sz="2400" dirty="0" smtClean="0"/>
              <a:t>to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automatically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scale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out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or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scale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in</a:t>
            </a: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8903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07" y="1702676"/>
            <a:ext cx="9076722" cy="4224312"/>
          </a:xfrm>
        </p:spPr>
        <p:txBody>
          <a:bodyPr>
            <a:noAutofit/>
          </a:bodyPr>
          <a:lstStyle/>
          <a:p>
            <a:r>
              <a:rPr lang="en-US" sz="2400" dirty="0" smtClean="0"/>
              <a:t>Application </a:t>
            </a:r>
            <a:r>
              <a:rPr lang="en-US" sz="2400" dirty="0"/>
              <a:t>Performance </a:t>
            </a:r>
          </a:p>
          <a:p>
            <a:pPr lvl="1"/>
            <a:r>
              <a:rPr lang="en-US" altLang="zh-CN" sz="2400" dirty="0" smtClean="0"/>
              <a:t>Measures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three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kinds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of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app:</a:t>
            </a:r>
            <a:r>
              <a:rPr lang="zh-CN" altLang="en-US" sz="2400" dirty="0" smtClean="0"/>
              <a:t> </a:t>
            </a:r>
            <a:r>
              <a:rPr lang="en-US" sz="2400" dirty="0" smtClean="0"/>
              <a:t>HTTP </a:t>
            </a:r>
            <a:r>
              <a:rPr lang="en-US" sz="2400" dirty="0"/>
              <a:t>Page </a:t>
            </a:r>
            <a:r>
              <a:rPr lang="en-US" sz="2400" dirty="0" smtClean="0"/>
              <a:t>Loads</a:t>
            </a:r>
            <a:r>
              <a:rPr lang="en-US" altLang="zh-CN" sz="2400" dirty="0" smtClean="0"/>
              <a:t>,</a:t>
            </a:r>
            <a:r>
              <a:rPr lang="zh-CN" altLang="en-US" sz="2400" dirty="0" smtClean="0"/>
              <a:t> </a:t>
            </a:r>
            <a:r>
              <a:rPr lang="en-US" sz="2400" dirty="0" err="1" smtClean="0"/>
              <a:t>BitTorrent</a:t>
            </a:r>
            <a:r>
              <a:rPr lang="en-US" altLang="zh-CN" sz="2400" dirty="0" smtClean="0"/>
              <a:t>,</a:t>
            </a:r>
            <a:r>
              <a:rPr lang="zh-CN" altLang="en-US" sz="2400" dirty="0" smtClean="0"/>
              <a:t> </a:t>
            </a:r>
            <a:r>
              <a:rPr lang="en-US" sz="2400" dirty="0"/>
              <a:t>Voice over IP </a:t>
            </a:r>
          </a:p>
          <a:p>
            <a:pPr lvl="1"/>
            <a:r>
              <a:rPr lang="en-US" altLang="zh-CN" sz="2400" dirty="0" smtClean="0"/>
              <a:t>Conclusion:</a:t>
            </a:r>
            <a:r>
              <a:rPr lang="zh-CN" altLang="en-US" sz="2400" dirty="0" smtClean="0"/>
              <a:t> </a:t>
            </a:r>
            <a:r>
              <a:rPr lang="en-US" sz="2400" dirty="0" smtClean="0"/>
              <a:t>suffer </a:t>
            </a:r>
            <a:r>
              <a:rPr lang="en-US" sz="2400" dirty="0"/>
              <a:t>little or no penalty when their traffic is redirected through APLOMB </a:t>
            </a:r>
          </a:p>
          <a:p>
            <a:endParaRPr lang="en-US" sz="2400" dirty="0"/>
          </a:p>
          <a:p>
            <a:r>
              <a:rPr lang="en-US" sz="2400" dirty="0"/>
              <a:t>Scaling and Failover </a:t>
            </a:r>
          </a:p>
          <a:p>
            <a:pPr lvl="1"/>
            <a:r>
              <a:rPr lang="en-US" sz="2400" dirty="0"/>
              <a:t>Once a new middle- box instance has been allocated and initialized, actual switchover time to begin routing traffic through it is less than 100ms </a:t>
            </a:r>
            <a:endParaRPr lang="en-US" sz="2400" dirty="0" smtClean="0"/>
          </a:p>
          <a:p>
            <a:r>
              <a:rPr lang="en-US" sz="2600" b="1" dirty="0"/>
              <a:t>APLOMB is practical </a:t>
            </a:r>
            <a:r>
              <a:rPr lang="en-US" altLang="zh-CN" sz="2600" b="1" dirty="0" smtClean="0"/>
              <a:t>!</a:t>
            </a:r>
            <a:endParaRPr lang="en-US" sz="2600" b="1" dirty="0"/>
          </a:p>
          <a:p>
            <a:pPr lvl="1"/>
            <a:endParaRPr lang="en-US" sz="2400" dirty="0"/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952100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5834" y="2133600"/>
            <a:ext cx="10148778" cy="3777622"/>
          </a:xfrm>
        </p:spPr>
        <p:txBody>
          <a:bodyPr>
            <a:normAutofit/>
          </a:bodyPr>
          <a:lstStyle/>
          <a:p>
            <a:r>
              <a:rPr lang="en-US" sz="2400" dirty="0"/>
              <a:t>Outsourcing </a:t>
            </a:r>
            <a:r>
              <a:rPr lang="en-US" sz="2400" dirty="0" err="1"/>
              <a:t>middlebox</a:t>
            </a:r>
            <a:r>
              <a:rPr lang="en-US" sz="2400" dirty="0"/>
              <a:t> processing to the cloud relieves </a:t>
            </a:r>
            <a:r>
              <a:rPr lang="en-US" sz="2400" dirty="0" smtClean="0"/>
              <a:t>enterprises </a:t>
            </a:r>
            <a:r>
              <a:rPr lang="en-US" sz="2400" dirty="0"/>
              <a:t>of major problems caused by today’s enterprise </a:t>
            </a:r>
            <a:r>
              <a:rPr lang="en-US" sz="2400" dirty="0" err="1"/>
              <a:t>middlebox</a:t>
            </a:r>
            <a:r>
              <a:rPr lang="en-US" sz="2400" dirty="0"/>
              <a:t> infrastructure: cost, management complexity, capacity rigidity, and failures </a:t>
            </a:r>
          </a:p>
          <a:p>
            <a:endParaRPr lang="en-US" sz="2400" dirty="0"/>
          </a:p>
          <a:p>
            <a:r>
              <a:rPr lang="en-US" sz="2400" dirty="0" smtClean="0"/>
              <a:t>APLOMB </a:t>
            </a:r>
            <a:r>
              <a:rPr lang="en-US" sz="2400" dirty="0"/>
              <a:t>succeeds in outsourcing the vast majority of </a:t>
            </a:r>
            <a:r>
              <a:rPr lang="en-US" sz="2400" dirty="0" err="1"/>
              <a:t>middleboxes</a:t>
            </a:r>
            <a:r>
              <a:rPr lang="en-US" sz="2400" dirty="0"/>
              <a:t> from a typical enterprise network without </a:t>
            </a:r>
            <a:r>
              <a:rPr lang="en-US" sz="2400" dirty="0" smtClean="0"/>
              <a:t>impacting </a:t>
            </a:r>
            <a:r>
              <a:rPr lang="en-US" sz="2400" dirty="0"/>
              <a:t>performance, making scalable, affordable </a:t>
            </a:r>
            <a:r>
              <a:rPr lang="en-US" sz="2400" dirty="0" err="1"/>
              <a:t>middlebox</a:t>
            </a:r>
            <a:r>
              <a:rPr lang="en-US" sz="2400" dirty="0"/>
              <a:t> </a:t>
            </a:r>
            <a:r>
              <a:rPr lang="en-US" sz="2400" dirty="0" smtClean="0"/>
              <a:t>processing </a:t>
            </a:r>
            <a:r>
              <a:rPr lang="en-US" sz="2400" dirty="0"/>
              <a:t>accessible to enterprise networks of every size </a:t>
            </a:r>
          </a:p>
          <a:p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5252083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726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8800" dirty="0" smtClean="0"/>
              <a:t>Thank</a:t>
            </a:r>
            <a:r>
              <a:rPr lang="zh-CN" altLang="en-US" sz="8800" dirty="0" smtClean="0"/>
              <a:t> </a:t>
            </a:r>
            <a:r>
              <a:rPr lang="en-US" altLang="zh-CN" sz="8800" dirty="0" smtClean="0"/>
              <a:t>you</a:t>
            </a:r>
            <a:endParaRPr lang="en-US" sz="8800" dirty="0"/>
          </a:p>
        </p:txBody>
      </p:sp>
      <p:sp>
        <p:nvSpPr>
          <p:cNvPr id="4" name="Rectangle 3"/>
          <p:cNvSpPr/>
          <p:nvPr/>
        </p:nvSpPr>
        <p:spPr>
          <a:xfrm>
            <a:off x="5252083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590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Middleboxes</a:t>
            </a:r>
            <a:r>
              <a:rPr lang="zh-CN" altLang="en-US" dirty="0" smtClean="0"/>
              <a:t> </a:t>
            </a:r>
            <a:r>
              <a:rPr lang="en-US" altLang="zh-CN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0593" y="1623849"/>
            <a:ext cx="9127732" cy="4858838"/>
          </a:xfrm>
        </p:spPr>
        <p:txBody>
          <a:bodyPr>
            <a:normAutofit/>
          </a:bodyPr>
          <a:lstStyle/>
          <a:p>
            <a:r>
              <a:rPr lang="en-US" altLang="zh-CN" sz="2400" dirty="0"/>
              <a:t>A</a:t>
            </a:r>
            <a:r>
              <a:rPr lang="zh-CN" altLang="en-US" sz="2400" dirty="0"/>
              <a:t> </a:t>
            </a:r>
            <a:r>
              <a:rPr lang="en-US" altLang="zh-CN" sz="2400" dirty="0"/>
              <a:t>survey</a:t>
            </a:r>
            <a:r>
              <a:rPr lang="zh-CN" altLang="en-US" sz="2400" dirty="0"/>
              <a:t> </a:t>
            </a:r>
            <a:r>
              <a:rPr lang="en-US" sz="2400" dirty="0"/>
              <a:t>of 57 enterprise network administrators </a:t>
            </a:r>
            <a:r>
              <a:rPr lang="en-US" altLang="zh-CN" sz="2400" dirty="0"/>
              <a:t>about</a:t>
            </a:r>
            <a:r>
              <a:rPr lang="zh-CN" altLang="en-US" sz="2400" dirty="0"/>
              <a:t> </a:t>
            </a:r>
            <a:r>
              <a:rPr lang="en-US" altLang="zh-CN" sz="2400" dirty="0" err="1"/>
              <a:t>middlebox</a:t>
            </a:r>
            <a:r>
              <a:rPr lang="zh-CN" altLang="en-US" sz="2400" dirty="0"/>
              <a:t> </a:t>
            </a:r>
            <a:r>
              <a:rPr lang="en-US" altLang="zh-CN" sz="2400" dirty="0" smtClean="0"/>
              <a:t>deployments</a:t>
            </a:r>
            <a:endParaRPr lang="en-US" altLang="zh-CN" sz="2400" dirty="0"/>
          </a:p>
          <a:p>
            <a:r>
              <a:rPr lang="en-US" altLang="zh-CN" sz="2400" dirty="0"/>
              <a:t>The</a:t>
            </a:r>
            <a:r>
              <a:rPr lang="zh-CN" altLang="en-US" sz="2400" dirty="0"/>
              <a:t> </a:t>
            </a:r>
            <a:r>
              <a:rPr lang="en-US" altLang="zh-CN" sz="2400" dirty="0"/>
              <a:t>deployments</a:t>
            </a:r>
            <a:r>
              <a:rPr lang="zh-CN" altLang="en-US" sz="2400" dirty="0"/>
              <a:t> </a:t>
            </a:r>
            <a:r>
              <a:rPr lang="en-US" altLang="zh-CN" sz="2400" dirty="0"/>
              <a:t>are</a:t>
            </a:r>
            <a:r>
              <a:rPr lang="zh-CN" altLang="en-US" sz="2400" dirty="0"/>
              <a:t> </a:t>
            </a:r>
            <a:r>
              <a:rPr lang="en-US" altLang="zh-CN" sz="2400" dirty="0"/>
              <a:t>very</a:t>
            </a:r>
            <a:r>
              <a:rPr lang="zh-CN" altLang="en-US" sz="2400" dirty="0"/>
              <a:t> </a:t>
            </a:r>
            <a:r>
              <a:rPr lang="en-US" altLang="zh-CN" sz="2400" dirty="0"/>
              <a:t>large</a:t>
            </a:r>
            <a:r>
              <a:rPr lang="zh-CN" altLang="en-US" sz="2400" dirty="0"/>
              <a:t> </a:t>
            </a:r>
            <a:endParaRPr lang="en-US" altLang="zh-CN" sz="2400" dirty="0"/>
          </a:p>
          <a:p>
            <a:pPr lvl="1"/>
            <a:r>
              <a:rPr lang="en-US" sz="1700" dirty="0"/>
              <a:t>The average very large network 1946 total </a:t>
            </a:r>
            <a:r>
              <a:rPr lang="en-US" sz="1700" dirty="0" err="1"/>
              <a:t>middleboxes</a:t>
            </a:r>
            <a:r>
              <a:rPr lang="en-US" sz="1700" dirty="0"/>
              <a:t>; the average small network 10.2 total </a:t>
            </a:r>
            <a:r>
              <a:rPr lang="en-US" sz="1700" dirty="0" err="1"/>
              <a:t>middleboxes</a:t>
            </a:r>
            <a:r>
              <a:rPr lang="en-US" sz="1700" dirty="0"/>
              <a:t>. </a:t>
            </a:r>
          </a:p>
          <a:p>
            <a:r>
              <a:rPr lang="en-US" altLang="zh-CN" sz="2400" dirty="0"/>
              <a:t>The</a:t>
            </a:r>
            <a:r>
              <a:rPr lang="zh-CN" altLang="en-US" sz="2400" dirty="0"/>
              <a:t> </a:t>
            </a:r>
            <a:r>
              <a:rPr lang="en-US" altLang="zh-CN" sz="2400" dirty="0"/>
              <a:t>deployments</a:t>
            </a:r>
            <a:r>
              <a:rPr lang="zh-CN" altLang="en-US" sz="2400" dirty="0"/>
              <a:t> </a:t>
            </a:r>
            <a:r>
              <a:rPr lang="en-US" altLang="zh-CN" sz="2400" dirty="0"/>
              <a:t>are</a:t>
            </a:r>
            <a:r>
              <a:rPr lang="zh-CN" altLang="en-US" sz="2400" dirty="0"/>
              <a:t> </a:t>
            </a:r>
            <a:r>
              <a:rPr lang="en-US" altLang="zh-CN" sz="2400" dirty="0"/>
              <a:t>costly,</a:t>
            </a:r>
            <a:r>
              <a:rPr lang="zh-CN" altLang="en-US" sz="2400" dirty="0"/>
              <a:t> </a:t>
            </a:r>
            <a:r>
              <a:rPr lang="en-US" sz="2400" dirty="0"/>
              <a:t>requiring high up-front investment in hardware </a:t>
            </a:r>
          </a:p>
          <a:p>
            <a:r>
              <a:rPr lang="en-US" altLang="zh-CN" sz="2400" dirty="0"/>
              <a:t>The</a:t>
            </a:r>
            <a:r>
              <a:rPr lang="zh-CN" altLang="en-US" sz="2400" dirty="0"/>
              <a:t> </a:t>
            </a:r>
            <a:r>
              <a:rPr lang="en-US" sz="2400" dirty="0"/>
              <a:t>deployments are diverse</a:t>
            </a:r>
            <a:r>
              <a:rPr lang="en-US" altLang="zh-CN" sz="2400" dirty="0"/>
              <a:t>:</a:t>
            </a:r>
            <a:r>
              <a:rPr lang="zh-CN" altLang="en-US" sz="2400" dirty="0"/>
              <a:t> </a:t>
            </a:r>
            <a:r>
              <a:rPr lang="en-US" altLang="zh-CN" sz="2400" dirty="0"/>
              <a:t>causing</a:t>
            </a:r>
            <a:r>
              <a:rPr lang="zh-CN" altLang="en-US" sz="2400" dirty="0"/>
              <a:t> </a:t>
            </a:r>
            <a:r>
              <a:rPr lang="en-US" altLang="zh-CN" sz="2400" dirty="0"/>
              <a:t>c</a:t>
            </a:r>
            <a:r>
              <a:rPr lang="en-US" sz="2400" dirty="0"/>
              <a:t>omplexity in </a:t>
            </a:r>
            <a:r>
              <a:rPr lang="en-US" altLang="zh-CN" sz="2400" dirty="0"/>
              <a:t>m</a:t>
            </a:r>
            <a:r>
              <a:rPr lang="en-US" sz="2400" dirty="0"/>
              <a:t>anagement </a:t>
            </a:r>
            <a:r>
              <a:rPr lang="en-US" altLang="zh-CN" sz="2400" dirty="0" smtClean="0"/>
              <a:t>&amp;</a:t>
            </a:r>
            <a:r>
              <a:rPr lang="zh-CN" altLang="en-US" sz="2400" dirty="0" smtClean="0"/>
              <a:t> </a:t>
            </a:r>
            <a:r>
              <a:rPr lang="en-US" sz="2400" dirty="0" err="1" smtClean="0"/>
              <a:t>incur</a:t>
            </a:r>
            <a:r>
              <a:rPr lang="en-US" altLang="zh-CN" sz="2400" dirty="0" err="1" smtClean="0"/>
              <a:t>ing</a:t>
            </a:r>
            <a:r>
              <a:rPr lang="en-US" sz="2400" dirty="0" smtClean="0"/>
              <a:t> </a:t>
            </a:r>
            <a:r>
              <a:rPr lang="en-US" sz="2400" dirty="0"/>
              <a:t>substantial operational expenses </a:t>
            </a:r>
            <a:endParaRPr lang="en-US" sz="2400" dirty="0" smtClean="0"/>
          </a:p>
          <a:p>
            <a:pPr lvl="1"/>
            <a:r>
              <a:rPr lang="en-US" sz="1700" dirty="0"/>
              <a:t>Even small networks with only tens of </a:t>
            </a:r>
            <a:r>
              <a:rPr lang="en-US" sz="1700" dirty="0" err="1"/>
              <a:t>middleboxes</a:t>
            </a:r>
            <a:r>
              <a:rPr lang="en-US" sz="1700" dirty="0"/>
              <a:t> typically required a management team of 6-25 personnel </a:t>
            </a:r>
            <a:endParaRPr lang="en-US" sz="1700" dirty="0" smtClean="0"/>
          </a:p>
          <a:p>
            <a:r>
              <a:rPr lang="en-US" altLang="zh-CN" sz="2000" dirty="0" smtClean="0"/>
              <a:t>A</a:t>
            </a:r>
            <a:r>
              <a:rPr lang="en-US" sz="2000" dirty="0" smtClean="0"/>
              <a:t>dministrators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have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to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deal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with</a:t>
            </a:r>
            <a:r>
              <a:rPr lang="en-US" sz="2000" dirty="0" smtClean="0"/>
              <a:t> Overload </a:t>
            </a:r>
            <a:r>
              <a:rPr lang="en-US" sz="2000" dirty="0"/>
              <a:t>and Failures </a:t>
            </a:r>
          </a:p>
          <a:p>
            <a:endParaRPr lang="en-US" sz="1900" dirty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615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77AF13"/>
                </a:solidFill>
              </a:rPr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sz="2400" dirty="0">
              <a:solidFill>
                <a:srgbClr val="BB86E3"/>
              </a:solidFill>
            </a:endParaRPr>
          </a:p>
          <a:p>
            <a:r>
              <a:rPr lang="en-US" sz="2400" dirty="0" smtClean="0">
                <a:solidFill>
                  <a:srgbClr val="BB86E3"/>
                </a:solidFill>
              </a:rPr>
              <a:t>High </a:t>
            </a:r>
            <a:r>
              <a:rPr lang="en-US" sz="2400" dirty="0">
                <a:solidFill>
                  <a:srgbClr val="BB86E3"/>
                </a:solidFill>
              </a:rPr>
              <a:t>Capital and Operating Expenses</a:t>
            </a:r>
          </a:p>
          <a:p>
            <a:endParaRPr lang="en-US" sz="2400" dirty="0"/>
          </a:p>
          <a:p>
            <a:r>
              <a:rPr lang="en-US" sz="2400" dirty="0">
                <a:solidFill>
                  <a:schemeClr val="accent3"/>
                </a:solidFill>
              </a:rPr>
              <a:t>Time Consuming and Error-Prone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>
                <a:solidFill>
                  <a:schemeClr val="accent5"/>
                </a:solidFill>
              </a:rPr>
              <a:t>Physical and Overload </a:t>
            </a:r>
            <a:r>
              <a:rPr lang="en-US" sz="2400" dirty="0" smtClean="0">
                <a:solidFill>
                  <a:schemeClr val="accent5"/>
                </a:solidFill>
              </a:rPr>
              <a:t>Failures</a:t>
            </a:r>
          </a:p>
          <a:p>
            <a:endParaRPr lang="en-US" altLang="zh-CN" dirty="0">
              <a:solidFill>
                <a:schemeClr val="accent5"/>
              </a:solidFill>
            </a:endParaRPr>
          </a:p>
          <a:p>
            <a:pPr marL="0" indent="0">
              <a:buNone/>
            </a:pPr>
            <a:r>
              <a:rPr lang="en-US" altLang="zh-CN" sz="3600" dirty="0" smtClean="0">
                <a:solidFill>
                  <a:schemeClr val="accent5"/>
                </a:solidFill>
              </a:rPr>
              <a:t>How</a:t>
            </a:r>
            <a:r>
              <a:rPr lang="zh-CN" altLang="en-US" sz="3600" dirty="0" smtClean="0">
                <a:solidFill>
                  <a:schemeClr val="accent5"/>
                </a:solidFill>
              </a:rPr>
              <a:t> </a:t>
            </a:r>
            <a:r>
              <a:rPr lang="en-US" altLang="zh-CN" sz="3600" dirty="0" smtClean="0">
                <a:solidFill>
                  <a:schemeClr val="accent5"/>
                </a:solidFill>
              </a:rPr>
              <a:t>can</a:t>
            </a:r>
            <a:r>
              <a:rPr lang="zh-CN" altLang="en-US" sz="3600" dirty="0" smtClean="0">
                <a:solidFill>
                  <a:schemeClr val="accent5"/>
                </a:solidFill>
              </a:rPr>
              <a:t> </a:t>
            </a:r>
            <a:r>
              <a:rPr lang="en-US" altLang="zh-CN" sz="3600" dirty="0" smtClean="0">
                <a:solidFill>
                  <a:schemeClr val="accent5"/>
                </a:solidFill>
              </a:rPr>
              <a:t>we</a:t>
            </a:r>
            <a:r>
              <a:rPr lang="zh-CN" altLang="en-US" sz="3600" dirty="0" smtClean="0">
                <a:solidFill>
                  <a:schemeClr val="accent5"/>
                </a:solidFill>
              </a:rPr>
              <a:t> </a:t>
            </a:r>
            <a:r>
              <a:rPr lang="en-US" altLang="zh-CN" sz="3600" dirty="0" smtClean="0">
                <a:solidFill>
                  <a:schemeClr val="accent5"/>
                </a:solidFill>
              </a:rPr>
              <a:t>improve</a:t>
            </a:r>
            <a:r>
              <a:rPr lang="zh-CN" altLang="en-US" sz="3600" dirty="0" smtClean="0">
                <a:solidFill>
                  <a:schemeClr val="accent5"/>
                </a:solidFill>
              </a:rPr>
              <a:t> </a:t>
            </a:r>
            <a:r>
              <a:rPr lang="en-US" altLang="zh-CN" sz="3600" dirty="0" smtClean="0">
                <a:solidFill>
                  <a:schemeClr val="accent5"/>
                </a:solidFill>
              </a:rPr>
              <a:t>this?</a:t>
            </a:r>
            <a:endParaRPr lang="en-US" sz="360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571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APLOMB</a:t>
            </a:r>
            <a:r>
              <a:rPr lang="en-US" altLang="zh-CN" dirty="0" smtClean="0"/>
              <a:t>:</a:t>
            </a:r>
            <a:r>
              <a:rPr lang="en-US" dirty="0" smtClean="0"/>
              <a:t> Appliance </a:t>
            </a:r>
            <a:r>
              <a:rPr lang="en-US" dirty="0"/>
              <a:t>for Outsourcing </a:t>
            </a:r>
            <a:r>
              <a:rPr lang="en-US" dirty="0" err="1"/>
              <a:t>Middleboxes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739462"/>
            <a:ext cx="8915400" cy="3777622"/>
          </a:xfrm>
        </p:spPr>
        <p:txBody>
          <a:bodyPr/>
          <a:lstStyle/>
          <a:p>
            <a:r>
              <a:rPr lang="en-US" altLang="zh-CN" dirty="0"/>
              <a:t>O</a:t>
            </a:r>
            <a:r>
              <a:rPr lang="en-US" dirty="0" smtClean="0"/>
              <a:t>utsourcing </a:t>
            </a:r>
            <a:r>
              <a:rPr lang="en-US" dirty="0"/>
              <a:t>the processing of </a:t>
            </a:r>
            <a:r>
              <a:rPr lang="en-US" altLang="zh-CN" dirty="0" smtClean="0"/>
              <a:t>enterprises‘</a:t>
            </a:r>
            <a:r>
              <a:rPr lang="zh-CN" altLang="en-US" dirty="0" smtClean="0"/>
              <a:t> </a:t>
            </a:r>
            <a:r>
              <a:rPr lang="en-US" dirty="0" smtClean="0"/>
              <a:t>traffic </a:t>
            </a:r>
            <a:r>
              <a:rPr lang="en-US" dirty="0"/>
              <a:t>to third-party </a:t>
            </a:r>
            <a:r>
              <a:rPr lang="en-US" i="1" dirty="0" err="1"/>
              <a:t>middlebox</a:t>
            </a:r>
            <a:r>
              <a:rPr lang="en-US" i="1" dirty="0"/>
              <a:t> service providers </a:t>
            </a:r>
            <a:r>
              <a:rPr lang="en-US" dirty="0"/>
              <a:t>running in the cloud. 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293" y="2582543"/>
            <a:ext cx="5742837" cy="427545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2330" y="2579955"/>
            <a:ext cx="5636829" cy="4278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485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6317" y="481373"/>
            <a:ext cx="8911687" cy="1280890"/>
          </a:xfrm>
        </p:spPr>
        <p:txBody>
          <a:bodyPr/>
          <a:lstStyle/>
          <a:p>
            <a:r>
              <a:rPr lang="en-US" dirty="0">
                <a:solidFill>
                  <a:srgbClr val="77AF13"/>
                </a:solidFill>
              </a:rPr>
              <a:t>A move to the cloud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6317" y="2054773"/>
            <a:ext cx="9392966" cy="4440620"/>
          </a:xfrm>
        </p:spPr>
        <p:txBody>
          <a:bodyPr>
            <a:normAutofit/>
          </a:bodyPr>
          <a:lstStyle/>
          <a:p>
            <a:r>
              <a:rPr lang="en-US" sz="2400" dirty="0"/>
              <a:t>Cloud </a:t>
            </a:r>
            <a:r>
              <a:rPr lang="en-US" sz="2400" dirty="0" smtClean="0"/>
              <a:t>outsourcing </a:t>
            </a:r>
            <a:r>
              <a:rPr lang="en-US" sz="2400" dirty="0"/>
              <a:t>can cut costs by leveraging economies of scale, simplify </a:t>
            </a:r>
            <a:r>
              <a:rPr lang="en-US" sz="2400" dirty="0" smtClean="0"/>
              <a:t>management </a:t>
            </a:r>
            <a:r>
              <a:rPr lang="en-US" sz="2400" dirty="0"/>
              <a:t>for enterprise administrators, and can provide elastic </a:t>
            </a:r>
            <a:r>
              <a:rPr lang="en-US" sz="2400" dirty="0" smtClean="0"/>
              <a:t>scaling </a:t>
            </a:r>
            <a:r>
              <a:rPr lang="en-US" sz="2400" dirty="0"/>
              <a:t>to limit failures. </a:t>
            </a:r>
            <a:endParaRPr lang="en-US" sz="2400" strike="sngStrike" dirty="0" smtClean="0">
              <a:solidFill>
                <a:srgbClr val="BB86E3"/>
              </a:solidFill>
            </a:endParaRPr>
          </a:p>
          <a:p>
            <a:r>
              <a:rPr lang="en-US" sz="2000" strike="sngStrike" dirty="0" smtClean="0">
                <a:solidFill>
                  <a:srgbClr val="BB86E3"/>
                </a:solidFill>
              </a:rPr>
              <a:t>High </a:t>
            </a:r>
            <a:r>
              <a:rPr lang="en-US" sz="2000" strike="sngStrike" dirty="0">
                <a:solidFill>
                  <a:srgbClr val="BB86E3"/>
                </a:solidFill>
              </a:rPr>
              <a:t>Capital and Operating Expenses</a:t>
            </a:r>
          </a:p>
          <a:p>
            <a:pPr lvl="1"/>
            <a:r>
              <a:rPr lang="en-US" altLang="zh-CN" sz="2000" dirty="0" smtClean="0">
                <a:solidFill>
                  <a:srgbClr val="BB86E3"/>
                </a:solidFill>
              </a:rPr>
              <a:t>Provides</a:t>
            </a:r>
            <a:r>
              <a:rPr lang="zh-CN" altLang="en-US" sz="2000" dirty="0" smtClean="0">
                <a:solidFill>
                  <a:srgbClr val="BB86E3"/>
                </a:solidFill>
              </a:rPr>
              <a:t> </a:t>
            </a:r>
            <a:r>
              <a:rPr lang="en-US" sz="2000" dirty="0" smtClean="0">
                <a:solidFill>
                  <a:srgbClr val="BB86E3"/>
                </a:solidFill>
              </a:rPr>
              <a:t>Economies </a:t>
            </a:r>
            <a:r>
              <a:rPr lang="en-US" sz="2000" dirty="0">
                <a:solidFill>
                  <a:srgbClr val="BB86E3"/>
                </a:solidFill>
              </a:rPr>
              <a:t>of scale and pay-per </a:t>
            </a:r>
            <a:r>
              <a:rPr lang="en-US" sz="2000" dirty="0" smtClean="0">
                <a:solidFill>
                  <a:srgbClr val="BB86E3"/>
                </a:solidFill>
              </a:rPr>
              <a:t>use</a:t>
            </a:r>
            <a:endParaRPr lang="en-US" sz="2000" dirty="0"/>
          </a:p>
          <a:p>
            <a:r>
              <a:rPr lang="en-US" sz="2000" strike="sngStrike" dirty="0">
                <a:solidFill>
                  <a:schemeClr val="accent3"/>
                </a:solidFill>
              </a:rPr>
              <a:t>Time Consuming and </a:t>
            </a:r>
            <a:r>
              <a:rPr lang="en-US" sz="2000" strike="sngStrike" dirty="0" smtClean="0">
                <a:solidFill>
                  <a:schemeClr val="accent3"/>
                </a:solidFill>
              </a:rPr>
              <a:t>Error-Prone</a:t>
            </a:r>
          </a:p>
          <a:p>
            <a:pPr marL="685800" lvl="1"/>
            <a:r>
              <a:rPr lang="en-US" sz="2000" dirty="0" smtClean="0">
                <a:solidFill>
                  <a:schemeClr val="accent3"/>
                </a:solidFill>
              </a:rPr>
              <a:t>Simplifies </a:t>
            </a:r>
            <a:r>
              <a:rPr lang="en-US" sz="2000" dirty="0">
                <a:solidFill>
                  <a:schemeClr val="accent3"/>
                </a:solidFill>
              </a:rPr>
              <a:t>configuration and </a:t>
            </a:r>
            <a:r>
              <a:rPr lang="en-US" sz="2000" dirty="0" smtClean="0">
                <a:solidFill>
                  <a:schemeClr val="accent3"/>
                </a:solidFill>
              </a:rPr>
              <a:t>deployment</a:t>
            </a:r>
            <a:endParaRPr lang="en-US" sz="2000" dirty="0" smtClean="0"/>
          </a:p>
          <a:p>
            <a:r>
              <a:rPr lang="en-US" sz="2000" strike="sngStrike" dirty="0" smtClean="0">
                <a:solidFill>
                  <a:schemeClr val="accent5"/>
                </a:solidFill>
              </a:rPr>
              <a:t>Physical </a:t>
            </a:r>
            <a:r>
              <a:rPr lang="en-US" sz="2000" strike="sngStrike" dirty="0">
                <a:solidFill>
                  <a:schemeClr val="accent5"/>
                </a:solidFill>
              </a:rPr>
              <a:t>and Overload </a:t>
            </a:r>
            <a:r>
              <a:rPr lang="en-US" sz="2000" strike="sngStrike" dirty="0" smtClean="0">
                <a:solidFill>
                  <a:schemeClr val="accent5"/>
                </a:solidFill>
              </a:rPr>
              <a:t>Failures</a:t>
            </a:r>
            <a:endParaRPr lang="en-US" sz="2000" strike="sngStrike" dirty="0"/>
          </a:p>
          <a:p>
            <a:pPr lvl="1"/>
            <a:r>
              <a:rPr lang="en-US" sz="2000" dirty="0">
                <a:solidFill>
                  <a:schemeClr val="accent5"/>
                </a:solidFill>
              </a:rPr>
              <a:t>Redundant resources for </a:t>
            </a:r>
            <a:r>
              <a:rPr lang="en-US" sz="2000" dirty="0" smtClean="0">
                <a:solidFill>
                  <a:schemeClr val="accent5"/>
                </a:solidFill>
              </a:rPr>
              <a:t>failover</a:t>
            </a:r>
            <a:r>
              <a:rPr lang="zh-CN" altLang="en-US" sz="2000" dirty="0" smtClean="0">
                <a:solidFill>
                  <a:schemeClr val="accent5"/>
                </a:solidFill>
              </a:rPr>
              <a:t> </a:t>
            </a:r>
            <a:r>
              <a:rPr lang="en-US" altLang="zh-CN" sz="2000" dirty="0">
                <a:solidFill>
                  <a:schemeClr val="accent5"/>
                </a:solidFill>
              </a:rPr>
              <a:t>(fault </a:t>
            </a:r>
            <a:r>
              <a:rPr lang="en-US" altLang="zh-CN" sz="2000" dirty="0" smtClean="0">
                <a:solidFill>
                  <a:schemeClr val="accent5"/>
                </a:solidFill>
              </a:rPr>
              <a:t>tolerance)</a:t>
            </a:r>
            <a:r>
              <a:rPr lang="zh-CN" altLang="en-US" sz="2000" dirty="0" smtClean="0">
                <a:solidFill>
                  <a:schemeClr val="accent5"/>
                </a:solidFill>
              </a:rPr>
              <a:t> </a:t>
            </a:r>
            <a:r>
              <a:rPr lang="en-US" altLang="zh-CN" sz="2000" dirty="0" smtClean="0">
                <a:solidFill>
                  <a:schemeClr val="accent5"/>
                </a:solidFill>
              </a:rPr>
              <a:t>&amp;</a:t>
            </a:r>
            <a:r>
              <a:rPr lang="zh-CN" altLang="en-US" sz="2000" dirty="0" smtClean="0">
                <a:solidFill>
                  <a:schemeClr val="accent5"/>
                </a:solidFill>
              </a:rPr>
              <a:t> </a:t>
            </a:r>
            <a:r>
              <a:rPr lang="en-US" altLang="zh-CN" sz="2000" dirty="0" err="1" smtClean="0">
                <a:solidFill>
                  <a:schemeClr val="accent5"/>
                </a:solidFill>
              </a:rPr>
              <a:t>Autoscaling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30118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>
                <a:solidFill>
                  <a:srgbClr val="77AF13"/>
                </a:solidFill>
              </a:rPr>
              <a:t>Key</a:t>
            </a:r>
            <a:r>
              <a:rPr lang="zh-CN" altLang="en-US" b="1" dirty="0" smtClean="0">
                <a:solidFill>
                  <a:srgbClr val="77AF13"/>
                </a:solidFill>
              </a:rPr>
              <a:t> </a:t>
            </a:r>
            <a:r>
              <a:rPr lang="en-US" altLang="zh-CN" b="1" dirty="0" smtClean="0">
                <a:solidFill>
                  <a:srgbClr val="77AF13"/>
                </a:solidFill>
              </a:rPr>
              <a:t>challenges</a:t>
            </a:r>
            <a:r>
              <a:rPr lang="zh-CN" altLang="en-US" b="1" dirty="0" smtClean="0">
                <a:solidFill>
                  <a:srgbClr val="77AF13"/>
                </a:solidFill>
              </a:rPr>
              <a:t> </a:t>
            </a:r>
            <a:r>
              <a:rPr lang="en-US" altLang="zh-CN" dirty="0" smtClean="0">
                <a:solidFill>
                  <a:srgbClr val="77AF13"/>
                </a:solidFill>
              </a:rPr>
              <a:t>for</a:t>
            </a:r>
            <a:r>
              <a:rPr lang="zh-CN" altLang="en-US" dirty="0" smtClean="0">
                <a:solidFill>
                  <a:srgbClr val="77AF13"/>
                </a:solidFill>
              </a:rPr>
              <a:t> </a:t>
            </a:r>
            <a:r>
              <a:rPr lang="en-US" altLang="zh-CN" dirty="0">
                <a:solidFill>
                  <a:srgbClr val="77AF13"/>
                </a:solidFill>
              </a:rPr>
              <a:t>o</a:t>
            </a:r>
            <a:r>
              <a:rPr lang="en-US" dirty="0" smtClean="0">
                <a:solidFill>
                  <a:srgbClr val="77AF13"/>
                </a:solidFill>
              </a:rPr>
              <a:t>utsourcing </a:t>
            </a:r>
            <a:r>
              <a:rPr lang="en-US" dirty="0" err="1" smtClean="0">
                <a:solidFill>
                  <a:srgbClr val="77AF13"/>
                </a:solidFill>
              </a:rPr>
              <a:t>Middleboxes</a:t>
            </a:r>
            <a:r>
              <a:rPr lang="en-US" dirty="0" smtClean="0">
                <a:solidFill>
                  <a:srgbClr val="77AF13"/>
                </a:solidFill>
              </a:rPr>
              <a:t> with APLOMB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509712" cy="4251434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2800" dirty="0" smtClean="0"/>
              <a:t>Key</a:t>
            </a:r>
            <a:r>
              <a:rPr lang="zh-CN" altLang="en-US" sz="2800" dirty="0" smtClean="0"/>
              <a:t> </a:t>
            </a:r>
            <a:r>
              <a:rPr lang="en-US" altLang="zh-CN" sz="2800" dirty="0" smtClean="0"/>
              <a:t>challenges:</a:t>
            </a:r>
            <a:endParaRPr lang="en-US" sz="2800" dirty="0"/>
          </a:p>
          <a:p>
            <a:r>
              <a:rPr lang="en-US" i="1" dirty="0" smtClean="0"/>
              <a:t>Functional </a:t>
            </a:r>
            <a:r>
              <a:rPr lang="en-US" i="1" dirty="0"/>
              <a:t>equivalence. </a:t>
            </a:r>
            <a:endParaRPr lang="en-US" i="1" dirty="0" smtClean="0"/>
          </a:p>
          <a:p>
            <a:pPr lvl="1"/>
            <a:r>
              <a:rPr lang="en-US" dirty="0" smtClean="0"/>
              <a:t>A </a:t>
            </a:r>
            <a:r>
              <a:rPr lang="en-US" dirty="0"/>
              <a:t>cloud-based </a:t>
            </a:r>
            <a:r>
              <a:rPr lang="en-US" dirty="0" err="1"/>
              <a:t>middlebox</a:t>
            </a:r>
            <a:r>
              <a:rPr lang="en-US" dirty="0"/>
              <a:t> must offer functionality and semantics equivalent to that of an on-site middle- box </a:t>
            </a:r>
          </a:p>
          <a:p>
            <a:r>
              <a:rPr lang="en-US" i="1" dirty="0"/>
              <a:t>Low complexity at the enterprise </a:t>
            </a:r>
            <a:endParaRPr lang="en-US" dirty="0"/>
          </a:p>
          <a:p>
            <a:pPr lvl="1"/>
            <a:r>
              <a:rPr lang="en-US" altLang="zh-CN" dirty="0"/>
              <a:t>A</a:t>
            </a:r>
            <a:r>
              <a:rPr lang="en-US" dirty="0" smtClean="0"/>
              <a:t>im </a:t>
            </a:r>
            <a:r>
              <a:rPr lang="en-US" dirty="0"/>
              <a:t>for a cloud-based </a:t>
            </a:r>
            <a:r>
              <a:rPr lang="en-US" dirty="0" err="1"/>
              <a:t>middlebox</a:t>
            </a:r>
            <a:r>
              <a:rPr lang="en-US" dirty="0"/>
              <a:t> architecture that minimizes the complexity of this enterprise-side functionality: failing to do so would detract from our motivation for outsourcing in the first place. </a:t>
            </a:r>
          </a:p>
          <a:p>
            <a:r>
              <a:rPr lang="en-US" i="1" dirty="0"/>
              <a:t>Low performance overhead. </a:t>
            </a:r>
            <a:endParaRPr lang="en-US" dirty="0" smtClean="0"/>
          </a:p>
          <a:p>
            <a:pPr lvl="1"/>
            <a:r>
              <a:rPr lang="en-US" altLang="zh-CN" dirty="0" smtClean="0"/>
              <a:t>Minimize</a:t>
            </a:r>
            <a:r>
              <a:rPr lang="zh-CN" altLang="en-US" dirty="0" smtClean="0"/>
              <a:t> </a:t>
            </a:r>
            <a:r>
              <a:rPr lang="en-US" dirty="0"/>
              <a:t>potential increase in packet </a:t>
            </a:r>
            <a:r>
              <a:rPr lang="en-US" b="1" dirty="0"/>
              <a:t>latency</a:t>
            </a:r>
            <a:r>
              <a:rPr lang="en-US" dirty="0"/>
              <a:t> and band- width consumption </a:t>
            </a:r>
          </a:p>
        </p:txBody>
      </p:sp>
    </p:spTree>
    <p:extLst>
      <p:ext uri="{BB962C8B-B14F-4D97-AF65-F5344CB8AC3E}">
        <p14:creationId xmlns:p14="http://schemas.microsoft.com/office/powerpoint/2010/main" val="17438753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>
                <a:solidFill>
                  <a:srgbClr val="77AF13"/>
                </a:solidFill>
              </a:rPr>
              <a:t>Key</a:t>
            </a:r>
            <a:r>
              <a:rPr lang="zh-CN" altLang="en-US" b="1" dirty="0">
                <a:solidFill>
                  <a:srgbClr val="77AF13"/>
                </a:solidFill>
              </a:rPr>
              <a:t> </a:t>
            </a:r>
            <a:r>
              <a:rPr lang="en-US" altLang="zh-CN" b="1" dirty="0">
                <a:solidFill>
                  <a:srgbClr val="77AF13"/>
                </a:solidFill>
              </a:rPr>
              <a:t>challenges</a:t>
            </a:r>
            <a:r>
              <a:rPr lang="zh-CN" altLang="en-US" b="1" dirty="0">
                <a:solidFill>
                  <a:srgbClr val="77AF13"/>
                </a:solidFill>
              </a:rPr>
              <a:t> </a:t>
            </a:r>
            <a:r>
              <a:rPr lang="en-US" altLang="zh-CN" dirty="0">
                <a:solidFill>
                  <a:srgbClr val="77AF13"/>
                </a:solidFill>
              </a:rPr>
              <a:t>for</a:t>
            </a:r>
            <a:r>
              <a:rPr lang="zh-CN" altLang="en-US" dirty="0">
                <a:solidFill>
                  <a:srgbClr val="77AF13"/>
                </a:solidFill>
              </a:rPr>
              <a:t> </a:t>
            </a:r>
            <a:r>
              <a:rPr lang="en-US" altLang="zh-CN" dirty="0">
                <a:solidFill>
                  <a:srgbClr val="77AF13"/>
                </a:solidFill>
              </a:rPr>
              <a:t>o</a:t>
            </a:r>
            <a:r>
              <a:rPr lang="en-US" dirty="0">
                <a:solidFill>
                  <a:srgbClr val="77AF13"/>
                </a:solidFill>
              </a:rPr>
              <a:t>utsourcing </a:t>
            </a:r>
            <a:r>
              <a:rPr lang="en-US" dirty="0" err="1">
                <a:solidFill>
                  <a:srgbClr val="77AF13"/>
                </a:solidFill>
              </a:rPr>
              <a:t>Middleboxes</a:t>
            </a:r>
            <a:r>
              <a:rPr lang="en-US" dirty="0">
                <a:solidFill>
                  <a:srgbClr val="77AF13"/>
                </a:solidFill>
              </a:rPr>
              <a:t> with APLOMB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592925" y="2180897"/>
            <a:ext cx="8714664" cy="4125310"/>
          </a:xfrm>
        </p:spPr>
        <p:txBody>
          <a:bodyPr/>
          <a:lstStyle/>
          <a:p>
            <a:r>
              <a:rPr lang="en-US" altLang="zh-CN" sz="2800" dirty="0" smtClean="0"/>
              <a:t>Redirection</a:t>
            </a:r>
            <a:r>
              <a:rPr lang="zh-CN" altLang="en-US" sz="2800" dirty="0" smtClean="0"/>
              <a:t> </a:t>
            </a:r>
            <a:r>
              <a:rPr lang="en-US" altLang="zh-CN" sz="2800" dirty="0" smtClean="0"/>
              <a:t>of</a:t>
            </a:r>
            <a:r>
              <a:rPr lang="zh-CN" altLang="en-US" sz="2800" dirty="0" smtClean="0"/>
              <a:t> </a:t>
            </a:r>
            <a:r>
              <a:rPr lang="en-US" altLang="zh-CN" sz="2800" dirty="0" smtClean="0"/>
              <a:t>traffic</a:t>
            </a:r>
            <a:endParaRPr lang="en-US" sz="2800" dirty="0" smtClean="0"/>
          </a:p>
          <a:p>
            <a:pPr lvl="1"/>
            <a:r>
              <a:rPr lang="en-US" dirty="0" smtClean="0"/>
              <a:t>What</a:t>
            </a:r>
            <a:r>
              <a:rPr lang="zh-CN" altLang="en-US" dirty="0" smtClean="0"/>
              <a:t> </a:t>
            </a:r>
            <a:r>
              <a:rPr lang="en-US" b="1" i="1" dirty="0" smtClean="0"/>
              <a:t>redirection</a:t>
            </a:r>
            <a:r>
              <a:rPr lang="zh-CN" altLang="en-US" b="1" i="1" dirty="0" smtClean="0"/>
              <a:t> </a:t>
            </a:r>
            <a:r>
              <a:rPr lang="en-US" b="1" dirty="0" smtClean="0"/>
              <a:t>architecture</a:t>
            </a:r>
            <a:r>
              <a:rPr lang="zh-CN" altLang="en-US" b="1" dirty="0" smtClean="0"/>
              <a:t> </a:t>
            </a:r>
            <a:r>
              <a:rPr lang="en-US" dirty="0" smtClean="0"/>
              <a:t>is</a:t>
            </a:r>
            <a:r>
              <a:rPr lang="zh-CN" altLang="en-US" dirty="0" smtClean="0"/>
              <a:t> </a:t>
            </a:r>
            <a:r>
              <a:rPr lang="en-US" dirty="0" smtClean="0"/>
              <a:t>required</a:t>
            </a:r>
            <a:r>
              <a:rPr lang="zh-CN" altLang="en-US" dirty="0" smtClean="0"/>
              <a:t> </a:t>
            </a:r>
            <a:r>
              <a:rPr lang="en-US" dirty="0" smtClean="0"/>
              <a:t>to</a:t>
            </a:r>
            <a:r>
              <a:rPr lang="zh-CN" altLang="en-US" dirty="0" smtClean="0"/>
              <a:t> </a:t>
            </a:r>
            <a:r>
              <a:rPr lang="en-US" b="1" dirty="0" smtClean="0"/>
              <a:t>retain</a:t>
            </a:r>
            <a:r>
              <a:rPr lang="zh-CN" altLang="en-US" b="1" dirty="0" smtClean="0"/>
              <a:t> </a:t>
            </a:r>
            <a:r>
              <a:rPr lang="en-US" b="1" dirty="0" smtClean="0"/>
              <a:t>the</a:t>
            </a:r>
            <a:r>
              <a:rPr lang="zh-CN" altLang="en-US" b="1" dirty="0" smtClean="0"/>
              <a:t> </a:t>
            </a:r>
            <a:r>
              <a:rPr lang="en-US" b="1" dirty="0" smtClean="0"/>
              <a:t>functional equivalence and low latency operation</a:t>
            </a:r>
            <a:r>
              <a:rPr lang="en-US" dirty="0" smtClean="0"/>
              <a:t>; </a:t>
            </a:r>
            <a:r>
              <a:rPr lang="en-US" i="1" dirty="0" smtClean="0"/>
              <a:t>e.g.</a:t>
            </a:r>
            <a:r>
              <a:rPr lang="en-US" dirty="0" smtClean="0"/>
              <a:t>, ensuring that both directions of traffic between a and b via the cloud consistently traverse the same cloud </a:t>
            </a:r>
            <a:r>
              <a:rPr lang="en-US" b="1" dirty="0" smtClean="0"/>
              <a:t>point-of-presence (POP)</a:t>
            </a:r>
            <a:endParaRPr lang="en-US" b="1" dirty="0"/>
          </a:p>
          <a:p>
            <a:r>
              <a:rPr lang="en-US" sz="2800" dirty="0"/>
              <a:t>Minimizing Latency </a:t>
            </a:r>
          </a:p>
          <a:p>
            <a:r>
              <a:rPr lang="en-US" sz="2800" dirty="0"/>
              <a:t>Location Dependent Services </a:t>
            </a:r>
          </a:p>
        </p:txBody>
      </p:sp>
    </p:spTree>
    <p:extLst>
      <p:ext uri="{BB962C8B-B14F-4D97-AF65-F5344CB8AC3E}">
        <p14:creationId xmlns:p14="http://schemas.microsoft.com/office/powerpoint/2010/main" val="455840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Redirection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6605" y="1770993"/>
            <a:ext cx="8915400" cy="3777622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We consider three natural approaches for redirecting the traffic to the cloud for </a:t>
            </a:r>
            <a:r>
              <a:rPr lang="en-US" sz="2400" dirty="0" err="1"/>
              <a:t>middlebox</a:t>
            </a:r>
            <a:r>
              <a:rPr lang="en-US" sz="2400" dirty="0"/>
              <a:t> processing 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/>
              <a:t>Bounce </a:t>
            </a:r>
            <a:r>
              <a:rPr lang="en-US" sz="2400" dirty="0" smtClean="0"/>
              <a:t>Redirection</a:t>
            </a:r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IP</a:t>
            </a:r>
            <a:r>
              <a:rPr lang="zh-CN" altLang="en-US" sz="2400" dirty="0" smtClean="0"/>
              <a:t> </a:t>
            </a:r>
            <a:r>
              <a:rPr lang="en-US" sz="2400" dirty="0" smtClean="0"/>
              <a:t>Redirection</a:t>
            </a:r>
            <a:endParaRPr lang="en-US" sz="2400" dirty="0"/>
          </a:p>
          <a:p>
            <a:endParaRPr lang="en-US" sz="2400" dirty="0" smtClean="0"/>
          </a:p>
          <a:p>
            <a:r>
              <a:rPr lang="en-US" sz="2400" dirty="0"/>
              <a:t>DNS Redirection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2862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483</TotalTime>
  <Words>1172</Words>
  <Application>Microsoft Macintosh PowerPoint</Application>
  <PresentationFormat>Widescreen</PresentationFormat>
  <Paragraphs>143</Paragraphs>
  <Slides>23</Slides>
  <Notes>2</Notes>
  <HiddenSlides>1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Calibri</vt:lpstr>
      <vt:lpstr>Century Gothic</vt:lpstr>
      <vt:lpstr>Wingdings 3</vt:lpstr>
      <vt:lpstr>幼圆</vt:lpstr>
      <vt:lpstr>Arial</vt:lpstr>
      <vt:lpstr>Wisp</vt:lpstr>
      <vt:lpstr>Making Middleboxes Someone Else’s Problem: Network Processing as a Cloud Service</vt:lpstr>
      <vt:lpstr>What is middlebox?</vt:lpstr>
      <vt:lpstr>Middleboxes Today</vt:lpstr>
      <vt:lpstr>Recap</vt:lpstr>
      <vt:lpstr>APLOMB: Appliance for Outsourcing Middleboxes  </vt:lpstr>
      <vt:lpstr>A move to the cloud</vt:lpstr>
      <vt:lpstr>Key challenges for outsourcing Middleboxes with APLOMB</vt:lpstr>
      <vt:lpstr>Key challenges for outsourcing Middleboxes with APLOMB</vt:lpstr>
      <vt:lpstr>Redirection</vt:lpstr>
      <vt:lpstr>Bounce Redirection</vt:lpstr>
      <vt:lpstr>IP Redirection  </vt:lpstr>
      <vt:lpstr>DNS redirection</vt:lpstr>
      <vt:lpstr>Minimizing Latency  </vt:lpstr>
      <vt:lpstr>Smart Redirection</vt:lpstr>
      <vt:lpstr>Provider Footprint  </vt:lpstr>
      <vt:lpstr>APLOMB architecture    </vt:lpstr>
      <vt:lpstr>APLOMB gateway </vt:lpstr>
      <vt:lpstr>Cloud Functionality  </vt:lpstr>
      <vt:lpstr>Control Plane </vt:lpstr>
      <vt:lpstr>Control Plane(cont)</vt:lpstr>
      <vt:lpstr>EVALUATION  </vt:lpstr>
      <vt:lpstr>Conclusion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tc h</dc:creator>
  <cp:lastModifiedBy>tc h</cp:lastModifiedBy>
  <cp:revision>79</cp:revision>
  <dcterms:created xsi:type="dcterms:W3CDTF">2017-02-13T03:35:09Z</dcterms:created>
  <dcterms:modified xsi:type="dcterms:W3CDTF">2017-02-13T18:52:06Z</dcterms:modified>
</cp:coreProperties>
</file>