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64"/>
  </p:normalViewPr>
  <p:slideViewPr>
    <p:cSldViewPr snapToGrid="0" snapToObjects="1">
      <p:cViewPr varScale="1">
        <p:scale>
          <a:sx n="94" d="100"/>
          <a:sy n="94" d="100"/>
        </p:scale>
        <p:origin x="4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10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77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61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21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61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21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85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96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9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23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76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7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ETHANE: TAKING CONTROL OF THE ENTERPRISE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VAMSHI REDDY KONAGARI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84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Ethane Controller	</a:t>
            </a:r>
            <a:endParaRPr lang="en-US" b="1" dirty="0"/>
          </a:p>
        </p:txBody>
      </p:sp>
      <p:pic>
        <p:nvPicPr>
          <p:cNvPr id="6146" name="Picture 2" descr="age5image38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138" y="1825625"/>
            <a:ext cx="564572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46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/>
              <a:t>Replicating </a:t>
            </a:r>
            <a:r>
              <a:rPr lang="en-IN" b="1" dirty="0"/>
              <a:t>the controller: Fault-tolerance and scalability</a:t>
            </a:r>
            <a:r>
              <a:rPr lang="en-IN" dirty="0"/>
              <a:t/>
            </a:r>
            <a:br>
              <a:rPr lang="en-IN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Central controller - bottleneck</a:t>
            </a:r>
          </a:p>
          <a:p>
            <a:pPr fontAlgn="ctr"/>
            <a:r>
              <a:rPr lang="en-IN" dirty="0"/>
              <a:t>Possible approaches</a:t>
            </a:r>
          </a:p>
          <a:p>
            <a:pPr lvl="1" fontAlgn="ctr"/>
            <a:r>
              <a:rPr lang="en-IN" i="1" dirty="0" smtClean="0"/>
              <a:t>Warm standby </a:t>
            </a:r>
            <a:r>
              <a:rPr lang="en-IN" dirty="0"/>
              <a:t>- Controllers monitor each other and do failover - need to </a:t>
            </a:r>
            <a:r>
              <a:rPr lang="en-IN" dirty="0" smtClean="0"/>
              <a:t>synchronize </a:t>
            </a:r>
            <a:r>
              <a:rPr lang="en-IN" dirty="0"/>
              <a:t>bindings, etc. - network state is eventually consistent - might lose some info on primary failure.</a:t>
            </a:r>
          </a:p>
          <a:p>
            <a:pPr lvl="1" fontAlgn="ctr"/>
            <a:r>
              <a:rPr lang="en-IN" i="1" dirty="0"/>
              <a:t>Cold standby </a:t>
            </a:r>
            <a:r>
              <a:rPr lang="en-IN" dirty="0"/>
              <a:t>- backup controllers are waiting to take over the control. Switches do the failover.</a:t>
            </a:r>
          </a:p>
          <a:p>
            <a:pPr lvl="1" fontAlgn="ctr"/>
            <a:r>
              <a:rPr lang="en-IN" i="1" dirty="0"/>
              <a:t>Fully-replicated controllers </a:t>
            </a:r>
            <a:r>
              <a:rPr lang="en-IN" dirty="0"/>
              <a:t>- requests from switches are spread over multiple controllers using some hashing - round robin.</a:t>
            </a:r>
          </a:p>
          <a:p>
            <a:pPr lvl="2" fontAlgn="ctr"/>
            <a:r>
              <a:rPr lang="en-IN" dirty="0"/>
              <a:t>Weak semantics for consistency.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57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Policy Language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Policy language to enforce network wide policies</a:t>
            </a:r>
          </a:p>
          <a:p>
            <a:endParaRPr lang="en-IN" b="1" dirty="0" smtClean="0"/>
          </a:p>
          <a:p>
            <a:r>
              <a:rPr lang="en-IN" b="1" dirty="0" smtClean="0"/>
              <a:t>[(</a:t>
            </a:r>
            <a:r>
              <a:rPr lang="en-IN" b="1" dirty="0" err="1"/>
              <a:t>usrc</a:t>
            </a:r>
            <a:r>
              <a:rPr lang="en-IN" b="1" dirty="0"/>
              <a:t>="bob")</a:t>
            </a:r>
            <a:r>
              <a:rPr lang="x-none" b="1" dirty="0"/>
              <a:t>∧(protocol="http")∧(hdst="websrv")]:allow; </a:t>
            </a:r>
            <a:endParaRPr lang="en-IN" b="1" dirty="0"/>
          </a:p>
          <a:p>
            <a:pPr lvl="1"/>
            <a:r>
              <a:rPr lang="x-none" dirty="0"/>
              <a:t>Conditions are conjunction of zero or more predicates followed by an action. </a:t>
            </a:r>
          </a:p>
          <a:p>
            <a:pPr lvl="1"/>
            <a:r>
              <a:rPr lang="x-none" dirty="0"/>
              <a:t>Actions include allow, deny, outbound only (NAT), </a:t>
            </a:r>
            <a:r>
              <a:rPr lang="x-none" dirty="0" smtClean="0"/>
              <a:t>waypoint</a:t>
            </a:r>
            <a:r>
              <a:rPr lang="en-US" dirty="0" smtClean="0"/>
              <a:t>s</a:t>
            </a:r>
          </a:p>
          <a:p>
            <a:pPr lvl="1"/>
            <a:r>
              <a:rPr lang="x-none" dirty="0" smtClean="0"/>
              <a:t>If </a:t>
            </a:r>
            <a:r>
              <a:rPr lang="x-none" dirty="0"/>
              <a:t>two or more rules match with conflicting actions, then highest priority rule wins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x-none" b="1" dirty="0" smtClean="0"/>
              <a:t>Prototype and deployment</a:t>
            </a:r>
            <a:br>
              <a:rPr lang="x-none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x-none" dirty="0"/>
              <a:t>Single PC based controller</a:t>
            </a:r>
          </a:p>
          <a:p>
            <a:pPr fontAlgn="ctr"/>
            <a:r>
              <a:rPr lang="x-none" dirty="0"/>
              <a:t>19 switches - Ethane switches (software and hardware), Ethane access points</a:t>
            </a:r>
          </a:p>
          <a:p>
            <a:pPr fontAlgn="ctr"/>
            <a:r>
              <a:rPr lang="x-none" dirty="0"/>
              <a:t>300 hosts - Laptops, printers, VOIP phones, desktop workstations, servers</a:t>
            </a:r>
          </a:p>
        </p:txBody>
      </p:sp>
    </p:spTree>
    <p:extLst>
      <p:ext uri="{BB962C8B-B14F-4D97-AF65-F5344CB8AC3E}">
        <p14:creationId xmlns:p14="http://schemas.microsoft.com/office/powerpoint/2010/main" val="174948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Frequency of flow setup requests</a:t>
            </a:r>
            <a:endParaRPr lang="en-US" b="1" dirty="0"/>
          </a:p>
        </p:txBody>
      </p:sp>
      <p:pic>
        <p:nvPicPr>
          <p:cNvPr id="7170" name="Picture 2" descr="00 &#10;400 &#10;-0 200 &#10;Time (hours) &#10;800 &#10;600 &#10;400 &#10;co 200 &#10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052" y="1811978"/>
            <a:ext cx="537674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825625"/>
            <a:ext cx="6040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en-US" dirty="0" smtClean="0"/>
              <a:t>Peak of 750 flows per second</a:t>
            </a:r>
          </a:p>
        </p:txBody>
      </p:sp>
    </p:spTree>
    <p:extLst>
      <p:ext uri="{BB962C8B-B14F-4D97-AF65-F5344CB8AC3E}">
        <p14:creationId xmlns:p14="http://schemas.microsoft.com/office/powerpoint/2010/main" val="89301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Flow request rate</a:t>
            </a:r>
            <a:endParaRPr lang="en-US" b="1" dirty="0"/>
          </a:p>
        </p:txBody>
      </p:sp>
      <p:pic>
        <p:nvPicPr>
          <p:cNvPr id="8194" name="Picture 2" descr=" &#10;o &#10;o &#10;o &#10;1200 &#10;1000 &#10;800 &#10;600 &#10;400 &#10;200 &#10;o &#10;5 &#10;10 15 20 25 30 35 &#10;Time (hours) &#10;Figure 7: Active flows for LB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839" y="1690688"/>
            <a:ext cx="4344769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1825625"/>
            <a:ext cx="6040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en-US" dirty="0" smtClean="0"/>
              <a:t>Two data sets</a:t>
            </a:r>
          </a:p>
          <a:p>
            <a:pPr lvl="1" fontAlgn="ctr"/>
            <a:r>
              <a:rPr lang="en-US" dirty="0" smtClean="0"/>
              <a:t>8000 hosts </a:t>
            </a:r>
            <a:r>
              <a:rPr lang="en-US" dirty="0"/>
              <a:t>-</a:t>
            </a:r>
            <a:r>
              <a:rPr lang="en-US" dirty="0" smtClean="0"/>
              <a:t> LBL</a:t>
            </a:r>
          </a:p>
          <a:p>
            <a:pPr lvl="1" fontAlgn="ctr"/>
            <a:r>
              <a:rPr lang="en-US" dirty="0" smtClean="0"/>
              <a:t>22,000 hosts </a:t>
            </a:r>
            <a:r>
              <a:rPr lang="mr-IN" dirty="0" smtClean="0"/>
              <a:t>–</a:t>
            </a:r>
            <a:r>
              <a:rPr lang="en-US" dirty="0" smtClean="0"/>
              <a:t> Stanford</a:t>
            </a:r>
          </a:p>
          <a:p>
            <a:pPr lvl="1" font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3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Performance during failures</a:t>
            </a:r>
            <a:endParaRPr lang="en-US" b="1" dirty="0"/>
          </a:p>
        </p:txBody>
      </p:sp>
      <p:pic>
        <p:nvPicPr>
          <p:cNvPr id="9218" name="Picture 2" descr="ailures &#10;0 &#10;1 &#10;2 &#10;3 &#10;4 &#10;Completion time 26.17s 27.44s 30.45s 36.00s 4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2467769"/>
            <a:ext cx="1003935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33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Active flows in switches</a:t>
            </a:r>
            <a:endParaRPr lang="en-US" b="1" dirty="0"/>
          </a:p>
        </p:txBody>
      </p:sp>
      <p:pic>
        <p:nvPicPr>
          <p:cNvPr id="10242" name="Picture 2" descr="80 &#10;400 &#10;320 &#10;240 &#10;160 &#10;80 &#10;480 &#10;400 &#10;320 &#10;240 &#10;160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264" y="1825625"/>
            <a:ext cx="549747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981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Shortcomings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Broadcast and service discovery</a:t>
            </a:r>
          </a:p>
          <a:p>
            <a:pPr lvl="1"/>
            <a:r>
              <a:rPr lang="en-IN" dirty="0" smtClean="0"/>
              <a:t>ARP, OSPF discovery</a:t>
            </a:r>
          </a:p>
          <a:p>
            <a:pPr lvl="1"/>
            <a:r>
              <a:rPr lang="en-IN" dirty="0" smtClean="0"/>
              <a:t>Leads </a:t>
            </a:r>
            <a:r>
              <a:rPr lang="en-IN" dirty="0" smtClean="0"/>
              <a:t>to large number of flows</a:t>
            </a:r>
          </a:p>
          <a:p>
            <a:r>
              <a:rPr lang="en-IN" dirty="0"/>
              <a:t>Application layer </a:t>
            </a:r>
            <a:r>
              <a:rPr lang="en-IN" dirty="0" smtClean="0"/>
              <a:t>routing</a:t>
            </a:r>
          </a:p>
          <a:p>
            <a:pPr lvl="1"/>
            <a:r>
              <a:rPr lang="en-IN" dirty="0"/>
              <a:t>If A can talk to B, but not to </a:t>
            </a:r>
            <a:r>
              <a:rPr lang="en-IN" dirty="0" smtClean="0"/>
              <a:t>C.</a:t>
            </a:r>
          </a:p>
          <a:p>
            <a:pPr lvl="1"/>
            <a:r>
              <a:rPr lang="en-IN" dirty="0"/>
              <a:t>B can talk to </a:t>
            </a:r>
            <a:r>
              <a:rPr lang="en-IN" dirty="0" smtClean="0"/>
              <a:t>C.</a:t>
            </a:r>
          </a:p>
          <a:p>
            <a:pPr lvl="1"/>
            <a:r>
              <a:rPr lang="en-IN" dirty="0"/>
              <a:t>B can relay A's traffic to </a:t>
            </a:r>
            <a:r>
              <a:rPr lang="en-IN" dirty="0" smtClean="0"/>
              <a:t>C --- </a:t>
            </a:r>
            <a:r>
              <a:rPr lang="en-IN" dirty="0"/>
              <a:t>Ethane can't detect </a:t>
            </a:r>
            <a:r>
              <a:rPr lang="en-IN" dirty="0" smtClean="0"/>
              <a:t>this</a:t>
            </a:r>
          </a:p>
          <a:p>
            <a:r>
              <a:rPr lang="en-IN" dirty="0"/>
              <a:t>Spoofing Ethernet </a:t>
            </a:r>
            <a:r>
              <a:rPr lang="en-IN" dirty="0" smtClean="0"/>
              <a:t>addresses</a:t>
            </a:r>
          </a:p>
          <a:p>
            <a:endParaRPr lang="en-IN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125015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en-IN" dirty="0"/>
              <a:t>Switches are best when they are dumb </a:t>
            </a:r>
          </a:p>
          <a:p>
            <a:pPr fontAlgn="ctr"/>
            <a:r>
              <a:rPr lang="en-IN" dirty="0" smtClean="0"/>
              <a:t>Ethane makes networks much </a:t>
            </a:r>
            <a:r>
              <a:rPr lang="en-IN" dirty="0"/>
              <a:t>easier to </a:t>
            </a:r>
            <a:r>
              <a:rPr lang="en-IN" dirty="0" smtClean="0"/>
              <a:t>manage</a:t>
            </a:r>
            <a:endParaRPr lang="en-IN" dirty="0"/>
          </a:p>
          <a:p>
            <a:pPr fontAlgn="ctr"/>
            <a:r>
              <a:rPr lang="en-IN" dirty="0"/>
              <a:t>Single controller can manage 10,000 machines</a:t>
            </a:r>
          </a:p>
          <a:p>
            <a:pPr fontAlgn="ctr"/>
            <a:r>
              <a:rPr lang="en-IN" dirty="0"/>
              <a:t>Adding new users, switches, protocols, routing algorithms is very easy</a:t>
            </a:r>
          </a:p>
          <a:p>
            <a:pPr fontAlgn="ctr"/>
            <a:r>
              <a:rPr lang="en-IN" dirty="0"/>
              <a:t>Service chaining using ethane waypoints</a:t>
            </a:r>
          </a:p>
          <a:p>
            <a:pPr fontAlgn="ctr"/>
            <a:r>
              <a:rPr lang="en-IN" dirty="0"/>
              <a:t>Defining policies at a </a:t>
            </a:r>
            <a:r>
              <a:rPr lang="en-IN" dirty="0" smtClean="0"/>
              <a:t>centralized location </a:t>
            </a:r>
            <a:r>
              <a:rPr lang="en-IN" dirty="0"/>
              <a:t>rather than </a:t>
            </a:r>
            <a:r>
              <a:rPr lang="en-IN" dirty="0" smtClean="0"/>
              <a:t>distributed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3599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Network Control and Management is </a:t>
            </a:r>
            <a:r>
              <a:rPr lang="en-US" b="1" smtClean="0"/>
              <a:t>Important </a:t>
            </a:r>
            <a:r>
              <a:rPr lang="en-US" b="1" smtClean="0"/>
              <a:t>for</a:t>
            </a:r>
            <a:r>
              <a:rPr lang="en-US" b="1" smtClean="0"/>
              <a:t> </a:t>
            </a:r>
            <a:r>
              <a:rPr lang="en-US" b="1" dirty="0" smtClean="0"/>
              <a:t>enterprise networks?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Enterprise networks are </a:t>
            </a:r>
            <a:r>
              <a:rPr lang="en-US" dirty="0" smtClean="0"/>
              <a:t>large, they run </a:t>
            </a:r>
            <a:r>
              <a:rPr lang="en-US" dirty="0"/>
              <a:t>a variety of apps and </a:t>
            </a:r>
            <a:r>
              <a:rPr lang="en-US" dirty="0" smtClean="0"/>
              <a:t>protocols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Need high reliability and security constraints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62% of network downtime in multi-vendor networks comes from human errors and 80% spent on maintenance and </a:t>
            </a:r>
            <a:r>
              <a:rPr lang="en-US" dirty="0" smtClean="0"/>
              <a:t>operations.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Traditional ways to manage networks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Middle boxes to intercept traffic and </a:t>
            </a:r>
            <a:r>
              <a:rPr lang="en-US" dirty="0" smtClean="0"/>
              <a:t>enforce policies</a:t>
            </a:r>
            <a:endParaRPr lang="en-US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Adding new layer of protocols on top of existing protocols to audit and </a:t>
            </a:r>
            <a:r>
              <a:rPr lang="en-US" dirty="0" smtClean="0"/>
              <a:t>manage hosts, networking devices using VLANS, ACLs, etc.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20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Problems with traditional ways to manage networks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Complexity of distributed protocols</a:t>
            </a:r>
          </a:p>
          <a:p>
            <a:r>
              <a:rPr lang="en-US" dirty="0" smtClean="0"/>
              <a:t>Misconfigurations</a:t>
            </a:r>
          </a:p>
          <a:p>
            <a:r>
              <a:rPr lang="en-US" dirty="0" smtClean="0"/>
              <a:t>No global view of network</a:t>
            </a:r>
          </a:p>
          <a:p>
            <a:r>
              <a:rPr lang="en-US" dirty="0" smtClean="0"/>
              <a:t>Traffic can accidentally flow around middle boxes</a:t>
            </a:r>
          </a:p>
          <a:p>
            <a:r>
              <a:rPr lang="en-US" dirty="0" smtClean="0"/>
              <a:t>Traditional management tools hide the complexity not reduce it.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5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Ethane’s Fundamental principles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Inspires from the 4D paper.</a:t>
            </a:r>
          </a:p>
          <a:p>
            <a:r>
              <a:rPr lang="en-US" dirty="0" smtClean="0"/>
              <a:t>The </a:t>
            </a:r>
            <a:r>
              <a:rPr lang="en-US" dirty="0"/>
              <a:t>network should be governed by policies declared over high-level </a:t>
            </a:r>
            <a:r>
              <a:rPr lang="en-US" dirty="0" smtClean="0"/>
              <a:t>names</a:t>
            </a:r>
          </a:p>
          <a:p>
            <a:pPr lvl="1"/>
            <a:r>
              <a:rPr lang="en-US" dirty="0"/>
              <a:t>Users, hosts, access points instead of network </a:t>
            </a:r>
            <a:r>
              <a:rPr lang="en-US" dirty="0" smtClean="0"/>
              <a:t>addresses</a:t>
            </a:r>
            <a:endParaRPr lang="en-US" dirty="0"/>
          </a:p>
          <a:p>
            <a:r>
              <a:rPr lang="en-US" dirty="0"/>
              <a:t>Policy should determine the packet </a:t>
            </a:r>
            <a:r>
              <a:rPr lang="en-US" dirty="0" smtClean="0"/>
              <a:t>flow</a:t>
            </a:r>
          </a:p>
          <a:p>
            <a:pPr lvl="1"/>
            <a:r>
              <a:rPr lang="en-US" dirty="0" smtClean="0"/>
              <a:t>Which path to take </a:t>
            </a:r>
            <a:r>
              <a:rPr lang="mr-IN" dirty="0" smtClean="0"/>
              <a:t>–</a:t>
            </a:r>
            <a:r>
              <a:rPr lang="en-US" dirty="0" smtClean="0"/>
              <a:t> low-latency, high bandwidth, etc.</a:t>
            </a:r>
          </a:p>
          <a:p>
            <a:pPr lvl="1"/>
            <a:r>
              <a:rPr lang="en-US" dirty="0" smtClean="0"/>
              <a:t>Which services to hit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smtClean="0"/>
              <a:t>Firewall, NAT</a:t>
            </a:r>
            <a:r>
              <a:rPr lang="en-US" dirty="0" smtClean="0"/>
              <a:t>, proxy</a:t>
            </a:r>
            <a:r>
              <a:rPr lang="en-US" dirty="0"/>
              <a:t>, etc</a:t>
            </a:r>
            <a:r>
              <a:rPr lang="en-US" dirty="0" smtClean="0"/>
              <a:t>. (Also called Service chaining)</a:t>
            </a:r>
            <a:endParaRPr lang="en-US" dirty="0"/>
          </a:p>
          <a:p>
            <a:r>
              <a:rPr lang="en-US" dirty="0" smtClean="0"/>
              <a:t>Network </a:t>
            </a:r>
            <a:r>
              <a:rPr lang="en-US" dirty="0"/>
              <a:t>should enforce a strong binding between a packet and its origin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Consistent binding between network addresses and </a:t>
            </a:r>
            <a:r>
              <a:rPr lang="en-US" dirty="0" smtClean="0"/>
              <a:t>hosts even if host changes its network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02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Ethane’s Design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Controller and </a:t>
            </a:r>
            <a:r>
              <a:rPr lang="en-US" dirty="0"/>
              <a:t>Ethane </a:t>
            </a:r>
            <a:r>
              <a:rPr lang="en-US" dirty="0" smtClean="0"/>
              <a:t>switches</a:t>
            </a:r>
            <a:endParaRPr lang="en-US" dirty="0"/>
          </a:p>
        </p:txBody>
      </p:sp>
      <p:pic>
        <p:nvPicPr>
          <p:cNvPr id="4" name="Picture 2" descr="age3image4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3774" y="2932208"/>
            <a:ext cx="5438108" cy="2903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14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Ethane works?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5 basic activities</a:t>
            </a:r>
          </a:p>
          <a:p>
            <a:r>
              <a:rPr lang="en-IN" b="1" dirty="0" smtClean="0"/>
              <a:t>Registration</a:t>
            </a:r>
          </a:p>
          <a:p>
            <a:pPr lvl="1"/>
            <a:r>
              <a:rPr lang="en-IN" dirty="0"/>
              <a:t>H</a:t>
            </a:r>
            <a:r>
              <a:rPr lang="en-IN" dirty="0" smtClean="0"/>
              <a:t>osts</a:t>
            </a:r>
            <a:r>
              <a:rPr lang="en-IN" dirty="0"/>
              <a:t>, users and </a:t>
            </a:r>
            <a:r>
              <a:rPr lang="en-IN" dirty="0" smtClean="0"/>
              <a:t>switches register </a:t>
            </a:r>
            <a:r>
              <a:rPr lang="en-IN" dirty="0"/>
              <a:t>to </a:t>
            </a:r>
            <a:r>
              <a:rPr lang="en-IN" dirty="0" smtClean="0"/>
              <a:t>the controller</a:t>
            </a:r>
            <a:endParaRPr lang="en-US" dirty="0"/>
          </a:p>
          <a:p>
            <a:r>
              <a:rPr lang="en-IN" b="1" dirty="0" smtClean="0"/>
              <a:t>Bootstrapping</a:t>
            </a:r>
          </a:p>
          <a:p>
            <a:pPr lvl="1"/>
            <a:r>
              <a:rPr lang="en-IN" dirty="0" smtClean="0"/>
              <a:t>Tree with </a:t>
            </a:r>
            <a:r>
              <a:rPr lang="en-IN" dirty="0" smtClean="0"/>
              <a:t>controller as root</a:t>
            </a:r>
          </a:p>
          <a:p>
            <a:pPr lvl="1"/>
            <a:r>
              <a:rPr lang="en-IN" dirty="0" smtClean="0"/>
              <a:t>Switches </a:t>
            </a:r>
            <a:r>
              <a:rPr lang="en-IN" dirty="0"/>
              <a:t>connect to controller to setup secure </a:t>
            </a:r>
            <a:r>
              <a:rPr lang="en-IN" dirty="0" smtClean="0"/>
              <a:t>channel</a:t>
            </a:r>
            <a:endParaRPr lang="en-IN" dirty="0"/>
          </a:p>
          <a:p>
            <a:r>
              <a:rPr lang="en-IN" b="1" dirty="0" smtClean="0"/>
              <a:t>Authentication</a:t>
            </a:r>
          </a:p>
          <a:p>
            <a:pPr lvl="1"/>
            <a:r>
              <a:rPr lang="en-IN" dirty="0"/>
              <a:t>Controller intercepts DHCP </a:t>
            </a:r>
            <a:r>
              <a:rPr lang="en-IN" dirty="0" smtClean="0"/>
              <a:t>setup packets </a:t>
            </a:r>
            <a:r>
              <a:rPr lang="en-IN" dirty="0"/>
              <a:t>- </a:t>
            </a:r>
            <a:r>
              <a:rPr lang="en-IN" dirty="0" smtClean="0"/>
              <a:t>associates </a:t>
            </a:r>
            <a:r>
              <a:rPr lang="en-IN" dirty="0"/>
              <a:t>host to IP, IP to MAC, MAC to </a:t>
            </a:r>
            <a:r>
              <a:rPr lang="en-IN" dirty="0" smtClean="0"/>
              <a:t>switch port mappings.</a:t>
            </a:r>
          </a:p>
          <a:p>
            <a:r>
              <a:rPr lang="en-IN" b="1" dirty="0" smtClean="0"/>
              <a:t>Flow Setup</a:t>
            </a:r>
          </a:p>
          <a:p>
            <a:pPr lvl="1"/>
            <a:r>
              <a:rPr lang="en-IN" dirty="0"/>
              <a:t>Controller decides whether to allow or deny </a:t>
            </a:r>
            <a:r>
              <a:rPr lang="en-IN" dirty="0" smtClean="0"/>
              <a:t>flows</a:t>
            </a:r>
            <a:endParaRPr lang="en-IN" dirty="0"/>
          </a:p>
          <a:p>
            <a:r>
              <a:rPr lang="en-IN" b="1" dirty="0" smtClean="0"/>
              <a:t>Forwarding</a:t>
            </a:r>
          </a:p>
          <a:p>
            <a:pPr lvl="1"/>
            <a:r>
              <a:rPr lang="en-IN" dirty="0" smtClean="0"/>
              <a:t>If a flow is allowed, rules to allow traffic are installed on switches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583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Ethane works?</a:t>
            </a:r>
            <a:endParaRPr lang="en-US" b="1" dirty="0"/>
          </a:p>
        </p:txBody>
      </p:sp>
      <p:pic>
        <p:nvPicPr>
          <p:cNvPr id="1026" name="Picture 2" descr="age3image42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2102644"/>
            <a:ext cx="7112000" cy="379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0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 of Ethane deployment</a:t>
            </a:r>
            <a:endParaRPr lang="en-US" b="1" dirty="0"/>
          </a:p>
        </p:txBody>
      </p:sp>
      <p:pic>
        <p:nvPicPr>
          <p:cNvPr id="5122" name="Picture 2" descr="age3image59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2" y="1774826"/>
            <a:ext cx="6276975" cy="413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52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Ethane Switch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L2 - Dumb </a:t>
            </a:r>
            <a:r>
              <a:rPr lang="en-IN" dirty="0"/>
              <a:t>switches - no STP, L2 Learning, VLAN support</a:t>
            </a:r>
          </a:p>
          <a:p>
            <a:r>
              <a:rPr lang="en-IN" dirty="0" smtClean="0"/>
              <a:t>L3 - Dumb </a:t>
            </a:r>
            <a:r>
              <a:rPr lang="en-IN" dirty="0"/>
              <a:t>routers - no OSPF, RIP, ACLs, NAT, </a:t>
            </a:r>
            <a:r>
              <a:rPr lang="en-IN" dirty="0" smtClean="0"/>
              <a:t>etc.</a:t>
            </a:r>
          </a:p>
          <a:p>
            <a:r>
              <a:rPr lang="en-IN" dirty="0"/>
              <a:t>Flow tables and </a:t>
            </a:r>
            <a:r>
              <a:rPr lang="en-IN" dirty="0" smtClean="0"/>
              <a:t>entries</a:t>
            </a:r>
          </a:p>
          <a:p>
            <a:pPr lvl="1"/>
            <a:r>
              <a:rPr lang="en-IN" dirty="0"/>
              <a:t>Match and action pairs with per-flow </a:t>
            </a:r>
            <a:r>
              <a:rPr lang="en-IN" dirty="0" smtClean="0"/>
              <a:t>stats</a:t>
            </a:r>
          </a:p>
          <a:p>
            <a:pPr lvl="1"/>
            <a:r>
              <a:rPr lang="en-IN" dirty="0"/>
              <a:t>Drop, flood, send it to a port or send it to controller</a:t>
            </a:r>
          </a:p>
          <a:p>
            <a:pPr lvl="1"/>
            <a:r>
              <a:rPr lang="en-IN" dirty="0"/>
              <a:t>Queue packets in a particular queue</a:t>
            </a:r>
          </a:p>
          <a:p>
            <a:pPr lvl="1"/>
            <a:r>
              <a:rPr lang="en-IN" dirty="0"/>
              <a:t>Address </a:t>
            </a:r>
            <a:r>
              <a:rPr lang="en-IN" dirty="0" smtClean="0"/>
              <a:t>translations	</a:t>
            </a:r>
            <a:endParaRPr lang="en-IN" dirty="0"/>
          </a:p>
          <a:p>
            <a:r>
              <a:rPr lang="en-IN" dirty="0"/>
              <a:t>Logical switch manager</a:t>
            </a:r>
          </a:p>
          <a:p>
            <a:pPr lvl="1"/>
            <a:r>
              <a:rPr lang="en-IN" dirty="0"/>
              <a:t>A process inside a switch to talk to </a:t>
            </a:r>
            <a:r>
              <a:rPr lang="en-IN" dirty="0" smtClean="0"/>
              <a:t>controller to update link status, neighbours, etc.</a:t>
            </a:r>
            <a:endParaRPr lang="en-IN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195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696</Words>
  <Application>Microsoft Macintosh PowerPoint</Application>
  <PresentationFormat>Widescreen</PresentationFormat>
  <Paragraphs>97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Calibri Light</vt:lpstr>
      <vt:lpstr>Mangal</vt:lpstr>
      <vt:lpstr>Arial</vt:lpstr>
      <vt:lpstr>Office Theme</vt:lpstr>
      <vt:lpstr>ETHANE: TAKING CONTROL OF THE ENTERPRISE</vt:lpstr>
      <vt:lpstr>Why Network Control and Management is Important for enterprise networks?</vt:lpstr>
      <vt:lpstr>Problems with traditional ways to manage networks</vt:lpstr>
      <vt:lpstr>Ethane’s Fundamental principles</vt:lpstr>
      <vt:lpstr>Ethane’s Design</vt:lpstr>
      <vt:lpstr>How Ethane works?</vt:lpstr>
      <vt:lpstr>How Ethane works?</vt:lpstr>
      <vt:lpstr>Example of Ethane deployment</vt:lpstr>
      <vt:lpstr>Ethane Switch </vt:lpstr>
      <vt:lpstr>Ethane Controller </vt:lpstr>
      <vt:lpstr> Replicating the controller: Fault-tolerance and scalability </vt:lpstr>
      <vt:lpstr>Policy Language </vt:lpstr>
      <vt:lpstr> Prototype and deployment </vt:lpstr>
      <vt:lpstr>Frequency of flow setup requests</vt:lpstr>
      <vt:lpstr>Flow request rate</vt:lpstr>
      <vt:lpstr>Performance during failures</vt:lpstr>
      <vt:lpstr>Active flows in switches</vt:lpstr>
      <vt:lpstr>Shortcomings</vt:lpstr>
      <vt:lpstr>Conclusion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ETHANE: TAKING CONTROL OF THE ENTERPRISE</dc:title>
  <dc:creator>Vamshi Reddy</dc:creator>
  <cp:lastModifiedBy>Vamshi Reddy</cp:lastModifiedBy>
  <cp:revision>34</cp:revision>
  <dcterms:created xsi:type="dcterms:W3CDTF">2017-02-03T03:25:57Z</dcterms:created>
  <dcterms:modified xsi:type="dcterms:W3CDTF">2017-02-03T14:23:15Z</dcterms:modified>
</cp:coreProperties>
</file>