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7" r:id="rId4"/>
    <p:sldId id="260" r:id="rId5"/>
    <p:sldId id="262" r:id="rId6"/>
    <p:sldId id="263" r:id="rId7"/>
    <p:sldId id="267" r:id="rId8"/>
    <p:sldId id="269" r:id="rId9"/>
    <p:sldId id="270" r:id="rId10"/>
    <p:sldId id="268" r:id="rId11"/>
    <p:sldId id="272" r:id="rId12"/>
    <p:sldId id="264" r:id="rId13"/>
    <p:sldId id="273" r:id="rId14"/>
    <p:sldId id="274" r:id="rId15"/>
    <p:sldId id="275" r:id="rId16"/>
    <p:sldId id="276" r:id="rId17"/>
    <p:sldId id="265" r:id="rId18"/>
    <p:sldId id="271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07"/>
    <p:restoredTop sz="94643"/>
  </p:normalViewPr>
  <p:slideViewPr>
    <p:cSldViewPr snapToGrid="0" snapToObjects="1">
      <p:cViewPr>
        <p:scale>
          <a:sx n="100" d="100"/>
          <a:sy n="100" d="100"/>
        </p:scale>
        <p:origin x="16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2815-6DA2-E846-BCB8-A6420039389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9972-0829-B04D-B4B7-D3D049213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1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1979-0183-E24E-9470-5A88328C9F42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5263-027F-A04E-9A3D-764F273F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43" y="1122363"/>
            <a:ext cx="10080171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RouteBricks</a:t>
            </a:r>
            <a:r>
              <a:rPr lang="en-US" dirty="0" smtClean="0"/>
              <a:t>: Exploiting Parallelism To Scale Software Routers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61088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sz="3200" dirty="0" smtClean="0"/>
          </a:p>
          <a:p>
            <a:pPr algn="r"/>
            <a:r>
              <a:rPr lang="en-US" sz="3200" dirty="0" smtClean="0"/>
              <a:t>Mihai </a:t>
            </a:r>
            <a:r>
              <a:rPr lang="en-US" sz="3200" dirty="0" err="1" smtClean="0"/>
              <a:t>Dobrescu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et al.</a:t>
            </a:r>
          </a:p>
          <a:p>
            <a:pPr algn="r"/>
            <a:r>
              <a:rPr lang="en-US" dirty="0" smtClean="0"/>
              <a:t>SOSP 2009 Best Paper</a:t>
            </a:r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r>
              <a:rPr lang="en-US" dirty="0" err="1" smtClean="0"/>
              <a:t>Presentor</a:t>
            </a:r>
            <a:r>
              <a:rPr lang="en-US" dirty="0" smtClean="0"/>
              <a:t> : Hun </a:t>
            </a:r>
            <a:r>
              <a:rPr lang="en-US" dirty="0" err="1" smtClean="0"/>
              <a:t>Namkung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2. </a:t>
            </a:r>
            <a:r>
              <a:rPr lang="en-US" dirty="0"/>
              <a:t>Parallelizing Across Servers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2.4 Extend VLB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00" y="3936522"/>
            <a:ext cx="4131366" cy="2540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44" y="3936522"/>
            <a:ext cx="4709565" cy="232459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807452" y="6305443"/>
            <a:ext cx="3799114" cy="342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1. Single server handle multiple ports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91991" y="6287626"/>
            <a:ext cx="3416392" cy="34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2. Add more layer as you need</a:t>
            </a:r>
            <a:endParaRPr lang="en-US" sz="1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22007" y="2035379"/>
            <a:ext cx="9154544" cy="1965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Off-the-shelf PCs-&gt; limited number of </a:t>
            </a:r>
            <a:r>
              <a:rPr lang="en-US" sz="2400" dirty="0" err="1" smtClean="0"/>
              <a:t>PCIe</a:t>
            </a:r>
            <a:r>
              <a:rPr lang="en-US" sz="2400" dirty="0" smtClean="0"/>
              <a:t> slots (</a:t>
            </a:r>
            <a:r>
              <a:rPr lang="en-US" sz="2400" dirty="0" err="1" smtClean="0"/>
              <a:t>i.e</a:t>
            </a:r>
            <a:r>
              <a:rPr lang="en-US" sz="2400" dirty="0" smtClean="0"/>
              <a:t> 5 NICs)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By combining both techniques, any number of ports(</a:t>
            </a:r>
            <a:r>
              <a:rPr lang="en-US" sz="2400" dirty="0" err="1" smtClean="0"/>
              <a:t>ie</a:t>
            </a:r>
            <a:r>
              <a:rPr lang="en-US" sz="2400" dirty="0" smtClean="0"/>
              <a:t>, N=32 or N=1024) can be supported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Tradeoff : throughput will be degraded (each server need increased capacity)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36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dirty="0" smtClean="0"/>
              <a:t>Parallelizing Within Servers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smtClean="0"/>
              <a:t>3</a:t>
            </a:r>
            <a:r>
              <a:rPr lang="en-US" sz="3000" dirty="0" smtClean="0"/>
              <a:t>.</a:t>
            </a:r>
            <a:r>
              <a:rPr lang="en-US" altLang="ko-KR" sz="3000" dirty="0" smtClean="0"/>
              <a:t>1</a:t>
            </a:r>
            <a:r>
              <a:rPr lang="en-US" sz="3000" dirty="0" smtClean="0"/>
              <a:t> NUMA architecture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86" y="2040581"/>
            <a:ext cx="7645035" cy="4817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78920" y="3385523"/>
            <a:ext cx="392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3200" smtClean="0"/>
              <a:t>Sheer forwarding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692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dirty="0" smtClean="0"/>
              <a:t>Parallelizing Within Servers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6" y="1693709"/>
            <a:ext cx="6825178" cy="49358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smtClean="0"/>
              <a:t>3</a:t>
            </a:r>
            <a:r>
              <a:rPr lang="en-US" sz="3000" dirty="0" smtClean="0"/>
              <a:t>.</a:t>
            </a:r>
            <a:r>
              <a:rPr lang="en-US" altLang="ko-KR" sz="3000" dirty="0" smtClean="0"/>
              <a:t>2</a:t>
            </a:r>
            <a:r>
              <a:rPr lang="en-US" sz="3000" dirty="0" smtClean="0"/>
              <a:t> Result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980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dirty="0" smtClean="0"/>
              <a:t>Parallelizing Within Servers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smtClean="0"/>
              <a:t>3</a:t>
            </a:r>
            <a:r>
              <a:rPr lang="en-US" sz="3000" dirty="0" smtClean="0"/>
              <a:t>.</a:t>
            </a:r>
            <a:r>
              <a:rPr lang="en-US" altLang="ko-KR" sz="3000" dirty="0" smtClean="0"/>
              <a:t>3</a:t>
            </a:r>
            <a:r>
              <a:rPr lang="en-US" sz="3000" dirty="0" smtClean="0"/>
              <a:t> Batch Processing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83" y="2008868"/>
            <a:ext cx="7950200" cy="427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0010" y="5857103"/>
            <a:ext cx="609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§"/>
            </a:pPr>
            <a:r>
              <a:rPr lang="en-US" sz="3200" smtClean="0"/>
              <a:t>Result : 1.3Gbps </a:t>
            </a:r>
            <a:r>
              <a:rPr lang="en-US" sz="3200" dirty="0" smtClean="0"/>
              <a:t>-&gt; 3Gbps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8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dirty="0" smtClean="0"/>
              <a:t>Parallelizing Within Servers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smtClean="0"/>
              <a:t>3</a:t>
            </a:r>
            <a:r>
              <a:rPr lang="en-US" sz="3000" dirty="0" smtClean="0"/>
              <a:t>.</a:t>
            </a:r>
            <a:r>
              <a:rPr lang="en-US" altLang="ko-KR" sz="3000" dirty="0" smtClean="0"/>
              <a:t>4</a:t>
            </a:r>
            <a:r>
              <a:rPr lang="en-US" sz="3000" dirty="0" smtClean="0"/>
              <a:t> Multiple Queues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41" y="2462770"/>
            <a:ext cx="4432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dirty="0" smtClean="0"/>
              <a:t>Parallelizing Within Servers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smtClean="0"/>
              <a:t>3</a:t>
            </a:r>
            <a:r>
              <a:rPr lang="en-US" sz="3000" dirty="0" smtClean="0"/>
              <a:t>.</a:t>
            </a:r>
            <a:r>
              <a:rPr lang="en-US" altLang="ko-KR" sz="3000" dirty="0" smtClean="0"/>
              <a:t>4</a:t>
            </a:r>
            <a:r>
              <a:rPr lang="en-US" sz="3000" dirty="0" smtClean="0"/>
              <a:t> Multiple Queues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8" y="2725879"/>
            <a:ext cx="53467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38" y="3044059"/>
            <a:ext cx="5575300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0346" y="4617423"/>
            <a:ext cx="4518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3200" dirty="0" smtClean="0"/>
              <a:t>1 port, 2 cores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3200" dirty="0" smtClean="0"/>
              <a:t>Synchronization overhead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81567" y="4637282"/>
            <a:ext cx="3921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ko-KR" sz="3200" dirty="0" smtClean="0"/>
              <a:t>1 packet</a:t>
            </a:r>
            <a:r>
              <a:rPr lang="en-US" sz="3200" dirty="0" smtClean="0"/>
              <a:t> , 2 cores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3200" dirty="0" smtClean="0"/>
              <a:t>Cache misses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44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dirty="0" smtClean="0"/>
              <a:t>Parallelizing Within Servers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1372507"/>
            <a:ext cx="781878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smtClean="0"/>
              <a:t>3</a:t>
            </a:r>
            <a:r>
              <a:rPr lang="en-US" sz="3000" dirty="0" smtClean="0"/>
              <a:t>.</a:t>
            </a:r>
            <a:r>
              <a:rPr lang="en-US" altLang="ko-KR" sz="3000" dirty="0" smtClean="0"/>
              <a:t>4</a:t>
            </a:r>
            <a:r>
              <a:rPr lang="en-US" sz="3000" dirty="0" smtClean="0"/>
              <a:t> Multiple Queues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2119791"/>
            <a:ext cx="6692900" cy="367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964" y="3016250"/>
            <a:ext cx="4889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Wingdings" charset="2"/>
              <a:buChar char="§"/>
            </a:pPr>
            <a:r>
              <a:rPr lang="en-US" sz="3200" dirty="0"/>
              <a:t>Rule1. 1 core per </a:t>
            </a:r>
            <a:r>
              <a:rPr lang="en-US" sz="3200" dirty="0" smtClean="0"/>
              <a:t>packet</a:t>
            </a:r>
          </a:p>
          <a:p>
            <a:pPr marL="514350" indent="-514350">
              <a:buFont typeface="Wingdings" charset="2"/>
              <a:buChar char="§"/>
            </a:pPr>
            <a:r>
              <a:rPr lang="en-US" sz="3200" dirty="0" smtClean="0"/>
              <a:t>Rule2. </a:t>
            </a:r>
            <a:r>
              <a:rPr lang="en-US" sz="3200" dirty="0"/>
              <a:t>1 core per </a:t>
            </a:r>
            <a:r>
              <a:rPr lang="en-US" sz="3200" dirty="0" smtClean="0"/>
              <a:t>queue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3200" dirty="0"/>
          </a:p>
          <a:p>
            <a:pPr marL="514350" indent="-514350" algn="ctr"/>
            <a:r>
              <a:rPr lang="en-US" sz="3200" dirty="0"/>
              <a:t>Result : </a:t>
            </a:r>
            <a:r>
              <a:rPr lang="en-US" sz="3200" dirty="0" smtClean="0"/>
              <a:t>3Gbps </a:t>
            </a:r>
            <a:r>
              <a:rPr lang="en-US" sz="3200" dirty="0"/>
              <a:t>-&gt; </a:t>
            </a:r>
            <a:r>
              <a:rPr lang="en-US" sz="3200" dirty="0" smtClean="0"/>
              <a:t>9.7Gbps</a:t>
            </a:r>
            <a:endParaRPr lang="en-US" sz="3200" dirty="0"/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en-US" altLang="ko-KR" dirty="0" smtClean="0"/>
              <a:t>Evaluation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372507"/>
            <a:ext cx="720634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4</a:t>
            </a:r>
            <a:r>
              <a:rPr lang="en-US" sz="3200" dirty="0" smtClean="0"/>
              <a:t>.1 Single-server performance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07" y="2235200"/>
            <a:ext cx="7325927" cy="431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723" y="4833257"/>
            <a:ext cx="703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Need to divide by three because there are 3 layers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33205" y="4191990"/>
            <a:ext cx="2108695" cy="1777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15096" y="4191990"/>
            <a:ext cx="1615704" cy="1370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en-US" altLang="ko-KR" dirty="0" smtClean="0"/>
              <a:t>Evaluation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372507"/>
            <a:ext cx="720634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4</a:t>
            </a:r>
            <a:r>
              <a:rPr lang="en-US" sz="3200" dirty="0" smtClean="0"/>
              <a:t>.2 With upcoming servers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125524"/>
            <a:ext cx="6390574" cy="39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dirty="0" smtClean="0"/>
              <a:t>5.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Conclusion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915" y="1962537"/>
            <a:ext cx="8945325" cy="396239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Scalable and fast software switch utilizing the state of the art HW(NUMA, multiple queue NIC cards)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Programmable with click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Performance is not close to HW router, but it shows SW router’s future potential.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Introduction</a:t>
            </a: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Parallelizing Across Servers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Parallelizing Within Servers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Evaluation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Conclusion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24" y="3992563"/>
            <a:ext cx="4318168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1" y="3555763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Router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6075754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RouteBricks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0400" y="5992844"/>
            <a:ext cx="673431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Many of the contents are from SOSP 2009 Slides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24" y="1346578"/>
            <a:ext cx="4318168" cy="22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Introduction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Parallelizing Across Servers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Parallelizing Within Servers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Evaluation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dirty="0" smtClean="0"/>
              <a:t>Conclusion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24" y="3992563"/>
            <a:ext cx="4318168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1" y="3555763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Router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6075754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RouteBricks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0400" y="5992844"/>
            <a:ext cx="6734314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Many of the contents are from SOSP 2009 Slides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24" y="1346578"/>
            <a:ext cx="4318168" cy="220997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73700" y="2984500"/>
            <a:ext cx="3335407" cy="20455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73700" y="3820074"/>
            <a:ext cx="2387600" cy="181966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065" y="2172153"/>
            <a:ext cx="8719457" cy="431809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HW router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Throughput : </a:t>
            </a:r>
            <a:r>
              <a:rPr lang="en-US" dirty="0" err="1" smtClean="0"/>
              <a:t>Tbps</a:t>
            </a:r>
            <a:endParaRPr lang="en-US" dirty="0" smtClean="0"/>
          </a:p>
          <a:p>
            <a:pPr lvl="1"/>
            <a:r>
              <a:rPr lang="en-US" dirty="0" smtClean="0"/>
              <a:t>No programmability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SW router</a:t>
            </a:r>
          </a:p>
          <a:p>
            <a:pPr lvl="1"/>
            <a:r>
              <a:rPr lang="en-US" dirty="0" smtClean="0"/>
              <a:t>Throughput &lt; 10Gbps</a:t>
            </a:r>
          </a:p>
          <a:p>
            <a:pPr lvl="1"/>
            <a:r>
              <a:rPr lang="en-US" dirty="0" smtClean="0"/>
              <a:t>General-purpose CPUs</a:t>
            </a:r>
          </a:p>
          <a:p>
            <a:pPr lvl="1"/>
            <a:r>
              <a:rPr lang="en-US" dirty="0" smtClean="0"/>
              <a:t>Programmable</a:t>
            </a:r>
          </a:p>
          <a:p>
            <a:pPr lvl="2"/>
            <a:r>
              <a:rPr lang="en-US" dirty="0" smtClean="0"/>
              <a:t>New network services / Research innovation / Management /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5400" y="1372507"/>
            <a:ext cx="720634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1.1 HW router vs SW router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9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336" y="2172153"/>
            <a:ext cx="8945325" cy="39623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Off-the-shelf PCs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Uses Purely general</a:t>
            </a:r>
            <a:r>
              <a:rPr lang="ko-KR" altLang="en-US" dirty="0" smtClean="0"/>
              <a:t> </a:t>
            </a:r>
            <a:r>
              <a:rPr lang="en-US" altLang="ko-KR" dirty="0" smtClean="0"/>
              <a:t>purpose CPUs</a:t>
            </a:r>
            <a:r>
              <a:rPr lang="en-US" dirty="0" smtClean="0"/>
              <a:t>, purely software router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Advantage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Familiar programming environment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Large-volume manufacturers, thus low cost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Rapid advances in technology/features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Can this approach achieve </a:t>
            </a:r>
            <a:r>
              <a:rPr lang="en-US" dirty="0" err="1" smtClean="0"/>
              <a:t>Tbps</a:t>
            </a:r>
            <a:r>
              <a:rPr lang="en-US" dirty="0" smtClean="0"/>
              <a:t>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Goal : achieve performance/scalability as much as possible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372507"/>
            <a:ext cx="720634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1.2 </a:t>
            </a:r>
            <a:r>
              <a:rPr lang="en-US" sz="3200" dirty="0" err="1" smtClean="0"/>
              <a:t>RouteBricks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32" y="3016250"/>
            <a:ext cx="4318168" cy="218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08987" y="5015984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RouteBricks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2. </a:t>
            </a:r>
            <a:r>
              <a:rPr lang="en-US" dirty="0"/>
              <a:t>Parallelizing Across Servers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372507"/>
            <a:ext cx="720634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2.1 Requirements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15" y="2008868"/>
            <a:ext cx="5391594" cy="27274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60336" y="4736274"/>
            <a:ext cx="9641064" cy="13982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Internal link rates &lt; R </a:t>
            </a:r>
            <a:r>
              <a:rPr lang="en-US" sz="2400" dirty="0" smtClean="0"/>
              <a:t>(low cost)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Per-server processing rate : c x R </a:t>
            </a:r>
            <a:r>
              <a:rPr lang="en-US" altLang="ko-KR" sz="2200" dirty="0" smtClean="0"/>
              <a:t>(where c &gt; 1, independent from N, scalability)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Per-serve</a:t>
            </a:r>
            <a:r>
              <a:rPr lang="en-US" dirty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fanout</a:t>
            </a:r>
            <a:r>
              <a:rPr lang="en-US" dirty="0" smtClean="0"/>
              <a:t> : constant </a:t>
            </a:r>
            <a:r>
              <a:rPr lang="en-US" sz="2400" dirty="0" smtClean="0"/>
              <a:t>(scalability)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2. </a:t>
            </a:r>
            <a:r>
              <a:rPr lang="en-US" dirty="0"/>
              <a:t>Parallelizing Across Servers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372507"/>
            <a:ext cx="7206343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2.2 A Naïve Solution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05771" y="4706457"/>
                <a:ext cx="6393061" cy="591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internal links of capacity R, not cost efficient.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5771" y="4706457"/>
                <a:ext cx="6393061" cy="591100"/>
              </a:xfrm>
              <a:blipFill rotWithShape="0">
                <a:blip r:embed="rId2"/>
                <a:stretch>
                  <a:fillRect t="-5155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91" y="2098893"/>
            <a:ext cx="5653157" cy="23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2. </a:t>
            </a:r>
            <a:r>
              <a:rPr lang="en-US" dirty="0"/>
              <a:t>Parallelizing Across Servers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372507"/>
            <a:ext cx="7729330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2.3 Better Solution </a:t>
            </a:r>
            <a:r>
              <a:rPr lang="mr-IN" sz="3200" dirty="0" smtClean="0"/>
              <a:t>–</a:t>
            </a:r>
            <a:r>
              <a:rPr lang="en-US" sz="3200" dirty="0" smtClean="0"/>
              <a:t> VLB(Valiant Load Balancing)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13" y="2008868"/>
            <a:ext cx="6326715" cy="2887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792" y="6488668"/>
            <a:ext cx="745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Valiant et al. Universal Schemes for Parallel Communication.  (STOC), 1981.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5771" y="4706457"/>
            <a:ext cx="6393061" cy="9652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One more layer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Link capacity R -&gt; R/N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23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2. </a:t>
            </a:r>
            <a:r>
              <a:rPr lang="en-US" dirty="0"/>
              <a:t>Parallelizing Across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89885" y="4885360"/>
                <a:ext cx="8286567" cy="1451939"/>
              </a:xfrm>
            </p:spPr>
            <p:txBody>
              <a:bodyPr>
                <a:normAutofit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internal links of R/N, more cost efficient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Does not solve limited </a:t>
                </a:r>
                <a:r>
                  <a:rPr lang="en-US" dirty="0" err="1" smtClean="0"/>
                  <a:t>fanout</a:t>
                </a:r>
                <a:r>
                  <a:rPr lang="en-US" dirty="0" smtClean="0"/>
                  <a:t> problem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9885" y="4885360"/>
                <a:ext cx="8286567" cy="1451939"/>
              </a:xfrm>
              <a:blipFill rotWithShape="0">
                <a:blip r:embed="rId2"/>
                <a:stretch>
                  <a:fillRect l="-1325" t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85" y="2043251"/>
            <a:ext cx="6086706" cy="252990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1372507"/>
            <a:ext cx="7729330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2.3 Better Solution </a:t>
            </a:r>
            <a:r>
              <a:rPr lang="mr-IN" sz="3200" dirty="0" smtClean="0"/>
              <a:t>–</a:t>
            </a:r>
            <a:r>
              <a:rPr lang="en-US" sz="3200" dirty="0" smtClean="0"/>
              <a:t> VLB(Valiant Load Balancing)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75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499</Words>
  <Application>Microsoft Macintosh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Cambria Math</vt:lpstr>
      <vt:lpstr>Mangal</vt:lpstr>
      <vt:lpstr>Wingdings</vt:lpstr>
      <vt:lpstr>맑은 고딕</vt:lpstr>
      <vt:lpstr>Arial</vt:lpstr>
      <vt:lpstr>Office Theme</vt:lpstr>
      <vt:lpstr>RouteBricks: Exploiting Parallelism To Scale Software Routers</vt:lpstr>
      <vt:lpstr>Contents</vt:lpstr>
      <vt:lpstr>Contents</vt:lpstr>
      <vt:lpstr>1. Introduction</vt:lpstr>
      <vt:lpstr>1. Introduction</vt:lpstr>
      <vt:lpstr>2. Parallelizing Across Servers</vt:lpstr>
      <vt:lpstr>2. Parallelizing Across Servers</vt:lpstr>
      <vt:lpstr>2. Parallelizing Across Servers</vt:lpstr>
      <vt:lpstr>2. Parallelizing Across Servers</vt:lpstr>
      <vt:lpstr>2. Parallelizing Across Servers</vt:lpstr>
      <vt:lpstr>3. Parallelizing Within Servers</vt:lpstr>
      <vt:lpstr>3. Parallelizing Within Servers</vt:lpstr>
      <vt:lpstr>3. Parallelizing Within Servers</vt:lpstr>
      <vt:lpstr>3. Parallelizing Within Servers</vt:lpstr>
      <vt:lpstr>3. Parallelizing Within Servers</vt:lpstr>
      <vt:lpstr>3. Parallelizing Within Servers</vt:lpstr>
      <vt:lpstr>4. Evaluation</vt:lpstr>
      <vt:lpstr>4. Evaluation</vt:lpstr>
      <vt:lpstr>5. Conclusion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RouteBricks: Exploiting Parallelism To Scale Software Routers</dc:title>
  <dc:creator>hnamkung15@gmail.com</dc:creator>
  <cp:lastModifiedBy>hnamkung15@gmail.com</cp:lastModifiedBy>
  <cp:revision>121</cp:revision>
  <dcterms:created xsi:type="dcterms:W3CDTF">2017-01-30T03:00:37Z</dcterms:created>
  <dcterms:modified xsi:type="dcterms:W3CDTF">2017-01-30T15:31:47Z</dcterms:modified>
</cp:coreProperties>
</file>