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tags/tag22.xml" ContentType="application/vnd.openxmlformats-officedocument.presentationml.tags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notesSlides/notesSlide37.xml" ContentType="application/vnd.openxmlformats-officedocument.presentationml.notesSlide+xml"/>
  <Override PartName="/ppt/tags/tag26.xml" ContentType="application/vnd.openxmlformats-officedocument.presentationml.tags+xml"/>
  <Override PartName="/ppt/notesSlides/notesSlide38.xml" ContentType="application/vnd.openxmlformats-officedocument.presentationml.notesSlide+xml"/>
  <Override PartName="/ppt/tags/tag27.xml" ContentType="application/vnd.openxmlformats-officedocument.presentationml.tags+xml"/>
  <Override PartName="/ppt/notesSlides/notesSlide39.xml" ContentType="application/vnd.openxmlformats-officedocument.presentationml.notesSlide+xml"/>
  <Override PartName="/ppt/tags/tag28.xml" ContentType="application/vnd.openxmlformats-officedocument.presentationml.tags+xml"/>
  <Override PartName="/ppt/notesSlides/notesSlide40.xml" ContentType="application/vnd.openxmlformats-officedocument.presentationml.notesSlide+xml"/>
  <Override PartName="/ppt/tags/tag2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78"/>
  </p:notesMasterIdLst>
  <p:handoutMasterIdLst>
    <p:handoutMasterId r:id="rId79"/>
  </p:handoutMasterIdLst>
  <p:sldIdLst>
    <p:sldId id="401" r:id="rId2"/>
    <p:sldId id="49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25" r:id="rId16"/>
    <p:sldId id="523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4" r:id="rId30"/>
    <p:sldId id="413" r:id="rId31"/>
    <p:sldId id="414" r:id="rId32"/>
    <p:sldId id="415" r:id="rId33"/>
    <p:sldId id="417" r:id="rId34"/>
    <p:sldId id="418" r:id="rId35"/>
    <p:sldId id="420" r:id="rId36"/>
    <p:sldId id="421" r:id="rId37"/>
    <p:sldId id="422" r:id="rId38"/>
    <p:sldId id="423" r:id="rId39"/>
    <p:sldId id="435" r:id="rId40"/>
    <p:sldId id="526" r:id="rId41"/>
    <p:sldId id="437" r:id="rId42"/>
    <p:sldId id="465" r:id="rId43"/>
    <p:sldId id="466" r:id="rId44"/>
    <p:sldId id="478" r:id="rId45"/>
    <p:sldId id="479" r:id="rId46"/>
    <p:sldId id="480" r:id="rId47"/>
    <p:sldId id="467" r:id="rId48"/>
    <p:sldId id="481" r:id="rId49"/>
    <p:sldId id="482" r:id="rId50"/>
    <p:sldId id="483" r:id="rId51"/>
    <p:sldId id="484" r:id="rId52"/>
    <p:sldId id="485" r:id="rId53"/>
    <p:sldId id="486" r:id="rId54"/>
    <p:sldId id="493" r:id="rId55"/>
    <p:sldId id="527" r:id="rId56"/>
    <p:sldId id="442" r:id="rId57"/>
    <p:sldId id="444" r:id="rId58"/>
    <p:sldId id="487" r:id="rId59"/>
    <p:sldId id="447" r:id="rId60"/>
    <p:sldId id="448" r:id="rId61"/>
    <p:sldId id="450" r:id="rId62"/>
    <p:sldId id="451" r:id="rId63"/>
    <p:sldId id="452" r:id="rId64"/>
    <p:sldId id="454" r:id="rId65"/>
    <p:sldId id="455" r:id="rId66"/>
    <p:sldId id="456" r:id="rId67"/>
    <p:sldId id="494" r:id="rId68"/>
    <p:sldId id="457" r:id="rId69"/>
    <p:sldId id="458" r:id="rId70"/>
    <p:sldId id="459" r:id="rId71"/>
    <p:sldId id="460" r:id="rId72"/>
    <p:sldId id="461" r:id="rId73"/>
    <p:sldId id="462" r:id="rId74"/>
    <p:sldId id="464" r:id="rId75"/>
    <p:sldId id="490" r:id="rId76"/>
    <p:sldId id="491" r:id="rId7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67"/>
  </p:normalViewPr>
  <p:slideViewPr>
    <p:cSldViewPr>
      <p:cViewPr varScale="1">
        <p:scale>
          <a:sx n="81" d="100"/>
          <a:sy n="81" d="100"/>
        </p:scale>
        <p:origin x="1976" y="184"/>
      </p:cViewPr>
      <p:guideLst>
        <p:guide orient="horz" pos="2544"/>
        <p:guide pos="27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1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work\depot\papers\sigcomm09\camera-ready\figs-excel\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4947128283025"/>
          <c:y val="0.0578256233595812"/>
          <c:w val="0.779657221339585"/>
          <c:h val="0.741753198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Fragmentation!$C$1</c:f>
              <c:strCache>
                <c:ptCount val="1"/>
                <c:pt idx="0">
                  <c:v>  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Fragmentation!$C$2:$C$8</c:f>
              <c:numCache>
                <c:formatCode>General</c:formatCode>
                <c:ptCount val="7"/>
                <c:pt idx="0">
                  <c:v>0.739000000000003</c:v>
                </c:pt>
                <c:pt idx="1">
                  <c:v>0.231</c:v>
                </c:pt>
                <c:pt idx="2">
                  <c:v>0.0</c:v>
                </c:pt>
                <c:pt idx="3">
                  <c:v>0.028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Fragmentation!$D$1</c:f>
              <c:strCache>
                <c:ptCount val="1"/>
                <c:pt idx="0">
                  <c:v>  Suburban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Fragmentation!$D$2:$D$8</c:f>
              <c:numCache>
                <c:formatCode>General</c:formatCode>
                <c:ptCount val="7"/>
                <c:pt idx="0">
                  <c:v>0.716000000000001</c:v>
                </c:pt>
                <c:pt idx="1">
                  <c:v>0.15</c:v>
                </c:pt>
                <c:pt idx="2">
                  <c:v>0.056</c:v>
                </c:pt>
                <c:pt idx="3">
                  <c:v>0.056</c:v>
                </c:pt>
                <c:pt idx="4">
                  <c:v>0.0</c:v>
                </c:pt>
                <c:pt idx="5">
                  <c:v>0.0180000000000002</c:v>
                </c:pt>
                <c:pt idx="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Fragmentation!$E$1</c:f>
              <c:strCache>
                <c:ptCount val="1"/>
                <c:pt idx="0">
                  <c:v>  Rural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Fragmentation!$E$2:$E$8</c:f>
              <c:numCache>
                <c:formatCode>General</c:formatCode>
                <c:ptCount val="7"/>
                <c:pt idx="0">
                  <c:v>0.367</c:v>
                </c:pt>
                <c:pt idx="1">
                  <c:v>0.122</c:v>
                </c:pt>
                <c:pt idx="2">
                  <c:v>0.122</c:v>
                </c:pt>
                <c:pt idx="3">
                  <c:v>0.102</c:v>
                </c:pt>
                <c:pt idx="4">
                  <c:v>0.081</c:v>
                </c:pt>
                <c:pt idx="5">
                  <c:v>0.0400000000000001</c:v>
                </c:pt>
                <c:pt idx="6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743008"/>
        <c:axId val="-2123737088"/>
      </c:barChart>
      <c:catAx>
        <c:axId val="-212374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Contiguous Channels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3737088"/>
        <c:crosses val="autoZero"/>
        <c:auto val="1"/>
        <c:lblAlgn val="ctr"/>
        <c:lblOffset val="0"/>
        <c:noMultiLvlLbl val="0"/>
      </c:catAx>
      <c:valAx>
        <c:axId val="-2123737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Spectrum Segments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374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695614135209"/>
          <c:y val="0.0325241961942257"/>
          <c:w val="0.368653238997299"/>
          <c:h val="0.383457386222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DACB095-12BC-0048-9C03-9902FD062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8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70EDC92-0940-FB45-BA1E-20DA52AC7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1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3D58BA9-3555-9B40-9DB5-E95AC920D847}" type="slidenum">
              <a:rPr lang="en-US" altLang="en-US" sz="1300"/>
              <a:pPr eaLnBrk="1" hangingPunct="1"/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2876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MRC maximum ratio combining</a:t>
            </a:r>
          </a:p>
        </p:txBody>
      </p:sp>
    </p:spTree>
    <p:extLst>
      <p:ext uri="{BB962C8B-B14F-4D97-AF65-F5344CB8AC3E}">
        <p14:creationId xmlns:p14="http://schemas.microsoft.com/office/powerpoint/2010/main" val="197744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9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MRC maximum ratio combining; superscript H means Hermition or complex conjugate transpose</a:t>
            </a:r>
          </a:p>
        </p:txBody>
      </p:sp>
    </p:spTree>
    <p:extLst>
      <p:ext uri="{BB962C8B-B14F-4D97-AF65-F5344CB8AC3E}">
        <p14:creationId xmlns:p14="http://schemas.microsoft.com/office/powerpoint/2010/main" val="2104705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C878ACB-AFB8-3249-A784-71A6DB975FB9}" type="slidenum">
              <a:rPr lang="en-US" altLang="en-US" sz="1300"/>
              <a:pPr eaLnBrk="1" hangingPunct="1"/>
              <a:t>30</a:t>
            </a:fld>
            <a:endParaRPr lang="en-US" altLang="en-US" sz="13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just say picks a route, fwd over that route</a:t>
            </a:r>
          </a:p>
        </p:txBody>
      </p:sp>
    </p:spTree>
    <p:extLst>
      <p:ext uri="{BB962C8B-B14F-4D97-AF65-F5344CB8AC3E}">
        <p14:creationId xmlns:p14="http://schemas.microsoft.com/office/powerpoint/2010/main" val="439495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234001C-8DD1-454E-8905-16F504C54D2B}" type="slidenum">
              <a:rPr lang="en-US" altLang="en-US" sz="1300"/>
              <a:pPr eaLnBrk="1" hangingPunct="1"/>
              <a:t>31</a:t>
            </a:fld>
            <a:endParaRPr lang="en-US" altLang="en-US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what</a:t>
            </a:r>
            <a:r>
              <a:rPr lang="ja-JP" altLang="en-US"/>
              <a:t>’</a:t>
            </a:r>
            <a:r>
              <a:rPr lang="en-US" altLang="ja-JP"/>
              <a:t>s really going on is we</a:t>
            </a:r>
            <a:r>
              <a:rPr lang="ja-JP" altLang="en-US"/>
              <a:t>’</a:t>
            </a:r>
            <a:r>
              <a:rPr lang="en-US" altLang="ja-JP"/>
              <a:t>re abstracting </a:t>
            </a:r>
            <a:r>
              <a:rPr lang="en-US" altLang="ja-JP">
                <a:sym typeface="Wingdings" charset="2"/>
              </a:rPr>
              <a:t> as youall know, radios don</a:t>
            </a:r>
            <a:r>
              <a:rPr lang="ja-JP" altLang="en-US">
                <a:sym typeface="Wingdings" charset="2"/>
              </a:rPr>
              <a:t>’</a:t>
            </a:r>
            <a:r>
              <a:rPr lang="en-US" altLang="ja-JP">
                <a:sym typeface="Wingdings" charset="2"/>
              </a:rPr>
              <a:t>t work like links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068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E8D1565-9857-4D44-8D5F-C9E52F2D7381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say there</a:t>
            </a:r>
            <a:r>
              <a:rPr lang="ja-JP" altLang="en-US"/>
              <a:t>’</a:t>
            </a:r>
            <a:r>
              <a:rPr lang="en-US" altLang="ja-JP"/>
              <a:t>s an opportunity here, take advantage of bcast. spell it out: closest node should reduce the number of tx to get to dest. challenge:: key failure is that two people should not forward. make sure only one guy forwards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43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44E413A-4DF7-5245-A224-620E121E1829}" type="slidenum">
              <a:rPr lang="en-US" altLang="en-US" sz="1300"/>
              <a:pPr eaLnBrk="1" hangingPunct="1"/>
              <a:t>33</a:t>
            </a:fld>
            <a:endParaRPr lang="en-US" alt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new slide earlier, assume figured out design. explore why exor might improve throughput/develop a feel title -&gt; why exor might beat trad routing. </a:t>
            </a:r>
          </a:p>
          <a:p>
            <a:endParaRPr lang="en-US" altLang="en-US"/>
          </a:p>
          <a:p>
            <a:r>
              <a:rPr lang="en-US" altLang="en-US"/>
              <a:t>inverse prop to #trans, up to 4 hops</a:t>
            </a:r>
          </a:p>
        </p:txBody>
      </p:sp>
    </p:spTree>
    <p:extLst>
      <p:ext uri="{BB962C8B-B14F-4D97-AF65-F5344CB8AC3E}">
        <p14:creationId xmlns:p14="http://schemas.microsoft.com/office/powerpoint/2010/main" val="2040747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8732F2A-EFAD-A94F-A219-90DC861F66FA}" type="slidenum">
              <a:rPr lang="en-US" altLang="en-US" sz="1300"/>
              <a:pPr eaLnBrk="1" hangingPunct="1"/>
              <a:t>34</a:t>
            </a:fld>
            <a:endParaRPr lang="en-US" altLang="en-US" sz="13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say this is a contrived example</a:t>
            </a:r>
          </a:p>
        </p:txBody>
      </p:sp>
    </p:spTree>
    <p:extLst>
      <p:ext uri="{BB962C8B-B14F-4D97-AF65-F5344CB8AC3E}">
        <p14:creationId xmlns:p14="http://schemas.microsoft.com/office/powerpoint/2010/main" val="1374091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8F6D8A6-9A35-DB4B-AF67-17BDBEA29768}" type="slidenum">
              <a:rPr lang="en-US" altLang="en-US" sz="1300"/>
              <a:pPr eaLnBrk="1" hangingPunct="1"/>
              <a:t>35</a:t>
            </a:fld>
            <a:endParaRPr lang="en-US" altLang="en-US" sz="13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add circle for source, then some more circles showing next iteration (no </a:t>
            </a:r>
            <a:r>
              <a:rPr lang="en-US" altLang="en-US" dirty="0" err="1"/>
              <a:t>rx</a:t>
            </a:r>
            <a:r>
              <a:rPr lang="en-US" altLang="en-US" dirty="0"/>
              <a:t>/</a:t>
            </a:r>
            <a:r>
              <a:rPr lang="en-US" altLang="en-US" dirty="0" err="1"/>
              <a:t>tx</a:t>
            </a:r>
            <a:r>
              <a:rPr lang="en-US" altLang="en-US" dirty="0"/>
              <a:t> numbers). say at the end, packets go through multiple iteration. add source, add n4. </a:t>
            </a:r>
          </a:p>
        </p:txBody>
      </p:sp>
    </p:spTree>
    <p:extLst>
      <p:ext uri="{BB962C8B-B14F-4D97-AF65-F5344CB8AC3E}">
        <p14:creationId xmlns:p14="http://schemas.microsoft.com/office/powerpoint/2010/main" val="30843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28AB9EA-1495-5141-911E-EC6276649A5D}" type="slidenum">
              <a:rPr lang="en-US" altLang="en-US" sz="1300"/>
              <a:pPr eaLnBrk="1" hangingPunct="1"/>
              <a:t>36</a:t>
            </a:fld>
            <a:endParaRPr lang="en-US" altLang="en-US" sz="13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just say we incude a summary in every packet </a:t>
            </a:r>
          </a:p>
          <a:p>
            <a:r>
              <a:rPr lang="en-US" altLang="en-US"/>
              <a:t>repeated</a:t>
            </a:r>
          </a:p>
          <a:p>
            <a:r>
              <a:rPr lang="en-US" altLang="en-US"/>
              <a:t>cumulative</a:t>
            </a:r>
          </a:p>
          <a:p>
            <a:r>
              <a:rPr lang="en-US" altLang="en-US"/>
              <a:t>simplify: every node is listening, include list to make it more robust</a:t>
            </a:r>
          </a:p>
        </p:txBody>
      </p:sp>
    </p:spTree>
    <p:extLst>
      <p:ext uri="{BB962C8B-B14F-4D97-AF65-F5344CB8AC3E}">
        <p14:creationId xmlns:p14="http://schemas.microsoft.com/office/powerpoint/2010/main" val="193216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A3E26AD-0B42-0946-B625-96F6959AB239}" type="slidenum">
              <a:rPr lang="en-US" altLang="en-US" sz="1300"/>
              <a:pPr eaLnBrk="1" hangingPunct="1"/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81591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7DBE48E-EC3D-C545-BC94-3DDC4213375D}" type="slidenum">
              <a:rPr lang="en-US" altLang="en-US" sz="1300"/>
              <a:pPr eaLnBrk="1" hangingPunct="1"/>
              <a:t>37</a:t>
            </a:fld>
            <a:endParaRPr lang="en-US" altLang="en-US" sz="13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source calculates path etx for each node to dest, talk about dijkstra, sort by lowest etx</a:t>
            </a:r>
          </a:p>
        </p:txBody>
      </p:sp>
    </p:spTree>
    <p:extLst>
      <p:ext uri="{BB962C8B-B14F-4D97-AF65-F5344CB8AC3E}">
        <p14:creationId xmlns:p14="http://schemas.microsoft.com/office/powerpoint/2010/main" val="1771970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4206BF0-CBBA-FF47-8622-21D74E13F2B1}" type="slidenum">
              <a:rPr lang="en-US" altLang="en-US" sz="1300"/>
              <a:pPr eaLnBrk="1" hangingPunct="1"/>
              <a:t>38</a:t>
            </a:fld>
            <a:endParaRPr lang="en-US" altLang="en-US" sz="13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don</a:t>
            </a:r>
            <a:r>
              <a:rPr lang="ja-JP" altLang="en-US"/>
              <a:t>’</a:t>
            </a:r>
            <a:r>
              <a:rPr lang="en-US" altLang="ja-JP"/>
              <a:t>t say we will, say we do. Batching interacts badly with tcp. Internet cloud. NOT using TCP in the middle – spell it out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8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C92-0940-FB45-BA1E-20DA52AC7F8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7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01DB9D3-AB73-3449-A570-141B7F31A062}" type="slidenum">
              <a:rPr lang="en-US" altLang="en-US" sz="1300"/>
              <a:pPr eaLnBrk="1" hangingPunct="1"/>
              <a:t>41</a:t>
            </a:fld>
            <a:endParaRPr lang="en-US" altLang="en-US" sz="13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167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6C9A9AD-35DC-BE40-9E92-4127389846F5}" type="slidenum">
              <a:rPr lang="en-US" altLang="zh-CN" sz="1300">
                <a:ea typeface="SimSun" charset="-122"/>
              </a:rPr>
              <a:pPr eaLnBrk="1" hangingPunct="1"/>
              <a:t>43</a:t>
            </a:fld>
            <a:endParaRPr lang="en-US" altLang="zh-CN" sz="1300">
              <a:ea typeface="SimSun" charset="-122"/>
            </a:endParaRPr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SimSun" charset="-122"/>
              </a:rPr>
              <a:t>Bridge the gap between theory of network coding and practical network design</a:t>
            </a:r>
          </a:p>
        </p:txBody>
      </p:sp>
    </p:spTree>
    <p:extLst>
      <p:ext uri="{BB962C8B-B14F-4D97-AF65-F5344CB8AC3E}">
        <p14:creationId xmlns:p14="http://schemas.microsoft.com/office/powerpoint/2010/main" val="112582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95C522D-90B3-0E4A-B466-058D35A500FF}" type="slidenum">
              <a:rPr lang="pl-PL" altLang="en-US" sz="1300"/>
              <a:pPr eaLnBrk="1" hangingPunct="1"/>
              <a:t>56</a:t>
            </a:fld>
            <a:endParaRPr lang="pl-PL" altLang="en-US" sz="13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/>
              <a:t>BUT  we realize that when the source transmits, the packet is actually broadcast over the radio..</a:t>
            </a:r>
          </a:p>
          <a:p>
            <a:r>
              <a:rPr lang="pl-PL" altLang="en-US"/>
              <a:t>Hence, even if it doesn’t reach a specific router, another one might get lucky and receive it.</a:t>
            </a:r>
          </a:p>
          <a:p>
            <a:r>
              <a:rPr lang="pl-PL" altLang="en-US"/>
              <a:t>So why discard these fortunate receptions, when we can exploit them?</a:t>
            </a:r>
            <a:endParaRPr lang="en-US" altLang="en-US"/>
          </a:p>
          <a:p>
            <a:r>
              <a:rPr lang="en-US" altLang="en-US"/>
              <a:t>2 years ago, there was this cool SIGCOMM paper on opportunistic routing that proposed a protocol called ExOR.</a:t>
            </a:r>
          </a:p>
          <a:p>
            <a:r>
              <a:rPr lang="pl-PL" altLang="en-US"/>
              <a:t>In opportunistic routing, any router that receives the transmission can participate in forwarding.</a:t>
            </a:r>
          </a:p>
          <a:p>
            <a:r>
              <a:rPr lang="pl-PL" altLang="en-US"/>
              <a:t>And because, we first broadcast, and then look at who receives the transmission, </a:t>
            </a:r>
          </a:p>
          <a:p>
            <a:r>
              <a:rPr lang="pl-PL" altLang="en-US"/>
              <a:t>The probability that the source must retransmit is greatly reduced to just 6%.</a:t>
            </a:r>
          </a:p>
          <a:p>
            <a:r>
              <a:rPr lang="pl-PL" altLang="en-US"/>
              <a:t>Thus, opp. routing promises significant improvement in throughput</a:t>
            </a:r>
          </a:p>
        </p:txBody>
      </p:sp>
    </p:spTree>
    <p:extLst>
      <p:ext uri="{BB962C8B-B14F-4D97-AF65-F5344CB8AC3E}">
        <p14:creationId xmlns:p14="http://schemas.microsoft.com/office/powerpoint/2010/main" val="247253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8692A44-92DD-184B-9C4B-CEAF0BE21AF6}" type="slidenum">
              <a:rPr lang="pl-PL" altLang="en-US" sz="1300"/>
              <a:pPr eaLnBrk="1" hangingPunct="1"/>
              <a:t>57</a:t>
            </a:fld>
            <a:endParaRPr lang="pl-PL" altLang="en-US" sz="13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/>
              <a:t>Let’s see this on an example.</a:t>
            </a:r>
          </a:p>
          <a:p>
            <a:r>
              <a:rPr lang="pl-PL" altLang="en-US"/>
              <a:t>The source wants to deliver 10 packets, P1 throgh P10, </a:t>
            </a:r>
          </a:p>
          <a:p>
            <a:r>
              <a:rPr lang="pl-PL" altLang="en-US"/>
              <a:t>So it broadcasts them, </a:t>
            </a:r>
          </a:p>
          <a:p>
            <a:r>
              <a:rPr lang="pl-PL" altLang="en-US"/>
              <a:t>And let’s say that among other things, </a:t>
            </a:r>
          </a:p>
          <a:p>
            <a:r>
              <a:rPr lang="pl-PL" altLang="en-US"/>
              <a:t>The two routers R1 and R2, both receive P! And P2.</a:t>
            </a:r>
          </a:p>
          <a:p>
            <a:r>
              <a:rPr lang="pl-PL" altLang="en-US"/>
              <a:t>If both forward these packets, the destination receives two copies of each, </a:t>
            </a:r>
          </a:p>
          <a:p>
            <a:r>
              <a:rPr lang="pl-PL" altLang="en-US"/>
              <a:t>..so we wasted valuable wireless bandwidth.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84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E3F5066-3A58-AE45-90BF-9D18130A4F9D}" type="slidenum">
              <a:rPr lang="pl-PL" altLang="en-US" sz="1300"/>
              <a:pPr eaLnBrk="1" hangingPunct="1"/>
              <a:t>59</a:t>
            </a:fld>
            <a:endParaRPr lang="pl-PL" altLang="en-US" sz="13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/>
              <a:t>(Furthermore, if the coordination requires that only one node transmits at a time...)</a:t>
            </a:r>
          </a:p>
          <a:p>
            <a:r>
              <a:rPr lang="pl-PL" altLang="en-US"/>
              <a:t>...then we cannot benefit from spatial reuse of the medium. </a:t>
            </a:r>
          </a:p>
          <a:p>
            <a:r>
              <a:rPr lang="pl-PL" altLang="en-US"/>
              <a:t>For example, in this network, up to 4 nodes could transmit at the same time without colliding, </a:t>
            </a:r>
          </a:p>
          <a:p>
            <a:r>
              <a:rPr lang="pl-PL" altLang="en-US"/>
              <a:t>So if we allow only one, then we give up a lot of wireless bandwidth.</a:t>
            </a:r>
          </a:p>
          <a:p>
            <a:r>
              <a:rPr lang="en-US" altLang="en-US"/>
              <a:t>So here</a:t>
            </a:r>
            <a:r>
              <a:rPr lang="ja-JP" altLang="en-US"/>
              <a:t>’</a:t>
            </a:r>
            <a:r>
              <a:rPr lang="en-US" altLang="ja-JP"/>
              <a:t>s what we thought…</a:t>
            </a:r>
            <a:endParaRPr lang="pl-PL" altLang="ja-JP"/>
          </a:p>
          <a:p>
            <a:r>
              <a:rPr lang="pl-PL" altLang="en-US"/>
              <a:t>Opportunistic routing is a really neat idea, so does it really have to be that complicated?</a:t>
            </a:r>
          </a:p>
          <a:p>
            <a:r>
              <a:rPr lang="pl-PL" altLang="en-US"/>
              <a:t>Do we really need global coordination, global scheduling, </a:t>
            </a:r>
            <a:r>
              <a:rPr lang="en-US" altLang="en-US"/>
              <a:t>__and__</a:t>
            </a:r>
            <a:r>
              <a:rPr lang="pl-PL" altLang="en-US"/>
              <a:t> to give up spatial reuse?</a:t>
            </a:r>
          </a:p>
          <a:p>
            <a:r>
              <a:rPr lang="pl-PL" altLang="en-US"/>
              <a:t>Could we do it in a simpler way?</a:t>
            </a:r>
            <a:endParaRPr lang="en-US" altLang="en-US"/>
          </a:p>
          <a:p>
            <a:r>
              <a:rPr lang="en-US" altLang="en-US"/>
              <a:t>The answer is yes!</a:t>
            </a:r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7568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6CFE7CC-80D4-D644-9692-A518B4B344CD}" type="slidenum">
              <a:rPr lang="pl-PL" altLang="en-US" sz="1300"/>
              <a:pPr eaLnBrk="1" hangingPunct="1"/>
              <a:t>60</a:t>
            </a:fld>
            <a:endParaRPr lang="pl-PL" altLang="en-US" sz="13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/>
              <a:t>The rest of this talk is about how to do opportunistic routing without global scheduling and without global coordination.</a:t>
            </a:r>
          </a:p>
          <a:p>
            <a:r>
              <a:rPr lang="pl-PL" altLang="en-US"/>
              <a:t>The key idea is to use random network coding.</a:t>
            </a:r>
          </a:p>
          <a:p>
            <a:r>
              <a:rPr lang="pl-PL" altLang="en-US"/>
              <a:t>Our experiments show that this randomness actually outperforms both current single-path routing and ExOR</a:t>
            </a:r>
          </a:p>
        </p:txBody>
      </p:sp>
    </p:spTree>
    <p:extLst>
      <p:ext uri="{BB962C8B-B14F-4D97-AF65-F5344CB8AC3E}">
        <p14:creationId xmlns:p14="http://schemas.microsoft.com/office/powerpoint/2010/main" val="1189214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4D94013-E633-2845-B026-89F0C4296C34}" type="slidenum">
              <a:rPr lang="pl-PL" altLang="en-US" sz="1300"/>
              <a:pPr eaLnBrk="1" hangingPunct="1"/>
              <a:t>61</a:t>
            </a:fld>
            <a:endParaRPr lang="pl-PL" altLang="en-US" sz="13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/>
              <a:t>Getting back to our example.</a:t>
            </a:r>
            <a:r>
              <a:rPr lang="en-US" altLang="en-US"/>
              <a:t> -- Routers </a:t>
            </a:r>
            <a:r>
              <a:rPr lang="pl-PL" altLang="en-US"/>
              <a:t>R1 and R2 had both received P1 and P2.</a:t>
            </a:r>
          </a:p>
          <a:p>
            <a:r>
              <a:rPr lang="pl-PL" altLang="en-US"/>
              <a:t>Now without any coordination, </a:t>
            </a:r>
          </a:p>
          <a:p>
            <a:r>
              <a:rPr lang="pl-PL" altLang="en-US"/>
              <a:t>...R1 picks </a:t>
            </a:r>
            <a:r>
              <a:rPr lang="en-US" altLang="en-US"/>
              <a:t>two</a:t>
            </a:r>
            <a:r>
              <a:rPr lang="pl-PL" altLang="en-US"/>
              <a:t> random numbers alpha and beta, </a:t>
            </a:r>
          </a:p>
          <a:p>
            <a:r>
              <a:rPr lang="en-US" altLang="en-US"/>
              <a:t>...m</a:t>
            </a:r>
            <a:r>
              <a:rPr lang="pl-PL" altLang="en-US"/>
              <a:t>ultipl</a:t>
            </a:r>
            <a:r>
              <a:rPr lang="en-US" altLang="en-US"/>
              <a:t>ies</a:t>
            </a:r>
            <a:r>
              <a:rPr lang="pl-PL" altLang="en-US"/>
              <a:t> the bytes in the packets by these numbers to create a coded packet</a:t>
            </a:r>
          </a:p>
          <a:p>
            <a:r>
              <a:rPr lang="pl-PL" altLang="en-US"/>
              <a:t>R2 does the same, picking some </a:t>
            </a:r>
            <a:r>
              <a:rPr lang="en-US" altLang="en-US"/>
              <a:t>other </a:t>
            </a:r>
            <a:r>
              <a:rPr lang="pl-PL" altLang="en-US"/>
              <a:t>random numbe</a:t>
            </a:r>
            <a:r>
              <a:rPr lang="en-US" altLang="en-US"/>
              <a:t>rs…</a:t>
            </a:r>
            <a:endParaRPr lang="pl-PL" altLang="en-US"/>
          </a:p>
          <a:p>
            <a:r>
              <a:rPr lang="pl-PL" altLang="en-US"/>
              <a:t>When the destination receives two such combinations </a:t>
            </a:r>
          </a:p>
          <a:p>
            <a:r>
              <a:rPr lang="pl-PL" altLang="en-US"/>
              <a:t>...it actually gets 2 linear equations that it can solve to find the unknown packets P1 and P2.</a:t>
            </a:r>
          </a:p>
          <a:p>
            <a:r>
              <a:rPr lang="pl-PL" altLang="en-US"/>
              <a:t>This works, because we picked the numbers at random, so they are very unlikely duplicates.</a:t>
            </a:r>
          </a:p>
          <a:p>
            <a:r>
              <a:rPr lang="pl-PL" altLang="en-US"/>
              <a:t>So we don’t need the scheduler, because we don’t need the coordination!</a:t>
            </a:r>
          </a:p>
          <a:p>
            <a:r>
              <a:rPr lang="pl-PL" altLang="en-US"/>
              <a:t>This very simple idea allows us to do opportunistic routing _and_ exploit spatial reuse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91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C6CADD6-2548-8845-AD7A-5C9CBC793A2D}" type="slidenum">
              <a:rPr lang="en-US" altLang="en-US" sz="1300"/>
              <a:pPr eaLnBrk="1" hangingPunct="1"/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38841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4084546-F748-5341-9680-37B02D15DBDA}" type="slidenum">
              <a:rPr lang="pl-PL" altLang="en-US" sz="1300"/>
              <a:pPr eaLnBrk="1" hangingPunct="1"/>
              <a:t>62</a:t>
            </a:fld>
            <a:endParaRPr lang="pl-PL" altLang="en-US" sz="13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/>
              <a:t>But there is more to it</a:t>
            </a:r>
            <a:r>
              <a:rPr lang="en-US" altLang="en-US"/>
              <a:t> --- </a:t>
            </a:r>
            <a:r>
              <a:rPr lang="pl-PL" altLang="en-US"/>
              <a:t>With random coding we can extend opportunistic routing to multicast! </a:t>
            </a:r>
            <a:endParaRPr lang="en-US" altLang="en-US"/>
          </a:p>
          <a:p>
            <a:r>
              <a:rPr lang="pl-PL" altLang="en-US"/>
              <a:t>Suppose that the source wants to multicast 4 packets, P1 through P4 </a:t>
            </a:r>
          </a:p>
          <a:p>
            <a:r>
              <a:rPr lang="pl-PL" altLang="en-US"/>
              <a:t>..to a group of 3 destinations.</a:t>
            </a:r>
            <a:endParaRPr lang="en-US" altLang="en-US"/>
          </a:p>
          <a:p>
            <a:r>
              <a:rPr lang="en-US" altLang="en-US"/>
              <a:t>The source bcast these 4 packets, --- And because wireless losses are independent, </a:t>
            </a:r>
            <a:br>
              <a:rPr lang="en-US" altLang="en-US"/>
            </a:br>
            <a:r>
              <a:rPr lang="en-US" altLang="en-US"/>
              <a:t>it</a:t>
            </a:r>
            <a:r>
              <a:rPr lang="ja-JP" altLang="en-US"/>
              <a:t>’</a:t>
            </a:r>
            <a:r>
              <a:rPr lang="en-US" altLang="ja-JP"/>
              <a:t>s likely that each destination loses different packets.</a:t>
            </a:r>
          </a:p>
          <a:p>
            <a:r>
              <a:rPr lang="en-US" altLang="en-US"/>
              <a:t>In particular in this scenario, every packet is lost at some destination, </a:t>
            </a:r>
          </a:p>
          <a:p>
            <a:r>
              <a:rPr lang="en-US" altLang="en-US"/>
              <a:t>So even if source had global knowledge, it would have to retransmit each packet  ( and so we would need 4 transmissions )</a:t>
            </a:r>
          </a:p>
        </p:txBody>
      </p:sp>
    </p:spTree>
    <p:extLst>
      <p:ext uri="{BB962C8B-B14F-4D97-AF65-F5344CB8AC3E}">
        <p14:creationId xmlns:p14="http://schemas.microsoft.com/office/powerpoint/2010/main" val="572430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6F902EA-3049-0C4F-BC8A-C93BA04986E4}" type="slidenum">
              <a:rPr lang="pl-PL" altLang="en-US" sz="1300"/>
              <a:pPr eaLnBrk="1" hangingPunct="1"/>
              <a:t>63</a:t>
            </a:fld>
            <a:endParaRPr lang="pl-PL" altLang="en-US" sz="13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But WITH random coding, we can satisfy all destinations with just 2 packets. Let</a:t>
            </a:r>
            <a:r>
              <a:rPr lang="ja-JP" altLang="en-US"/>
              <a:t>’</a:t>
            </a:r>
            <a:r>
              <a:rPr lang="en-US" altLang="ja-JP"/>
              <a:t>s see how.</a:t>
            </a:r>
          </a:p>
          <a:p>
            <a:r>
              <a:rPr lang="pl-PL" altLang="en-US"/>
              <a:t>create two __completely random__ combinations of all 4 packets</a:t>
            </a:r>
            <a:r>
              <a:rPr lang="en-US" altLang="en-US"/>
              <a:t> and broadcast them.</a:t>
            </a:r>
          </a:p>
          <a:p>
            <a:r>
              <a:rPr lang="en-US" altLang="en-US"/>
              <a:t>Destination 1 has already received P1 and P2, </a:t>
            </a:r>
          </a:p>
          <a:p>
            <a:r>
              <a:rPr lang="en-US" altLang="en-US"/>
              <a:t>…so it can substitute them in these two equations, and solve for (missing) P3 and P4.</a:t>
            </a:r>
          </a:p>
          <a:p>
            <a:r>
              <a:rPr lang="en-US" altLang="en-US"/>
              <a:t>Similarly destination 2 and 3 can retrieve their missing packets.</a:t>
            </a:r>
          </a:p>
          <a:p>
            <a:endParaRPr lang="pl-PL" altLang="en-US"/>
          </a:p>
          <a:p>
            <a:r>
              <a:rPr lang="en-US" altLang="en-US"/>
              <a:t>So </a:t>
            </a:r>
            <a:r>
              <a:rPr lang="pl-PL" altLang="en-US"/>
              <a:t>this ex. shows </a:t>
            </a:r>
            <a:r>
              <a:rPr lang="en-US" altLang="en-US"/>
              <a:t>that </a:t>
            </a:r>
          </a:p>
          <a:p>
            <a:r>
              <a:rPr lang="en-US" altLang="en-US"/>
              <a:t>Random coding is not just about removing the scheduler.</a:t>
            </a:r>
          </a:p>
          <a:p>
            <a:r>
              <a:rPr lang="en-US" altLang="en-US"/>
              <a:t>It</a:t>
            </a:r>
            <a:r>
              <a:rPr lang="ja-JP" altLang="en-US"/>
              <a:t>’</a:t>
            </a:r>
            <a:r>
              <a:rPr lang="en-US" altLang="ja-JP"/>
              <a:t>s actually more efficient than global </a:t>
            </a:r>
            <a:r>
              <a:rPr lang="pl-PL" altLang="ja-JP"/>
              <a:t>coordination</a:t>
            </a:r>
            <a:r>
              <a:rPr lang="en-US" altLang="ja-JP"/>
              <a:t>…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7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97BE48C-8F81-FC41-9D73-0D434A3B7F6E}" type="slidenum">
              <a:rPr lang="pl-PL" altLang="en-US" sz="1300"/>
              <a:pPr eaLnBrk="1" hangingPunct="1"/>
              <a:t>64</a:t>
            </a:fld>
            <a:endParaRPr lang="pl-PL" altLang="en-US" sz="13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pl-PL" altLang="en-US"/>
              <a:t>Similarly to ExOR, </a:t>
            </a:r>
            <a:r>
              <a:rPr lang="en-US" altLang="en-US"/>
              <a:t>in MORE, the source sends packets in batches…</a:t>
            </a:r>
            <a:endParaRPr lang="pl-PL" altLang="en-US"/>
          </a:p>
          <a:p>
            <a:pPr marL="228600" indent="-228600"/>
            <a:r>
              <a:rPr lang="pl-PL" altLang="en-US"/>
              <a:t>Rather than the standard FIFO queue, the forwarders keep a buffer for incoming packets.</a:t>
            </a:r>
          </a:p>
          <a:p>
            <a:pPr marL="228600" indent="-228600"/>
            <a:r>
              <a:rPr lang="pl-PL" altLang="en-US"/>
              <a:t>Whenever any node wants to transmit, it creates a random linear combinations of </a:t>
            </a:r>
            <a:r>
              <a:rPr lang="en-US" altLang="en-US"/>
              <a:t>(all) </a:t>
            </a:r>
            <a:r>
              <a:rPr lang="pl-PL" altLang="en-US"/>
              <a:t>the packets in its buffer.</a:t>
            </a:r>
          </a:p>
          <a:p>
            <a:pPr marL="228600" indent="-228600"/>
            <a:endParaRPr lang="pl-PL" altLang="en-US"/>
          </a:p>
          <a:p>
            <a:pPr marL="228600" indent="-228600"/>
            <a:r>
              <a:rPr lang="pl-PL" altLang="en-US"/>
              <a:t>Let me illustrate.</a:t>
            </a:r>
          </a:p>
          <a:p>
            <a:pPr marL="228600" indent="-228600"/>
            <a:r>
              <a:rPr lang="pl-PL" altLang="en-US"/>
              <a:t>So here we have the source, destinatoin and two routers in between.</a:t>
            </a:r>
          </a:p>
          <a:p>
            <a:pPr marL="228600" indent="-228600"/>
            <a:r>
              <a:rPr lang="pl-PL" altLang="en-US"/>
              <a:t>You can see their buffers for incoming packets. And you can also see that the source has a batch of 3 packets...</a:t>
            </a:r>
          </a:p>
          <a:p>
            <a:pPr marL="228600" indent="-228600"/>
            <a:endParaRPr lang="pl-PL" altLang="en-US"/>
          </a:p>
          <a:p>
            <a:pPr marL="228600" indent="-228600"/>
            <a:r>
              <a:rPr lang="pl-PL" altLang="en-US"/>
              <a:t>We put these numbers in the header of the packet, so that we know what equation it stands for.</a:t>
            </a:r>
            <a:endParaRPr lang="en-US" altLang="en-US"/>
          </a:p>
          <a:p>
            <a:pPr marL="228600" indent="-228600"/>
            <a:endParaRPr lang="en-US" altLang="en-US"/>
          </a:p>
          <a:p>
            <a:pPr marL="228600" indent="-228600"/>
            <a:r>
              <a:rPr lang="en-US" altLang="en-US"/>
              <a:t>In case you worry about this, as we show in the paper, we can compute such linear combinations and sustain high throughput.</a:t>
            </a:r>
          </a:p>
        </p:txBody>
      </p:sp>
    </p:spTree>
    <p:extLst>
      <p:ext uri="{BB962C8B-B14F-4D97-AF65-F5344CB8AC3E}">
        <p14:creationId xmlns:p14="http://schemas.microsoft.com/office/powerpoint/2010/main" val="436727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0032291-42BB-3241-9396-DF4BE40A923B}" type="slidenum">
              <a:rPr lang="pl-PL" altLang="en-US" sz="1300"/>
              <a:pPr eaLnBrk="1" hangingPunct="1"/>
              <a:t>65</a:t>
            </a:fld>
            <a:endParaRPr lang="pl-PL" altLang="en-US" sz="13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983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3E71AB9-0388-6943-B6E0-0431336016DE}" type="slidenum">
              <a:rPr lang="pl-PL" altLang="en-US" sz="1300"/>
              <a:pPr eaLnBrk="1" hangingPunct="1"/>
              <a:t>66</a:t>
            </a:fld>
            <a:endParaRPr lang="pl-PL" altLang="en-US" sz="13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pl-PL" altLang="en-US"/>
              <a:t>At some point the destination wil have enough combinations to decode the batch.</a:t>
            </a:r>
          </a:p>
          <a:p>
            <a:pPr marL="228600" indent="-228600"/>
            <a:r>
              <a:rPr lang="pl-PL" altLang="en-US"/>
              <a:t>How much is enough? Let’s say that as in our example the batch is 3 packets.</a:t>
            </a:r>
          </a:p>
          <a:p>
            <a:pPr marL="228600" indent="-228600"/>
            <a:r>
              <a:rPr lang="pl-PL" altLang="en-US"/>
              <a:t>Then once the destination gather 3 combinations, since each of them is actually a linear equation, </a:t>
            </a:r>
          </a:p>
          <a:p>
            <a:pPr marL="228600" indent="-228600"/>
            <a:r>
              <a:rPr lang="pl-PL" altLang="en-US"/>
              <a:t>The destination can solve this set (of 3 lin.) equations to find the 3 unknown packets (with simple algebra)</a:t>
            </a:r>
          </a:p>
          <a:p>
            <a:pPr marL="228600" indent="-228600"/>
            <a:endParaRPr lang="pl-PL" altLang="en-US"/>
          </a:p>
          <a:p>
            <a:pPr marL="228600" indent="-228600"/>
            <a:r>
              <a:rPr lang="pl-PL" altLang="en-US"/>
              <a:t>But this is just a method, ...let’s not forget about our objective...</a:t>
            </a:r>
          </a:p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569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5A20FC6-991F-6A42-AD1D-964EE03DA5D1}" type="slidenum">
              <a:rPr lang="pl-PL" altLang="en-US" sz="1300"/>
              <a:pPr eaLnBrk="1" hangingPunct="1"/>
              <a:t>68</a:t>
            </a:fld>
            <a:endParaRPr lang="pl-PL" altLang="en-US" sz="13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en-US"/>
              <a:t>`How can we get the most throughput?</a:t>
            </a:r>
          </a:p>
          <a:p>
            <a:r>
              <a:rPr lang="pl-PL" altLang="en-US"/>
              <a:t>A naive approac</a:t>
            </a:r>
            <a:r>
              <a:rPr lang="en-US" altLang="en-US"/>
              <a:t>h is to just stand there and keep creating linear combinations and spitting them out in the air…</a:t>
            </a:r>
          </a:p>
          <a:p>
            <a:r>
              <a:rPr lang="en-US" altLang="en-US"/>
              <a:t>… but that won</a:t>
            </a:r>
            <a:r>
              <a:rPr lang="ja-JP" altLang="en-US"/>
              <a:t>’</a:t>
            </a:r>
            <a:r>
              <a:rPr lang="en-US" altLang="ja-JP"/>
              <a:t>t work!</a:t>
            </a:r>
            <a:endParaRPr lang="pl-PL" altLang="ja-JP"/>
          </a:p>
          <a:p>
            <a:r>
              <a:rPr lang="pl-PL" altLang="en-US"/>
              <a:t>Let</a:t>
            </a:r>
            <a:r>
              <a:rPr lang="ja-JP" altLang="en-US"/>
              <a:t>’</a:t>
            </a:r>
            <a:r>
              <a:rPr lang="en-US" altLang="ja-JP"/>
              <a:t>s take a simple example..</a:t>
            </a:r>
            <a:r>
              <a:rPr lang="pl-PL" altLang="ja-JP"/>
              <a:t> </a:t>
            </a:r>
            <a:endParaRPr lang="en-US" altLang="ja-JP"/>
          </a:p>
          <a:p>
            <a:r>
              <a:rPr lang="pl-PL" altLang="en-US"/>
              <a:t>Suppose that B is located very close to the destination, </a:t>
            </a:r>
            <a:r>
              <a:rPr lang="en-US" altLang="en-US"/>
              <a:t>A is much farther off.</a:t>
            </a:r>
            <a:endParaRPr lang="pl-PL" altLang="en-US"/>
          </a:p>
          <a:p>
            <a:r>
              <a:rPr lang="en-US" altLang="en-US"/>
              <a:t>I</a:t>
            </a:r>
            <a:r>
              <a:rPr lang="pl-PL" altLang="en-US"/>
              <a:t>f A and B have the same information it is</a:t>
            </a:r>
            <a:r>
              <a:rPr lang="en-US" altLang="en-US"/>
              <a:t> more efficient </a:t>
            </a:r>
            <a:r>
              <a:rPr lang="pl-PL" altLang="en-US"/>
              <a:t>for B to send it, because it </a:t>
            </a:r>
            <a:r>
              <a:rPr lang="en-US" altLang="en-US"/>
              <a:t>is more likely to reach the destination…</a:t>
            </a:r>
            <a:endParaRPr lang="pl-PL" altLang="en-US"/>
          </a:p>
          <a:p>
            <a:r>
              <a:rPr lang="pl-PL" altLang="en-US"/>
              <a:t>Clearly, we need a method to this maddness...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621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CA4840D-9ADB-A34D-BFE2-2A3F0C0B4195}" type="slidenum">
              <a:rPr lang="pl-PL" altLang="en-US" sz="1300"/>
              <a:pPr eaLnBrk="1" hangingPunct="1"/>
              <a:t>69</a:t>
            </a:fld>
            <a:endParaRPr lang="pl-PL" altLang="en-US" sz="13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And that method </a:t>
            </a:r>
            <a:r>
              <a:rPr lang="pl-PL" altLang="en-US"/>
              <a:t>is probabilistic forwarding</a:t>
            </a:r>
          </a:p>
          <a:p>
            <a:r>
              <a:rPr lang="pl-PL" altLang="en-US"/>
              <a:t>How does it work?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757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0CC2316-586F-5249-9DFA-A9442FAD7482}" type="slidenum">
              <a:rPr lang="pl-PL" altLang="en-US" sz="1300"/>
              <a:pPr eaLnBrk="1" hangingPunct="1"/>
              <a:t>70</a:t>
            </a:fld>
            <a:endParaRPr lang="pl-PL" altLang="en-US" sz="13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pl-PL" altLang="en-US"/>
              <a:t>Getting back to our example. </a:t>
            </a:r>
          </a:p>
          <a:p>
            <a:pPr marL="228600" indent="-228600"/>
            <a:r>
              <a:rPr lang="pl-PL" altLang="en-US"/>
              <a:t>Let’s add the source to the picture.</a:t>
            </a:r>
          </a:p>
          <a:p>
            <a:pPr marL="228600" indent="-228600"/>
            <a:r>
              <a:rPr lang="pl-PL" altLang="en-US"/>
              <a:t>Suppose it has a batch of just 2 packets and it broadcasts 2 combinations ...</a:t>
            </a:r>
          </a:p>
          <a:p>
            <a:pPr marL="228600" indent="-228600"/>
            <a:r>
              <a:rPr lang="pl-PL" altLang="en-US"/>
              <a:t>Because A is closer to the source, it has a very good link and receives both of them, </a:t>
            </a:r>
          </a:p>
          <a:p>
            <a:pPr marL="228600" indent="-228600"/>
            <a:r>
              <a:rPr lang="pl-PL" altLang="en-US"/>
              <a:t>While B is farther and one of the packets is lost...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2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B85C138-C7E6-7649-9BBA-681792B21541}" type="slidenum">
              <a:rPr lang="pl-PL" altLang="en-US" sz="1300"/>
              <a:pPr eaLnBrk="1" hangingPunct="1"/>
              <a:t>71</a:t>
            </a:fld>
            <a:endParaRPr lang="pl-PL" altLang="en-US" sz="13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/>
              <a:t>A and B have shared information, and </a:t>
            </a:r>
            <a:r>
              <a:rPr lang="pl-PL" altLang="en-US"/>
              <a:t>as we said, it’s more efficient for B to forward the common information, </a:t>
            </a:r>
            <a:r>
              <a:rPr lang="en-US" altLang="en-US"/>
              <a:t>[ANIM]</a:t>
            </a:r>
            <a:endParaRPr lang="pl-PL" altLang="en-US"/>
          </a:p>
          <a:p>
            <a:pPr marL="228600" indent="-228600"/>
            <a:r>
              <a:rPr lang="en-US" altLang="en-US"/>
              <a:t>Now, A is going to forward random combinations, but __how many__?</a:t>
            </a:r>
            <a:endParaRPr lang="pl-PL" altLang="en-US"/>
          </a:p>
          <a:p>
            <a:pPr marL="228600" indent="-228600"/>
            <a:r>
              <a:rPr lang="pl-PL" altLang="en-US"/>
              <a:t>-- in this case, the batch has just 2 packets, so the destination can decode it from 2 combinations...</a:t>
            </a:r>
          </a:p>
          <a:p>
            <a:pPr marL="228600" indent="-228600"/>
            <a:r>
              <a:rPr lang="pl-PL" altLang="en-US"/>
              <a:t>B is going to deliver one, so we only need one more...</a:t>
            </a:r>
          </a:p>
          <a:p>
            <a:pPr marL="228600" indent="-228600"/>
            <a:r>
              <a:rPr lang="pl-PL" altLang="en-US"/>
              <a:t>In other terms, A should forward only 50% of </a:t>
            </a:r>
            <a:r>
              <a:rPr lang="en-US" altLang="en-US"/>
              <a:t>its</a:t>
            </a:r>
            <a:r>
              <a:rPr lang="pl-PL" altLang="en-US"/>
              <a:t> buffer, because the other 50% overlaps with B.</a:t>
            </a:r>
          </a:p>
        </p:txBody>
      </p:sp>
    </p:spTree>
    <p:extLst>
      <p:ext uri="{BB962C8B-B14F-4D97-AF65-F5344CB8AC3E}">
        <p14:creationId xmlns:p14="http://schemas.microsoft.com/office/powerpoint/2010/main" val="1135707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9C40D5E-DAD6-5A4D-BF50-0AEBE072CCF9}" type="slidenum">
              <a:rPr lang="pl-PL" altLang="en-US" sz="1300"/>
              <a:pPr eaLnBrk="1" hangingPunct="1"/>
              <a:t>72</a:t>
            </a:fld>
            <a:endParaRPr lang="pl-PL" altLang="en-US" sz="13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pl-PL" altLang="en-US"/>
              <a:t>We could also say, that </a:t>
            </a:r>
          </a:p>
          <a:p>
            <a:pPr marL="228600" indent="-228600"/>
            <a:r>
              <a:rPr lang="pl-PL" altLang="en-US"/>
              <a:t>FOR EVERY PACKET IT RECEIVES, </a:t>
            </a:r>
          </a:p>
          <a:p>
            <a:pPr marL="228600" indent="-228600"/>
            <a:r>
              <a:rPr lang="pl-PL" altLang="en-US"/>
              <a:t>...A should forward one packet with probability 0.5.</a:t>
            </a:r>
          </a:p>
          <a:p>
            <a:pPr marL="228600" indent="-228600"/>
            <a:r>
              <a:rPr lang="pl-PL" altLang="en-US"/>
              <a:t>...While B should forward one packet with probability 1.0</a:t>
            </a:r>
          </a:p>
          <a:p>
            <a:pPr marL="228600" indent="-228600"/>
            <a:r>
              <a:rPr lang="en-US" altLang="en-US"/>
              <a:t>But, how do we compute these probabilities?</a:t>
            </a:r>
          </a:p>
          <a:p>
            <a:pPr marL="228600" indent="-228600"/>
            <a:r>
              <a:rPr lang="en-US" altLang="en-US"/>
              <a:t>Easily!</a:t>
            </a:r>
          </a:p>
          <a:p>
            <a:pPr marL="228600" indent="-228600"/>
            <a:r>
              <a:rPr lang="en-US" altLang="en-US"/>
              <a:t>W</a:t>
            </a:r>
            <a:r>
              <a:rPr lang="pl-PL" altLang="en-US"/>
              <a:t>e can predict these probabilities by looking at the loss rates on the links.</a:t>
            </a:r>
          </a:p>
          <a:p>
            <a:pPr marL="228600" indent="-228600"/>
            <a:r>
              <a:rPr lang="pl-PL" altLang="en-US"/>
              <a:t>Here</a:t>
            </a:r>
            <a:r>
              <a:rPr lang="en-US" altLang="en-US"/>
              <a:t>,</a:t>
            </a:r>
            <a:r>
              <a:rPr lang="pl-PL" altLang="en-US"/>
              <a:t> for every packet that A receives from src, with probability 50%, B also received it, so we predict 50% overlap.</a:t>
            </a:r>
            <a:endParaRPr lang="en-US" altLang="en-US"/>
          </a:p>
          <a:p>
            <a:pPr marL="228600" indent="-228600"/>
            <a:r>
              <a:rPr lang="en-US" altLang="en-US"/>
              <a:t>[BANNER]</a:t>
            </a:r>
          </a:p>
          <a:p>
            <a:pPr marL="228600" indent="-228600"/>
            <a:r>
              <a:rPr lang="en-US" altLang="en-US"/>
              <a:t>Note that any routing protocol needs to know the loss rates… </a:t>
            </a:r>
          </a:p>
          <a:p>
            <a:pPr marL="228600" indent="-228600"/>
            <a:r>
              <a:rPr lang="en-US" altLang="en-US"/>
              <a:t>…and in fact, the actual computation of the forwarding probabilities, </a:t>
            </a:r>
          </a:p>
          <a:p>
            <a:pPr marL="228600" indent="-228600"/>
            <a:r>
              <a:rPr lang="en-US" altLang="en-US"/>
              <a:t>…is as easy as computing the shortest path in the network...</a:t>
            </a:r>
          </a:p>
          <a:p>
            <a:pPr marL="228600" indent="-228600"/>
            <a:r>
              <a:rPr lang="en-US" altLang="en-US"/>
              <a:t>As we show in the paper.</a:t>
            </a:r>
          </a:p>
          <a:p>
            <a:pPr marL="228600" indent="-228600"/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00628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F0BC3EC-FB92-8B44-BBB1-094986E3BB34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855530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EC17941-D9E7-C94D-852D-A15B24C82D8B}" type="slidenum">
              <a:rPr lang="pl-PL" altLang="en-US" sz="1300"/>
              <a:pPr eaLnBrk="1" hangingPunct="1"/>
              <a:t>73</a:t>
            </a:fld>
            <a:endParaRPr lang="pl-PL" altLang="en-US" sz="13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pl-PL" altLang="en-US"/>
              <a:t>It’s then natural to ask can’t we just use these probabilities in ExOR and get rid of the </a:t>
            </a:r>
            <a:r>
              <a:rPr lang="en-US" altLang="en-US"/>
              <a:t>coordination</a:t>
            </a:r>
            <a:r>
              <a:rPr lang="pl-PL" altLang="en-US"/>
              <a:t>? </a:t>
            </a:r>
          </a:p>
          <a:p>
            <a:pPr marL="228600" indent="-228600"/>
            <a:r>
              <a:rPr lang="pl-PL" altLang="en-US"/>
              <a:t>But</a:t>
            </a:r>
            <a:r>
              <a:rPr lang="en-US" altLang="en-US"/>
              <a:t> we </a:t>
            </a:r>
            <a:r>
              <a:rPr lang="pl-PL" altLang="en-US"/>
              <a:t>can’t. S</a:t>
            </a:r>
            <a:r>
              <a:rPr lang="en-US" altLang="en-US"/>
              <a:t>o</a:t>
            </a:r>
            <a:r>
              <a:rPr lang="pl-PL" altLang="en-US"/>
              <a:t> A kn</a:t>
            </a:r>
            <a:r>
              <a:rPr lang="en-US" altLang="en-US"/>
              <a:t>ows</a:t>
            </a:r>
            <a:r>
              <a:rPr lang="pl-PL" altLang="en-US"/>
              <a:t> that it should forward 1 packet, but it has to pick one or the other.</a:t>
            </a:r>
          </a:p>
          <a:p>
            <a:pPr marL="228600" indent="-228600"/>
            <a:r>
              <a:rPr lang="pl-PL" altLang="en-US"/>
              <a:t>Without coordinating with B, it could just as well choose wrongly and forward P1. </a:t>
            </a:r>
            <a:endParaRPr lang="en-US" altLang="en-US"/>
          </a:p>
          <a:p>
            <a:pPr marL="228600" indent="-228600"/>
            <a:r>
              <a:rPr lang="en-US" altLang="en-US"/>
              <a:t>[BANNER]</a:t>
            </a:r>
          </a:p>
          <a:p>
            <a:pPr marL="228600" indent="-228600"/>
            <a:r>
              <a:rPr lang="en-US" altLang="en-US"/>
              <a:t>So the basic issue is that </a:t>
            </a:r>
          </a:p>
          <a:p>
            <a:pPr marL="228600" indent="-228600"/>
            <a:r>
              <a:rPr lang="en-US" altLang="en-US"/>
              <a:t>.. Without coding, we need to know __exactly__ the right packet to forward every time</a:t>
            </a:r>
          </a:p>
          <a:p>
            <a:pPr marL="228600" indent="-228600"/>
            <a:r>
              <a:rPr lang="en-US" altLang="en-US"/>
              <a:t>.. This is much harder, than </a:t>
            </a:r>
          </a:p>
          <a:p>
            <a:pPr marL="228600" indent="-228600"/>
            <a:r>
              <a:rPr lang="en-US" altLang="en-US"/>
              <a:t>…with random coding, when we only need to know the __average_ amount of overlap…</a:t>
            </a:r>
          </a:p>
        </p:txBody>
      </p:sp>
    </p:spTree>
    <p:extLst>
      <p:ext uri="{BB962C8B-B14F-4D97-AF65-F5344CB8AC3E}">
        <p14:creationId xmlns:p14="http://schemas.microsoft.com/office/powerpoint/2010/main" val="12763097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11CD97F-EDF0-D140-8D30-C5B4DFD061D3}" type="slidenum">
              <a:rPr lang="pl-PL" altLang="en-US" sz="1300"/>
              <a:pPr eaLnBrk="1" hangingPunct="1"/>
              <a:t>74</a:t>
            </a:fld>
            <a:endParaRPr lang="pl-PL" altLang="en-US" sz="13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Intuitiviely, there should be a balance between how much you send and how much you receive, </a:t>
            </a:r>
          </a:p>
          <a:p>
            <a:r>
              <a:rPr lang="pl-PL" altLang="en-US"/>
              <a:t>In</a:t>
            </a:r>
            <a:r>
              <a:rPr lang="en-US" altLang="en-US"/>
              <a:t> the long-term </a:t>
            </a:r>
            <a:r>
              <a:rPr lang="pl-PL" altLang="en-US"/>
              <a:t>this is achieved with</a:t>
            </a:r>
            <a:r>
              <a:rPr lang="en-US" altLang="en-US"/>
              <a:t> probabilistic forwarding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/>
              <a:t>But in the short term, if you receive</a:t>
            </a:r>
            <a:r>
              <a:rPr lang="pl-PL" altLang="en-US"/>
              <a:t> less than expected, because someone turned on microwave next to you, </a:t>
            </a:r>
          </a:p>
          <a:p>
            <a:r>
              <a:rPr lang="pl-PL" altLang="en-US"/>
              <a:t>Then you should send less, because you have less information. </a:t>
            </a:r>
          </a:p>
          <a:p>
            <a:r>
              <a:rPr lang="pl-PL" altLang="en-US"/>
              <a:t>This way, you will free up the medium for other nodes.</a:t>
            </a:r>
          </a:p>
          <a:p>
            <a:r>
              <a:rPr lang="pl-PL" altLang="en-US"/>
              <a:t>And if you received more, because the wireless medium in your area has improved, then you should send more.</a:t>
            </a:r>
          </a:p>
          <a:p>
            <a:endParaRPr lang="pl-PL" altLang="en-US"/>
          </a:p>
          <a:p>
            <a:r>
              <a:rPr lang="en-US" altLang="en-US"/>
              <a:t>The way to do that is </a:t>
            </a:r>
            <a:r>
              <a:rPr lang="pl-PL" altLang="en-US"/>
              <a:t>to trigger</a:t>
            </a:r>
            <a:r>
              <a:rPr lang="en-US" altLang="en-US"/>
              <a:t> transmissions by receptions..</a:t>
            </a:r>
          </a:p>
          <a:p>
            <a:r>
              <a:rPr lang="en-US" altLang="en-US"/>
              <a:t>So in MORE, every node has a credit counter…</a:t>
            </a:r>
            <a:endParaRPr lang="pl-PL" altLang="en-US"/>
          </a:p>
          <a:p>
            <a:endParaRPr lang="en-US" altLang="en-US"/>
          </a:p>
          <a:p>
            <a:r>
              <a:rPr lang="en-US" altLang="en-US"/>
              <a:t>A nice benefit of this credit mechanism, is that it brings a logical stop to a flow…</a:t>
            </a:r>
          </a:p>
          <a:p>
            <a:r>
              <a:rPr lang="en-US" altLang="en-US"/>
              <a:t>When the source stops …There are no more triggers in the network… </a:t>
            </a:r>
          </a:p>
        </p:txBody>
      </p:sp>
    </p:spTree>
    <p:extLst>
      <p:ext uri="{BB962C8B-B14F-4D97-AF65-F5344CB8AC3E}">
        <p14:creationId xmlns:p14="http://schemas.microsoft.com/office/powerpoint/2010/main" val="1871738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CCA5711-9891-BC4C-82E8-7AC45BFDD22A}" type="slidenum">
              <a:rPr lang="en-US" altLang="zh-CN" sz="1300">
                <a:ea typeface="SimSun" charset="-122"/>
              </a:rPr>
              <a:pPr eaLnBrk="1" hangingPunct="1"/>
              <a:t>75</a:t>
            </a:fld>
            <a:endParaRPr lang="en-US" altLang="zh-CN" sz="1300">
              <a:ea typeface="SimSun" charset="-122"/>
            </a:endParaRPr>
          </a:p>
        </p:txBody>
      </p:sp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SimSun" charset="-122"/>
              </a:rPr>
              <a:t>But how does a node know what packets its neighbors have?</a:t>
            </a:r>
          </a:p>
          <a:p>
            <a:r>
              <a:rPr lang="en-US" altLang="zh-CN">
                <a:ea typeface="SimSun" charset="-122"/>
              </a:rPr>
              <a:t>Report to its neighbors the packets it stores.</a:t>
            </a:r>
          </a:p>
          <a:p>
            <a:r>
              <a:rPr lang="en-US" altLang="zh-CN">
                <a:ea typeface="SimSun" charset="-122"/>
              </a:rPr>
              <a:t>However, at times of severe congestion, report may get lost in collisions. They also may arrive too late after the coding decision</a:t>
            </a:r>
          </a:p>
          <a:p>
            <a:r>
              <a:rPr lang="en-US" altLang="zh-CN">
                <a:ea typeface="SimSun" charset="-122"/>
              </a:rPr>
              <a:t>The first way and the third way are reliable.</a:t>
            </a:r>
          </a:p>
        </p:txBody>
      </p:sp>
    </p:spTree>
    <p:extLst>
      <p:ext uri="{BB962C8B-B14F-4D97-AF65-F5344CB8AC3E}">
        <p14:creationId xmlns:p14="http://schemas.microsoft.com/office/powerpoint/2010/main" val="1976844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375879B-392F-0C43-96F7-914E89A630D6}" type="slidenum">
              <a:rPr lang="en-US" altLang="en-US" sz="1300"/>
              <a:pPr eaLnBrk="1" hangingPunct="1"/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4462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3D0AAC9-96E4-8C40-B46E-D5844F446F9B}" type="slidenum">
              <a:rPr lang="en-US" altLang="en-US" sz="1300"/>
              <a:pPr eaLnBrk="1" hangingPunct="1"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8446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53765F-D3F7-EF4C-AE17-698B6890F833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0560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8F8131A-01ED-8D48-A36F-8A2C07D6CFB9}" type="slidenum">
              <a:rPr lang="en-US" altLang="en-US" sz="1300"/>
              <a:pPr eaLnBrk="1" hangingPunct="1"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5987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F7EF20A-79AB-F74F-AE6D-476A133C5925}" type="slidenum">
              <a:rPr lang="en-US" altLang="en-US" sz="1300"/>
              <a:pPr eaLnBrk="1" hangingPunct="1"/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498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1028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Rectangle 1029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30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031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103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" name="Group 103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33" name="Rectangle 103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103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" name="Group 103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31" name="Rectangle 103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103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" name="Group 103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9" name="Rectangle 104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104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" name="Group 104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7" name="Rectangle 104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104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" name="Group 104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5" name="Rectangle 104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104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" name="Group 104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23" name="Rectangle 104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105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" name="Group 105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21" name="Rectangle 105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105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" name="Group 105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" name="Rectangle 105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05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5" name="Group 1062"/>
          <p:cNvGrpSpPr>
            <a:grpSpLocks/>
          </p:cNvGrpSpPr>
          <p:nvPr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36" name="Group 106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58" name="Rectangle 106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106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106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56" name="Rectangle 106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106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106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54" name="Rectangle 107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107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107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52" name="Rectangle 107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107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107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50" name="Rectangle 107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107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" name="Group 107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48" name="Rectangle 107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108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" name="Group 108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46" name="Rectangle 108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108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3" name="Group 108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44" name="Rectangle 108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108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60" name="Group 1087"/>
          <p:cNvGrpSpPr>
            <a:grpSpLocks/>
          </p:cNvGrpSpPr>
          <p:nvPr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61" name="Group 1088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83" name="Rectangle 108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Rectangle 109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" name="Group 1091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81" name="Rectangle 109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" name="Rectangle 109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" name="Group 1094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79" name="Rectangle 109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Rectangle 109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4" name="Group 1097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77" name="Rectangle 109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Rectangle 109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5" name="Group 1100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75" name="Rectangle 110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" name="Rectangle 110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6" name="Group 1103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73" name="Rectangle 110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Rectangle 110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7" name="Group 1106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71" name="Rectangle 110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Rectangle 110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8" name="Group 1109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69" name="Rectangle 111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" name="Rectangle 111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5" name="Group 1112"/>
          <p:cNvGrpSpPr>
            <a:grpSpLocks/>
          </p:cNvGrpSpPr>
          <p:nvPr/>
        </p:nvGrpSpPr>
        <p:grpSpPr bwMode="auto">
          <a:xfrm>
            <a:off x="4267200" y="5334000"/>
            <a:ext cx="855663" cy="831850"/>
            <a:chOff x="3216" y="2448"/>
            <a:chExt cx="1979" cy="1729"/>
          </a:xfrm>
        </p:grpSpPr>
        <p:sp>
          <p:nvSpPr>
            <p:cNvPr id="86" name="Line 1113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1114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12 w 115"/>
                <a:gd name="T1" fmla="*/ 112 h 112"/>
                <a:gd name="T2" fmla="*/ 11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5 w 115"/>
                <a:gd name="T9" fmla="*/ 112 h 112"/>
                <a:gd name="T10" fmla="*/ 11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115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2 w 115"/>
                <a:gd name="T1" fmla="*/ 112 h 112"/>
                <a:gd name="T2" fmla="*/ 11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5 w 115"/>
                <a:gd name="T9" fmla="*/ 112 h 112"/>
                <a:gd name="T10" fmla="*/ 11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116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117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118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119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2 h 114"/>
                <a:gd name="T2" fmla="*/ 112 w 112"/>
                <a:gd name="T3" fmla="*/ 114 h 114"/>
                <a:gd name="T4" fmla="*/ 112 w 112"/>
                <a:gd name="T5" fmla="*/ 0 h 114"/>
                <a:gd name="T6" fmla="*/ 0 w 112"/>
                <a:gd name="T7" fmla="*/ 0 h 114"/>
                <a:gd name="T8" fmla="*/ 0 w 112"/>
                <a:gd name="T9" fmla="*/ 114 h 114"/>
                <a:gd name="T10" fmla="*/ 0 w 112"/>
                <a:gd name="T11" fmla="*/ 11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120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5 w 115"/>
                <a:gd name="T1" fmla="*/ 112 h 112"/>
                <a:gd name="T2" fmla="*/ 11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5 w 115"/>
                <a:gd name="T9" fmla="*/ 112 h 112"/>
                <a:gd name="T10" fmla="*/ 11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1121"/>
            <p:cNvGrpSpPr>
              <a:grpSpLocks/>
            </p:cNvGrpSpPr>
            <p:nvPr/>
          </p:nvGrpSpPr>
          <p:grpSpPr bwMode="auto">
            <a:xfrm>
              <a:off x="3892" y="2676"/>
              <a:ext cx="631" cy="472"/>
              <a:chOff x="3892" y="2676"/>
              <a:chExt cx="631" cy="472"/>
            </a:xfrm>
          </p:grpSpPr>
          <p:sp>
            <p:nvSpPr>
              <p:cNvPr id="126" name="Freeform 1122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9 w 277"/>
                  <a:gd name="T17" fmla="*/ 0 h 228"/>
                  <a:gd name="T18" fmla="*/ 96 w 277"/>
                  <a:gd name="T19" fmla="*/ 4 h 228"/>
                  <a:gd name="T20" fmla="*/ 110 w 277"/>
                  <a:gd name="T21" fmla="*/ 11 h 228"/>
                  <a:gd name="T22" fmla="*/ 124 w 277"/>
                  <a:gd name="T23" fmla="*/ 23 h 228"/>
                  <a:gd name="T24" fmla="*/ 134 w 277"/>
                  <a:gd name="T25" fmla="*/ 33 h 228"/>
                  <a:gd name="T26" fmla="*/ 143 w 277"/>
                  <a:gd name="T27" fmla="*/ 42 h 228"/>
                  <a:gd name="T28" fmla="*/ 148 w 277"/>
                  <a:gd name="T29" fmla="*/ 52 h 228"/>
                  <a:gd name="T30" fmla="*/ 150 w 277"/>
                  <a:gd name="T31" fmla="*/ 59 h 228"/>
                  <a:gd name="T32" fmla="*/ 153 w 277"/>
                  <a:gd name="T33" fmla="*/ 66 h 228"/>
                  <a:gd name="T34" fmla="*/ 153 w 277"/>
                  <a:gd name="T35" fmla="*/ 73 h 228"/>
                  <a:gd name="T36" fmla="*/ 153 w 277"/>
                  <a:gd name="T37" fmla="*/ 78 h 228"/>
                  <a:gd name="T38" fmla="*/ 153 w 277"/>
                  <a:gd name="T39" fmla="*/ 81 h 228"/>
                  <a:gd name="T40" fmla="*/ 153 w 277"/>
                  <a:gd name="T41" fmla="*/ 81 h 228"/>
                  <a:gd name="T42" fmla="*/ 153 w 277"/>
                  <a:gd name="T43" fmla="*/ 81 h 228"/>
                  <a:gd name="T44" fmla="*/ 155 w 277"/>
                  <a:gd name="T45" fmla="*/ 78 h 228"/>
                  <a:gd name="T46" fmla="*/ 160 w 277"/>
                  <a:gd name="T47" fmla="*/ 76 h 228"/>
                  <a:gd name="T48" fmla="*/ 167 w 277"/>
                  <a:gd name="T49" fmla="*/ 73 h 228"/>
                  <a:gd name="T50" fmla="*/ 174 w 277"/>
                  <a:gd name="T51" fmla="*/ 71 h 228"/>
                  <a:gd name="T52" fmla="*/ 181 w 277"/>
                  <a:gd name="T53" fmla="*/ 69 h 228"/>
                  <a:gd name="T54" fmla="*/ 191 w 277"/>
                  <a:gd name="T55" fmla="*/ 69 h 228"/>
                  <a:gd name="T56" fmla="*/ 200 w 277"/>
                  <a:gd name="T57" fmla="*/ 71 h 228"/>
                  <a:gd name="T58" fmla="*/ 210 w 277"/>
                  <a:gd name="T59" fmla="*/ 73 h 228"/>
                  <a:gd name="T60" fmla="*/ 219 w 277"/>
                  <a:gd name="T61" fmla="*/ 81 h 228"/>
                  <a:gd name="T62" fmla="*/ 229 w 277"/>
                  <a:gd name="T63" fmla="*/ 90 h 228"/>
                  <a:gd name="T64" fmla="*/ 234 w 277"/>
                  <a:gd name="T65" fmla="*/ 97 h 228"/>
                  <a:gd name="T66" fmla="*/ 236 w 277"/>
                  <a:gd name="T67" fmla="*/ 107 h 228"/>
                  <a:gd name="T68" fmla="*/ 239 w 277"/>
                  <a:gd name="T69" fmla="*/ 116 h 228"/>
                  <a:gd name="T70" fmla="*/ 239 w 277"/>
                  <a:gd name="T71" fmla="*/ 124 h 228"/>
                  <a:gd name="T72" fmla="*/ 236 w 277"/>
                  <a:gd name="T73" fmla="*/ 131 h 228"/>
                  <a:gd name="T74" fmla="*/ 236 w 277"/>
                  <a:gd name="T75" fmla="*/ 138 h 228"/>
                  <a:gd name="T76" fmla="*/ 234 w 277"/>
                  <a:gd name="T77" fmla="*/ 143 h 228"/>
                  <a:gd name="T78" fmla="*/ 234 w 277"/>
                  <a:gd name="T79" fmla="*/ 145 h 228"/>
                  <a:gd name="T80" fmla="*/ 231 w 277"/>
                  <a:gd name="T81" fmla="*/ 145 h 228"/>
                  <a:gd name="T82" fmla="*/ 234 w 277"/>
                  <a:gd name="T83" fmla="*/ 147 h 228"/>
                  <a:gd name="T84" fmla="*/ 236 w 277"/>
                  <a:gd name="T85" fmla="*/ 147 h 228"/>
                  <a:gd name="T86" fmla="*/ 241 w 277"/>
                  <a:gd name="T87" fmla="*/ 152 h 228"/>
                  <a:gd name="T88" fmla="*/ 248 w 277"/>
                  <a:gd name="T89" fmla="*/ 157 h 228"/>
                  <a:gd name="T90" fmla="*/ 253 w 277"/>
                  <a:gd name="T91" fmla="*/ 164 h 228"/>
                  <a:gd name="T92" fmla="*/ 260 w 277"/>
                  <a:gd name="T93" fmla="*/ 174 h 228"/>
                  <a:gd name="T94" fmla="*/ 267 w 277"/>
                  <a:gd name="T95" fmla="*/ 183 h 228"/>
                  <a:gd name="T96" fmla="*/ 272 w 277"/>
                  <a:gd name="T97" fmla="*/ 195 h 228"/>
                  <a:gd name="T98" fmla="*/ 274 w 277"/>
                  <a:gd name="T99" fmla="*/ 212 h 228"/>
                  <a:gd name="T100" fmla="*/ 277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123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19 h 236"/>
                  <a:gd name="T2" fmla="*/ 9 w 358"/>
                  <a:gd name="T3" fmla="*/ 193 h 236"/>
                  <a:gd name="T4" fmla="*/ 21 w 358"/>
                  <a:gd name="T5" fmla="*/ 174 h 236"/>
                  <a:gd name="T6" fmla="*/ 33 w 358"/>
                  <a:gd name="T7" fmla="*/ 162 h 236"/>
                  <a:gd name="T8" fmla="*/ 43 w 358"/>
                  <a:gd name="T9" fmla="*/ 155 h 236"/>
                  <a:gd name="T10" fmla="*/ 43 w 358"/>
                  <a:gd name="T11" fmla="*/ 155 h 236"/>
                  <a:gd name="T12" fmla="*/ 40 w 358"/>
                  <a:gd name="T13" fmla="*/ 145 h 236"/>
                  <a:gd name="T14" fmla="*/ 38 w 358"/>
                  <a:gd name="T15" fmla="*/ 134 h 236"/>
                  <a:gd name="T16" fmla="*/ 38 w 358"/>
                  <a:gd name="T17" fmla="*/ 117 h 236"/>
                  <a:gd name="T18" fmla="*/ 48 w 358"/>
                  <a:gd name="T19" fmla="*/ 98 h 236"/>
                  <a:gd name="T20" fmla="*/ 67 w 358"/>
                  <a:gd name="T21" fmla="*/ 83 h 236"/>
                  <a:gd name="T22" fmla="*/ 83 w 358"/>
                  <a:gd name="T23" fmla="*/ 79 h 236"/>
                  <a:gd name="T24" fmla="*/ 102 w 358"/>
                  <a:gd name="T25" fmla="*/ 81 h 236"/>
                  <a:gd name="T26" fmla="*/ 114 w 358"/>
                  <a:gd name="T27" fmla="*/ 86 h 236"/>
                  <a:gd name="T28" fmla="*/ 121 w 358"/>
                  <a:gd name="T29" fmla="*/ 91 h 236"/>
                  <a:gd name="T30" fmla="*/ 124 w 358"/>
                  <a:gd name="T31" fmla="*/ 88 h 236"/>
                  <a:gd name="T32" fmla="*/ 121 w 358"/>
                  <a:gd name="T33" fmla="*/ 81 h 236"/>
                  <a:gd name="T34" fmla="*/ 124 w 358"/>
                  <a:gd name="T35" fmla="*/ 69 h 236"/>
                  <a:gd name="T36" fmla="*/ 133 w 358"/>
                  <a:gd name="T37" fmla="*/ 52 h 236"/>
                  <a:gd name="T38" fmla="*/ 152 w 358"/>
                  <a:gd name="T39" fmla="*/ 31 h 236"/>
                  <a:gd name="T40" fmla="*/ 181 w 358"/>
                  <a:gd name="T41" fmla="*/ 14 h 236"/>
                  <a:gd name="T42" fmla="*/ 212 w 358"/>
                  <a:gd name="T43" fmla="*/ 10 h 236"/>
                  <a:gd name="T44" fmla="*/ 238 w 358"/>
                  <a:gd name="T45" fmla="*/ 14 h 236"/>
                  <a:gd name="T46" fmla="*/ 260 w 358"/>
                  <a:gd name="T47" fmla="*/ 24 h 236"/>
                  <a:gd name="T48" fmla="*/ 272 w 358"/>
                  <a:gd name="T49" fmla="*/ 31 h 236"/>
                  <a:gd name="T50" fmla="*/ 274 w 358"/>
                  <a:gd name="T51" fmla="*/ 31 h 236"/>
                  <a:gd name="T52" fmla="*/ 274 w 358"/>
                  <a:gd name="T53" fmla="*/ 26 h 236"/>
                  <a:gd name="T54" fmla="*/ 279 w 358"/>
                  <a:gd name="T55" fmla="*/ 17 h 236"/>
                  <a:gd name="T56" fmla="*/ 288 w 358"/>
                  <a:gd name="T57" fmla="*/ 7 h 236"/>
                  <a:gd name="T58" fmla="*/ 305 w 358"/>
                  <a:gd name="T59" fmla="*/ 2 h 236"/>
                  <a:gd name="T60" fmla="*/ 327 w 358"/>
                  <a:gd name="T61" fmla="*/ 2 h 236"/>
                  <a:gd name="T62" fmla="*/ 343 w 358"/>
                  <a:gd name="T63" fmla="*/ 7 h 236"/>
                  <a:gd name="T64" fmla="*/ 350 w 358"/>
                  <a:gd name="T65" fmla="*/ 17 h 236"/>
                  <a:gd name="T66" fmla="*/ 355 w 358"/>
                  <a:gd name="T67" fmla="*/ 26 h 236"/>
                  <a:gd name="T68" fmla="*/ 35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124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2 h 229"/>
                  <a:gd name="T2" fmla="*/ 272 w 272"/>
                  <a:gd name="T3" fmla="*/ 205 h 229"/>
                  <a:gd name="T4" fmla="*/ 267 w 272"/>
                  <a:gd name="T5" fmla="*/ 207 h 229"/>
                  <a:gd name="T6" fmla="*/ 260 w 272"/>
                  <a:gd name="T7" fmla="*/ 212 h 229"/>
                  <a:gd name="T8" fmla="*/ 250 w 272"/>
                  <a:gd name="T9" fmla="*/ 217 h 229"/>
                  <a:gd name="T10" fmla="*/ 238 w 272"/>
                  <a:gd name="T11" fmla="*/ 221 h 229"/>
                  <a:gd name="T12" fmla="*/ 226 w 272"/>
                  <a:gd name="T13" fmla="*/ 226 h 229"/>
                  <a:gd name="T14" fmla="*/ 212 w 272"/>
                  <a:gd name="T15" fmla="*/ 229 h 229"/>
                  <a:gd name="T16" fmla="*/ 195 w 272"/>
                  <a:gd name="T17" fmla="*/ 226 h 229"/>
                  <a:gd name="T18" fmla="*/ 181 w 272"/>
                  <a:gd name="T19" fmla="*/ 224 h 229"/>
                  <a:gd name="T20" fmla="*/ 164 w 272"/>
                  <a:gd name="T21" fmla="*/ 214 h 229"/>
                  <a:gd name="T22" fmla="*/ 152 w 272"/>
                  <a:gd name="T23" fmla="*/ 205 h 229"/>
                  <a:gd name="T24" fmla="*/ 141 w 272"/>
                  <a:gd name="T25" fmla="*/ 195 h 229"/>
                  <a:gd name="T26" fmla="*/ 133 w 272"/>
                  <a:gd name="T27" fmla="*/ 186 h 229"/>
                  <a:gd name="T28" fmla="*/ 129 w 272"/>
                  <a:gd name="T29" fmla="*/ 176 h 229"/>
                  <a:gd name="T30" fmla="*/ 124 w 272"/>
                  <a:gd name="T31" fmla="*/ 167 h 229"/>
                  <a:gd name="T32" fmla="*/ 124 w 272"/>
                  <a:gd name="T33" fmla="*/ 159 h 229"/>
                  <a:gd name="T34" fmla="*/ 121 w 272"/>
                  <a:gd name="T35" fmla="*/ 155 h 229"/>
                  <a:gd name="T36" fmla="*/ 121 w 272"/>
                  <a:gd name="T37" fmla="*/ 150 h 229"/>
                  <a:gd name="T38" fmla="*/ 124 w 272"/>
                  <a:gd name="T39" fmla="*/ 148 h 229"/>
                  <a:gd name="T40" fmla="*/ 124 w 272"/>
                  <a:gd name="T41" fmla="*/ 145 h 229"/>
                  <a:gd name="T42" fmla="*/ 121 w 272"/>
                  <a:gd name="T43" fmla="*/ 148 h 229"/>
                  <a:gd name="T44" fmla="*/ 119 w 272"/>
                  <a:gd name="T45" fmla="*/ 150 h 229"/>
                  <a:gd name="T46" fmla="*/ 114 w 272"/>
                  <a:gd name="T47" fmla="*/ 152 h 229"/>
                  <a:gd name="T48" fmla="*/ 110 w 272"/>
                  <a:gd name="T49" fmla="*/ 155 h 229"/>
                  <a:gd name="T50" fmla="*/ 102 w 272"/>
                  <a:gd name="T51" fmla="*/ 157 h 229"/>
                  <a:gd name="T52" fmla="*/ 93 w 272"/>
                  <a:gd name="T53" fmla="*/ 157 h 229"/>
                  <a:gd name="T54" fmla="*/ 83 w 272"/>
                  <a:gd name="T55" fmla="*/ 157 h 229"/>
                  <a:gd name="T56" fmla="*/ 76 w 272"/>
                  <a:gd name="T57" fmla="*/ 157 h 229"/>
                  <a:gd name="T58" fmla="*/ 67 w 272"/>
                  <a:gd name="T59" fmla="*/ 152 h 229"/>
                  <a:gd name="T60" fmla="*/ 55 w 272"/>
                  <a:gd name="T61" fmla="*/ 145 h 229"/>
                  <a:gd name="T62" fmla="*/ 48 w 272"/>
                  <a:gd name="T63" fmla="*/ 138 h 229"/>
                  <a:gd name="T64" fmla="*/ 43 w 272"/>
                  <a:gd name="T65" fmla="*/ 128 h 229"/>
                  <a:gd name="T66" fmla="*/ 38 w 272"/>
                  <a:gd name="T67" fmla="*/ 121 h 229"/>
                  <a:gd name="T68" fmla="*/ 38 w 272"/>
                  <a:gd name="T69" fmla="*/ 112 h 229"/>
                  <a:gd name="T70" fmla="*/ 38 w 272"/>
                  <a:gd name="T71" fmla="*/ 105 h 229"/>
                  <a:gd name="T72" fmla="*/ 38 w 272"/>
                  <a:gd name="T73" fmla="*/ 97 h 229"/>
                  <a:gd name="T74" fmla="*/ 40 w 272"/>
                  <a:gd name="T75" fmla="*/ 90 h 229"/>
                  <a:gd name="T76" fmla="*/ 40 w 272"/>
                  <a:gd name="T77" fmla="*/ 86 h 229"/>
                  <a:gd name="T78" fmla="*/ 43 w 272"/>
                  <a:gd name="T79" fmla="*/ 83 h 229"/>
                  <a:gd name="T80" fmla="*/ 43 w 272"/>
                  <a:gd name="T81" fmla="*/ 81 h 229"/>
                  <a:gd name="T82" fmla="*/ 43 w 272"/>
                  <a:gd name="T83" fmla="*/ 81 h 229"/>
                  <a:gd name="T84" fmla="*/ 38 w 272"/>
                  <a:gd name="T85" fmla="*/ 78 h 229"/>
                  <a:gd name="T86" fmla="*/ 33 w 272"/>
                  <a:gd name="T87" fmla="*/ 76 h 229"/>
                  <a:gd name="T88" fmla="*/ 29 w 272"/>
                  <a:gd name="T89" fmla="*/ 71 h 229"/>
                  <a:gd name="T90" fmla="*/ 21 w 272"/>
                  <a:gd name="T91" fmla="*/ 64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25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55 w 355"/>
                  <a:gd name="T1" fmla="*/ 16 h 236"/>
                  <a:gd name="T2" fmla="*/ 348 w 355"/>
                  <a:gd name="T3" fmla="*/ 45 h 236"/>
                  <a:gd name="T4" fmla="*/ 334 w 355"/>
                  <a:gd name="T5" fmla="*/ 64 h 236"/>
                  <a:gd name="T6" fmla="*/ 322 w 355"/>
                  <a:gd name="T7" fmla="*/ 76 h 236"/>
                  <a:gd name="T8" fmla="*/ 315 w 355"/>
                  <a:gd name="T9" fmla="*/ 81 h 236"/>
                  <a:gd name="T10" fmla="*/ 315 w 355"/>
                  <a:gd name="T11" fmla="*/ 83 h 236"/>
                  <a:gd name="T12" fmla="*/ 317 w 355"/>
                  <a:gd name="T13" fmla="*/ 90 h 236"/>
                  <a:gd name="T14" fmla="*/ 320 w 355"/>
                  <a:gd name="T15" fmla="*/ 105 h 236"/>
                  <a:gd name="T16" fmla="*/ 317 w 355"/>
                  <a:gd name="T17" fmla="*/ 121 h 236"/>
                  <a:gd name="T18" fmla="*/ 310 w 355"/>
                  <a:gd name="T19" fmla="*/ 138 h 236"/>
                  <a:gd name="T20" fmla="*/ 291 w 355"/>
                  <a:gd name="T21" fmla="*/ 152 h 236"/>
                  <a:gd name="T22" fmla="*/ 272 w 355"/>
                  <a:gd name="T23" fmla="*/ 159 h 236"/>
                  <a:gd name="T24" fmla="*/ 255 w 355"/>
                  <a:gd name="T25" fmla="*/ 157 h 236"/>
                  <a:gd name="T26" fmla="*/ 241 w 355"/>
                  <a:gd name="T27" fmla="*/ 152 h 236"/>
                  <a:gd name="T28" fmla="*/ 234 w 355"/>
                  <a:gd name="T29" fmla="*/ 148 h 236"/>
                  <a:gd name="T30" fmla="*/ 234 w 355"/>
                  <a:gd name="T31" fmla="*/ 148 h 236"/>
                  <a:gd name="T32" fmla="*/ 234 w 355"/>
                  <a:gd name="T33" fmla="*/ 155 h 236"/>
                  <a:gd name="T34" fmla="*/ 231 w 355"/>
                  <a:gd name="T35" fmla="*/ 169 h 236"/>
                  <a:gd name="T36" fmla="*/ 224 w 355"/>
                  <a:gd name="T37" fmla="*/ 186 h 236"/>
                  <a:gd name="T38" fmla="*/ 205 w 355"/>
                  <a:gd name="T39" fmla="*/ 205 h 236"/>
                  <a:gd name="T40" fmla="*/ 177 w 355"/>
                  <a:gd name="T41" fmla="*/ 224 h 236"/>
                  <a:gd name="T42" fmla="*/ 146 w 355"/>
                  <a:gd name="T43" fmla="*/ 229 h 236"/>
                  <a:gd name="T44" fmla="*/ 117 w 355"/>
                  <a:gd name="T45" fmla="*/ 224 h 236"/>
                  <a:gd name="T46" fmla="*/ 98 w 355"/>
                  <a:gd name="T47" fmla="*/ 214 h 236"/>
                  <a:gd name="T48" fmla="*/ 86 w 355"/>
                  <a:gd name="T49" fmla="*/ 205 h 236"/>
                  <a:gd name="T50" fmla="*/ 84 w 355"/>
                  <a:gd name="T51" fmla="*/ 205 h 236"/>
                  <a:gd name="T52" fmla="*/ 81 w 355"/>
                  <a:gd name="T53" fmla="*/ 212 h 236"/>
                  <a:gd name="T54" fmla="*/ 76 w 355"/>
                  <a:gd name="T55" fmla="*/ 219 h 236"/>
                  <a:gd name="T56" fmla="*/ 69 w 355"/>
                  <a:gd name="T57" fmla="*/ 229 h 236"/>
                  <a:gd name="T58" fmla="*/ 53 w 355"/>
                  <a:gd name="T59" fmla="*/ 236 h 236"/>
                  <a:gd name="T60" fmla="*/ 31 w 355"/>
                  <a:gd name="T61" fmla="*/ 236 h 236"/>
                  <a:gd name="T62" fmla="*/ 14 w 355"/>
                  <a:gd name="T63" fmla="*/ 229 h 236"/>
                  <a:gd name="T64" fmla="*/ 5 w 355"/>
                  <a:gd name="T65" fmla="*/ 219 h 236"/>
                  <a:gd name="T66" fmla="*/ 0 w 355"/>
                  <a:gd name="T67" fmla="*/ 212 h 236"/>
                  <a:gd name="T68" fmla="*/ 0 w 355"/>
                  <a:gd name="T69" fmla="*/ 205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1126"/>
            <p:cNvGrpSpPr>
              <a:grpSpLocks/>
            </p:cNvGrpSpPr>
            <p:nvPr/>
          </p:nvGrpSpPr>
          <p:grpSpPr bwMode="auto">
            <a:xfrm>
              <a:off x="4409" y="3428"/>
              <a:ext cx="631" cy="469"/>
              <a:chOff x="4409" y="3428"/>
              <a:chExt cx="631" cy="469"/>
            </a:xfrm>
          </p:grpSpPr>
          <p:sp>
            <p:nvSpPr>
              <p:cNvPr id="122" name="Freeform 1127"/>
              <p:cNvSpPr>
                <a:spLocks/>
              </p:cNvSpPr>
              <p:nvPr/>
            </p:nvSpPr>
            <p:spPr bwMode="auto">
              <a:xfrm>
                <a:off x="4765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1 w 274"/>
                  <a:gd name="T27" fmla="*/ 43 h 228"/>
                  <a:gd name="T28" fmla="*/ 146 w 274"/>
                  <a:gd name="T29" fmla="*/ 52 h 228"/>
                  <a:gd name="T30" fmla="*/ 148 w 274"/>
                  <a:gd name="T31" fmla="*/ 59 h 228"/>
                  <a:gd name="T32" fmla="*/ 151 w 274"/>
                  <a:gd name="T33" fmla="*/ 66 h 228"/>
                  <a:gd name="T34" fmla="*/ 151 w 274"/>
                  <a:gd name="T35" fmla="*/ 71 h 228"/>
                  <a:gd name="T36" fmla="*/ 151 w 274"/>
                  <a:gd name="T37" fmla="*/ 76 h 228"/>
                  <a:gd name="T38" fmla="*/ 151 w 274"/>
                  <a:gd name="T39" fmla="*/ 78 h 228"/>
                  <a:gd name="T40" fmla="*/ 151 w 274"/>
                  <a:gd name="T41" fmla="*/ 81 h 228"/>
                  <a:gd name="T42" fmla="*/ 151 w 274"/>
                  <a:gd name="T43" fmla="*/ 81 h 228"/>
                  <a:gd name="T44" fmla="*/ 155 w 274"/>
                  <a:gd name="T45" fmla="*/ 78 h 228"/>
                  <a:gd name="T46" fmla="*/ 160 w 274"/>
                  <a:gd name="T47" fmla="*/ 76 h 228"/>
                  <a:gd name="T48" fmla="*/ 165 w 274"/>
                  <a:gd name="T49" fmla="*/ 74 h 228"/>
                  <a:gd name="T50" fmla="*/ 172 w 274"/>
                  <a:gd name="T51" fmla="*/ 71 h 228"/>
                  <a:gd name="T52" fmla="*/ 182 w 274"/>
                  <a:gd name="T53" fmla="*/ 69 h 228"/>
                  <a:gd name="T54" fmla="*/ 189 w 274"/>
                  <a:gd name="T55" fmla="*/ 69 h 228"/>
                  <a:gd name="T56" fmla="*/ 198 w 274"/>
                  <a:gd name="T57" fmla="*/ 71 h 228"/>
                  <a:gd name="T58" fmla="*/ 208 w 274"/>
                  <a:gd name="T59" fmla="*/ 74 h 228"/>
                  <a:gd name="T60" fmla="*/ 217 w 274"/>
                  <a:gd name="T61" fmla="*/ 81 h 228"/>
                  <a:gd name="T62" fmla="*/ 227 w 274"/>
                  <a:gd name="T63" fmla="*/ 88 h 228"/>
                  <a:gd name="T64" fmla="*/ 232 w 274"/>
                  <a:gd name="T65" fmla="*/ 97 h 228"/>
                  <a:gd name="T66" fmla="*/ 234 w 274"/>
                  <a:gd name="T67" fmla="*/ 107 h 228"/>
                  <a:gd name="T68" fmla="*/ 236 w 274"/>
                  <a:gd name="T69" fmla="*/ 114 h 228"/>
                  <a:gd name="T70" fmla="*/ 236 w 274"/>
                  <a:gd name="T71" fmla="*/ 124 h 228"/>
                  <a:gd name="T72" fmla="*/ 236 w 274"/>
                  <a:gd name="T73" fmla="*/ 131 h 228"/>
                  <a:gd name="T74" fmla="*/ 234 w 274"/>
                  <a:gd name="T75" fmla="*/ 135 h 228"/>
                  <a:gd name="T76" fmla="*/ 232 w 274"/>
                  <a:gd name="T77" fmla="*/ 140 h 228"/>
                  <a:gd name="T78" fmla="*/ 232 w 274"/>
                  <a:gd name="T79" fmla="*/ 145 h 228"/>
                  <a:gd name="T80" fmla="*/ 232 w 274"/>
                  <a:gd name="T81" fmla="*/ 145 h 228"/>
                  <a:gd name="T82" fmla="*/ 232 w 274"/>
                  <a:gd name="T83" fmla="*/ 145 h 228"/>
                  <a:gd name="T84" fmla="*/ 236 w 274"/>
                  <a:gd name="T85" fmla="*/ 147 h 228"/>
                  <a:gd name="T86" fmla="*/ 241 w 274"/>
                  <a:gd name="T87" fmla="*/ 152 h 228"/>
                  <a:gd name="T88" fmla="*/ 246 w 274"/>
                  <a:gd name="T89" fmla="*/ 157 h 228"/>
                  <a:gd name="T90" fmla="*/ 253 w 274"/>
                  <a:gd name="T91" fmla="*/ 164 h 228"/>
                  <a:gd name="T92" fmla="*/ 258 w 274"/>
                  <a:gd name="T93" fmla="*/ 171 h 228"/>
                  <a:gd name="T94" fmla="*/ 265 w 274"/>
                  <a:gd name="T95" fmla="*/ 183 h 228"/>
                  <a:gd name="T96" fmla="*/ 270 w 274"/>
                  <a:gd name="T97" fmla="*/ 195 h 228"/>
                  <a:gd name="T98" fmla="*/ 272 w 274"/>
                  <a:gd name="T99" fmla="*/ 209 h 228"/>
                  <a:gd name="T100" fmla="*/ 274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128"/>
              <p:cNvSpPr>
                <a:spLocks/>
              </p:cNvSpPr>
              <p:nvPr/>
            </p:nvSpPr>
            <p:spPr bwMode="auto">
              <a:xfrm>
                <a:off x="4409" y="3428"/>
                <a:ext cx="356" cy="234"/>
              </a:xfrm>
              <a:custGeom>
                <a:avLst/>
                <a:gdLst>
                  <a:gd name="T0" fmla="*/ 2 w 357"/>
                  <a:gd name="T1" fmla="*/ 219 h 236"/>
                  <a:gd name="T2" fmla="*/ 9 w 357"/>
                  <a:gd name="T3" fmla="*/ 191 h 236"/>
                  <a:gd name="T4" fmla="*/ 21 w 357"/>
                  <a:gd name="T5" fmla="*/ 172 h 236"/>
                  <a:gd name="T6" fmla="*/ 33 w 357"/>
                  <a:gd name="T7" fmla="*/ 160 h 236"/>
                  <a:gd name="T8" fmla="*/ 43 w 357"/>
                  <a:gd name="T9" fmla="*/ 155 h 236"/>
                  <a:gd name="T10" fmla="*/ 43 w 357"/>
                  <a:gd name="T11" fmla="*/ 153 h 236"/>
                  <a:gd name="T12" fmla="*/ 40 w 357"/>
                  <a:gd name="T13" fmla="*/ 145 h 236"/>
                  <a:gd name="T14" fmla="*/ 38 w 357"/>
                  <a:gd name="T15" fmla="*/ 131 h 236"/>
                  <a:gd name="T16" fmla="*/ 40 w 357"/>
                  <a:gd name="T17" fmla="*/ 114 h 236"/>
                  <a:gd name="T18" fmla="*/ 47 w 357"/>
                  <a:gd name="T19" fmla="*/ 98 h 236"/>
                  <a:gd name="T20" fmla="*/ 66 w 357"/>
                  <a:gd name="T21" fmla="*/ 84 h 236"/>
                  <a:gd name="T22" fmla="*/ 85 w 357"/>
                  <a:gd name="T23" fmla="*/ 79 h 236"/>
                  <a:gd name="T24" fmla="*/ 102 w 357"/>
                  <a:gd name="T25" fmla="*/ 79 h 236"/>
                  <a:gd name="T26" fmla="*/ 114 w 357"/>
                  <a:gd name="T27" fmla="*/ 84 h 236"/>
                  <a:gd name="T28" fmla="*/ 124 w 357"/>
                  <a:gd name="T29" fmla="*/ 88 h 236"/>
                  <a:gd name="T30" fmla="*/ 124 w 357"/>
                  <a:gd name="T31" fmla="*/ 88 h 236"/>
                  <a:gd name="T32" fmla="*/ 124 w 357"/>
                  <a:gd name="T33" fmla="*/ 81 h 236"/>
                  <a:gd name="T34" fmla="*/ 126 w 357"/>
                  <a:gd name="T35" fmla="*/ 69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81 w 357"/>
                  <a:gd name="T41" fmla="*/ 12 h 236"/>
                  <a:gd name="T42" fmla="*/ 212 w 357"/>
                  <a:gd name="T43" fmla="*/ 7 h 236"/>
                  <a:gd name="T44" fmla="*/ 238 w 357"/>
                  <a:gd name="T45" fmla="*/ 14 h 236"/>
                  <a:gd name="T46" fmla="*/ 260 w 357"/>
                  <a:gd name="T47" fmla="*/ 24 h 236"/>
                  <a:gd name="T48" fmla="*/ 271 w 357"/>
                  <a:gd name="T49" fmla="*/ 31 h 236"/>
                  <a:gd name="T50" fmla="*/ 274 w 357"/>
                  <a:gd name="T51" fmla="*/ 31 h 236"/>
                  <a:gd name="T52" fmla="*/ 274 w 357"/>
                  <a:gd name="T53" fmla="*/ 26 h 236"/>
                  <a:gd name="T54" fmla="*/ 279 w 357"/>
                  <a:gd name="T55" fmla="*/ 17 h 236"/>
                  <a:gd name="T56" fmla="*/ 288 w 357"/>
                  <a:gd name="T57" fmla="*/ 7 h 236"/>
                  <a:gd name="T58" fmla="*/ 305 w 357"/>
                  <a:gd name="T59" fmla="*/ 2 h 236"/>
                  <a:gd name="T60" fmla="*/ 326 w 357"/>
                  <a:gd name="T61" fmla="*/ 2 h 236"/>
                  <a:gd name="T62" fmla="*/ 343 w 357"/>
                  <a:gd name="T63" fmla="*/ 7 h 236"/>
                  <a:gd name="T64" fmla="*/ 353 w 357"/>
                  <a:gd name="T65" fmla="*/ 17 h 236"/>
                  <a:gd name="T66" fmla="*/ 357 w 357"/>
                  <a:gd name="T67" fmla="*/ 26 h 236"/>
                  <a:gd name="T68" fmla="*/ 357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129"/>
              <p:cNvSpPr>
                <a:spLocks/>
              </p:cNvSpPr>
              <p:nvPr/>
            </p:nvSpPr>
            <p:spPr bwMode="auto">
              <a:xfrm>
                <a:off x="4409" y="3659"/>
                <a:ext cx="275" cy="228"/>
              </a:xfrm>
              <a:custGeom>
                <a:avLst/>
                <a:gdLst>
                  <a:gd name="T0" fmla="*/ 274 w 274"/>
                  <a:gd name="T1" fmla="*/ 205 h 229"/>
                  <a:gd name="T2" fmla="*/ 271 w 274"/>
                  <a:gd name="T3" fmla="*/ 208 h 229"/>
                  <a:gd name="T4" fmla="*/ 267 w 274"/>
                  <a:gd name="T5" fmla="*/ 210 h 229"/>
                  <a:gd name="T6" fmla="*/ 260 w 274"/>
                  <a:gd name="T7" fmla="*/ 215 h 229"/>
                  <a:gd name="T8" fmla="*/ 250 w 274"/>
                  <a:gd name="T9" fmla="*/ 220 h 229"/>
                  <a:gd name="T10" fmla="*/ 238 w 274"/>
                  <a:gd name="T11" fmla="*/ 224 h 229"/>
                  <a:gd name="T12" fmla="*/ 226 w 274"/>
                  <a:gd name="T13" fmla="*/ 229 h 229"/>
                  <a:gd name="T14" fmla="*/ 212 w 274"/>
                  <a:gd name="T15" fmla="*/ 229 h 229"/>
                  <a:gd name="T16" fmla="*/ 198 w 274"/>
                  <a:gd name="T17" fmla="*/ 229 h 229"/>
                  <a:gd name="T18" fmla="*/ 181 w 274"/>
                  <a:gd name="T19" fmla="*/ 224 h 229"/>
                  <a:gd name="T20" fmla="*/ 167 w 274"/>
                  <a:gd name="T21" fmla="*/ 217 h 229"/>
                  <a:gd name="T22" fmla="*/ 152 w 274"/>
                  <a:gd name="T23" fmla="*/ 208 h 229"/>
                  <a:gd name="T24" fmla="*/ 140 w 274"/>
                  <a:gd name="T25" fmla="*/ 196 h 229"/>
                  <a:gd name="T26" fmla="*/ 133 w 274"/>
                  <a:gd name="T27" fmla="*/ 186 h 229"/>
                  <a:gd name="T28" fmla="*/ 128 w 274"/>
                  <a:gd name="T29" fmla="*/ 179 h 229"/>
                  <a:gd name="T30" fmla="*/ 126 w 274"/>
                  <a:gd name="T31" fmla="*/ 170 h 229"/>
                  <a:gd name="T32" fmla="*/ 124 w 274"/>
                  <a:gd name="T33" fmla="*/ 162 h 229"/>
                  <a:gd name="T34" fmla="*/ 124 w 274"/>
                  <a:gd name="T35" fmla="*/ 158 h 229"/>
                  <a:gd name="T36" fmla="*/ 124 w 274"/>
                  <a:gd name="T37" fmla="*/ 153 h 229"/>
                  <a:gd name="T38" fmla="*/ 124 w 274"/>
                  <a:gd name="T39" fmla="*/ 151 h 229"/>
                  <a:gd name="T40" fmla="*/ 124 w 274"/>
                  <a:gd name="T41" fmla="*/ 148 h 229"/>
                  <a:gd name="T42" fmla="*/ 124 w 274"/>
                  <a:gd name="T43" fmla="*/ 148 h 229"/>
                  <a:gd name="T44" fmla="*/ 119 w 274"/>
                  <a:gd name="T45" fmla="*/ 151 h 229"/>
                  <a:gd name="T46" fmla="*/ 114 w 274"/>
                  <a:gd name="T47" fmla="*/ 153 h 229"/>
                  <a:gd name="T48" fmla="*/ 109 w 274"/>
                  <a:gd name="T49" fmla="*/ 155 h 229"/>
                  <a:gd name="T50" fmla="*/ 102 w 274"/>
                  <a:gd name="T51" fmla="*/ 158 h 229"/>
                  <a:gd name="T52" fmla="*/ 93 w 274"/>
                  <a:gd name="T53" fmla="*/ 160 h 229"/>
                  <a:gd name="T54" fmla="*/ 85 w 274"/>
                  <a:gd name="T55" fmla="*/ 160 h 229"/>
                  <a:gd name="T56" fmla="*/ 76 w 274"/>
                  <a:gd name="T57" fmla="*/ 158 h 229"/>
                  <a:gd name="T58" fmla="*/ 66 w 274"/>
                  <a:gd name="T59" fmla="*/ 155 h 229"/>
                  <a:gd name="T60" fmla="*/ 57 w 274"/>
                  <a:gd name="T61" fmla="*/ 148 h 229"/>
                  <a:gd name="T62" fmla="*/ 47 w 274"/>
                  <a:gd name="T63" fmla="*/ 141 h 229"/>
                  <a:gd name="T64" fmla="*/ 43 w 274"/>
                  <a:gd name="T65" fmla="*/ 131 h 229"/>
                  <a:gd name="T66" fmla="*/ 40 w 274"/>
                  <a:gd name="T67" fmla="*/ 122 h 229"/>
                  <a:gd name="T68" fmla="*/ 38 w 274"/>
                  <a:gd name="T69" fmla="*/ 115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130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55 w 355"/>
                  <a:gd name="T1" fmla="*/ 19 h 239"/>
                  <a:gd name="T2" fmla="*/ 348 w 355"/>
                  <a:gd name="T3" fmla="*/ 48 h 239"/>
                  <a:gd name="T4" fmla="*/ 336 w 355"/>
                  <a:gd name="T5" fmla="*/ 67 h 239"/>
                  <a:gd name="T6" fmla="*/ 324 w 355"/>
                  <a:gd name="T7" fmla="*/ 79 h 239"/>
                  <a:gd name="T8" fmla="*/ 315 w 355"/>
                  <a:gd name="T9" fmla="*/ 84 h 239"/>
                  <a:gd name="T10" fmla="*/ 315 w 355"/>
                  <a:gd name="T11" fmla="*/ 86 h 239"/>
                  <a:gd name="T12" fmla="*/ 317 w 355"/>
                  <a:gd name="T13" fmla="*/ 93 h 239"/>
                  <a:gd name="T14" fmla="*/ 319 w 355"/>
                  <a:gd name="T15" fmla="*/ 108 h 239"/>
                  <a:gd name="T16" fmla="*/ 317 w 355"/>
                  <a:gd name="T17" fmla="*/ 124 h 239"/>
                  <a:gd name="T18" fmla="*/ 310 w 355"/>
                  <a:gd name="T19" fmla="*/ 141 h 239"/>
                  <a:gd name="T20" fmla="*/ 291 w 355"/>
                  <a:gd name="T21" fmla="*/ 155 h 239"/>
                  <a:gd name="T22" fmla="*/ 272 w 355"/>
                  <a:gd name="T23" fmla="*/ 160 h 239"/>
                  <a:gd name="T24" fmla="*/ 255 w 355"/>
                  <a:gd name="T25" fmla="*/ 160 h 239"/>
                  <a:gd name="T26" fmla="*/ 243 w 355"/>
                  <a:gd name="T27" fmla="*/ 155 h 239"/>
                  <a:gd name="T28" fmla="*/ 234 w 355"/>
                  <a:gd name="T29" fmla="*/ 151 h 239"/>
                  <a:gd name="T30" fmla="*/ 234 w 355"/>
                  <a:gd name="T31" fmla="*/ 151 h 239"/>
                  <a:gd name="T32" fmla="*/ 234 w 355"/>
                  <a:gd name="T33" fmla="*/ 158 h 239"/>
                  <a:gd name="T34" fmla="*/ 231 w 355"/>
                  <a:gd name="T35" fmla="*/ 170 h 239"/>
                  <a:gd name="T36" fmla="*/ 224 w 355"/>
                  <a:gd name="T37" fmla="*/ 189 h 239"/>
                  <a:gd name="T38" fmla="*/ 205 w 355"/>
                  <a:gd name="T39" fmla="*/ 208 h 239"/>
                  <a:gd name="T40" fmla="*/ 176 w 355"/>
                  <a:gd name="T41" fmla="*/ 227 h 239"/>
                  <a:gd name="T42" fmla="*/ 145 w 355"/>
                  <a:gd name="T43" fmla="*/ 232 h 239"/>
                  <a:gd name="T44" fmla="*/ 119 w 355"/>
                  <a:gd name="T45" fmla="*/ 224 h 239"/>
                  <a:gd name="T46" fmla="*/ 98 w 355"/>
                  <a:gd name="T47" fmla="*/ 215 h 239"/>
                  <a:gd name="T48" fmla="*/ 86 w 355"/>
                  <a:gd name="T49" fmla="*/ 208 h 239"/>
                  <a:gd name="T50" fmla="*/ 83 w 355"/>
                  <a:gd name="T51" fmla="*/ 208 h 239"/>
                  <a:gd name="T52" fmla="*/ 83 w 355"/>
                  <a:gd name="T53" fmla="*/ 213 h 239"/>
                  <a:gd name="T54" fmla="*/ 79 w 355"/>
                  <a:gd name="T55" fmla="*/ 222 h 239"/>
                  <a:gd name="T56" fmla="*/ 69 w 355"/>
                  <a:gd name="T57" fmla="*/ 232 h 239"/>
                  <a:gd name="T58" fmla="*/ 52 w 355"/>
                  <a:gd name="T59" fmla="*/ 236 h 239"/>
                  <a:gd name="T60" fmla="*/ 31 w 355"/>
                  <a:gd name="T61" fmla="*/ 236 h 239"/>
                  <a:gd name="T62" fmla="*/ 14 w 355"/>
                  <a:gd name="T63" fmla="*/ 232 h 239"/>
                  <a:gd name="T64" fmla="*/ 5 w 355"/>
                  <a:gd name="T65" fmla="*/ 222 h 239"/>
                  <a:gd name="T66" fmla="*/ 0 w 355"/>
                  <a:gd name="T67" fmla="*/ 213 h 239"/>
                  <a:gd name="T68" fmla="*/ 0 w 355"/>
                  <a:gd name="T69" fmla="*/ 208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1131"/>
            <p:cNvGrpSpPr>
              <a:grpSpLocks/>
            </p:cNvGrpSpPr>
            <p:nvPr/>
          </p:nvGrpSpPr>
          <p:grpSpPr bwMode="auto">
            <a:xfrm>
              <a:off x="3367" y="3431"/>
              <a:ext cx="631" cy="469"/>
              <a:chOff x="3367" y="3431"/>
              <a:chExt cx="631" cy="469"/>
            </a:xfrm>
          </p:grpSpPr>
          <p:sp>
            <p:nvSpPr>
              <p:cNvPr id="118" name="Freeform 1132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3 w 276"/>
                  <a:gd name="T27" fmla="*/ 43 h 229"/>
                  <a:gd name="T28" fmla="*/ 147 w 276"/>
                  <a:gd name="T29" fmla="*/ 52 h 229"/>
                  <a:gd name="T30" fmla="*/ 150 w 276"/>
                  <a:gd name="T31" fmla="*/ 60 h 229"/>
                  <a:gd name="T32" fmla="*/ 152 w 276"/>
                  <a:gd name="T33" fmla="*/ 67 h 229"/>
                  <a:gd name="T34" fmla="*/ 152 w 276"/>
                  <a:gd name="T35" fmla="*/ 74 h 229"/>
                  <a:gd name="T36" fmla="*/ 152 w 276"/>
                  <a:gd name="T37" fmla="*/ 79 h 229"/>
                  <a:gd name="T38" fmla="*/ 152 w 276"/>
                  <a:gd name="T39" fmla="*/ 81 h 229"/>
                  <a:gd name="T40" fmla="*/ 152 w 276"/>
                  <a:gd name="T41" fmla="*/ 81 h 229"/>
                  <a:gd name="T42" fmla="*/ 152 w 276"/>
                  <a:gd name="T43" fmla="*/ 81 h 229"/>
                  <a:gd name="T44" fmla="*/ 155 w 276"/>
                  <a:gd name="T45" fmla="*/ 79 h 229"/>
                  <a:gd name="T46" fmla="*/ 159 w 276"/>
                  <a:gd name="T47" fmla="*/ 76 h 229"/>
                  <a:gd name="T48" fmla="*/ 167 w 276"/>
                  <a:gd name="T49" fmla="*/ 74 h 229"/>
                  <a:gd name="T50" fmla="*/ 174 w 276"/>
                  <a:gd name="T51" fmla="*/ 72 h 229"/>
                  <a:gd name="T52" fmla="*/ 181 w 276"/>
                  <a:gd name="T53" fmla="*/ 69 h 229"/>
                  <a:gd name="T54" fmla="*/ 190 w 276"/>
                  <a:gd name="T55" fmla="*/ 69 h 229"/>
                  <a:gd name="T56" fmla="*/ 200 w 276"/>
                  <a:gd name="T57" fmla="*/ 72 h 229"/>
                  <a:gd name="T58" fmla="*/ 209 w 276"/>
                  <a:gd name="T59" fmla="*/ 74 h 229"/>
                  <a:gd name="T60" fmla="*/ 219 w 276"/>
                  <a:gd name="T61" fmla="*/ 81 h 229"/>
                  <a:gd name="T62" fmla="*/ 229 w 276"/>
                  <a:gd name="T63" fmla="*/ 91 h 229"/>
                  <a:gd name="T64" fmla="*/ 233 w 276"/>
                  <a:gd name="T65" fmla="*/ 98 h 229"/>
                  <a:gd name="T66" fmla="*/ 236 w 276"/>
                  <a:gd name="T67" fmla="*/ 107 h 229"/>
                  <a:gd name="T68" fmla="*/ 238 w 276"/>
                  <a:gd name="T69" fmla="*/ 117 h 229"/>
                  <a:gd name="T70" fmla="*/ 238 w 276"/>
                  <a:gd name="T71" fmla="*/ 124 h 229"/>
                  <a:gd name="T72" fmla="*/ 236 w 276"/>
                  <a:gd name="T73" fmla="*/ 131 h 229"/>
                  <a:gd name="T74" fmla="*/ 236 w 276"/>
                  <a:gd name="T75" fmla="*/ 138 h 229"/>
                  <a:gd name="T76" fmla="*/ 233 w 276"/>
                  <a:gd name="T77" fmla="*/ 143 h 229"/>
                  <a:gd name="T78" fmla="*/ 233 w 276"/>
                  <a:gd name="T79" fmla="*/ 145 h 229"/>
                  <a:gd name="T80" fmla="*/ 231 w 276"/>
                  <a:gd name="T81" fmla="*/ 145 h 229"/>
                  <a:gd name="T82" fmla="*/ 233 w 276"/>
                  <a:gd name="T83" fmla="*/ 148 h 229"/>
                  <a:gd name="T84" fmla="*/ 236 w 276"/>
                  <a:gd name="T85" fmla="*/ 148 h 229"/>
                  <a:gd name="T86" fmla="*/ 240 w 276"/>
                  <a:gd name="T87" fmla="*/ 153 h 229"/>
                  <a:gd name="T88" fmla="*/ 248 w 276"/>
                  <a:gd name="T89" fmla="*/ 157 h 229"/>
                  <a:gd name="T90" fmla="*/ 252 w 276"/>
                  <a:gd name="T91" fmla="*/ 164 h 229"/>
                  <a:gd name="T92" fmla="*/ 259 w 276"/>
                  <a:gd name="T93" fmla="*/ 174 h 229"/>
                  <a:gd name="T94" fmla="*/ 267 w 276"/>
                  <a:gd name="T95" fmla="*/ 184 h 229"/>
                  <a:gd name="T96" fmla="*/ 271 w 276"/>
                  <a:gd name="T97" fmla="*/ 195 h 229"/>
                  <a:gd name="T98" fmla="*/ 274 w 276"/>
                  <a:gd name="T99" fmla="*/ 212 h 229"/>
                  <a:gd name="T100" fmla="*/ 276 w 276"/>
                  <a:gd name="T101" fmla="*/ 229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33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20 h 236"/>
                  <a:gd name="T2" fmla="*/ 10 w 358"/>
                  <a:gd name="T3" fmla="*/ 194 h 236"/>
                  <a:gd name="T4" fmla="*/ 22 w 358"/>
                  <a:gd name="T5" fmla="*/ 174 h 236"/>
                  <a:gd name="T6" fmla="*/ 34 w 358"/>
                  <a:gd name="T7" fmla="*/ 163 h 236"/>
                  <a:gd name="T8" fmla="*/ 43 w 358"/>
                  <a:gd name="T9" fmla="*/ 155 h 236"/>
                  <a:gd name="T10" fmla="*/ 43 w 358"/>
                  <a:gd name="T11" fmla="*/ 155 h 236"/>
                  <a:gd name="T12" fmla="*/ 41 w 358"/>
                  <a:gd name="T13" fmla="*/ 146 h 236"/>
                  <a:gd name="T14" fmla="*/ 39 w 358"/>
                  <a:gd name="T15" fmla="*/ 134 h 236"/>
                  <a:gd name="T16" fmla="*/ 39 w 358"/>
                  <a:gd name="T17" fmla="*/ 117 h 236"/>
                  <a:gd name="T18" fmla="*/ 48 w 358"/>
                  <a:gd name="T19" fmla="*/ 98 h 236"/>
                  <a:gd name="T20" fmla="*/ 65 w 358"/>
                  <a:gd name="T21" fmla="*/ 84 h 236"/>
                  <a:gd name="T22" fmla="*/ 84 w 358"/>
                  <a:gd name="T23" fmla="*/ 79 h 236"/>
                  <a:gd name="T24" fmla="*/ 103 w 358"/>
                  <a:gd name="T25" fmla="*/ 82 h 236"/>
                  <a:gd name="T26" fmla="*/ 115 w 358"/>
                  <a:gd name="T27" fmla="*/ 86 h 236"/>
                  <a:gd name="T28" fmla="*/ 122 w 358"/>
                  <a:gd name="T29" fmla="*/ 91 h 236"/>
                  <a:gd name="T30" fmla="*/ 124 w 358"/>
                  <a:gd name="T31" fmla="*/ 89 h 236"/>
                  <a:gd name="T32" fmla="*/ 122 w 358"/>
                  <a:gd name="T33" fmla="*/ 82 h 236"/>
                  <a:gd name="T34" fmla="*/ 124 w 358"/>
                  <a:gd name="T35" fmla="*/ 70 h 236"/>
                  <a:gd name="T36" fmla="*/ 134 w 358"/>
                  <a:gd name="T37" fmla="*/ 53 h 236"/>
                  <a:gd name="T38" fmla="*/ 153 w 358"/>
                  <a:gd name="T39" fmla="*/ 31 h 236"/>
                  <a:gd name="T40" fmla="*/ 182 w 358"/>
                  <a:gd name="T41" fmla="*/ 15 h 236"/>
                  <a:gd name="T42" fmla="*/ 213 w 358"/>
                  <a:gd name="T43" fmla="*/ 10 h 236"/>
                  <a:gd name="T44" fmla="*/ 239 w 358"/>
                  <a:gd name="T45" fmla="*/ 15 h 236"/>
                  <a:gd name="T46" fmla="*/ 260 w 358"/>
                  <a:gd name="T47" fmla="*/ 24 h 236"/>
                  <a:gd name="T48" fmla="*/ 272 w 358"/>
                  <a:gd name="T49" fmla="*/ 31 h 236"/>
                  <a:gd name="T50" fmla="*/ 275 w 358"/>
                  <a:gd name="T51" fmla="*/ 31 h 236"/>
                  <a:gd name="T52" fmla="*/ 275 w 358"/>
                  <a:gd name="T53" fmla="*/ 27 h 236"/>
                  <a:gd name="T54" fmla="*/ 279 w 358"/>
                  <a:gd name="T55" fmla="*/ 17 h 236"/>
                  <a:gd name="T56" fmla="*/ 289 w 358"/>
                  <a:gd name="T57" fmla="*/ 8 h 236"/>
                  <a:gd name="T58" fmla="*/ 306 w 358"/>
                  <a:gd name="T59" fmla="*/ 3 h 236"/>
                  <a:gd name="T60" fmla="*/ 327 w 358"/>
                  <a:gd name="T61" fmla="*/ 3 h 236"/>
                  <a:gd name="T62" fmla="*/ 344 w 358"/>
                  <a:gd name="T63" fmla="*/ 8 h 236"/>
                  <a:gd name="T64" fmla="*/ 351 w 358"/>
                  <a:gd name="T65" fmla="*/ 17 h 236"/>
                  <a:gd name="T66" fmla="*/ 356 w 358"/>
                  <a:gd name="T67" fmla="*/ 27 h 236"/>
                  <a:gd name="T68" fmla="*/ 35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34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3 h 229"/>
                  <a:gd name="T2" fmla="*/ 272 w 272"/>
                  <a:gd name="T3" fmla="*/ 205 h 229"/>
                  <a:gd name="T4" fmla="*/ 267 w 272"/>
                  <a:gd name="T5" fmla="*/ 208 h 229"/>
                  <a:gd name="T6" fmla="*/ 260 w 272"/>
                  <a:gd name="T7" fmla="*/ 212 h 229"/>
                  <a:gd name="T8" fmla="*/ 251 w 272"/>
                  <a:gd name="T9" fmla="*/ 217 h 229"/>
                  <a:gd name="T10" fmla="*/ 239 w 272"/>
                  <a:gd name="T11" fmla="*/ 222 h 229"/>
                  <a:gd name="T12" fmla="*/ 227 w 272"/>
                  <a:gd name="T13" fmla="*/ 227 h 229"/>
                  <a:gd name="T14" fmla="*/ 213 w 272"/>
                  <a:gd name="T15" fmla="*/ 229 h 229"/>
                  <a:gd name="T16" fmla="*/ 196 w 272"/>
                  <a:gd name="T17" fmla="*/ 227 h 229"/>
                  <a:gd name="T18" fmla="*/ 182 w 272"/>
                  <a:gd name="T19" fmla="*/ 224 h 229"/>
                  <a:gd name="T20" fmla="*/ 165 w 272"/>
                  <a:gd name="T21" fmla="*/ 215 h 229"/>
                  <a:gd name="T22" fmla="*/ 153 w 272"/>
                  <a:gd name="T23" fmla="*/ 205 h 229"/>
                  <a:gd name="T24" fmla="*/ 141 w 272"/>
                  <a:gd name="T25" fmla="*/ 196 h 229"/>
                  <a:gd name="T26" fmla="*/ 134 w 272"/>
                  <a:gd name="T27" fmla="*/ 186 h 229"/>
                  <a:gd name="T28" fmla="*/ 129 w 272"/>
                  <a:gd name="T29" fmla="*/ 177 h 229"/>
                  <a:gd name="T30" fmla="*/ 124 w 272"/>
                  <a:gd name="T31" fmla="*/ 167 h 229"/>
                  <a:gd name="T32" fmla="*/ 124 w 272"/>
                  <a:gd name="T33" fmla="*/ 160 h 229"/>
                  <a:gd name="T34" fmla="*/ 122 w 272"/>
                  <a:gd name="T35" fmla="*/ 155 h 229"/>
                  <a:gd name="T36" fmla="*/ 122 w 272"/>
                  <a:gd name="T37" fmla="*/ 150 h 229"/>
                  <a:gd name="T38" fmla="*/ 124 w 272"/>
                  <a:gd name="T39" fmla="*/ 148 h 229"/>
                  <a:gd name="T40" fmla="*/ 124 w 272"/>
                  <a:gd name="T41" fmla="*/ 146 h 229"/>
                  <a:gd name="T42" fmla="*/ 122 w 272"/>
                  <a:gd name="T43" fmla="*/ 148 h 229"/>
                  <a:gd name="T44" fmla="*/ 120 w 272"/>
                  <a:gd name="T45" fmla="*/ 150 h 229"/>
                  <a:gd name="T46" fmla="*/ 115 w 272"/>
                  <a:gd name="T47" fmla="*/ 153 h 229"/>
                  <a:gd name="T48" fmla="*/ 110 w 272"/>
                  <a:gd name="T49" fmla="*/ 155 h 229"/>
                  <a:gd name="T50" fmla="*/ 103 w 272"/>
                  <a:gd name="T51" fmla="*/ 157 h 229"/>
                  <a:gd name="T52" fmla="*/ 93 w 272"/>
                  <a:gd name="T53" fmla="*/ 157 h 229"/>
                  <a:gd name="T54" fmla="*/ 84 w 272"/>
                  <a:gd name="T55" fmla="*/ 157 h 229"/>
                  <a:gd name="T56" fmla="*/ 77 w 272"/>
                  <a:gd name="T57" fmla="*/ 157 h 229"/>
                  <a:gd name="T58" fmla="*/ 65 w 272"/>
                  <a:gd name="T59" fmla="*/ 153 h 229"/>
                  <a:gd name="T60" fmla="*/ 55 w 272"/>
                  <a:gd name="T61" fmla="*/ 146 h 229"/>
                  <a:gd name="T62" fmla="*/ 48 w 272"/>
                  <a:gd name="T63" fmla="*/ 138 h 229"/>
                  <a:gd name="T64" fmla="*/ 43 w 272"/>
                  <a:gd name="T65" fmla="*/ 129 h 229"/>
                  <a:gd name="T66" fmla="*/ 39 w 272"/>
                  <a:gd name="T67" fmla="*/ 122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35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205 h 236"/>
                  <a:gd name="T2" fmla="*/ 3 w 360"/>
                  <a:gd name="T3" fmla="*/ 212 h 236"/>
                  <a:gd name="T4" fmla="*/ 7 w 360"/>
                  <a:gd name="T5" fmla="*/ 219 h 236"/>
                  <a:gd name="T6" fmla="*/ 17 w 360"/>
                  <a:gd name="T7" fmla="*/ 229 h 236"/>
                  <a:gd name="T8" fmla="*/ 34 w 360"/>
                  <a:gd name="T9" fmla="*/ 236 h 236"/>
                  <a:gd name="T10" fmla="*/ 55 w 360"/>
                  <a:gd name="T11" fmla="*/ 236 h 236"/>
                  <a:gd name="T12" fmla="*/ 72 w 360"/>
                  <a:gd name="T13" fmla="*/ 229 h 236"/>
                  <a:gd name="T14" fmla="*/ 79 w 360"/>
                  <a:gd name="T15" fmla="*/ 219 h 236"/>
                  <a:gd name="T16" fmla="*/ 84 w 360"/>
                  <a:gd name="T17" fmla="*/ 212 h 236"/>
                  <a:gd name="T18" fmla="*/ 86 w 360"/>
                  <a:gd name="T19" fmla="*/ 205 h 236"/>
                  <a:gd name="T20" fmla="*/ 88 w 360"/>
                  <a:gd name="T21" fmla="*/ 205 h 236"/>
                  <a:gd name="T22" fmla="*/ 100 w 360"/>
                  <a:gd name="T23" fmla="*/ 215 h 236"/>
                  <a:gd name="T24" fmla="*/ 119 w 360"/>
                  <a:gd name="T25" fmla="*/ 224 h 236"/>
                  <a:gd name="T26" fmla="*/ 148 w 360"/>
                  <a:gd name="T27" fmla="*/ 229 h 236"/>
                  <a:gd name="T28" fmla="*/ 179 w 360"/>
                  <a:gd name="T29" fmla="*/ 224 h 236"/>
                  <a:gd name="T30" fmla="*/ 208 w 360"/>
                  <a:gd name="T31" fmla="*/ 205 h 236"/>
                  <a:gd name="T32" fmla="*/ 227 w 360"/>
                  <a:gd name="T33" fmla="*/ 186 h 236"/>
                  <a:gd name="T34" fmla="*/ 234 w 360"/>
                  <a:gd name="T35" fmla="*/ 169 h 236"/>
                  <a:gd name="T36" fmla="*/ 236 w 360"/>
                  <a:gd name="T37" fmla="*/ 155 h 236"/>
                  <a:gd name="T38" fmla="*/ 236 w 360"/>
                  <a:gd name="T39" fmla="*/ 148 h 236"/>
                  <a:gd name="T40" fmla="*/ 236 w 360"/>
                  <a:gd name="T41" fmla="*/ 148 h 236"/>
                  <a:gd name="T42" fmla="*/ 243 w 360"/>
                  <a:gd name="T43" fmla="*/ 153 h 236"/>
                  <a:gd name="T44" fmla="*/ 258 w 360"/>
                  <a:gd name="T45" fmla="*/ 157 h 236"/>
                  <a:gd name="T46" fmla="*/ 274 w 360"/>
                  <a:gd name="T47" fmla="*/ 160 h 236"/>
                  <a:gd name="T48" fmla="*/ 293 w 360"/>
                  <a:gd name="T49" fmla="*/ 153 h 236"/>
                  <a:gd name="T50" fmla="*/ 313 w 360"/>
                  <a:gd name="T51" fmla="*/ 138 h 236"/>
                  <a:gd name="T52" fmla="*/ 320 w 360"/>
                  <a:gd name="T53" fmla="*/ 122 h 236"/>
                  <a:gd name="T54" fmla="*/ 322 w 360"/>
                  <a:gd name="T55" fmla="*/ 105 h 236"/>
                  <a:gd name="T56" fmla="*/ 320 w 360"/>
                  <a:gd name="T57" fmla="*/ 91 h 236"/>
                  <a:gd name="T58" fmla="*/ 317 w 360"/>
                  <a:gd name="T59" fmla="*/ 84 h 236"/>
                  <a:gd name="T60" fmla="*/ 317 w 360"/>
                  <a:gd name="T61" fmla="*/ 81 h 236"/>
                  <a:gd name="T62" fmla="*/ 324 w 360"/>
                  <a:gd name="T63" fmla="*/ 76 h 236"/>
                  <a:gd name="T64" fmla="*/ 336 w 360"/>
                  <a:gd name="T65" fmla="*/ 64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Freeform 1136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12 w 115"/>
                <a:gd name="T1" fmla="*/ 112 h 115"/>
                <a:gd name="T2" fmla="*/ 115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5 w 115"/>
                <a:gd name="T9" fmla="*/ 115 h 115"/>
                <a:gd name="T10" fmla="*/ 115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37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12 w 112"/>
                <a:gd name="T1" fmla="*/ 112 h 115"/>
                <a:gd name="T2" fmla="*/ 112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12 w 112"/>
                <a:gd name="T9" fmla="*/ 115 h 115"/>
                <a:gd name="T10" fmla="*/ 112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38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139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140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141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42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3 w 113"/>
                <a:gd name="T1" fmla="*/ 112 h 115"/>
                <a:gd name="T2" fmla="*/ 113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3 w 113"/>
                <a:gd name="T9" fmla="*/ 115 h 115"/>
                <a:gd name="T10" fmla="*/ 113 w 113"/>
                <a:gd name="T11" fmla="*/ 115 h 115"/>
                <a:gd name="T12" fmla="*/ 113 w 113"/>
                <a:gd name="T13" fmla="*/ 112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43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3 w 113"/>
                <a:gd name="T1" fmla="*/ 112 h 115"/>
                <a:gd name="T2" fmla="*/ 113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3 w 113"/>
                <a:gd name="T9" fmla="*/ 115 h 115"/>
                <a:gd name="T10" fmla="*/ 113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44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45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46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47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48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49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50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51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52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53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4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55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56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" name="Group 1157"/>
          <p:cNvGrpSpPr>
            <a:grpSpLocks/>
          </p:cNvGrpSpPr>
          <p:nvPr userDrawn="1"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31" name="Rectangle 1158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Rectangle 1159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Rectangle 1160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Rectangle 1161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Rectangle 1162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6" name="Group 1163"/>
          <p:cNvGrpSpPr>
            <a:grpSpLocks/>
          </p:cNvGrpSpPr>
          <p:nvPr userDrawn="1"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37" name="Group 1164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59" name="Rectangle 116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0" name="Rectangle 116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8" name="Group 1167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57" name="Rectangle 116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8" name="Rectangle 116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9" name="Group 1170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55" name="Rectangle 117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6" name="Rectangle 117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0" name="Group 1173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53" name="Rectangle 117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" name="Rectangle 117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1" name="Group 1176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51" name="Rectangle 117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2" name="Rectangle 117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2" name="Group 1179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49" name="Rectangle 118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Rectangle 118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" name="Group 1182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47" name="Rectangle 118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" name="Rectangle 118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" name="Group 1185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45" name="Rectangle 118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" name="Rectangle 118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61" name="Group 1188"/>
          <p:cNvGrpSpPr>
            <a:grpSpLocks/>
          </p:cNvGrpSpPr>
          <p:nvPr userDrawn="1"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162" name="Group 1189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84" name="Rectangle 119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Rectangle 119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192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82" name="Rectangle 119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3" name="Rectangle 119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195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80" name="Rectangle 119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1" name="Rectangle 119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198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78" name="Rectangle 119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Rectangle 120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6" name="Group 1201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76" name="Rectangle 120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7" name="Rectangle 120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7" name="Group 1204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74" name="Rectangle 120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" name="Rectangle 120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8" name="Group 1207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72" name="Rectangle 120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Rectangle 120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9" name="Group 1210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70" name="Rectangle 121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1" name="Rectangle 121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6" name="Group 1213"/>
          <p:cNvGrpSpPr>
            <a:grpSpLocks/>
          </p:cNvGrpSpPr>
          <p:nvPr userDrawn="1"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187" name="Group 1214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209" name="Rectangle 121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0" name="Rectangle 121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8" name="Group 1217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207" name="Rectangle 121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Rectangle 121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9" name="Group 1220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05" name="Rectangle 122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" name="Rectangle 122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0" name="Group 1223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03" name="Rectangle 122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4" name="Rectangle 122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1" name="Group 1226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01" name="Rectangle 122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2" name="Rectangle 122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2" name="Group 1229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99" name="Rectangle 123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0" name="Rectangle 123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3" name="Group 1232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97" name="Rectangle 12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" name="Rectangle 12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" name="Group 1235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5" name="Rectangle 12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6" name="Rectangle 12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9969" name="Rectangle 1057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70" name="Rectangle 1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212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213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02F5-9CE0-1945-B9A1-ADFFA4889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15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0D898-2FA5-B845-9423-6ED339BA1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7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1145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912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1472D-9A72-5144-A47B-F15ABB137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06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219200"/>
            <a:ext cx="4152900" cy="4876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75035-5B26-F74A-BC25-1F82BE15D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16083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70438" y="1524000"/>
            <a:ext cx="4162425" cy="47244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49FDFBC6-4FBA-3A48-BCB7-4C3932280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5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9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charset="0"/>
                <a:ea typeface="ＭＳ Ｐゴシック" charset="-128"/>
              </a:defRPr>
            </a:lvl1pPr>
          </a:lstStyle>
          <a:p>
            <a:fld id="{36E58DCE-5722-D947-B447-3D01A70A2B6B}" type="datetime1">
              <a:rPr lang="en-US" altLang="en-US"/>
              <a:pPr/>
              <a:t>4/12/16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7D69-595B-B84D-836C-E8B0D290C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E811-C296-4643-A575-841125F80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27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2BA65-D4DA-6C46-85F9-73DF534E8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EF316-DAE7-6446-AFE7-F80A9F28C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6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8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9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A53C-68E0-2349-9C99-DD2FE13AE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8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DD27A-3EFB-434C-BA28-C90442C7F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7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A80E6-8C74-884A-9D0D-A3DBEF1CD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27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DB7B6-A617-144F-8459-6DFAC6678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5812D-3162-474F-B128-8F4C99752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92" name="Group 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214" name="Rectangle 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5" name="Rectangle 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3" name="Group 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212" name="Rectangle 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3" name="Rectangle 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4" name="Group 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210" name="Rectangle 1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1" name="Rectangle 1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5" name="Group 1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208" name="Rectangle 1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9" name="Rectangle 1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6" name="Group 1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206" name="Rectangle 1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7" name="Rectangle 1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7" name="Group 1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204" name="Rectangle 1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5" name="Rectangle 2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8" name="Group 2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202" name="Rectangle 2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3" name="Rectangle 2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9" name="Group 2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200" name="Rectangle 2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1" name="Rectangle 2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9" name="Group 29"/>
          <p:cNvGrpSpPr>
            <a:grpSpLocks/>
          </p:cNvGrpSpPr>
          <p:nvPr/>
        </p:nvGrpSpPr>
        <p:grpSpPr bwMode="auto">
          <a:xfrm>
            <a:off x="304800" y="1066800"/>
            <a:ext cx="8458200" cy="150813"/>
            <a:chOff x="192" y="672"/>
            <a:chExt cx="5328" cy="95"/>
          </a:xfrm>
        </p:grpSpPr>
        <p:sp>
          <p:nvSpPr>
            <p:cNvPr id="1160" name="Rectangle 30"/>
            <p:cNvSpPr>
              <a:spLocks noChangeArrowheads="1"/>
            </p:cNvSpPr>
            <p:nvPr userDrawn="1"/>
          </p:nvSpPr>
          <p:spPr bwMode="ltGray">
            <a:xfrm>
              <a:off x="504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1" name="Rectangle 31"/>
            <p:cNvSpPr>
              <a:spLocks noChangeArrowheads="1"/>
            </p:cNvSpPr>
            <p:nvPr userDrawn="1"/>
          </p:nvSpPr>
          <p:spPr bwMode="ltGray">
            <a:xfrm>
              <a:off x="192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2" name="Rectangle 32"/>
            <p:cNvSpPr>
              <a:spLocks noChangeArrowheads="1"/>
            </p:cNvSpPr>
            <p:nvPr userDrawn="1"/>
          </p:nvSpPr>
          <p:spPr bwMode="ltGray">
            <a:xfrm>
              <a:off x="1176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3" name="Rectangle 33"/>
            <p:cNvSpPr>
              <a:spLocks noChangeArrowheads="1"/>
            </p:cNvSpPr>
            <p:nvPr userDrawn="1"/>
          </p:nvSpPr>
          <p:spPr bwMode="ltGray">
            <a:xfrm>
              <a:off x="864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4" name="Rectangle 34"/>
            <p:cNvSpPr>
              <a:spLocks noChangeArrowheads="1"/>
            </p:cNvSpPr>
            <p:nvPr userDrawn="1"/>
          </p:nvSpPr>
          <p:spPr bwMode="ltGray">
            <a:xfrm>
              <a:off x="1848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5" name="Rectangle 35"/>
            <p:cNvSpPr>
              <a:spLocks noChangeArrowheads="1"/>
            </p:cNvSpPr>
            <p:nvPr userDrawn="1"/>
          </p:nvSpPr>
          <p:spPr bwMode="ltGray">
            <a:xfrm>
              <a:off x="1536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6" name="Rectangle 36"/>
            <p:cNvSpPr>
              <a:spLocks noChangeArrowheads="1"/>
            </p:cNvSpPr>
            <p:nvPr userDrawn="1"/>
          </p:nvSpPr>
          <p:spPr bwMode="ltGray">
            <a:xfrm>
              <a:off x="2520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7" name="Rectangle 37"/>
            <p:cNvSpPr>
              <a:spLocks noChangeArrowheads="1"/>
            </p:cNvSpPr>
            <p:nvPr userDrawn="1"/>
          </p:nvSpPr>
          <p:spPr bwMode="ltGray">
            <a:xfrm>
              <a:off x="2208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8" name="Rectangle 38"/>
            <p:cNvSpPr>
              <a:spLocks noChangeArrowheads="1"/>
            </p:cNvSpPr>
            <p:nvPr userDrawn="1"/>
          </p:nvSpPr>
          <p:spPr bwMode="ltGray">
            <a:xfrm>
              <a:off x="3192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9" name="Rectangle 39"/>
            <p:cNvSpPr>
              <a:spLocks noChangeArrowheads="1"/>
            </p:cNvSpPr>
            <p:nvPr userDrawn="1"/>
          </p:nvSpPr>
          <p:spPr bwMode="ltGray">
            <a:xfrm>
              <a:off x="2880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0" name="Rectangle 40"/>
            <p:cNvSpPr>
              <a:spLocks noChangeArrowheads="1"/>
            </p:cNvSpPr>
            <p:nvPr userDrawn="1"/>
          </p:nvSpPr>
          <p:spPr bwMode="ltGray">
            <a:xfrm>
              <a:off x="3864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1" name="Rectangle 41"/>
            <p:cNvSpPr>
              <a:spLocks noChangeArrowheads="1"/>
            </p:cNvSpPr>
            <p:nvPr userDrawn="1"/>
          </p:nvSpPr>
          <p:spPr bwMode="ltGray">
            <a:xfrm>
              <a:off x="3552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2" name="Rectangle 42"/>
            <p:cNvSpPr>
              <a:spLocks noChangeArrowheads="1"/>
            </p:cNvSpPr>
            <p:nvPr userDrawn="1"/>
          </p:nvSpPr>
          <p:spPr bwMode="ltGray">
            <a:xfrm>
              <a:off x="4536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3" name="Rectangle 43"/>
            <p:cNvSpPr>
              <a:spLocks noChangeArrowheads="1"/>
            </p:cNvSpPr>
            <p:nvPr userDrawn="1"/>
          </p:nvSpPr>
          <p:spPr bwMode="ltGray">
            <a:xfrm>
              <a:off x="4224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4" name="Rectangle 44"/>
            <p:cNvSpPr>
              <a:spLocks noChangeArrowheads="1"/>
            </p:cNvSpPr>
            <p:nvPr userDrawn="1"/>
          </p:nvSpPr>
          <p:spPr bwMode="ltGray">
            <a:xfrm>
              <a:off x="5208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5" name="Rectangle 45"/>
            <p:cNvSpPr>
              <a:spLocks noChangeArrowheads="1"/>
            </p:cNvSpPr>
            <p:nvPr userDrawn="1"/>
          </p:nvSpPr>
          <p:spPr bwMode="ltGray">
            <a:xfrm>
              <a:off x="4896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6" name="Rectangle 46"/>
            <p:cNvSpPr>
              <a:spLocks noChangeArrowheads="1"/>
            </p:cNvSpPr>
            <p:nvPr userDrawn="1"/>
          </p:nvSpPr>
          <p:spPr bwMode="ltGray">
            <a:xfrm>
              <a:off x="504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7" name="Rectangle 47"/>
            <p:cNvSpPr>
              <a:spLocks noChangeArrowheads="1"/>
            </p:cNvSpPr>
            <p:nvPr userDrawn="1"/>
          </p:nvSpPr>
          <p:spPr bwMode="ltGray">
            <a:xfrm>
              <a:off x="192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8" name="Rectangle 48"/>
            <p:cNvSpPr>
              <a:spLocks noChangeArrowheads="1"/>
            </p:cNvSpPr>
            <p:nvPr userDrawn="1"/>
          </p:nvSpPr>
          <p:spPr bwMode="ltGray">
            <a:xfrm>
              <a:off x="1176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9" name="Rectangle 49"/>
            <p:cNvSpPr>
              <a:spLocks noChangeArrowheads="1"/>
            </p:cNvSpPr>
            <p:nvPr userDrawn="1"/>
          </p:nvSpPr>
          <p:spPr bwMode="ltGray">
            <a:xfrm>
              <a:off x="864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0" name="Rectangle 50"/>
            <p:cNvSpPr>
              <a:spLocks noChangeArrowheads="1"/>
            </p:cNvSpPr>
            <p:nvPr userDrawn="1"/>
          </p:nvSpPr>
          <p:spPr bwMode="ltGray">
            <a:xfrm>
              <a:off x="1848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1" name="Rectangle 51"/>
            <p:cNvSpPr>
              <a:spLocks noChangeArrowheads="1"/>
            </p:cNvSpPr>
            <p:nvPr userDrawn="1"/>
          </p:nvSpPr>
          <p:spPr bwMode="ltGray">
            <a:xfrm>
              <a:off x="1536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2" name="Rectangle 52"/>
            <p:cNvSpPr>
              <a:spLocks noChangeArrowheads="1"/>
            </p:cNvSpPr>
            <p:nvPr userDrawn="1"/>
          </p:nvSpPr>
          <p:spPr bwMode="ltGray">
            <a:xfrm>
              <a:off x="2520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3" name="Rectangle 53"/>
            <p:cNvSpPr>
              <a:spLocks noChangeArrowheads="1"/>
            </p:cNvSpPr>
            <p:nvPr userDrawn="1"/>
          </p:nvSpPr>
          <p:spPr bwMode="ltGray">
            <a:xfrm>
              <a:off x="2208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4" name="Rectangle 54"/>
            <p:cNvSpPr>
              <a:spLocks noChangeArrowheads="1"/>
            </p:cNvSpPr>
            <p:nvPr userDrawn="1"/>
          </p:nvSpPr>
          <p:spPr bwMode="ltGray">
            <a:xfrm>
              <a:off x="3192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5" name="Rectangle 55"/>
            <p:cNvSpPr>
              <a:spLocks noChangeArrowheads="1"/>
            </p:cNvSpPr>
            <p:nvPr userDrawn="1"/>
          </p:nvSpPr>
          <p:spPr bwMode="ltGray">
            <a:xfrm>
              <a:off x="2880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6" name="Rectangle 56"/>
            <p:cNvSpPr>
              <a:spLocks noChangeArrowheads="1"/>
            </p:cNvSpPr>
            <p:nvPr userDrawn="1"/>
          </p:nvSpPr>
          <p:spPr bwMode="ltGray">
            <a:xfrm>
              <a:off x="3864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" name="Rectangle 57"/>
            <p:cNvSpPr>
              <a:spLocks noChangeArrowheads="1"/>
            </p:cNvSpPr>
            <p:nvPr userDrawn="1"/>
          </p:nvSpPr>
          <p:spPr bwMode="ltGray">
            <a:xfrm>
              <a:off x="3552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" name="Rectangle 58"/>
            <p:cNvSpPr>
              <a:spLocks noChangeArrowheads="1"/>
            </p:cNvSpPr>
            <p:nvPr userDrawn="1"/>
          </p:nvSpPr>
          <p:spPr bwMode="ltGray">
            <a:xfrm>
              <a:off x="4536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9" name="Rectangle 59"/>
            <p:cNvSpPr>
              <a:spLocks noChangeArrowheads="1"/>
            </p:cNvSpPr>
            <p:nvPr userDrawn="1"/>
          </p:nvSpPr>
          <p:spPr bwMode="ltGray">
            <a:xfrm>
              <a:off x="4224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0" name="Rectangle 60"/>
            <p:cNvSpPr>
              <a:spLocks noChangeArrowheads="1"/>
            </p:cNvSpPr>
            <p:nvPr userDrawn="1"/>
          </p:nvSpPr>
          <p:spPr bwMode="ltGray">
            <a:xfrm>
              <a:off x="5208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1" name="Rectangle 61"/>
            <p:cNvSpPr>
              <a:spLocks noChangeArrowheads="1"/>
            </p:cNvSpPr>
            <p:nvPr userDrawn="1"/>
          </p:nvSpPr>
          <p:spPr bwMode="ltGray">
            <a:xfrm>
              <a:off x="4896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30" name="Group 6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36" name="Group 6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158" name="Rectangle 6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9" name="Rectangle 6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7" name="Group 6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156" name="Rectangle 6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7" name="Rectangle 6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8" name="Group 6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154" name="Rectangle 7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5" name="Rectangle 7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9" name="Group 7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152" name="Rectangle 7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3" name="Rectangle 7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0" name="Group 7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150" name="Rectangle 7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1" name="Rectangle 7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1" name="Group 7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148" name="Rectangle 7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9" name="Rectangle 8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2" name="Group 8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146" name="Rectangle 8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7" name="Rectangle 8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3" name="Group 8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144" name="Rectangle 8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5" name="Rectangle 8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8999" name="Rectangle 8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1-18-06</a:t>
            </a:r>
          </a:p>
        </p:txBody>
      </p:sp>
      <p:sp>
        <p:nvSpPr>
          <p:cNvPr id="39000" name="Rectangle 8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Architecture and Evaluation of an Unplanned 802.11b Mesh Network</a:t>
            </a:r>
          </a:p>
        </p:txBody>
      </p:sp>
      <p:sp>
        <p:nvSpPr>
          <p:cNvPr id="39001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 Narrow" charset="0"/>
              </a:defRPr>
            </a:lvl1pPr>
          </a:lstStyle>
          <a:p>
            <a:fld id="{39E7F212-1B46-5343-A7ED-256FB2D5A53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4" name="Group 90"/>
          <p:cNvGrpSpPr>
            <a:grpSpLocks/>
          </p:cNvGrpSpPr>
          <p:nvPr/>
        </p:nvGrpSpPr>
        <p:grpSpPr bwMode="auto">
          <a:xfrm>
            <a:off x="8135938" y="152400"/>
            <a:ext cx="855662" cy="831850"/>
            <a:chOff x="3216" y="2448"/>
            <a:chExt cx="1979" cy="1729"/>
          </a:xfrm>
        </p:grpSpPr>
        <p:sp>
          <p:nvSpPr>
            <p:cNvPr id="1092" name="Line 91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Freeform 92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12 w 115"/>
                <a:gd name="T1" fmla="*/ 112 h 112"/>
                <a:gd name="T2" fmla="*/ 11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5 w 115"/>
                <a:gd name="T9" fmla="*/ 112 h 112"/>
                <a:gd name="T10" fmla="*/ 11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93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2 w 115"/>
                <a:gd name="T1" fmla="*/ 112 h 112"/>
                <a:gd name="T2" fmla="*/ 11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5 w 115"/>
                <a:gd name="T9" fmla="*/ 112 h 112"/>
                <a:gd name="T10" fmla="*/ 11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94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95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96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97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2 h 114"/>
                <a:gd name="T2" fmla="*/ 112 w 112"/>
                <a:gd name="T3" fmla="*/ 114 h 114"/>
                <a:gd name="T4" fmla="*/ 112 w 112"/>
                <a:gd name="T5" fmla="*/ 0 h 114"/>
                <a:gd name="T6" fmla="*/ 0 w 112"/>
                <a:gd name="T7" fmla="*/ 0 h 114"/>
                <a:gd name="T8" fmla="*/ 0 w 112"/>
                <a:gd name="T9" fmla="*/ 114 h 114"/>
                <a:gd name="T10" fmla="*/ 0 w 112"/>
                <a:gd name="T11" fmla="*/ 11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98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5 w 115"/>
                <a:gd name="T1" fmla="*/ 112 h 112"/>
                <a:gd name="T2" fmla="*/ 115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5 w 115"/>
                <a:gd name="T9" fmla="*/ 112 h 112"/>
                <a:gd name="T10" fmla="*/ 115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0" name="Group 99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1132" name="Freeform 100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9 w 277"/>
                  <a:gd name="T17" fmla="*/ 0 h 228"/>
                  <a:gd name="T18" fmla="*/ 96 w 277"/>
                  <a:gd name="T19" fmla="*/ 4 h 228"/>
                  <a:gd name="T20" fmla="*/ 110 w 277"/>
                  <a:gd name="T21" fmla="*/ 11 h 228"/>
                  <a:gd name="T22" fmla="*/ 124 w 277"/>
                  <a:gd name="T23" fmla="*/ 23 h 228"/>
                  <a:gd name="T24" fmla="*/ 134 w 277"/>
                  <a:gd name="T25" fmla="*/ 33 h 228"/>
                  <a:gd name="T26" fmla="*/ 143 w 277"/>
                  <a:gd name="T27" fmla="*/ 42 h 228"/>
                  <a:gd name="T28" fmla="*/ 148 w 277"/>
                  <a:gd name="T29" fmla="*/ 52 h 228"/>
                  <a:gd name="T30" fmla="*/ 150 w 277"/>
                  <a:gd name="T31" fmla="*/ 59 h 228"/>
                  <a:gd name="T32" fmla="*/ 153 w 277"/>
                  <a:gd name="T33" fmla="*/ 66 h 228"/>
                  <a:gd name="T34" fmla="*/ 153 w 277"/>
                  <a:gd name="T35" fmla="*/ 73 h 228"/>
                  <a:gd name="T36" fmla="*/ 153 w 277"/>
                  <a:gd name="T37" fmla="*/ 78 h 228"/>
                  <a:gd name="T38" fmla="*/ 153 w 277"/>
                  <a:gd name="T39" fmla="*/ 81 h 228"/>
                  <a:gd name="T40" fmla="*/ 153 w 277"/>
                  <a:gd name="T41" fmla="*/ 81 h 228"/>
                  <a:gd name="T42" fmla="*/ 153 w 277"/>
                  <a:gd name="T43" fmla="*/ 81 h 228"/>
                  <a:gd name="T44" fmla="*/ 155 w 277"/>
                  <a:gd name="T45" fmla="*/ 78 h 228"/>
                  <a:gd name="T46" fmla="*/ 160 w 277"/>
                  <a:gd name="T47" fmla="*/ 76 h 228"/>
                  <a:gd name="T48" fmla="*/ 167 w 277"/>
                  <a:gd name="T49" fmla="*/ 73 h 228"/>
                  <a:gd name="T50" fmla="*/ 174 w 277"/>
                  <a:gd name="T51" fmla="*/ 71 h 228"/>
                  <a:gd name="T52" fmla="*/ 181 w 277"/>
                  <a:gd name="T53" fmla="*/ 69 h 228"/>
                  <a:gd name="T54" fmla="*/ 191 w 277"/>
                  <a:gd name="T55" fmla="*/ 69 h 228"/>
                  <a:gd name="T56" fmla="*/ 200 w 277"/>
                  <a:gd name="T57" fmla="*/ 71 h 228"/>
                  <a:gd name="T58" fmla="*/ 210 w 277"/>
                  <a:gd name="T59" fmla="*/ 73 h 228"/>
                  <a:gd name="T60" fmla="*/ 219 w 277"/>
                  <a:gd name="T61" fmla="*/ 81 h 228"/>
                  <a:gd name="T62" fmla="*/ 229 w 277"/>
                  <a:gd name="T63" fmla="*/ 90 h 228"/>
                  <a:gd name="T64" fmla="*/ 234 w 277"/>
                  <a:gd name="T65" fmla="*/ 97 h 228"/>
                  <a:gd name="T66" fmla="*/ 236 w 277"/>
                  <a:gd name="T67" fmla="*/ 107 h 228"/>
                  <a:gd name="T68" fmla="*/ 239 w 277"/>
                  <a:gd name="T69" fmla="*/ 116 h 228"/>
                  <a:gd name="T70" fmla="*/ 239 w 277"/>
                  <a:gd name="T71" fmla="*/ 124 h 228"/>
                  <a:gd name="T72" fmla="*/ 236 w 277"/>
                  <a:gd name="T73" fmla="*/ 131 h 228"/>
                  <a:gd name="T74" fmla="*/ 236 w 277"/>
                  <a:gd name="T75" fmla="*/ 138 h 228"/>
                  <a:gd name="T76" fmla="*/ 234 w 277"/>
                  <a:gd name="T77" fmla="*/ 143 h 228"/>
                  <a:gd name="T78" fmla="*/ 234 w 277"/>
                  <a:gd name="T79" fmla="*/ 145 h 228"/>
                  <a:gd name="T80" fmla="*/ 231 w 277"/>
                  <a:gd name="T81" fmla="*/ 145 h 228"/>
                  <a:gd name="T82" fmla="*/ 234 w 277"/>
                  <a:gd name="T83" fmla="*/ 147 h 228"/>
                  <a:gd name="T84" fmla="*/ 236 w 277"/>
                  <a:gd name="T85" fmla="*/ 147 h 228"/>
                  <a:gd name="T86" fmla="*/ 241 w 277"/>
                  <a:gd name="T87" fmla="*/ 152 h 228"/>
                  <a:gd name="T88" fmla="*/ 248 w 277"/>
                  <a:gd name="T89" fmla="*/ 157 h 228"/>
                  <a:gd name="T90" fmla="*/ 253 w 277"/>
                  <a:gd name="T91" fmla="*/ 164 h 228"/>
                  <a:gd name="T92" fmla="*/ 260 w 277"/>
                  <a:gd name="T93" fmla="*/ 174 h 228"/>
                  <a:gd name="T94" fmla="*/ 267 w 277"/>
                  <a:gd name="T95" fmla="*/ 183 h 228"/>
                  <a:gd name="T96" fmla="*/ 272 w 277"/>
                  <a:gd name="T97" fmla="*/ 195 h 228"/>
                  <a:gd name="T98" fmla="*/ 274 w 277"/>
                  <a:gd name="T99" fmla="*/ 212 h 228"/>
                  <a:gd name="T100" fmla="*/ 277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1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19 h 236"/>
                  <a:gd name="T2" fmla="*/ 9 w 358"/>
                  <a:gd name="T3" fmla="*/ 193 h 236"/>
                  <a:gd name="T4" fmla="*/ 21 w 358"/>
                  <a:gd name="T5" fmla="*/ 174 h 236"/>
                  <a:gd name="T6" fmla="*/ 33 w 358"/>
                  <a:gd name="T7" fmla="*/ 162 h 236"/>
                  <a:gd name="T8" fmla="*/ 43 w 358"/>
                  <a:gd name="T9" fmla="*/ 155 h 236"/>
                  <a:gd name="T10" fmla="*/ 43 w 358"/>
                  <a:gd name="T11" fmla="*/ 155 h 236"/>
                  <a:gd name="T12" fmla="*/ 40 w 358"/>
                  <a:gd name="T13" fmla="*/ 145 h 236"/>
                  <a:gd name="T14" fmla="*/ 38 w 358"/>
                  <a:gd name="T15" fmla="*/ 134 h 236"/>
                  <a:gd name="T16" fmla="*/ 38 w 358"/>
                  <a:gd name="T17" fmla="*/ 117 h 236"/>
                  <a:gd name="T18" fmla="*/ 48 w 358"/>
                  <a:gd name="T19" fmla="*/ 98 h 236"/>
                  <a:gd name="T20" fmla="*/ 67 w 358"/>
                  <a:gd name="T21" fmla="*/ 83 h 236"/>
                  <a:gd name="T22" fmla="*/ 83 w 358"/>
                  <a:gd name="T23" fmla="*/ 79 h 236"/>
                  <a:gd name="T24" fmla="*/ 102 w 358"/>
                  <a:gd name="T25" fmla="*/ 81 h 236"/>
                  <a:gd name="T26" fmla="*/ 114 w 358"/>
                  <a:gd name="T27" fmla="*/ 86 h 236"/>
                  <a:gd name="T28" fmla="*/ 121 w 358"/>
                  <a:gd name="T29" fmla="*/ 91 h 236"/>
                  <a:gd name="T30" fmla="*/ 124 w 358"/>
                  <a:gd name="T31" fmla="*/ 88 h 236"/>
                  <a:gd name="T32" fmla="*/ 121 w 358"/>
                  <a:gd name="T33" fmla="*/ 81 h 236"/>
                  <a:gd name="T34" fmla="*/ 124 w 358"/>
                  <a:gd name="T35" fmla="*/ 69 h 236"/>
                  <a:gd name="T36" fmla="*/ 133 w 358"/>
                  <a:gd name="T37" fmla="*/ 52 h 236"/>
                  <a:gd name="T38" fmla="*/ 152 w 358"/>
                  <a:gd name="T39" fmla="*/ 31 h 236"/>
                  <a:gd name="T40" fmla="*/ 181 w 358"/>
                  <a:gd name="T41" fmla="*/ 14 h 236"/>
                  <a:gd name="T42" fmla="*/ 212 w 358"/>
                  <a:gd name="T43" fmla="*/ 10 h 236"/>
                  <a:gd name="T44" fmla="*/ 238 w 358"/>
                  <a:gd name="T45" fmla="*/ 14 h 236"/>
                  <a:gd name="T46" fmla="*/ 260 w 358"/>
                  <a:gd name="T47" fmla="*/ 24 h 236"/>
                  <a:gd name="T48" fmla="*/ 272 w 358"/>
                  <a:gd name="T49" fmla="*/ 31 h 236"/>
                  <a:gd name="T50" fmla="*/ 274 w 358"/>
                  <a:gd name="T51" fmla="*/ 31 h 236"/>
                  <a:gd name="T52" fmla="*/ 274 w 358"/>
                  <a:gd name="T53" fmla="*/ 26 h 236"/>
                  <a:gd name="T54" fmla="*/ 279 w 358"/>
                  <a:gd name="T55" fmla="*/ 17 h 236"/>
                  <a:gd name="T56" fmla="*/ 288 w 358"/>
                  <a:gd name="T57" fmla="*/ 7 h 236"/>
                  <a:gd name="T58" fmla="*/ 305 w 358"/>
                  <a:gd name="T59" fmla="*/ 2 h 236"/>
                  <a:gd name="T60" fmla="*/ 327 w 358"/>
                  <a:gd name="T61" fmla="*/ 2 h 236"/>
                  <a:gd name="T62" fmla="*/ 343 w 358"/>
                  <a:gd name="T63" fmla="*/ 7 h 236"/>
                  <a:gd name="T64" fmla="*/ 350 w 358"/>
                  <a:gd name="T65" fmla="*/ 17 h 236"/>
                  <a:gd name="T66" fmla="*/ 355 w 358"/>
                  <a:gd name="T67" fmla="*/ 26 h 236"/>
                  <a:gd name="T68" fmla="*/ 35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02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2 h 229"/>
                  <a:gd name="T2" fmla="*/ 272 w 272"/>
                  <a:gd name="T3" fmla="*/ 205 h 229"/>
                  <a:gd name="T4" fmla="*/ 267 w 272"/>
                  <a:gd name="T5" fmla="*/ 207 h 229"/>
                  <a:gd name="T6" fmla="*/ 260 w 272"/>
                  <a:gd name="T7" fmla="*/ 212 h 229"/>
                  <a:gd name="T8" fmla="*/ 250 w 272"/>
                  <a:gd name="T9" fmla="*/ 217 h 229"/>
                  <a:gd name="T10" fmla="*/ 238 w 272"/>
                  <a:gd name="T11" fmla="*/ 221 h 229"/>
                  <a:gd name="T12" fmla="*/ 226 w 272"/>
                  <a:gd name="T13" fmla="*/ 226 h 229"/>
                  <a:gd name="T14" fmla="*/ 212 w 272"/>
                  <a:gd name="T15" fmla="*/ 229 h 229"/>
                  <a:gd name="T16" fmla="*/ 195 w 272"/>
                  <a:gd name="T17" fmla="*/ 226 h 229"/>
                  <a:gd name="T18" fmla="*/ 181 w 272"/>
                  <a:gd name="T19" fmla="*/ 224 h 229"/>
                  <a:gd name="T20" fmla="*/ 164 w 272"/>
                  <a:gd name="T21" fmla="*/ 214 h 229"/>
                  <a:gd name="T22" fmla="*/ 152 w 272"/>
                  <a:gd name="T23" fmla="*/ 205 h 229"/>
                  <a:gd name="T24" fmla="*/ 141 w 272"/>
                  <a:gd name="T25" fmla="*/ 195 h 229"/>
                  <a:gd name="T26" fmla="*/ 133 w 272"/>
                  <a:gd name="T27" fmla="*/ 186 h 229"/>
                  <a:gd name="T28" fmla="*/ 129 w 272"/>
                  <a:gd name="T29" fmla="*/ 176 h 229"/>
                  <a:gd name="T30" fmla="*/ 124 w 272"/>
                  <a:gd name="T31" fmla="*/ 167 h 229"/>
                  <a:gd name="T32" fmla="*/ 124 w 272"/>
                  <a:gd name="T33" fmla="*/ 159 h 229"/>
                  <a:gd name="T34" fmla="*/ 121 w 272"/>
                  <a:gd name="T35" fmla="*/ 155 h 229"/>
                  <a:gd name="T36" fmla="*/ 121 w 272"/>
                  <a:gd name="T37" fmla="*/ 150 h 229"/>
                  <a:gd name="T38" fmla="*/ 124 w 272"/>
                  <a:gd name="T39" fmla="*/ 148 h 229"/>
                  <a:gd name="T40" fmla="*/ 124 w 272"/>
                  <a:gd name="T41" fmla="*/ 145 h 229"/>
                  <a:gd name="T42" fmla="*/ 121 w 272"/>
                  <a:gd name="T43" fmla="*/ 148 h 229"/>
                  <a:gd name="T44" fmla="*/ 119 w 272"/>
                  <a:gd name="T45" fmla="*/ 150 h 229"/>
                  <a:gd name="T46" fmla="*/ 114 w 272"/>
                  <a:gd name="T47" fmla="*/ 152 h 229"/>
                  <a:gd name="T48" fmla="*/ 110 w 272"/>
                  <a:gd name="T49" fmla="*/ 155 h 229"/>
                  <a:gd name="T50" fmla="*/ 102 w 272"/>
                  <a:gd name="T51" fmla="*/ 157 h 229"/>
                  <a:gd name="T52" fmla="*/ 93 w 272"/>
                  <a:gd name="T53" fmla="*/ 157 h 229"/>
                  <a:gd name="T54" fmla="*/ 83 w 272"/>
                  <a:gd name="T55" fmla="*/ 157 h 229"/>
                  <a:gd name="T56" fmla="*/ 76 w 272"/>
                  <a:gd name="T57" fmla="*/ 157 h 229"/>
                  <a:gd name="T58" fmla="*/ 67 w 272"/>
                  <a:gd name="T59" fmla="*/ 152 h 229"/>
                  <a:gd name="T60" fmla="*/ 55 w 272"/>
                  <a:gd name="T61" fmla="*/ 145 h 229"/>
                  <a:gd name="T62" fmla="*/ 48 w 272"/>
                  <a:gd name="T63" fmla="*/ 138 h 229"/>
                  <a:gd name="T64" fmla="*/ 43 w 272"/>
                  <a:gd name="T65" fmla="*/ 128 h 229"/>
                  <a:gd name="T66" fmla="*/ 38 w 272"/>
                  <a:gd name="T67" fmla="*/ 121 h 229"/>
                  <a:gd name="T68" fmla="*/ 38 w 272"/>
                  <a:gd name="T69" fmla="*/ 112 h 229"/>
                  <a:gd name="T70" fmla="*/ 38 w 272"/>
                  <a:gd name="T71" fmla="*/ 105 h 229"/>
                  <a:gd name="T72" fmla="*/ 38 w 272"/>
                  <a:gd name="T73" fmla="*/ 97 h 229"/>
                  <a:gd name="T74" fmla="*/ 40 w 272"/>
                  <a:gd name="T75" fmla="*/ 90 h 229"/>
                  <a:gd name="T76" fmla="*/ 40 w 272"/>
                  <a:gd name="T77" fmla="*/ 86 h 229"/>
                  <a:gd name="T78" fmla="*/ 43 w 272"/>
                  <a:gd name="T79" fmla="*/ 83 h 229"/>
                  <a:gd name="T80" fmla="*/ 43 w 272"/>
                  <a:gd name="T81" fmla="*/ 81 h 229"/>
                  <a:gd name="T82" fmla="*/ 43 w 272"/>
                  <a:gd name="T83" fmla="*/ 81 h 229"/>
                  <a:gd name="T84" fmla="*/ 38 w 272"/>
                  <a:gd name="T85" fmla="*/ 78 h 229"/>
                  <a:gd name="T86" fmla="*/ 33 w 272"/>
                  <a:gd name="T87" fmla="*/ 76 h 229"/>
                  <a:gd name="T88" fmla="*/ 29 w 272"/>
                  <a:gd name="T89" fmla="*/ 71 h 229"/>
                  <a:gd name="T90" fmla="*/ 21 w 272"/>
                  <a:gd name="T91" fmla="*/ 64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03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55 w 355"/>
                  <a:gd name="T1" fmla="*/ 16 h 236"/>
                  <a:gd name="T2" fmla="*/ 348 w 355"/>
                  <a:gd name="T3" fmla="*/ 45 h 236"/>
                  <a:gd name="T4" fmla="*/ 334 w 355"/>
                  <a:gd name="T5" fmla="*/ 64 h 236"/>
                  <a:gd name="T6" fmla="*/ 322 w 355"/>
                  <a:gd name="T7" fmla="*/ 76 h 236"/>
                  <a:gd name="T8" fmla="*/ 315 w 355"/>
                  <a:gd name="T9" fmla="*/ 81 h 236"/>
                  <a:gd name="T10" fmla="*/ 315 w 355"/>
                  <a:gd name="T11" fmla="*/ 83 h 236"/>
                  <a:gd name="T12" fmla="*/ 317 w 355"/>
                  <a:gd name="T13" fmla="*/ 90 h 236"/>
                  <a:gd name="T14" fmla="*/ 320 w 355"/>
                  <a:gd name="T15" fmla="*/ 105 h 236"/>
                  <a:gd name="T16" fmla="*/ 317 w 355"/>
                  <a:gd name="T17" fmla="*/ 121 h 236"/>
                  <a:gd name="T18" fmla="*/ 310 w 355"/>
                  <a:gd name="T19" fmla="*/ 138 h 236"/>
                  <a:gd name="T20" fmla="*/ 291 w 355"/>
                  <a:gd name="T21" fmla="*/ 152 h 236"/>
                  <a:gd name="T22" fmla="*/ 272 w 355"/>
                  <a:gd name="T23" fmla="*/ 159 h 236"/>
                  <a:gd name="T24" fmla="*/ 255 w 355"/>
                  <a:gd name="T25" fmla="*/ 157 h 236"/>
                  <a:gd name="T26" fmla="*/ 241 w 355"/>
                  <a:gd name="T27" fmla="*/ 152 h 236"/>
                  <a:gd name="T28" fmla="*/ 234 w 355"/>
                  <a:gd name="T29" fmla="*/ 148 h 236"/>
                  <a:gd name="T30" fmla="*/ 234 w 355"/>
                  <a:gd name="T31" fmla="*/ 148 h 236"/>
                  <a:gd name="T32" fmla="*/ 234 w 355"/>
                  <a:gd name="T33" fmla="*/ 155 h 236"/>
                  <a:gd name="T34" fmla="*/ 231 w 355"/>
                  <a:gd name="T35" fmla="*/ 169 h 236"/>
                  <a:gd name="T36" fmla="*/ 224 w 355"/>
                  <a:gd name="T37" fmla="*/ 186 h 236"/>
                  <a:gd name="T38" fmla="*/ 205 w 355"/>
                  <a:gd name="T39" fmla="*/ 205 h 236"/>
                  <a:gd name="T40" fmla="*/ 177 w 355"/>
                  <a:gd name="T41" fmla="*/ 224 h 236"/>
                  <a:gd name="T42" fmla="*/ 146 w 355"/>
                  <a:gd name="T43" fmla="*/ 229 h 236"/>
                  <a:gd name="T44" fmla="*/ 117 w 355"/>
                  <a:gd name="T45" fmla="*/ 224 h 236"/>
                  <a:gd name="T46" fmla="*/ 98 w 355"/>
                  <a:gd name="T47" fmla="*/ 214 h 236"/>
                  <a:gd name="T48" fmla="*/ 86 w 355"/>
                  <a:gd name="T49" fmla="*/ 205 h 236"/>
                  <a:gd name="T50" fmla="*/ 84 w 355"/>
                  <a:gd name="T51" fmla="*/ 205 h 236"/>
                  <a:gd name="T52" fmla="*/ 81 w 355"/>
                  <a:gd name="T53" fmla="*/ 212 h 236"/>
                  <a:gd name="T54" fmla="*/ 76 w 355"/>
                  <a:gd name="T55" fmla="*/ 219 h 236"/>
                  <a:gd name="T56" fmla="*/ 69 w 355"/>
                  <a:gd name="T57" fmla="*/ 229 h 236"/>
                  <a:gd name="T58" fmla="*/ 53 w 355"/>
                  <a:gd name="T59" fmla="*/ 236 h 236"/>
                  <a:gd name="T60" fmla="*/ 31 w 355"/>
                  <a:gd name="T61" fmla="*/ 236 h 236"/>
                  <a:gd name="T62" fmla="*/ 14 w 355"/>
                  <a:gd name="T63" fmla="*/ 229 h 236"/>
                  <a:gd name="T64" fmla="*/ 5 w 355"/>
                  <a:gd name="T65" fmla="*/ 219 h 236"/>
                  <a:gd name="T66" fmla="*/ 0 w 355"/>
                  <a:gd name="T67" fmla="*/ 212 h 236"/>
                  <a:gd name="T68" fmla="*/ 0 w 355"/>
                  <a:gd name="T69" fmla="*/ 205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1" name="Group 104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1128" name="Freeform 105"/>
              <p:cNvSpPr>
                <a:spLocks/>
              </p:cNvSpPr>
              <p:nvPr/>
            </p:nvSpPr>
            <p:spPr bwMode="auto">
              <a:xfrm>
                <a:off x="4762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1 w 274"/>
                  <a:gd name="T27" fmla="*/ 43 h 228"/>
                  <a:gd name="T28" fmla="*/ 146 w 274"/>
                  <a:gd name="T29" fmla="*/ 52 h 228"/>
                  <a:gd name="T30" fmla="*/ 148 w 274"/>
                  <a:gd name="T31" fmla="*/ 59 h 228"/>
                  <a:gd name="T32" fmla="*/ 151 w 274"/>
                  <a:gd name="T33" fmla="*/ 66 h 228"/>
                  <a:gd name="T34" fmla="*/ 151 w 274"/>
                  <a:gd name="T35" fmla="*/ 71 h 228"/>
                  <a:gd name="T36" fmla="*/ 151 w 274"/>
                  <a:gd name="T37" fmla="*/ 76 h 228"/>
                  <a:gd name="T38" fmla="*/ 151 w 274"/>
                  <a:gd name="T39" fmla="*/ 78 h 228"/>
                  <a:gd name="T40" fmla="*/ 151 w 274"/>
                  <a:gd name="T41" fmla="*/ 81 h 228"/>
                  <a:gd name="T42" fmla="*/ 151 w 274"/>
                  <a:gd name="T43" fmla="*/ 81 h 228"/>
                  <a:gd name="T44" fmla="*/ 155 w 274"/>
                  <a:gd name="T45" fmla="*/ 78 h 228"/>
                  <a:gd name="T46" fmla="*/ 160 w 274"/>
                  <a:gd name="T47" fmla="*/ 76 h 228"/>
                  <a:gd name="T48" fmla="*/ 165 w 274"/>
                  <a:gd name="T49" fmla="*/ 74 h 228"/>
                  <a:gd name="T50" fmla="*/ 172 w 274"/>
                  <a:gd name="T51" fmla="*/ 71 h 228"/>
                  <a:gd name="T52" fmla="*/ 182 w 274"/>
                  <a:gd name="T53" fmla="*/ 69 h 228"/>
                  <a:gd name="T54" fmla="*/ 189 w 274"/>
                  <a:gd name="T55" fmla="*/ 69 h 228"/>
                  <a:gd name="T56" fmla="*/ 198 w 274"/>
                  <a:gd name="T57" fmla="*/ 71 h 228"/>
                  <a:gd name="T58" fmla="*/ 208 w 274"/>
                  <a:gd name="T59" fmla="*/ 74 h 228"/>
                  <a:gd name="T60" fmla="*/ 217 w 274"/>
                  <a:gd name="T61" fmla="*/ 81 h 228"/>
                  <a:gd name="T62" fmla="*/ 227 w 274"/>
                  <a:gd name="T63" fmla="*/ 88 h 228"/>
                  <a:gd name="T64" fmla="*/ 232 w 274"/>
                  <a:gd name="T65" fmla="*/ 97 h 228"/>
                  <a:gd name="T66" fmla="*/ 234 w 274"/>
                  <a:gd name="T67" fmla="*/ 107 h 228"/>
                  <a:gd name="T68" fmla="*/ 236 w 274"/>
                  <a:gd name="T69" fmla="*/ 114 h 228"/>
                  <a:gd name="T70" fmla="*/ 236 w 274"/>
                  <a:gd name="T71" fmla="*/ 124 h 228"/>
                  <a:gd name="T72" fmla="*/ 236 w 274"/>
                  <a:gd name="T73" fmla="*/ 131 h 228"/>
                  <a:gd name="T74" fmla="*/ 234 w 274"/>
                  <a:gd name="T75" fmla="*/ 135 h 228"/>
                  <a:gd name="T76" fmla="*/ 232 w 274"/>
                  <a:gd name="T77" fmla="*/ 140 h 228"/>
                  <a:gd name="T78" fmla="*/ 232 w 274"/>
                  <a:gd name="T79" fmla="*/ 145 h 228"/>
                  <a:gd name="T80" fmla="*/ 232 w 274"/>
                  <a:gd name="T81" fmla="*/ 145 h 228"/>
                  <a:gd name="T82" fmla="*/ 232 w 274"/>
                  <a:gd name="T83" fmla="*/ 145 h 228"/>
                  <a:gd name="T84" fmla="*/ 236 w 274"/>
                  <a:gd name="T85" fmla="*/ 147 h 228"/>
                  <a:gd name="T86" fmla="*/ 241 w 274"/>
                  <a:gd name="T87" fmla="*/ 152 h 228"/>
                  <a:gd name="T88" fmla="*/ 246 w 274"/>
                  <a:gd name="T89" fmla="*/ 157 h 228"/>
                  <a:gd name="T90" fmla="*/ 253 w 274"/>
                  <a:gd name="T91" fmla="*/ 164 h 228"/>
                  <a:gd name="T92" fmla="*/ 258 w 274"/>
                  <a:gd name="T93" fmla="*/ 171 h 228"/>
                  <a:gd name="T94" fmla="*/ 265 w 274"/>
                  <a:gd name="T95" fmla="*/ 183 h 228"/>
                  <a:gd name="T96" fmla="*/ 270 w 274"/>
                  <a:gd name="T97" fmla="*/ 195 h 228"/>
                  <a:gd name="T98" fmla="*/ 272 w 274"/>
                  <a:gd name="T99" fmla="*/ 209 h 228"/>
                  <a:gd name="T100" fmla="*/ 274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6"/>
              <p:cNvSpPr>
                <a:spLocks/>
              </p:cNvSpPr>
              <p:nvPr/>
            </p:nvSpPr>
            <p:spPr bwMode="auto">
              <a:xfrm>
                <a:off x="4406" y="3428"/>
                <a:ext cx="356" cy="234"/>
              </a:xfrm>
              <a:custGeom>
                <a:avLst/>
                <a:gdLst>
                  <a:gd name="T0" fmla="*/ 2 w 357"/>
                  <a:gd name="T1" fmla="*/ 219 h 236"/>
                  <a:gd name="T2" fmla="*/ 9 w 357"/>
                  <a:gd name="T3" fmla="*/ 191 h 236"/>
                  <a:gd name="T4" fmla="*/ 21 w 357"/>
                  <a:gd name="T5" fmla="*/ 172 h 236"/>
                  <a:gd name="T6" fmla="*/ 33 w 357"/>
                  <a:gd name="T7" fmla="*/ 160 h 236"/>
                  <a:gd name="T8" fmla="*/ 43 w 357"/>
                  <a:gd name="T9" fmla="*/ 155 h 236"/>
                  <a:gd name="T10" fmla="*/ 43 w 357"/>
                  <a:gd name="T11" fmla="*/ 153 h 236"/>
                  <a:gd name="T12" fmla="*/ 40 w 357"/>
                  <a:gd name="T13" fmla="*/ 145 h 236"/>
                  <a:gd name="T14" fmla="*/ 38 w 357"/>
                  <a:gd name="T15" fmla="*/ 131 h 236"/>
                  <a:gd name="T16" fmla="*/ 40 w 357"/>
                  <a:gd name="T17" fmla="*/ 114 h 236"/>
                  <a:gd name="T18" fmla="*/ 47 w 357"/>
                  <a:gd name="T19" fmla="*/ 98 h 236"/>
                  <a:gd name="T20" fmla="*/ 66 w 357"/>
                  <a:gd name="T21" fmla="*/ 84 h 236"/>
                  <a:gd name="T22" fmla="*/ 85 w 357"/>
                  <a:gd name="T23" fmla="*/ 79 h 236"/>
                  <a:gd name="T24" fmla="*/ 102 w 357"/>
                  <a:gd name="T25" fmla="*/ 79 h 236"/>
                  <a:gd name="T26" fmla="*/ 114 w 357"/>
                  <a:gd name="T27" fmla="*/ 84 h 236"/>
                  <a:gd name="T28" fmla="*/ 124 w 357"/>
                  <a:gd name="T29" fmla="*/ 88 h 236"/>
                  <a:gd name="T30" fmla="*/ 124 w 357"/>
                  <a:gd name="T31" fmla="*/ 88 h 236"/>
                  <a:gd name="T32" fmla="*/ 124 w 357"/>
                  <a:gd name="T33" fmla="*/ 81 h 236"/>
                  <a:gd name="T34" fmla="*/ 126 w 357"/>
                  <a:gd name="T35" fmla="*/ 69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81 w 357"/>
                  <a:gd name="T41" fmla="*/ 12 h 236"/>
                  <a:gd name="T42" fmla="*/ 212 w 357"/>
                  <a:gd name="T43" fmla="*/ 7 h 236"/>
                  <a:gd name="T44" fmla="*/ 238 w 357"/>
                  <a:gd name="T45" fmla="*/ 14 h 236"/>
                  <a:gd name="T46" fmla="*/ 260 w 357"/>
                  <a:gd name="T47" fmla="*/ 24 h 236"/>
                  <a:gd name="T48" fmla="*/ 271 w 357"/>
                  <a:gd name="T49" fmla="*/ 31 h 236"/>
                  <a:gd name="T50" fmla="*/ 274 w 357"/>
                  <a:gd name="T51" fmla="*/ 31 h 236"/>
                  <a:gd name="T52" fmla="*/ 274 w 357"/>
                  <a:gd name="T53" fmla="*/ 26 h 236"/>
                  <a:gd name="T54" fmla="*/ 279 w 357"/>
                  <a:gd name="T55" fmla="*/ 17 h 236"/>
                  <a:gd name="T56" fmla="*/ 288 w 357"/>
                  <a:gd name="T57" fmla="*/ 7 h 236"/>
                  <a:gd name="T58" fmla="*/ 305 w 357"/>
                  <a:gd name="T59" fmla="*/ 2 h 236"/>
                  <a:gd name="T60" fmla="*/ 326 w 357"/>
                  <a:gd name="T61" fmla="*/ 2 h 236"/>
                  <a:gd name="T62" fmla="*/ 343 w 357"/>
                  <a:gd name="T63" fmla="*/ 7 h 236"/>
                  <a:gd name="T64" fmla="*/ 353 w 357"/>
                  <a:gd name="T65" fmla="*/ 17 h 236"/>
                  <a:gd name="T66" fmla="*/ 357 w 357"/>
                  <a:gd name="T67" fmla="*/ 26 h 236"/>
                  <a:gd name="T68" fmla="*/ 357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7"/>
              <p:cNvSpPr>
                <a:spLocks/>
              </p:cNvSpPr>
              <p:nvPr/>
            </p:nvSpPr>
            <p:spPr bwMode="auto">
              <a:xfrm>
                <a:off x="4406" y="3659"/>
                <a:ext cx="275" cy="228"/>
              </a:xfrm>
              <a:custGeom>
                <a:avLst/>
                <a:gdLst>
                  <a:gd name="T0" fmla="*/ 274 w 274"/>
                  <a:gd name="T1" fmla="*/ 205 h 229"/>
                  <a:gd name="T2" fmla="*/ 271 w 274"/>
                  <a:gd name="T3" fmla="*/ 208 h 229"/>
                  <a:gd name="T4" fmla="*/ 267 w 274"/>
                  <a:gd name="T5" fmla="*/ 210 h 229"/>
                  <a:gd name="T6" fmla="*/ 260 w 274"/>
                  <a:gd name="T7" fmla="*/ 215 h 229"/>
                  <a:gd name="T8" fmla="*/ 250 w 274"/>
                  <a:gd name="T9" fmla="*/ 220 h 229"/>
                  <a:gd name="T10" fmla="*/ 238 w 274"/>
                  <a:gd name="T11" fmla="*/ 224 h 229"/>
                  <a:gd name="T12" fmla="*/ 226 w 274"/>
                  <a:gd name="T13" fmla="*/ 229 h 229"/>
                  <a:gd name="T14" fmla="*/ 212 w 274"/>
                  <a:gd name="T15" fmla="*/ 229 h 229"/>
                  <a:gd name="T16" fmla="*/ 198 w 274"/>
                  <a:gd name="T17" fmla="*/ 229 h 229"/>
                  <a:gd name="T18" fmla="*/ 181 w 274"/>
                  <a:gd name="T19" fmla="*/ 224 h 229"/>
                  <a:gd name="T20" fmla="*/ 167 w 274"/>
                  <a:gd name="T21" fmla="*/ 217 h 229"/>
                  <a:gd name="T22" fmla="*/ 152 w 274"/>
                  <a:gd name="T23" fmla="*/ 208 h 229"/>
                  <a:gd name="T24" fmla="*/ 140 w 274"/>
                  <a:gd name="T25" fmla="*/ 196 h 229"/>
                  <a:gd name="T26" fmla="*/ 133 w 274"/>
                  <a:gd name="T27" fmla="*/ 186 h 229"/>
                  <a:gd name="T28" fmla="*/ 128 w 274"/>
                  <a:gd name="T29" fmla="*/ 179 h 229"/>
                  <a:gd name="T30" fmla="*/ 126 w 274"/>
                  <a:gd name="T31" fmla="*/ 170 h 229"/>
                  <a:gd name="T32" fmla="*/ 124 w 274"/>
                  <a:gd name="T33" fmla="*/ 162 h 229"/>
                  <a:gd name="T34" fmla="*/ 124 w 274"/>
                  <a:gd name="T35" fmla="*/ 158 h 229"/>
                  <a:gd name="T36" fmla="*/ 124 w 274"/>
                  <a:gd name="T37" fmla="*/ 153 h 229"/>
                  <a:gd name="T38" fmla="*/ 124 w 274"/>
                  <a:gd name="T39" fmla="*/ 151 h 229"/>
                  <a:gd name="T40" fmla="*/ 124 w 274"/>
                  <a:gd name="T41" fmla="*/ 148 h 229"/>
                  <a:gd name="T42" fmla="*/ 124 w 274"/>
                  <a:gd name="T43" fmla="*/ 148 h 229"/>
                  <a:gd name="T44" fmla="*/ 119 w 274"/>
                  <a:gd name="T45" fmla="*/ 151 h 229"/>
                  <a:gd name="T46" fmla="*/ 114 w 274"/>
                  <a:gd name="T47" fmla="*/ 153 h 229"/>
                  <a:gd name="T48" fmla="*/ 109 w 274"/>
                  <a:gd name="T49" fmla="*/ 155 h 229"/>
                  <a:gd name="T50" fmla="*/ 102 w 274"/>
                  <a:gd name="T51" fmla="*/ 158 h 229"/>
                  <a:gd name="T52" fmla="*/ 93 w 274"/>
                  <a:gd name="T53" fmla="*/ 160 h 229"/>
                  <a:gd name="T54" fmla="*/ 85 w 274"/>
                  <a:gd name="T55" fmla="*/ 160 h 229"/>
                  <a:gd name="T56" fmla="*/ 76 w 274"/>
                  <a:gd name="T57" fmla="*/ 158 h 229"/>
                  <a:gd name="T58" fmla="*/ 66 w 274"/>
                  <a:gd name="T59" fmla="*/ 155 h 229"/>
                  <a:gd name="T60" fmla="*/ 57 w 274"/>
                  <a:gd name="T61" fmla="*/ 148 h 229"/>
                  <a:gd name="T62" fmla="*/ 47 w 274"/>
                  <a:gd name="T63" fmla="*/ 141 h 229"/>
                  <a:gd name="T64" fmla="*/ 43 w 274"/>
                  <a:gd name="T65" fmla="*/ 131 h 229"/>
                  <a:gd name="T66" fmla="*/ 40 w 274"/>
                  <a:gd name="T67" fmla="*/ 122 h 229"/>
                  <a:gd name="T68" fmla="*/ 38 w 274"/>
                  <a:gd name="T69" fmla="*/ 115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8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55 w 355"/>
                  <a:gd name="T1" fmla="*/ 19 h 239"/>
                  <a:gd name="T2" fmla="*/ 348 w 355"/>
                  <a:gd name="T3" fmla="*/ 48 h 239"/>
                  <a:gd name="T4" fmla="*/ 336 w 355"/>
                  <a:gd name="T5" fmla="*/ 67 h 239"/>
                  <a:gd name="T6" fmla="*/ 324 w 355"/>
                  <a:gd name="T7" fmla="*/ 79 h 239"/>
                  <a:gd name="T8" fmla="*/ 315 w 355"/>
                  <a:gd name="T9" fmla="*/ 84 h 239"/>
                  <a:gd name="T10" fmla="*/ 315 w 355"/>
                  <a:gd name="T11" fmla="*/ 86 h 239"/>
                  <a:gd name="T12" fmla="*/ 317 w 355"/>
                  <a:gd name="T13" fmla="*/ 93 h 239"/>
                  <a:gd name="T14" fmla="*/ 319 w 355"/>
                  <a:gd name="T15" fmla="*/ 108 h 239"/>
                  <a:gd name="T16" fmla="*/ 317 w 355"/>
                  <a:gd name="T17" fmla="*/ 124 h 239"/>
                  <a:gd name="T18" fmla="*/ 310 w 355"/>
                  <a:gd name="T19" fmla="*/ 141 h 239"/>
                  <a:gd name="T20" fmla="*/ 291 w 355"/>
                  <a:gd name="T21" fmla="*/ 155 h 239"/>
                  <a:gd name="T22" fmla="*/ 272 w 355"/>
                  <a:gd name="T23" fmla="*/ 160 h 239"/>
                  <a:gd name="T24" fmla="*/ 255 w 355"/>
                  <a:gd name="T25" fmla="*/ 160 h 239"/>
                  <a:gd name="T26" fmla="*/ 243 w 355"/>
                  <a:gd name="T27" fmla="*/ 155 h 239"/>
                  <a:gd name="T28" fmla="*/ 234 w 355"/>
                  <a:gd name="T29" fmla="*/ 151 h 239"/>
                  <a:gd name="T30" fmla="*/ 234 w 355"/>
                  <a:gd name="T31" fmla="*/ 151 h 239"/>
                  <a:gd name="T32" fmla="*/ 234 w 355"/>
                  <a:gd name="T33" fmla="*/ 158 h 239"/>
                  <a:gd name="T34" fmla="*/ 231 w 355"/>
                  <a:gd name="T35" fmla="*/ 170 h 239"/>
                  <a:gd name="T36" fmla="*/ 224 w 355"/>
                  <a:gd name="T37" fmla="*/ 189 h 239"/>
                  <a:gd name="T38" fmla="*/ 205 w 355"/>
                  <a:gd name="T39" fmla="*/ 208 h 239"/>
                  <a:gd name="T40" fmla="*/ 176 w 355"/>
                  <a:gd name="T41" fmla="*/ 227 h 239"/>
                  <a:gd name="T42" fmla="*/ 145 w 355"/>
                  <a:gd name="T43" fmla="*/ 232 h 239"/>
                  <a:gd name="T44" fmla="*/ 119 w 355"/>
                  <a:gd name="T45" fmla="*/ 224 h 239"/>
                  <a:gd name="T46" fmla="*/ 98 w 355"/>
                  <a:gd name="T47" fmla="*/ 215 h 239"/>
                  <a:gd name="T48" fmla="*/ 86 w 355"/>
                  <a:gd name="T49" fmla="*/ 208 h 239"/>
                  <a:gd name="T50" fmla="*/ 83 w 355"/>
                  <a:gd name="T51" fmla="*/ 208 h 239"/>
                  <a:gd name="T52" fmla="*/ 83 w 355"/>
                  <a:gd name="T53" fmla="*/ 213 h 239"/>
                  <a:gd name="T54" fmla="*/ 79 w 355"/>
                  <a:gd name="T55" fmla="*/ 222 h 239"/>
                  <a:gd name="T56" fmla="*/ 69 w 355"/>
                  <a:gd name="T57" fmla="*/ 232 h 239"/>
                  <a:gd name="T58" fmla="*/ 52 w 355"/>
                  <a:gd name="T59" fmla="*/ 236 h 239"/>
                  <a:gd name="T60" fmla="*/ 31 w 355"/>
                  <a:gd name="T61" fmla="*/ 236 h 239"/>
                  <a:gd name="T62" fmla="*/ 14 w 355"/>
                  <a:gd name="T63" fmla="*/ 232 h 239"/>
                  <a:gd name="T64" fmla="*/ 5 w 355"/>
                  <a:gd name="T65" fmla="*/ 222 h 239"/>
                  <a:gd name="T66" fmla="*/ 0 w 355"/>
                  <a:gd name="T67" fmla="*/ 213 h 239"/>
                  <a:gd name="T68" fmla="*/ 0 w 355"/>
                  <a:gd name="T69" fmla="*/ 208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2" name="Group 109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1124" name="Freeform 110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3 w 276"/>
                  <a:gd name="T27" fmla="*/ 43 h 229"/>
                  <a:gd name="T28" fmla="*/ 147 w 276"/>
                  <a:gd name="T29" fmla="*/ 52 h 229"/>
                  <a:gd name="T30" fmla="*/ 150 w 276"/>
                  <a:gd name="T31" fmla="*/ 60 h 229"/>
                  <a:gd name="T32" fmla="*/ 152 w 276"/>
                  <a:gd name="T33" fmla="*/ 67 h 229"/>
                  <a:gd name="T34" fmla="*/ 152 w 276"/>
                  <a:gd name="T35" fmla="*/ 74 h 229"/>
                  <a:gd name="T36" fmla="*/ 152 w 276"/>
                  <a:gd name="T37" fmla="*/ 79 h 229"/>
                  <a:gd name="T38" fmla="*/ 152 w 276"/>
                  <a:gd name="T39" fmla="*/ 81 h 229"/>
                  <a:gd name="T40" fmla="*/ 152 w 276"/>
                  <a:gd name="T41" fmla="*/ 81 h 229"/>
                  <a:gd name="T42" fmla="*/ 152 w 276"/>
                  <a:gd name="T43" fmla="*/ 81 h 229"/>
                  <a:gd name="T44" fmla="*/ 155 w 276"/>
                  <a:gd name="T45" fmla="*/ 79 h 229"/>
                  <a:gd name="T46" fmla="*/ 159 w 276"/>
                  <a:gd name="T47" fmla="*/ 76 h 229"/>
                  <a:gd name="T48" fmla="*/ 167 w 276"/>
                  <a:gd name="T49" fmla="*/ 74 h 229"/>
                  <a:gd name="T50" fmla="*/ 174 w 276"/>
                  <a:gd name="T51" fmla="*/ 72 h 229"/>
                  <a:gd name="T52" fmla="*/ 181 w 276"/>
                  <a:gd name="T53" fmla="*/ 69 h 229"/>
                  <a:gd name="T54" fmla="*/ 190 w 276"/>
                  <a:gd name="T55" fmla="*/ 69 h 229"/>
                  <a:gd name="T56" fmla="*/ 200 w 276"/>
                  <a:gd name="T57" fmla="*/ 72 h 229"/>
                  <a:gd name="T58" fmla="*/ 209 w 276"/>
                  <a:gd name="T59" fmla="*/ 74 h 229"/>
                  <a:gd name="T60" fmla="*/ 219 w 276"/>
                  <a:gd name="T61" fmla="*/ 81 h 229"/>
                  <a:gd name="T62" fmla="*/ 229 w 276"/>
                  <a:gd name="T63" fmla="*/ 91 h 229"/>
                  <a:gd name="T64" fmla="*/ 233 w 276"/>
                  <a:gd name="T65" fmla="*/ 98 h 229"/>
                  <a:gd name="T66" fmla="*/ 236 w 276"/>
                  <a:gd name="T67" fmla="*/ 107 h 229"/>
                  <a:gd name="T68" fmla="*/ 238 w 276"/>
                  <a:gd name="T69" fmla="*/ 117 h 229"/>
                  <a:gd name="T70" fmla="*/ 238 w 276"/>
                  <a:gd name="T71" fmla="*/ 124 h 229"/>
                  <a:gd name="T72" fmla="*/ 236 w 276"/>
                  <a:gd name="T73" fmla="*/ 131 h 229"/>
                  <a:gd name="T74" fmla="*/ 236 w 276"/>
                  <a:gd name="T75" fmla="*/ 138 h 229"/>
                  <a:gd name="T76" fmla="*/ 233 w 276"/>
                  <a:gd name="T77" fmla="*/ 143 h 229"/>
                  <a:gd name="T78" fmla="*/ 233 w 276"/>
                  <a:gd name="T79" fmla="*/ 145 h 229"/>
                  <a:gd name="T80" fmla="*/ 231 w 276"/>
                  <a:gd name="T81" fmla="*/ 145 h 229"/>
                  <a:gd name="T82" fmla="*/ 233 w 276"/>
                  <a:gd name="T83" fmla="*/ 148 h 229"/>
                  <a:gd name="T84" fmla="*/ 236 w 276"/>
                  <a:gd name="T85" fmla="*/ 148 h 229"/>
                  <a:gd name="T86" fmla="*/ 240 w 276"/>
                  <a:gd name="T87" fmla="*/ 153 h 229"/>
                  <a:gd name="T88" fmla="*/ 248 w 276"/>
                  <a:gd name="T89" fmla="*/ 157 h 229"/>
                  <a:gd name="T90" fmla="*/ 252 w 276"/>
                  <a:gd name="T91" fmla="*/ 164 h 229"/>
                  <a:gd name="T92" fmla="*/ 259 w 276"/>
                  <a:gd name="T93" fmla="*/ 174 h 229"/>
                  <a:gd name="T94" fmla="*/ 267 w 276"/>
                  <a:gd name="T95" fmla="*/ 184 h 229"/>
                  <a:gd name="T96" fmla="*/ 271 w 276"/>
                  <a:gd name="T97" fmla="*/ 195 h 229"/>
                  <a:gd name="T98" fmla="*/ 274 w 276"/>
                  <a:gd name="T99" fmla="*/ 212 h 229"/>
                  <a:gd name="T100" fmla="*/ 276 w 276"/>
                  <a:gd name="T101" fmla="*/ 229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11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20 h 236"/>
                  <a:gd name="T2" fmla="*/ 10 w 358"/>
                  <a:gd name="T3" fmla="*/ 194 h 236"/>
                  <a:gd name="T4" fmla="*/ 22 w 358"/>
                  <a:gd name="T5" fmla="*/ 174 h 236"/>
                  <a:gd name="T6" fmla="*/ 34 w 358"/>
                  <a:gd name="T7" fmla="*/ 163 h 236"/>
                  <a:gd name="T8" fmla="*/ 43 w 358"/>
                  <a:gd name="T9" fmla="*/ 155 h 236"/>
                  <a:gd name="T10" fmla="*/ 43 w 358"/>
                  <a:gd name="T11" fmla="*/ 155 h 236"/>
                  <a:gd name="T12" fmla="*/ 41 w 358"/>
                  <a:gd name="T13" fmla="*/ 146 h 236"/>
                  <a:gd name="T14" fmla="*/ 39 w 358"/>
                  <a:gd name="T15" fmla="*/ 134 h 236"/>
                  <a:gd name="T16" fmla="*/ 39 w 358"/>
                  <a:gd name="T17" fmla="*/ 117 h 236"/>
                  <a:gd name="T18" fmla="*/ 48 w 358"/>
                  <a:gd name="T19" fmla="*/ 98 h 236"/>
                  <a:gd name="T20" fmla="*/ 65 w 358"/>
                  <a:gd name="T21" fmla="*/ 84 h 236"/>
                  <a:gd name="T22" fmla="*/ 84 w 358"/>
                  <a:gd name="T23" fmla="*/ 79 h 236"/>
                  <a:gd name="T24" fmla="*/ 103 w 358"/>
                  <a:gd name="T25" fmla="*/ 82 h 236"/>
                  <a:gd name="T26" fmla="*/ 115 w 358"/>
                  <a:gd name="T27" fmla="*/ 86 h 236"/>
                  <a:gd name="T28" fmla="*/ 122 w 358"/>
                  <a:gd name="T29" fmla="*/ 91 h 236"/>
                  <a:gd name="T30" fmla="*/ 124 w 358"/>
                  <a:gd name="T31" fmla="*/ 89 h 236"/>
                  <a:gd name="T32" fmla="*/ 122 w 358"/>
                  <a:gd name="T33" fmla="*/ 82 h 236"/>
                  <a:gd name="T34" fmla="*/ 124 w 358"/>
                  <a:gd name="T35" fmla="*/ 70 h 236"/>
                  <a:gd name="T36" fmla="*/ 134 w 358"/>
                  <a:gd name="T37" fmla="*/ 53 h 236"/>
                  <a:gd name="T38" fmla="*/ 153 w 358"/>
                  <a:gd name="T39" fmla="*/ 31 h 236"/>
                  <a:gd name="T40" fmla="*/ 182 w 358"/>
                  <a:gd name="T41" fmla="*/ 15 h 236"/>
                  <a:gd name="T42" fmla="*/ 213 w 358"/>
                  <a:gd name="T43" fmla="*/ 10 h 236"/>
                  <a:gd name="T44" fmla="*/ 239 w 358"/>
                  <a:gd name="T45" fmla="*/ 15 h 236"/>
                  <a:gd name="T46" fmla="*/ 260 w 358"/>
                  <a:gd name="T47" fmla="*/ 24 h 236"/>
                  <a:gd name="T48" fmla="*/ 272 w 358"/>
                  <a:gd name="T49" fmla="*/ 31 h 236"/>
                  <a:gd name="T50" fmla="*/ 275 w 358"/>
                  <a:gd name="T51" fmla="*/ 31 h 236"/>
                  <a:gd name="T52" fmla="*/ 275 w 358"/>
                  <a:gd name="T53" fmla="*/ 27 h 236"/>
                  <a:gd name="T54" fmla="*/ 279 w 358"/>
                  <a:gd name="T55" fmla="*/ 17 h 236"/>
                  <a:gd name="T56" fmla="*/ 289 w 358"/>
                  <a:gd name="T57" fmla="*/ 8 h 236"/>
                  <a:gd name="T58" fmla="*/ 306 w 358"/>
                  <a:gd name="T59" fmla="*/ 3 h 236"/>
                  <a:gd name="T60" fmla="*/ 327 w 358"/>
                  <a:gd name="T61" fmla="*/ 3 h 236"/>
                  <a:gd name="T62" fmla="*/ 344 w 358"/>
                  <a:gd name="T63" fmla="*/ 8 h 236"/>
                  <a:gd name="T64" fmla="*/ 351 w 358"/>
                  <a:gd name="T65" fmla="*/ 17 h 236"/>
                  <a:gd name="T66" fmla="*/ 356 w 358"/>
                  <a:gd name="T67" fmla="*/ 27 h 236"/>
                  <a:gd name="T68" fmla="*/ 358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12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3 h 229"/>
                  <a:gd name="T2" fmla="*/ 272 w 272"/>
                  <a:gd name="T3" fmla="*/ 205 h 229"/>
                  <a:gd name="T4" fmla="*/ 267 w 272"/>
                  <a:gd name="T5" fmla="*/ 208 h 229"/>
                  <a:gd name="T6" fmla="*/ 260 w 272"/>
                  <a:gd name="T7" fmla="*/ 212 h 229"/>
                  <a:gd name="T8" fmla="*/ 251 w 272"/>
                  <a:gd name="T9" fmla="*/ 217 h 229"/>
                  <a:gd name="T10" fmla="*/ 239 w 272"/>
                  <a:gd name="T11" fmla="*/ 222 h 229"/>
                  <a:gd name="T12" fmla="*/ 227 w 272"/>
                  <a:gd name="T13" fmla="*/ 227 h 229"/>
                  <a:gd name="T14" fmla="*/ 213 w 272"/>
                  <a:gd name="T15" fmla="*/ 229 h 229"/>
                  <a:gd name="T16" fmla="*/ 196 w 272"/>
                  <a:gd name="T17" fmla="*/ 227 h 229"/>
                  <a:gd name="T18" fmla="*/ 182 w 272"/>
                  <a:gd name="T19" fmla="*/ 224 h 229"/>
                  <a:gd name="T20" fmla="*/ 165 w 272"/>
                  <a:gd name="T21" fmla="*/ 215 h 229"/>
                  <a:gd name="T22" fmla="*/ 153 w 272"/>
                  <a:gd name="T23" fmla="*/ 205 h 229"/>
                  <a:gd name="T24" fmla="*/ 141 w 272"/>
                  <a:gd name="T25" fmla="*/ 196 h 229"/>
                  <a:gd name="T26" fmla="*/ 134 w 272"/>
                  <a:gd name="T27" fmla="*/ 186 h 229"/>
                  <a:gd name="T28" fmla="*/ 129 w 272"/>
                  <a:gd name="T29" fmla="*/ 177 h 229"/>
                  <a:gd name="T30" fmla="*/ 124 w 272"/>
                  <a:gd name="T31" fmla="*/ 167 h 229"/>
                  <a:gd name="T32" fmla="*/ 124 w 272"/>
                  <a:gd name="T33" fmla="*/ 160 h 229"/>
                  <a:gd name="T34" fmla="*/ 122 w 272"/>
                  <a:gd name="T35" fmla="*/ 155 h 229"/>
                  <a:gd name="T36" fmla="*/ 122 w 272"/>
                  <a:gd name="T37" fmla="*/ 150 h 229"/>
                  <a:gd name="T38" fmla="*/ 124 w 272"/>
                  <a:gd name="T39" fmla="*/ 148 h 229"/>
                  <a:gd name="T40" fmla="*/ 124 w 272"/>
                  <a:gd name="T41" fmla="*/ 146 h 229"/>
                  <a:gd name="T42" fmla="*/ 122 w 272"/>
                  <a:gd name="T43" fmla="*/ 148 h 229"/>
                  <a:gd name="T44" fmla="*/ 120 w 272"/>
                  <a:gd name="T45" fmla="*/ 150 h 229"/>
                  <a:gd name="T46" fmla="*/ 115 w 272"/>
                  <a:gd name="T47" fmla="*/ 153 h 229"/>
                  <a:gd name="T48" fmla="*/ 110 w 272"/>
                  <a:gd name="T49" fmla="*/ 155 h 229"/>
                  <a:gd name="T50" fmla="*/ 103 w 272"/>
                  <a:gd name="T51" fmla="*/ 157 h 229"/>
                  <a:gd name="T52" fmla="*/ 93 w 272"/>
                  <a:gd name="T53" fmla="*/ 157 h 229"/>
                  <a:gd name="T54" fmla="*/ 84 w 272"/>
                  <a:gd name="T55" fmla="*/ 157 h 229"/>
                  <a:gd name="T56" fmla="*/ 77 w 272"/>
                  <a:gd name="T57" fmla="*/ 157 h 229"/>
                  <a:gd name="T58" fmla="*/ 65 w 272"/>
                  <a:gd name="T59" fmla="*/ 153 h 229"/>
                  <a:gd name="T60" fmla="*/ 55 w 272"/>
                  <a:gd name="T61" fmla="*/ 146 h 229"/>
                  <a:gd name="T62" fmla="*/ 48 w 272"/>
                  <a:gd name="T63" fmla="*/ 138 h 229"/>
                  <a:gd name="T64" fmla="*/ 43 w 272"/>
                  <a:gd name="T65" fmla="*/ 129 h 229"/>
                  <a:gd name="T66" fmla="*/ 39 w 272"/>
                  <a:gd name="T67" fmla="*/ 122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13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205 h 236"/>
                  <a:gd name="T2" fmla="*/ 3 w 360"/>
                  <a:gd name="T3" fmla="*/ 212 h 236"/>
                  <a:gd name="T4" fmla="*/ 7 w 360"/>
                  <a:gd name="T5" fmla="*/ 219 h 236"/>
                  <a:gd name="T6" fmla="*/ 17 w 360"/>
                  <a:gd name="T7" fmla="*/ 229 h 236"/>
                  <a:gd name="T8" fmla="*/ 34 w 360"/>
                  <a:gd name="T9" fmla="*/ 236 h 236"/>
                  <a:gd name="T10" fmla="*/ 55 w 360"/>
                  <a:gd name="T11" fmla="*/ 236 h 236"/>
                  <a:gd name="T12" fmla="*/ 72 w 360"/>
                  <a:gd name="T13" fmla="*/ 229 h 236"/>
                  <a:gd name="T14" fmla="*/ 79 w 360"/>
                  <a:gd name="T15" fmla="*/ 219 h 236"/>
                  <a:gd name="T16" fmla="*/ 84 w 360"/>
                  <a:gd name="T17" fmla="*/ 212 h 236"/>
                  <a:gd name="T18" fmla="*/ 86 w 360"/>
                  <a:gd name="T19" fmla="*/ 205 h 236"/>
                  <a:gd name="T20" fmla="*/ 88 w 360"/>
                  <a:gd name="T21" fmla="*/ 205 h 236"/>
                  <a:gd name="T22" fmla="*/ 100 w 360"/>
                  <a:gd name="T23" fmla="*/ 215 h 236"/>
                  <a:gd name="T24" fmla="*/ 119 w 360"/>
                  <a:gd name="T25" fmla="*/ 224 h 236"/>
                  <a:gd name="T26" fmla="*/ 148 w 360"/>
                  <a:gd name="T27" fmla="*/ 229 h 236"/>
                  <a:gd name="T28" fmla="*/ 179 w 360"/>
                  <a:gd name="T29" fmla="*/ 224 h 236"/>
                  <a:gd name="T30" fmla="*/ 208 w 360"/>
                  <a:gd name="T31" fmla="*/ 205 h 236"/>
                  <a:gd name="T32" fmla="*/ 227 w 360"/>
                  <a:gd name="T33" fmla="*/ 186 h 236"/>
                  <a:gd name="T34" fmla="*/ 234 w 360"/>
                  <a:gd name="T35" fmla="*/ 169 h 236"/>
                  <a:gd name="T36" fmla="*/ 236 w 360"/>
                  <a:gd name="T37" fmla="*/ 155 h 236"/>
                  <a:gd name="T38" fmla="*/ 236 w 360"/>
                  <a:gd name="T39" fmla="*/ 148 h 236"/>
                  <a:gd name="T40" fmla="*/ 236 w 360"/>
                  <a:gd name="T41" fmla="*/ 148 h 236"/>
                  <a:gd name="T42" fmla="*/ 243 w 360"/>
                  <a:gd name="T43" fmla="*/ 153 h 236"/>
                  <a:gd name="T44" fmla="*/ 258 w 360"/>
                  <a:gd name="T45" fmla="*/ 157 h 236"/>
                  <a:gd name="T46" fmla="*/ 274 w 360"/>
                  <a:gd name="T47" fmla="*/ 160 h 236"/>
                  <a:gd name="T48" fmla="*/ 293 w 360"/>
                  <a:gd name="T49" fmla="*/ 153 h 236"/>
                  <a:gd name="T50" fmla="*/ 313 w 360"/>
                  <a:gd name="T51" fmla="*/ 138 h 236"/>
                  <a:gd name="T52" fmla="*/ 320 w 360"/>
                  <a:gd name="T53" fmla="*/ 122 h 236"/>
                  <a:gd name="T54" fmla="*/ 322 w 360"/>
                  <a:gd name="T55" fmla="*/ 105 h 236"/>
                  <a:gd name="T56" fmla="*/ 320 w 360"/>
                  <a:gd name="T57" fmla="*/ 91 h 236"/>
                  <a:gd name="T58" fmla="*/ 317 w 360"/>
                  <a:gd name="T59" fmla="*/ 84 h 236"/>
                  <a:gd name="T60" fmla="*/ 317 w 360"/>
                  <a:gd name="T61" fmla="*/ 81 h 236"/>
                  <a:gd name="T62" fmla="*/ 324 w 360"/>
                  <a:gd name="T63" fmla="*/ 76 h 236"/>
                  <a:gd name="T64" fmla="*/ 336 w 360"/>
                  <a:gd name="T65" fmla="*/ 64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3" name="Freeform 114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12 w 115"/>
                <a:gd name="T1" fmla="*/ 112 h 115"/>
                <a:gd name="T2" fmla="*/ 115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5 w 115"/>
                <a:gd name="T9" fmla="*/ 115 h 115"/>
                <a:gd name="T10" fmla="*/ 115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15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12 w 112"/>
                <a:gd name="T1" fmla="*/ 112 h 115"/>
                <a:gd name="T2" fmla="*/ 112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12 w 112"/>
                <a:gd name="T9" fmla="*/ 115 h 115"/>
                <a:gd name="T10" fmla="*/ 112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Line 116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Line 117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118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Line 119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20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3 w 113"/>
                <a:gd name="T1" fmla="*/ 112 h 115"/>
                <a:gd name="T2" fmla="*/ 113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3 w 113"/>
                <a:gd name="T9" fmla="*/ 115 h 115"/>
                <a:gd name="T10" fmla="*/ 113 w 113"/>
                <a:gd name="T11" fmla="*/ 115 h 115"/>
                <a:gd name="T12" fmla="*/ 113 w 113"/>
                <a:gd name="T13" fmla="*/ 112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21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3 w 113"/>
                <a:gd name="T1" fmla="*/ 112 h 115"/>
                <a:gd name="T2" fmla="*/ 113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3 w 113"/>
                <a:gd name="T9" fmla="*/ 115 h 115"/>
                <a:gd name="T10" fmla="*/ 113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Line 122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23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24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Line 125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Line 126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127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Line 128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Line 129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Line 130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Line 131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32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33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2 w 112"/>
                <a:gd name="T1" fmla="*/ 112 h 112"/>
                <a:gd name="T2" fmla="*/ 112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2 w 112"/>
                <a:gd name="T9" fmla="*/ 112 h 112"/>
                <a:gd name="T10" fmla="*/ 112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134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135"/>
          <p:cNvSpPr>
            <a:spLocks noChangeArrowheads="1"/>
          </p:cNvSpPr>
          <p:nvPr userDrawn="1"/>
        </p:nvSpPr>
        <p:spPr bwMode="ltGray">
          <a:xfrm>
            <a:off x="8001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Rectangle 136"/>
          <p:cNvSpPr>
            <a:spLocks noChangeArrowheads="1"/>
          </p:cNvSpPr>
          <p:nvPr userDrawn="1"/>
        </p:nvSpPr>
        <p:spPr bwMode="ltGray">
          <a:xfrm>
            <a:off x="3048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Rectangle 137"/>
          <p:cNvSpPr>
            <a:spLocks noChangeArrowheads="1"/>
          </p:cNvSpPr>
          <p:nvPr userDrawn="1"/>
        </p:nvSpPr>
        <p:spPr bwMode="ltGray">
          <a:xfrm>
            <a:off x="18669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" name="Rectangle 138"/>
          <p:cNvSpPr>
            <a:spLocks noChangeArrowheads="1"/>
          </p:cNvSpPr>
          <p:nvPr userDrawn="1"/>
        </p:nvSpPr>
        <p:spPr bwMode="ltGray">
          <a:xfrm>
            <a:off x="13716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" name="Rectangle 139"/>
          <p:cNvSpPr>
            <a:spLocks noChangeArrowheads="1"/>
          </p:cNvSpPr>
          <p:nvPr userDrawn="1"/>
        </p:nvSpPr>
        <p:spPr bwMode="ltGray">
          <a:xfrm>
            <a:off x="29337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" name="Rectangle 140"/>
          <p:cNvSpPr>
            <a:spLocks noChangeArrowheads="1"/>
          </p:cNvSpPr>
          <p:nvPr userDrawn="1"/>
        </p:nvSpPr>
        <p:spPr bwMode="ltGray">
          <a:xfrm>
            <a:off x="24384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" name="Rectangle 141"/>
          <p:cNvSpPr>
            <a:spLocks noChangeArrowheads="1"/>
          </p:cNvSpPr>
          <p:nvPr userDrawn="1"/>
        </p:nvSpPr>
        <p:spPr bwMode="ltGray">
          <a:xfrm>
            <a:off x="40005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" name="Rectangle 142"/>
          <p:cNvSpPr>
            <a:spLocks noChangeArrowheads="1"/>
          </p:cNvSpPr>
          <p:nvPr userDrawn="1"/>
        </p:nvSpPr>
        <p:spPr bwMode="ltGray">
          <a:xfrm>
            <a:off x="35052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" name="Rectangle 143"/>
          <p:cNvSpPr>
            <a:spLocks noChangeArrowheads="1"/>
          </p:cNvSpPr>
          <p:nvPr userDrawn="1"/>
        </p:nvSpPr>
        <p:spPr bwMode="ltGray">
          <a:xfrm>
            <a:off x="50673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Rectangle 144"/>
          <p:cNvSpPr>
            <a:spLocks noChangeArrowheads="1"/>
          </p:cNvSpPr>
          <p:nvPr userDrawn="1"/>
        </p:nvSpPr>
        <p:spPr bwMode="ltGray">
          <a:xfrm>
            <a:off x="45720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" name="Rectangle 145"/>
          <p:cNvSpPr>
            <a:spLocks noChangeArrowheads="1"/>
          </p:cNvSpPr>
          <p:nvPr userDrawn="1"/>
        </p:nvSpPr>
        <p:spPr bwMode="ltGray">
          <a:xfrm>
            <a:off x="61341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" name="Rectangle 146"/>
          <p:cNvSpPr>
            <a:spLocks noChangeArrowheads="1"/>
          </p:cNvSpPr>
          <p:nvPr userDrawn="1"/>
        </p:nvSpPr>
        <p:spPr bwMode="ltGray">
          <a:xfrm>
            <a:off x="56388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" name="Rectangle 147"/>
          <p:cNvSpPr>
            <a:spLocks noChangeArrowheads="1"/>
          </p:cNvSpPr>
          <p:nvPr userDrawn="1"/>
        </p:nvSpPr>
        <p:spPr bwMode="ltGray">
          <a:xfrm>
            <a:off x="72009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Rectangle 148"/>
          <p:cNvSpPr>
            <a:spLocks noChangeArrowheads="1"/>
          </p:cNvSpPr>
          <p:nvPr userDrawn="1"/>
        </p:nvSpPr>
        <p:spPr bwMode="ltGray">
          <a:xfrm>
            <a:off x="67056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" name="Rectangle 149"/>
          <p:cNvSpPr>
            <a:spLocks noChangeArrowheads="1"/>
          </p:cNvSpPr>
          <p:nvPr userDrawn="1"/>
        </p:nvSpPr>
        <p:spPr bwMode="ltGray">
          <a:xfrm>
            <a:off x="82677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" name="Rectangle 150"/>
          <p:cNvSpPr>
            <a:spLocks noChangeArrowheads="1"/>
          </p:cNvSpPr>
          <p:nvPr userDrawn="1"/>
        </p:nvSpPr>
        <p:spPr bwMode="ltGray">
          <a:xfrm>
            <a:off x="77724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" name="Rectangle 151"/>
          <p:cNvSpPr>
            <a:spLocks noChangeArrowheads="1"/>
          </p:cNvSpPr>
          <p:nvPr userDrawn="1"/>
        </p:nvSpPr>
        <p:spPr bwMode="ltGray">
          <a:xfrm>
            <a:off x="8001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" name="Rectangle 152"/>
          <p:cNvSpPr>
            <a:spLocks noChangeArrowheads="1"/>
          </p:cNvSpPr>
          <p:nvPr userDrawn="1"/>
        </p:nvSpPr>
        <p:spPr bwMode="ltGray">
          <a:xfrm>
            <a:off x="3048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3" name="Rectangle 153"/>
          <p:cNvSpPr>
            <a:spLocks noChangeArrowheads="1"/>
          </p:cNvSpPr>
          <p:nvPr userDrawn="1"/>
        </p:nvSpPr>
        <p:spPr bwMode="ltGray">
          <a:xfrm>
            <a:off x="18669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" name="Rectangle 154"/>
          <p:cNvSpPr>
            <a:spLocks noChangeArrowheads="1"/>
          </p:cNvSpPr>
          <p:nvPr userDrawn="1"/>
        </p:nvSpPr>
        <p:spPr bwMode="ltGray">
          <a:xfrm>
            <a:off x="13716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" name="Rectangle 155"/>
          <p:cNvSpPr>
            <a:spLocks noChangeArrowheads="1"/>
          </p:cNvSpPr>
          <p:nvPr userDrawn="1"/>
        </p:nvSpPr>
        <p:spPr bwMode="ltGray">
          <a:xfrm>
            <a:off x="29337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6" name="Rectangle 156"/>
          <p:cNvSpPr>
            <a:spLocks noChangeArrowheads="1"/>
          </p:cNvSpPr>
          <p:nvPr userDrawn="1"/>
        </p:nvSpPr>
        <p:spPr bwMode="ltGray">
          <a:xfrm>
            <a:off x="24384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7" name="Rectangle 157"/>
          <p:cNvSpPr>
            <a:spLocks noChangeArrowheads="1"/>
          </p:cNvSpPr>
          <p:nvPr userDrawn="1"/>
        </p:nvSpPr>
        <p:spPr bwMode="ltGray">
          <a:xfrm>
            <a:off x="40005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8" name="Rectangle 158"/>
          <p:cNvSpPr>
            <a:spLocks noChangeArrowheads="1"/>
          </p:cNvSpPr>
          <p:nvPr userDrawn="1"/>
        </p:nvSpPr>
        <p:spPr bwMode="ltGray">
          <a:xfrm>
            <a:off x="35052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9" name="Rectangle 159"/>
          <p:cNvSpPr>
            <a:spLocks noChangeArrowheads="1"/>
          </p:cNvSpPr>
          <p:nvPr userDrawn="1"/>
        </p:nvSpPr>
        <p:spPr bwMode="ltGray">
          <a:xfrm>
            <a:off x="50673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0" name="Rectangle 160"/>
          <p:cNvSpPr>
            <a:spLocks noChangeArrowheads="1"/>
          </p:cNvSpPr>
          <p:nvPr userDrawn="1"/>
        </p:nvSpPr>
        <p:spPr bwMode="ltGray">
          <a:xfrm>
            <a:off x="45720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1" name="Rectangle 161"/>
          <p:cNvSpPr>
            <a:spLocks noChangeArrowheads="1"/>
          </p:cNvSpPr>
          <p:nvPr userDrawn="1"/>
        </p:nvSpPr>
        <p:spPr bwMode="ltGray">
          <a:xfrm>
            <a:off x="61341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2" name="Rectangle 162"/>
          <p:cNvSpPr>
            <a:spLocks noChangeArrowheads="1"/>
          </p:cNvSpPr>
          <p:nvPr userDrawn="1"/>
        </p:nvSpPr>
        <p:spPr bwMode="ltGray">
          <a:xfrm>
            <a:off x="56388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3" name="Rectangle 163"/>
          <p:cNvSpPr>
            <a:spLocks noChangeArrowheads="1"/>
          </p:cNvSpPr>
          <p:nvPr userDrawn="1"/>
        </p:nvSpPr>
        <p:spPr bwMode="ltGray">
          <a:xfrm>
            <a:off x="72009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" name="Rectangle 164"/>
          <p:cNvSpPr>
            <a:spLocks noChangeArrowheads="1"/>
          </p:cNvSpPr>
          <p:nvPr userDrawn="1"/>
        </p:nvSpPr>
        <p:spPr bwMode="ltGray">
          <a:xfrm>
            <a:off x="67056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" name="Rectangle 165"/>
          <p:cNvSpPr>
            <a:spLocks noChangeArrowheads="1"/>
          </p:cNvSpPr>
          <p:nvPr userDrawn="1"/>
        </p:nvSpPr>
        <p:spPr bwMode="ltGray">
          <a:xfrm>
            <a:off x="82677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" name="Rectangle 166"/>
          <p:cNvSpPr>
            <a:spLocks noChangeArrowheads="1"/>
          </p:cNvSpPr>
          <p:nvPr userDrawn="1"/>
        </p:nvSpPr>
        <p:spPr bwMode="ltGray">
          <a:xfrm>
            <a:off x="77724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67" name="Group 167"/>
          <p:cNvGrpSpPr>
            <a:grpSpLocks/>
          </p:cNvGrpSpPr>
          <p:nvPr userDrawn="1"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068" name="Group 168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090" name="Rectangle 16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1" name="Rectangle 17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69" name="Group 171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088" name="Rectangle 17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9" name="Rectangle 17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0" name="Group 174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086" name="Rectangle 17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7" name="Rectangle 17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1" name="Group 177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084" name="Rectangle 17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5" name="Rectangle 17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2" name="Group 180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082" name="Rectangle 18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3" name="Rectangle 18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3" name="Group 183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080" name="Rectangle 18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1" name="Rectangle 18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4" name="Group 186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078" name="Rectangle 18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9" name="Rectangle 18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5" name="Group 189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076" name="Rectangle 19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7" name="Rectangle 19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70" r:id="rId13"/>
    <p:sldLayoutId id="2147483871" r:id="rId14"/>
    <p:sldLayoutId id="214748387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png"/><Relationship Id="rId5" Type="http://schemas.openxmlformats.org/officeDocument/2006/relationships/image" Target="../media/image12.w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w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8.jpeg"/><Relationship Id="rId5" Type="http://schemas.openxmlformats.org/officeDocument/2006/relationships/image" Target="../media/image13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6" Type="http://schemas.openxmlformats.org/officeDocument/2006/relationships/chart" Target="../charts/chart1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5" Type="http://schemas.openxmlformats.org/officeDocument/2006/relationships/image" Target="../media/image14.w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wmf"/><Relationship Id="rId5" Type="http://schemas.openxmlformats.org/officeDocument/2006/relationships/image" Target="../media/image1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15-744: Computer Networking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L-22 </a:t>
            </a:r>
            <a:r>
              <a:rPr lang="en-US" altLang="en-US" dirty="0"/>
              <a:t>Wireless Broadcast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343150"/>
            <a:ext cx="1073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Spectrum Assignment in WhiteFi</a:t>
            </a:r>
          </a:p>
        </p:txBody>
      </p:sp>
      <p:sp>
        <p:nvSpPr>
          <p:cNvPr id="32771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09F7F29-68EA-1145-B37C-39AFD1BDF3A1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49563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5011738" y="3714750"/>
            <a:ext cx="1714500" cy="865188"/>
            <a:chOff x="514350" y="3657600"/>
            <a:chExt cx="1714500" cy="864656"/>
          </a:xfrm>
        </p:grpSpPr>
        <p:sp>
          <p:nvSpPr>
            <p:cNvPr id="94" name="Rectangle 93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8595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5346700" y="3665538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657350" y="3706813"/>
            <a:ext cx="1714500" cy="865187"/>
            <a:chOff x="1657350" y="2907244"/>
            <a:chExt cx="1714500" cy="864656"/>
          </a:xfrm>
        </p:grpSpPr>
        <p:sp>
          <p:nvSpPr>
            <p:cNvPr id="117" name="Rectangle 116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807" name="Group 58"/>
            <p:cNvGrpSpPr>
              <a:grpSpLocks/>
            </p:cNvGrpSpPr>
            <p:nvPr/>
          </p:nvGrpSpPr>
          <p:grpSpPr bwMode="auto"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32808" name="TextBox 122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2809" name="TextBox 123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2810" name="TextBox 124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32811" name="TextBox 125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32812" name="TextBox 126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5</a:t>
                </a:r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711825" y="3665538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72100" y="3657600"/>
            <a:ext cx="7112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bg2"/>
          </a:solidFill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14650" y="4286250"/>
            <a:ext cx="4057650" cy="1123950"/>
          </a:xfrm>
          <a:custGeom>
            <a:avLst/>
            <a:gdLst>
              <a:gd name="connsiteX0" fmla="*/ 3718559 w 4100285"/>
              <a:gd name="connsiteY0" fmla="*/ 0 h 1081315"/>
              <a:gd name="connsiteX1" fmla="*/ 3570514 w 4100285"/>
              <a:gd name="connsiteY1" fmla="*/ 923109 h 1081315"/>
              <a:gd name="connsiteX2" fmla="*/ 539931 w 4100285"/>
              <a:gd name="connsiteY2" fmla="*/ 949234 h 1081315"/>
              <a:gd name="connsiteX3" fmla="*/ 330925 w 4100285"/>
              <a:gd name="connsiteY3" fmla="*/ 130629 h 10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1081315">
                <a:moveTo>
                  <a:pt x="3718559" y="0"/>
                </a:moveTo>
                <a:cubicBezTo>
                  <a:pt x="3909422" y="382451"/>
                  <a:pt x="4100285" y="764903"/>
                  <a:pt x="3570514" y="923109"/>
                </a:cubicBezTo>
                <a:cubicBezTo>
                  <a:pt x="3040743" y="1081315"/>
                  <a:pt x="1079863" y="1081314"/>
                  <a:pt x="539931" y="949234"/>
                </a:cubicBezTo>
                <a:cubicBezTo>
                  <a:pt x="0" y="817154"/>
                  <a:pt x="165462" y="473891"/>
                  <a:pt x="330925" y="130629"/>
                </a:cubicBezTo>
              </a:path>
            </a:pathLst>
          </a:custGeom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4863" y="5886450"/>
            <a:ext cx="25146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Spatial Variation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48013" y="5886450"/>
            <a:ext cx="5138737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  BS must use channel </a:t>
            </a:r>
            <a:r>
              <a:rPr lang="en-US" sz="2000" i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iff </a:t>
            </a: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free at client</a:t>
            </a:r>
            <a:endParaRPr lang="en-US" sz="200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900" y="5486400"/>
            <a:ext cx="21145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03463" y="5486400"/>
            <a:ext cx="6326187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  Optimize for </a:t>
            </a:r>
            <a:r>
              <a:rPr lang="en-US" sz="2000" i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both</a:t>
            </a: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000" b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center channel </a:t>
            </a: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000" b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width</a:t>
            </a:r>
            <a:endParaRPr lang="en-US" sz="2000" b="1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5054600" y="3943350"/>
            <a:ext cx="1671638" cy="466725"/>
            <a:chOff x="3331478" y="4171950"/>
            <a:chExt cx="1672555" cy="466130"/>
          </a:xfrm>
        </p:grpSpPr>
        <p:sp>
          <p:nvSpPr>
            <p:cNvPr id="32797" name="TextBox 91"/>
            <p:cNvSpPr txBox="1">
              <a:spLocks noChangeArrowheads="1"/>
            </p:cNvSpPr>
            <p:nvPr/>
          </p:nvSpPr>
          <p:spPr bwMode="auto">
            <a:xfrm>
              <a:off x="3331478" y="41719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32798" name="TextBox 96"/>
            <p:cNvSpPr txBox="1">
              <a:spLocks noChangeArrowheads="1"/>
            </p:cNvSpPr>
            <p:nvPr/>
          </p:nvSpPr>
          <p:spPr bwMode="auto">
            <a:xfrm>
              <a:off x="36743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32799" name="TextBox 97"/>
            <p:cNvSpPr txBox="1">
              <a:spLocks noChangeArrowheads="1"/>
            </p:cNvSpPr>
            <p:nvPr/>
          </p:nvSpPr>
          <p:spPr bwMode="auto">
            <a:xfrm>
              <a:off x="4042445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32800" name="TextBox 98"/>
            <p:cNvSpPr txBox="1">
              <a:spLocks noChangeArrowheads="1"/>
            </p:cNvSpPr>
            <p:nvPr/>
          </p:nvSpPr>
          <p:spPr bwMode="auto">
            <a:xfrm>
              <a:off x="43601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32801" name="TextBox 99"/>
            <p:cNvSpPr txBox="1">
              <a:spLocks noChangeArrowheads="1"/>
            </p:cNvSpPr>
            <p:nvPr/>
          </p:nvSpPr>
          <p:spPr bwMode="auto">
            <a:xfrm>
              <a:off x="4718283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771650" y="2000250"/>
            <a:ext cx="5314950" cy="3600450"/>
            <a:chOff x="2457450" y="342900"/>
            <a:chExt cx="5314950" cy="3600450"/>
          </a:xfrm>
        </p:grpSpPr>
        <p:sp>
          <p:nvSpPr>
            <p:cNvPr id="51" name="Rectangle 50"/>
            <p:cNvSpPr/>
            <p:nvPr/>
          </p:nvSpPr>
          <p:spPr>
            <a:xfrm>
              <a:off x="2457450" y="342900"/>
              <a:ext cx="5314950" cy="3600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6050" y="422275"/>
              <a:ext cx="4876800" cy="481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Spectrum Assignment Problem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49538" y="1143000"/>
              <a:ext cx="1751012" cy="479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Goal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00550" y="1143000"/>
              <a:ext cx="2962275" cy="4794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Maximize Throughput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49538" y="1863725"/>
              <a:ext cx="1751012" cy="479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Include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00550" y="1863725"/>
              <a:ext cx="2962275" cy="4794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Spectrum at clients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9538" y="2822575"/>
              <a:ext cx="1751012" cy="481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Assign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00550" y="2506663"/>
              <a:ext cx="2962275" cy="719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Center Channel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00550" y="3222625"/>
              <a:ext cx="2962275" cy="5603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Width</a:t>
              </a:r>
            </a:p>
          </p:txBody>
        </p:sp>
        <p:sp>
          <p:nvSpPr>
            <p:cNvPr id="32796" name="TextBox 65"/>
            <p:cNvSpPr txBox="1">
              <a:spLocks noChangeArrowheads="1"/>
            </p:cNvSpPr>
            <p:nvPr/>
          </p:nvSpPr>
          <p:spPr bwMode="auto">
            <a:xfrm>
              <a:off x="5688770" y="2989770"/>
              <a:ext cx="374862" cy="43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/>
                <a:t>&amp;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89" grpId="0" animBg="1"/>
      <p:bldP spid="89" grpId="1" animBg="1"/>
      <p:bldP spid="89" grpId="2" animBg="1"/>
      <p:bldP spid="54" grpId="0" animBg="1"/>
      <p:bldP spid="54" grpId="1" animBg="1"/>
      <p:bldP spid="54" grpId="2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5" grpId="0" animBg="1"/>
      <p:bldP spid="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Accounting for Spatial Variation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16D9282-615D-6448-9CE1-3C109CDA0D95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5" name="Picture 4" descr="11954226271169522330transmission_tower_ante_01_svg_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14500"/>
            <a:ext cx="10715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220913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71900" y="3086100"/>
            <a:ext cx="1714500" cy="865188"/>
            <a:chOff x="514350" y="3657600"/>
            <a:chExt cx="1714500" cy="864656"/>
          </a:xfrm>
        </p:grpSpPr>
        <p:sp>
          <p:nvSpPr>
            <p:cNvPr id="8" name="Rectangle 7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95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17513" y="3078163"/>
            <a:ext cx="1714500" cy="865187"/>
            <a:chOff x="1657350" y="2907244"/>
            <a:chExt cx="1714500" cy="864656"/>
          </a:xfrm>
        </p:grpSpPr>
        <p:sp>
          <p:nvSpPr>
            <p:cNvPr id="16" name="Rectangle 15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4904" name="Group 58"/>
            <p:cNvGrpSpPr>
              <a:grpSpLocks/>
            </p:cNvGrpSpPr>
            <p:nvPr/>
          </p:nvGrpSpPr>
          <p:grpSpPr bwMode="auto"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34905" name="TextBox 21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4906" name="TextBox 22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4907" name="TextBox 23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34908" name="TextBox 24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34909" name="TextBox 25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5</a:t>
                </a: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813175" y="3314700"/>
            <a:ext cx="1673225" cy="466725"/>
            <a:chOff x="3331478" y="4171950"/>
            <a:chExt cx="1672555" cy="466130"/>
          </a:xfrm>
        </p:grpSpPr>
        <p:sp>
          <p:nvSpPr>
            <p:cNvPr id="34894" name="TextBox 31"/>
            <p:cNvSpPr txBox="1">
              <a:spLocks noChangeArrowheads="1"/>
            </p:cNvSpPr>
            <p:nvPr/>
          </p:nvSpPr>
          <p:spPr bwMode="auto">
            <a:xfrm>
              <a:off x="3331478" y="41719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34895" name="TextBox 32"/>
            <p:cNvSpPr txBox="1">
              <a:spLocks noChangeArrowheads="1"/>
            </p:cNvSpPr>
            <p:nvPr/>
          </p:nvSpPr>
          <p:spPr bwMode="auto">
            <a:xfrm>
              <a:off x="36743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34896" name="TextBox 33"/>
            <p:cNvSpPr txBox="1">
              <a:spLocks noChangeArrowheads="1"/>
            </p:cNvSpPr>
            <p:nvPr/>
          </p:nvSpPr>
          <p:spPr bwMode="auto">
            <a:xfrm>
              <a:off x="4042445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34897" name="TextBox 34"/>
            <p:cNvSpPr txBox="1">
              <a:spLocks noChangeArrowheads="1"/>
            </p:cNvSpPr>
            <p:nvPr/>
          </p:nvSpPr>
          <p:spPr bwMode="auto">
            <a:xfrm>
              <a:off x="4360178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34898" name="TextBox 35"/>
            <p:cNvSpPr txBox="1">
              <a:spLocks noChangeArrowheads="1"/>
            </p:cNvSpPr>
            <p:nvPr/>
          </p:nvSpPr>
          <p:spPr bwMode="auto">
            <a:xfrm>
              <a:off x="4718283" y="417641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pic>
        <p:nvPicPr>
          <p:cNvPr id="92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228850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05"/>
          <p:cNvGrpSpPr>
            <a:grpSpLocks/>
          </p:cNvGrpSpPr>
          <p:nvPr/>
        </p:nvGrpSpPr>
        <p:grpSpPr bwMode="auto">
          <a:xfrm>
            <a:off x="7143750" y="3086100"/>
            <a:ext cx="1714500" cy="865188"/>
            <a:chOff x="7143750" y="3086100"/>
            <a:chExt cx="1714500" cy="864656"/>
          </a:xfrm>
        </p:grpSpPr>
        <p:sp>
          <p:nvSpPr>
            <p:cNvPr id="105" name="Rectangle 104"/>
            <p:cNvSpPr/>
            <p:nvPr/>
          </p:nvSpPr>
          <p:spPr>
            <a:xfrm>
              <a:off x="8515350" y="30861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43750" y="3086100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43750" y="3086100"/>
              <a:ext cx="3429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4866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95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724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4888" name="Group 58"/>
            <p:cNvGrpSpPr>
              <a:grpSpLocks/>
            </p:cNvGrpSpPr>
            <p:nvPr/>
          </p:nvGrpSpPr>
          <p:grpSpPr bwMode="auto">
            <a:xfrm>
              <a:off x="7143750" y="3314700"/>
              <a:ext cx="1672555" cy="466130"/>
              <a:chOff x="628650" y="3877270"/>
              <a:chExt cx="1672555" cy="466130"/>
            </a:xfrm>
          </p:grpSpPr>
          <p:sp>
            <p:nvSpPr>
              <p:cNvPr id="34889" name="TextBox 99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4890" name="TextBox 100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4891" name="TextBox 101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34892" name="TextBox 102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34893" name="TextBox 103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5</a:t>
                </a:r>
              </a:p>
            </p:txBody>
          </p:sp>
        </p:grpSp>
      </p:grpSp>
      <p:grpSp>
        <p:nvGrpSpPr>
          <p:cNvPr id="21" name="Group 121"/>
          <p:cNvGrpSpPr>
            <a:grpSpLocks/>
          </p:cNvGrpSpPr>
          <p:nvPr/>
        </p:nvGrpSpPr>
        <p:grpSpPr bwMode="auto">
          <a:xfrm>
            <a:off x="114300" y="4514850"/>
            <a:ext cx="8858250" cy="1257300"/>
            <a:chOff x="114300" y="4514850"/>
            <a:chExt cx="8858250" cy="1257300"/>
          </a:xfrm>
        </p:grpSpPr>
        <p:sp>
          <p:nvSpPr>
            <p:cNvPr id="90" name="Rectangle 89"/>
            <p:cNvSpPr/>
            <p:nvPr/>
          </p:nvSpPr>
          <p:spPr>
            <a:xfrm>
              <a:off x="6858000" y="4514850"/>
              <a:ext cx="2114550" cy="1257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300" y="4678363"/>
              <a:ext cx="1714500" cy="86518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300" y="4678363"/>
              <a:ext cx="342900" cy="86518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" y="4678363"/>
              <a:ext cx="342900" cy="865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0100" y="4678363"/>
              <a:ext cx="342900" cy="865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4678363"/>
              <a:ext cx="342900" cy="865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3" name="TextBox 61"/>
            <p:cNvSpPr txBox="1">
              <a:spLocks noChangeArrowheads="1"/>
            </p:cNvSpPr>
            <p:nvPr/>
          </p:nvSpPr>
          <p:spPr bwMode="auto">
            <a:xfrm>
              <a:off x="1821295" y="4800600"/>
              <a:ext cx="57900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4000" b="1">
                  <a:sym typeface="Symbol" charset="2"/>
                </a:rPr>
                <a:t></a:t>
              </a:r>
              <a:endParaRPr lang="en-US" altLang="en-US" sz="4000" b="1"/>
            </a:p>
          </p:txBody>
        </p:sp>
        <p:sp>
          <p:nvSpPr>
            <p:cNvPr id="34834" name="TextBox 62"/>
            <p:cNvSpPr txBox="1">
              <a:spLocks noChangeArrowheads="1"/>
            </p:cNvSpPr>
            <p:nvPr/>
          </p:nvSpPr>
          <p:spPr bwMode="auto">
            <a:xfrm>
              <a:off x="6400800" y="4743450"/>
              <a:ext cx="41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 b="1">
                  <a:sym typeface="Symbol" charset="2"/>
                </a:rPr>
                <a:t>=</a:t>
              </a:r>
              <a:endParaRPr lang="en-US" altLang="en-US" sz="3600" b="1"/>
            </a:p>
          </p:txBody>
        </p:sp>
        <p:grpSp>
          <p:nvGrpSpPr>
            <p:cNvPr id="34835" name="Group 63"/>
            <p:cNvGrpSpPr>
              <a:grpSpLocks/>
            </p:cNvGrpSpPr>
            <p:nvPr/>
          </p:nvGrpSpPr>
          <p:grpSpPr bwMode="auto">
            <a:xfrm>
              <a:off x="2400300" y="4678894"/>
              <a:ext cx="1714500" cy="864656"/>
              <a:chOff x="514350" y="3657600"/>
              <a:chExt cx="1714500" cy="8646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14350" y="3657069"/>
                <a:ext cx="17145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4350" y="3657069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85950" y="3657069"/>
                <a:ext cx="342900" cy="86518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57250" y="3657069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00150" y="3657069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43050" y="3657069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836" name="Group 70"/>
            <p:cNvGrpSpPr>
              <a:grpSpLocks/>
            </p:cNvGrpSpPr>
            <p:nvPr/>
          </p:nvGrpSpPr>
          <p:grpSpPr bwMode="auto">
            <a:xfrm>
              <a:off x="2442245" y="4907494"/>
              <a:ext cx="1672555" cy="466130"/>
              <a:chOff x="3331478" y="4171950"/>
              <a:chExt cx="1672555" cy="466130"/>
            </a:xfrm>
          </p:grpSpPr>
          <p:sp>
            <p:nvSpPr>
              <p:cNvPr id="34871" name="TextBox 71"/>
              <p:cNvSpPr txBox="1">
                <a:spLocks noChangeArrowheads="1"/>
              </p:cNvSpPr>
              <p:nvPr/>
            </p:nvSpPr>
            <p:spPr bwMode="auto">
              <a:xfrm>
                <a:off x="3331478" y="417195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4872" name="TextBox 72"/>
              <p:cNvSpPr txBox="1">
                <a:spLocks noChangeArrowheads="1"/>
              </p:cNvSpPr>
              <p:nvPr/>
            </p:nvSpPr>
            <p:spPr bwMode="auto">
              <a:xfrm>
                <a:off x="36743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4873" name="TextBox 73"/>
              <p:cNvSpPr txBox="1">
                <a:spLocks noChangeArrowheads="1"/>
              </p:cNvSpPr>
              <p:nvPr/>
            </p:nvSpPr>
            <p:spPr bwMode="auto">
              <a:xfrm>
                <a:off x="4042445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34874" name="TextBox 74"/>
              <p:cNvSpPr txBox="1">
                <a:spLocks noChangeArrowheads="1"/>
              </p:cNvSpPr>
              <p:nvPr/>
            </p:nvSpPr>
            <p:spPr bwMode="auto">
              <a:xfrm>
                <a:off x="43601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34875" name="TextBox 75"/>
              <p:cNvSpPr txBox="1">
                <a:spLocks noChangeArrowheads="1"/>
              </p:cNvSpPr>
              <p:nvPr/>
            </p:nvSpPr>
            <p:spPr bwMode="auto">
              <a:xfrm>
                <a:off x="4718283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5</a:t>
                </a:r>
              </a:p>
            </p:txBody>
          </p:sp>
        </p:grpSp>
        <p:grpSp>
          <p:nvGrpSpPr>
            <p:cNvPr id="34837" name="Group 76"/>
            <p:cNvGrpSpPr>
              <a:grpSpLocks/>
            </p:cNvGrpSpPr>
            <p:nvPr/>
          </p:nvGrpSpPr>
          <p:grpSpPr bwMode="auto">
            <a:xfrm>
              <a:off x="7046868" y="4703718"/>
              <a:ext cx="1714500" cy="864656"/>
              <a:chOff x="514350" y="3657600"/>
              <a:chExt cx="1714500" cy="8646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14395" y="3657645"/>
                <a:ext cx="17145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14395" y="3657645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885995" y="3657645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57295" y="3657645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00195" y="3657645"/>
                <a:ext cx="342900" cy="86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43095" y="3657645"/>
                <a:ext cx="342900" cy="865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4838" name="Group 83"/>
            <p:cNvGrpSpPr>
              <a:grpSpLocks/>
            </p:cNvGrpSpPr>
            <p:nvPr/>
          </p:nvGrpSpPr>
          <p:grpSpPr bwMode="auto">
            <a:xfrm>
              <a:off x="7088813" y="4932318"/>
              <a:ext cx="1672555" cy="466130"/>
              <a:chOff x="3331478" y="4171950"/>
              <a:chExt cx="1672555" cy="466130"/>
            </a:xfrm>
          </p:grpSpPr>
          <p:sp>
            <p:nvSpPr>
              <p:cNvPr id="34860" name="TextBox 84"/>
              <p:cNvSpPr txBox="1">
                <a:spLocks noChangeArrowheads="1"/>
              </p:cNvSpPr>
              <p:nvPr/>
            </p:nvSpPr>
            <p:spPr bwMode="auto">
              <a:xfrm>
                <a:off x="3331478" y="417195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4861" name="TextBox 85"/>
              <p:cNvSpPr txBox="1">
                <a:spLocks noChangeArrowheads="1"/>
              </p:cNvSpPr>
              <p:nvPr/>
            </p:nvSpPr>
            <p:spPr bwMode="auto">
              <a:xfrm>
                <a:off x="36743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4862" name="TextBox 86"/>
              <p:cNvSpPr txBox="1">
                <a:spLocks noChangeArrowheads="1"/>
              </p:cNvSpPr>
              <p:nvPr/>
            </p:nvSpPr>
            <p:spPr bwMode="auto">
              <a:xfrm>
                <a:off x="4042445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34863" name="TextBox 87"/>
              <p:cNvSpPr txBox="1">
                <a:spLocks noChangeArrowheads="1"/>
              </p:cNvSpPr>
              <p:nvPr/>
            </p:nvSpPr>
            <p:spPr bwMode="auto">
              <a:xfrm>
                <a:off x="4360178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34864" name="TextBox 88"/>
              <p:cNvSpPr txBox="1">
                <a:spLocks noChangeArrowheads="1"/>
              </p:cNvSpPr>
              <p:nvPr/>
            </p:nvSpPr>
            <p:spPr bwMode="auto">
              <a:xfrm>
                <a:off x="4718283" y="41764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5</a:t>
                </a:r>
              </a:p>
            </p:txBody>
          </p:sp>
        </p:grpSp>
        <p:grpSp>
          <p:nvGrpSpPr>
            <p:cNvPr id="34839" name="Group 106"/>
            <p:cNvGrpSpPr>
              <a:grpSpLocks/>
            </p:cNvGrpSpPr>
            <p:nvPr/>
          </p:nvGrpSpPr>
          <p:grpSpPr bwMode="auto">
            <a:xfrm>
              <a:off x="4686300" y="4667250"/>
              <a:ext cx="1714500" cy="864656"/>
              <a:chOff x="7143750" y="3086100"/>
              <a:chExt cx="1714500" cy="86465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515350" y="3086100"/>
                <a:ext cx="342900" cy="86518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3750" y="3086100"/>
                <a:ext cx="1714500" cy="8651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437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866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8295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172450" y="3086100"/>
                <a:ext cx="342900" cy="865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4854" name="Group 58"/>
              <p:cNvGrpSpPr>
                <a:grpSpLocks/>
              </p:cNvGrpSpPr>
              <p:nvPr/>
            </p:nvGrpSpPr>
            <p:grpSpPr bwMode="auto">
              <a:xfrm>
                <a:off x="7143750" y="3314700"/>
                <a:ext cx="1672555" cy="466130"/>
                <a:chOff x="628650" y="3877270"/>
                <a:chExt cx="1672555" cy="466130"/>
              </a:xfrm>
            </p:grpSpPr>
            <p:sp>
              <p:nvSpPr>
                <p:cNvPr id="34855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628650" y="3877270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34856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971550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2</a:t>
                  </a:r>
                </a:p>
              </p:txBody>
            </p:sp>
            <p:sp>
              <p:nvSpPr>
                <p:cNvPr id="34857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1339617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3</a:t>
                  </a:r>
                </a:p>
              </p:txBody>
            </p:sp>
            <p:sp>
              <p:nvSpPr>
                <p:cNvPr id="34858" name="TextBox 117"/>
                <p:cNvSpPr txBox="1">
                  <a:spLocks noChangeArrowheads="1"/>
                </p:cNvSpPr>
                <p:nvPr/>
              </p:nvSpPr>
              <p:spPr bwMode="auto">
                <a:xfrm>
                  <a:off x="1657350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4</a:t>
                  </a:r>
                </a:p>
              </p:txBody>
            </p:sp>
            <p:sp>
              <p:nvSpPr>
                <p:cNvPr id="34859" name="TextBox 118"/>
                <p:cNvSpPr txBox="1">
                  <a:spLocks noChangeArrowheads="1"/>
                </p:cNvSpPr>
                <p:nvPr/>
              </p:nvSpPr>
              <p:spPr bwMode="auto">
                <a:xfrm>
                  <a:off x="2015455" y="3881735"/>
                  <a:ext cx="28575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/>
                    <a:t>5</a:t>
                  </a:r>
                </a:p>
              </p:txBody>
            </p:sp>
          </p:grpSp>
        </p:grpSp>
        <p:sp>
          <p:nvSpPr>
            <p:cNvPr id="34840" name="TextBox 119"/>
            <p:cNvSpPr txBox="1">
              <a:spLocks noChangeArrowheads="1"/>
            </p:cNvSpPr>
            <p:nvPr/>
          </p:nvSpPr>
          <p:spPr bwMode="auto">
            <a:xfrm>
              <a:off x="4095750" y="4743450"/>
              <a:ext cx="57900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4000" b="1">
                  <a:sym typeface="Symbol" charset="2"/>
                </a:rPr>
                <a:t></a:t>
              </a:r>
              <a:endParaRPr lang="en-US" altLang="en-US" sz="4000" b="1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85900" y="4676775"/>
              <a:ext cx="342900" cy="865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4842" name="Group 58"/>
            <p:cNvGrpSpPr>
              <a:grpSpLocks/>
            </p:cNvGrpSpPr>
            <p:nvPr/>
          </p:nvGrpSpPr>
          <p:grpSpPr bwMode="auto">
            <a:xfrm>
              <a:off x="114300" y="4907494"/>
              <a:ext cx="1672555" cy="466130"/>
              <a:chOff x="628650" y="3877270"/>
              <a:chExt cx="1672555" cy="466130"/>
            </a:xfrm>
          </p:grpSpPr>
          <p:sp>
            <p:nvSpPr>
              <p:cNvPr id="34843" name="TextBox 50"/>
              <p:cNvSpPr txBox="1">
                <a:spLocks noChangeArrowheads="1"/>
              </p:cNvSpPr>
              <p:nvPr/>
            </p:nvSpPr>
            <p:spPr bwMode="auto">
              <a:xfrm>
                <a:off x="628650" y="387727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4844" name="TextBox 51"/>
              <p:cNvSpPr txBox="1">
                <a:spLocks noChangeArrowheads="1"/>
              </p:cNvSpPr>
              <p:nvPr/>
            </p:nvSpPr>
            <p:spPr bwMode="auto">
              <a:xfrm>
                <a:off x="9715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34845" name="TextBox 52"/>
              <p:cNvSpPr txBox="1">
                <a:spLocks noChangeArrowheads="1"/>
              </p:cNvSpPr>
              <p:nvPr/>
            </p:nvSpPr>
            <p:spPr bwMode="auto">
              <a:xfrm>
                <a:off x="1339617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34846" name="TextBox 53"/>
              <p:cNvSpPr txBox="1">
                <a:spLocks noChangeArrowheads="1"/>
              </p:cNvSpPr>
              <p:nvPr/>
            </p:nvSpPr>
            <p:spPr bwMode="auto">
              <a:xfrm>
                <a:off x="1657350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34847" name="TextBox 54"/>
              <p:cNvSpPr txBox="1">
                <a:spLocks noChangeArrowheads="1"/>
              </p:cNvSpPr>
              <p:nvPr/>
            </p:nvSpPr>
            <p:spPr bwMode="auto">
              <a:xfrm>
                <a:off x="2015455" y="388173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5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35842" name="Slide Number Placeholder 6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8318DD3-C3CA-C940-ABAF-E0DDA865BE96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554538" y="3078163"/>
            <a:ext cx="1731962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4538" y="30781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35663" y="30781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7438" y="30781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0338" y="30781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238" y="30781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9" name="TextBox 60"/>
          <p:cNvSpPr txBox="1">
            <a:spLocks noChangeArrowheads="1"/>
          </p:cNvSpPr>
          <p:nvPr/>
        </p:nvSpPr>
        <p:spPr bwMode="auto">
          <a:xfrm>
            <a:off x="5640388" y="2506663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BS</a:t>
            </a:r>
          </a:p>
        </p:txBody>
      </p:sp>
      <p:pic>
        <p:nvPicPr>
          <p:cNvPr id="35850" name="Picture 114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657350"/>
            <a:ext cx="1071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6858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571500" y="1828800"/>
            <a:ext cx="3257550" cy="800100"/>
            <a:chOff x="2571750" y="5086350"/>
            <a:chExt cx="3257550" cy="800160"/>
          </a:xfrm>
        </p:grpSpPr>
        <p:sp>
          <p:nvSpPr>
            <p:cNvPr id="35873" name="TextBox 154"/>
            <p:cNvSpPr txBox="1">
              <a:spLocks noChangeArrowheads="1"/>
            </p:cNvSpPr>
            <p:nvPr/>
          </p:nvSpPr>
          <p:spPr bwMode="auto">
            <a:xfrm>
              <a:off x="2571750" y="5486400"/>
              <a:ext cx="3257550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</a:rPr>
                <a:t>Use widest possible channel</a:t>
              </a:r>
              <a:endParaRPr lang="en-US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71750" y="5086350"/>
              <a:ext cx="1257300" cy="4000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srgbClr val="000000"/>
                  </a:solidFill>
                </a:rPr>
                <a:t>Intuition</a:t>
              </a:r>
              <a:endParaRPr lang="en-US" sz="16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4943475" y="3257550"/>
            <a:ext cx="647700" cy="657225"/>
            <a:chOff x="5810242" y="4229100"/>
            <a:chExt cx="647708" cy="657228"/>
          </a:xfrm>
        </p:grpSpPr>
        <p:sp>
          <p:nvSpPr>
            <p:cNvPr id="68" name="Rectangle 67"/>
            <p:cNvSpPr/>
            <p:nvPr/>
          </p:nvSpPr>
          <p:spPr>
            <a:xfrm>
              <a:off x="5810242" y="4629152"/>
              <a:ext cx="304804" cy="2571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15046" y="4229100"/>
              <a:ext cx="342904" cy="6572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854" name="Group 62"/>
          <p:cNvGrpSpPr>
            <a:grpSpLocks/>
          </p:cNvGrpSpPr>
          <p:nvPr/>
        </p:nvGrpSpPr>
        <p:grpSpPr bwMode="auto">
          <a:xfrm>
            <a:off x="4578350" y="3306763"/>
            <a:ext cx="1673225" cy="469900"/>
            <a:chOff x="5207466" y="3306753"/>
            <a:chExt cx="1672555" cy="469612"/>
          </a:xfrm>
        </p:grpSpPr>
        <p:grpSp>
          <p:nvGrpSpPr>
            <p:cNvPr id="35865" name="Group 63"/>
            <p:cNvGrpSpPr>
              <a:grpSpLocks/>
            </p:cNvGrpSpPr>
            <p:nvPr/>
          </p:nvGrpSpPr>
          <p:grpSpPr bwMode="auto"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35867" name="TextBox 91"/>
              <p:cNvSpPr txBox="1">
                <a:spLocks noChangeArrowheads="1"/>
              </p:cNvSpPr>
              <p:nvPr/>
            </p:nvSpPr>
            <p:spPr bwMode="auto">
              <a:xfrm>
                <a:off x="3331478" y="3829050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35868" name="TextBox 97"/>
              <p:cNvSpPr txBox="1">
                <a:spLocks noChangeArrowheads="1"/>
              </p:cNvSpPr>
              <p:nvPr/>
            </p:nvSpPr>
            <p:spPr bwMode="auto">
              <a:xfrm>
                <a:off x="4042445" y="38335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35869" name="TextBox 98"/>
              <p:cNvSpPr txBox="1">
                <a:spLocks noChangeArrowheads="1"/>
              </p:cNvSpPr>
              <p:nvPr/>
            </p:nvSpPr>
            <p:spPr bwMode="auto">
              <a:xfrm>
                <a:off x="4360178" y="38335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35870" name="TextBox 99"/>
              <p:cNvSpPr txBox="1">
                <a:spLocks noChangeArrowheads="1"/>
              </p:cNvSpPr>
              <p:nvPr/>
            </p:nvSpPr>
            <p:spPr bwMode="auto">
              <a:xfrm>
                <a:off x="4718283" y="3833515"/>
                <a:ext cx="285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5</a:t>
                </a:r>
              </a:p>
            </p:txBody>
          </p:sp>
        </p:grpSp>
        <p:sp>
          <p:nvSpPr>
            <p:cNvPr id="35866" name="TextBox 61"/>
            <p:cNvSpPr txBox="1">
              <a:spLocks noChangeArrowheads="1"/>
            </p:cNvSpPr>
            <p:nvPr/>
          </p:nvSpPr>
          <p:spPr bwMode="auto">
            <a:xfrm>
              <a:off x="5543550" y="33147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71500" y="2743200"/>
            <a:ext cx="3429000" cy="800100"/>
            <a:chOff x="2571750" y="5086350"/>
            <a:chExt cx="3429000" cy="800160"/>
          </a:xfrm>
        </p:grpSpPr>
        <p:sp>
          <p:nvSpPr>
            <p:cNvPr id="35863" name="TextBox 73"/>
            <p:cNvSpPr txBox="1">
              <a:spLocks noChangeArrowheads="1"/>
            </p:cNvSpPr>
            <p:nvPr/>
          </p:nvSpPr>
          <p:spPr bwMode="auto">
            <a:xfrm>
              <a:off x="2571750" y="5486400"/>
              <a:ext cx="3429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0000"/>
                  </a:solidFill>
                </a:rPr>
                <a:t>Limited by </a:t>
              </a:r>
              <a:r>
                <a:rPr lang="en-US" altLang="en-US" sz="2000" b="1" i="1">
                  <a:solidFill>
                    <a:srgbClr val="FF0000"/>
                  </a:solidFill>
                </a:rPr>
                <a:t>most</a:t>
              </a:r>
              <a:r>
                <a:rPr lang="en-US" altLang="en-US" sz="2000" b="1">
                  <a:solidFill>
                    <a:srgbClr val="FF0000"/>
                  </a:solidFill>
                </a:rPr>
                <a:t> busy channel</a:t>
              </a:r>
              <a:endParaRPr lang="en-US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35864" name="TextBox 74"/>
            <p:cNvSpPr txBox="1">
              <a:spLocks noChangeArrowheads="1"/>
            </p:cNvSpPr>
            <p:nvPr/>
          </p:nvSpPr>
          <p:spPr bwMode="auto">
            <a:xfrm>
              <a:off x="2571750" y="5086350"/>
              <a:ext cx="1257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0000"/>
                  </a:solidFill>
                </a:rPr>
                <a:t>But</a:t>
              </a:r>
              <a:endParaRPr lang="en-US" altLang="en-US" sz="1600" b="1">
                <a:solidFill>
                  <a:srgbClr val="FF0000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4914900" y="3257550"/>
            <a:ext cx="685800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886200" y="3257550"/>
            <a:ext cx="97155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1714501" y="3886200"/>
            <a:ext cx="685800" cy="31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571500" y="4343400"/>
            <a:ext cx="7029450" cy="1508125"/>
            <a:chOff x="2571750" y="5086345"/>
            <a:chExt cx="3542044" cy="1049061"/>
          </a:xfrm>
        </p:grpSpPr>
        <p:sp>
          <p:nvSpPr>
            <p:cNvPr id="35861" name="TextBox 89"/>
            <p:cNvSpPr txBox="1">
              <a:spLocks noChangeArrowheads="1"/>
            </p:cNvSpPr>
            <p:nvPr/>
          </p:nvSpPr>
          <p:spPr bwMode="auto">
            <a:xfrm>
              <a:off x="2571750" y="5486400"/>
              <a:ext cx="3429000" cy="23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5862" name="TextBox 90"/>
            <p:cNvSpPr txBox="1">
              <a:spLocks noChangeArrowheads="1"/>
            </p:cNvSpPr>
            <p:nvPr/>
          </p:nvSpPr>
          <p:spPr bwMode="auto">
            <a:xfrm>
              <a:off x="2571750" y="5086345"/>
              <a:ext cx="3542044" cy="104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buFont typeface="Wingdings" charset="2"/>
                <a:buChar char="§"/>
              </a:pPr>
              <a:r>
                <a:rPr lang="en-US" altLang="en-US" sz="2000" b="1">
                  <a:solidFill>
                    <a:srgbClr val="000000"/>
                  </a:solidFill>
                </a:rPr>
                <a:t> </a:t>
              </a:r>
              <a:r>
                <a:rPr lang="en-US" altLang="en-US">
                  <a:solidFill>
                    <a:srgbClr val="000000"/>
                  </a:solidFill>
                </a:rPr>
                <a:t>Carrier Sense Across </a:t>
              </a:r>
              <a:r>
                <a:rPr lang="en-US" altLang="en-US" b="1">
                  <a:solidFill>
                    <a:srgbClr val="000000"/>
                  </a:solidFill>
                </a:rPr>
                <a:t>All</a:t>
              </a:r>
              <a:r>
                <a:rPr lang="en-US" altLang="en-US">
                  <a:solidFill>
                    <a:srgbClr val="000000"/>
                  </a:solidFill>
                </a:rPr>
                <a:t> Channels</a:t>
              </a:r>
            </a:p>
            <a:p>
              <a:pPr eaLnBrk="1" hangingPunct="1">
                <a:buFont typeface="Wingdings" charset="2"/>
                <a:buChar char="§"/>
              </a:pPr>
              <a:endParaRPr lang="en-US" altLang="en-US" b="1">
                <a:solidFill>
                  <a:srgbClr val="000000"/>
                </a:solidFill>
              </a:endParaRPr>
            </a:p>
            <a:p>
              <a:pPr eaLnBrk="1" hangingPunct="1">
                <a:buFont typeface="Wingdings" charset="2"/>
                <a:buChar char="§"/>
              </a:pPr>
              <a:r>
                <a:rPr lang="en-US" altLang="en-US" b="1">
                  <a:solidFill>
                    <a:srgbClr val="000000"/>
                  </a:solidFill>
                </a:rPr>
                <a:t> All </a:t>
              </a:r>
              <a:r>
                <a:rPr lang="en-US" altLang="en-US">
                  <a:solidFill>
                    <a:srgbClr val="000000"/>
                  </a:solidFill>
                </a:rPr>
                <a:t>channels must be free</a:t>
              </a:r>
            </a:p>
            <a:p>
              <a:pPr lvl="1" eaLnBrk="1" hangingPunct="1">
                <a:buFont typeface="Wingdings" charset="2"/>
                <a:buChar char="§"/>
              </a:pPr>
              <a:r>
                <a:rPr lang="el-GR" altLang="en-US" sz="2000">
                  <a:solidFill>
                    <a:srgbClr val="000000"/>
                  </a:solidFill>
                </a:rPr>
                <a:t>ρ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BS</a:t>
              </a:r>
              <a:r>
                <a:rPr lang="en-US" altLang="en-US" sz="2000" i="1">
                  <a:solidFill>
                    <a:srgbClr val="000000"/>
                  </a:solidFill>
                </a:rPr>
                <a:t>(2 and 3 are free) = </a:t>
              </a:r>
              <a:r>
                <a:rPr lang="el-GR" altLang="en-US" sz="2000">
                  <a:solidFill>
                    <a:srgbClr val="000000"/>
                  </a:solidFill>
                </a:rPr>
                <a:t>ρ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BS</a:t>
              </a:r>
              <a:r>
                <a:rPr lang="en-US" altLang="en-US" sz="2000" i="1">
                  <a:solidFill>
                    <a:srgbClr val="000000"/>
                  </a:solidFill>
                </a:rPr>
                <a:t>(2 is free) x </a:t>
              </a:r>
              <a:r>
                <a:rPr lang="el-GR" altLang="en-US" sz="2000">
                  <a:solidFill>
                    <a:srgbClr val="000000"/>
                  </a:solidFill>
                </a:rPr>
                <a:t>ρ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BS</a:t>
              </a:r>
              <a:r>
                <a:rPr lang="en-US" altLang="en-US" sz="2000" i="1">
                  <a:solidFill>
                    <a:srgbClr val="000000"/>
                  </a:solidFill>
                </a:rPr>
                <a:t>(3 is free)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00250" y="5921375"/>
            <a:ext cx="53149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Tradeoff between wider channel widths 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and opportunity to transmit on each channel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Discovering a Base Station</a:t>
            </a:r>
          </a:p>
        </p:txBody>
      </p:sp>
      <p:sp>
        <p:nvSpPr>
          <p:cNvPr id="37890" name="Slide Number Placeholder 4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F590EB3-8938-4245-963A-F98C194ECAB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3789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43150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14450" y="32004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4450" y="32004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57350" y="32004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00250" y="32004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43150" y="32004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114"/>
          <p:cNvGrpSpPr>
            <a:grpSpLocks/>
          </p:cNvGrpSpPr>
          <p:nvPr/>
        </p:nvGrpSpPr>
        <p:grpSpPr bwMode="auto">
          <a:xfrm>
            <a:off x="5811838" y="3143250"/>
            <a:ext cx="1731962" cy="865188"/>
            <a:chOff x="514350" y="3657600"/>
            <a:chExt cx="1731278" cy="864656"/>
          </a:xfrm>
        </p:grpSpPr>
        <p:sp>
          <p:nvSpPr>
            <p:cNvPr id="55" name="Rectangle 54"/>
            <p:cNvSpPr/>
            <p:nvPr/>
          </p:nvSpPr>
          <p:spPr>
            <a:xfrm>
              <a:off x="514350" y="3657600"/>
              <a:ext cx="1713823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4350" y="3657600"/>
              <a:ext cx="342765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2863" y="3657600"/>
              <a:ext cx="342765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57115" y="3657600"/>
              <a:ext cx="342765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99879" y="3657600"/>
              <a:ext cx="342765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42644" y="3657600"/>
              <a:ext cx="342765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54738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002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431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860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085850" y="5029200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Can we optimize this discovery time?</a:t>
            </a:r>
          </a:p>
        </p:txBody>
      </p:sp>
      <p:grpSp>
        <p:nvGrpSpPr>
          <p:cNvPr id="37904" name="Group 77"/>
          <p:cNvGrpSpPr>
            <a:grpSpLocks/>
          </p:cNvGrpSpPr>
          <p:nvPr/>
        </p:nvGrpSpPr>
        <p:grpSpPr bwMode="auto">
          <a:xfrm>
            <a:off x="5837238" y="3379788"/>
            <a:ext cx="1673225" cy="466725"/>
            <a:chOff x="5829300" y="4000500"/>
            <a:chExt cx="1672555" cy="466130"/>
          </a:xfrm>
        </p:grpSpPr>
        <p:sp>
          <p:nvSpPr>
            <p:cNvPr id="37922" name="TextBox 47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37923" name="TextBox 48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37924" name="TextBox 49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37925" name="TextBox 50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37926" name="TextBox 51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pic>
        <p:nvPicPr>
          <p:cNvPr id="37905" name="Picture 46" descr="11954226271169522330transmission_tower_ante_01_svg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543050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28650" y="4343400"/>
            <a:ext cx="379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Discovery Time = </a:t>
            </a:r>
            <a:r>
              <a:rPr lang="en-US" altLang="en-US" b="1" i="1">
                <a:solidFill>
                  <a:srgbClr val="FF0000"/>
                </a:solidFill>
                <a:sym typeface="Symbol" charset="2"/>
              </a:rPr>
              <a:t>(B x W) </a:t>
            </a:r>
            <a:endParaRPr lang="en-US" altLang="en-US" b="1" i="1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573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002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31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912" name="Group 76"/>
          <p:cNvGrpSpPr>
            <a:grpSpLocks/>
          </p:cNvGrpSpPr>
          <p:nvPr/>
        </p:nvGrpSpPr>
        <p:grpSpPr bwMode="auto">
          <a:xfrm>
            <a:off x="1322388" y="3446463"/>
            <a:ext cx="1673225" cy="465137"/>
            <a:chOff x="1314450" y="3991570"/>
            <a:chExt cx="1672555" cy="466130"/>
          </a:xfrm>
        </p:grpSpPr>
        <p:sp>
          <p:nvSpPr>
            <p:cNvPr id="37917" name="TextBox 40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37918" name="TextBox 41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37919" name="TextBox 42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37920" name="TextBox 43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37921" name="TextBox 44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600200" y="4972050"/>
            <a:ext cx="58293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</a:rPr>
              <a:t>How does the </a:t>
            </a:r>
            <a:r>
              <a:rPr lang="en-US" altLang="en-US" sz="3200" i="1">
                <a:solidFill>
                  <a:srgbClr val="FF0000"/>
                </a:solidFill>
              </a:rPr>
              <a:t>new</a:t>
            </a:r>
            <a:r>
              <a:rPr lang="en-US" altLang="en-US" sz="3200">
                <a:solidFill>
                  <a:srgbClr val="FF0000"/>
                </a:solidFill>
              </a:rPr>
              <a:t> client discover channels used by the BS?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485900" y="5029200"/>
            <a:ext cx="63436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BS and Clients must use </a:t>
            </a:r>
            <a:r>
              <a:rPr lang="en-US" altLang="en-US" sz="2800" i="1">
                <a:solidFill>
                  <a:srgbClr val="FF0000"/>
                </a:solidFill>
              </a:rPr>
              <a:t>same </a:t>
            </a:r>
            <a:r>
              <a:rPr lang="en-US" altLang="en-US" sz="2800">
                <a:solidFill>
                  <a:srgbClr val="FF0000"/>
                </a:solidFill>
              </a:rPr>
              <a:t>channels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71550" y="508635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71800" y="5086350"/>
            <a:ext cx="5486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  Try different center channel and widths</a:t>
            </a:r>
            <a:endParaRPr lang="en-US" sz="200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53" grpId="0" animBg="1"/>
      <p:bldP spid="53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8" grpId="0" animBg="1"/>
      <p:bldP spid="68" grpId="1" animBg="1"/>
      <p:bldP spid="69" grpId="0" animBg="1"/>
      <p:bldP spid="69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SIFT, by example</a:t>
            </a:r>
          </a:p>
        </p:txBody>
      </p:sp>
      <p:sp>
        <p:nvSpPr>
          <p:cNvPr id="39938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28298A8-DB10-EC4D-9042-19D4031C9E07}" type="slidenum">
              <a:rPr lang="en-US" altLang="en-US" sz="1200">
                <a:solidFill>
                  <a:srgbClr val="000000"/>
                </a:solidFill>
                <a:latin typeface="Arial Narrow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39939" name="Group 41"/>
          <p:cNvGrpSpPr>
            <a:grpSpLocks/>
          </p:cNvGrpSpPr>
          <p:nvPr/>
        </p:nvGrpSpPr>
        <p:grpSpPr bwMode="auto">
          <a:xfrm>
            <a:off x="5543550" y="1638300"/>
            <a:ext cx="914400" cy="1212850"/>
            <a:chOff x="3733800" y="2743200"/>
            <a:chExt cx="914400" cy="1212343"/>
          </a:xfrm>
        </p:grpSpPr>
        <p:pic>
          <p:nvPicPr>
            <p:cNvPr id="40273" name="Picture 2" descr="C:\Users\t-rohanm\AppData\Local\Microsoft\Windows\Temporary Internet Files\Content.IE5\6VJ2QVCW\MPj03058660000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80000">
              <a:off x="3910086" y="3089303"/>
              <a:ext cx="564500" cy="8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274" name="Group 33"/>
            <p:cNvGrpSpPr>
              <a:grpSpLocks/>
            </p:cNvGrpSpPr>
            <p:nvPr/>
          </p:nvGrpSpPr>
          <p:grpSpPr bwMode="auto">
            <a:xfrm>
              <a:off x="4114800" y="2743200"/>
              <a:ext cx="533400" cy="457200"/>
              <a:chOff x="2156308" y="3751649"/>
              <a:chExt cx="927735" cy="693738"/>
            </a:xfrm>
          </p:grpSpPr>
          <p:sp>
            <p:nvSpPr>
              <p:cNvPr id="40279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0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1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75" name="Group 37"/>
            <p:cNvGrpSpPr>
              <a:grpSpLocks/>
            </p:cNvGrpSpPr>
            <p:nvPr/>
          </p:nvGrpSpPr>
          <p:grpSpPr bwMode="auto">
            <a:xfrm flipH="1">
              <a:off x="3733800" y="2743200"/>
              <a:ext cx="533400" cy="457200"/>
              <a:chOff x="2156308" y="3751649"/>
              <a:chExt cx="927735" cy="693738"/>
            </a:xfrm>
          </p:grpSpPr>
          <p:sp>
            <p:nvSpPr>
              <p:cNvPr id="40276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7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8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6000750" y="2933700"/>
            <a:ext cx="685800" cy="0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6550" y="2781300"/>
            <a:ext cx="762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58150" y="2779713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SIFT</a:t>
            </a:r>
          </a:p>
        </p:txBody>
      </p: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4267200" y="3886200"/>
            <a:ext cx="4476750" cy="1895475"/>
            <a:chOff x="6095594" y="4629150"/>
            <a:chExt cx="2934106" cy="976457"/>
          </a:xfrm>
        </p:grpSpPr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5623866" y="5114405"/>
              <a:ext cx="971550" cy="1040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6095594" y="5595793"/>
              <a:ext cx="2934106" cy="9814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>
            <a:stCxn id="46" idx="3"/>
            <a:endCxn id="48" idx="1"/>
          </p:cNvCxnSpPr>
          <p:nvPr/>
        </p:nvCxnSpPr>
        <p:spPr>
          <a:xfrm flipV="1">
            <a:off x="7448550" y="2932113"/>
            <a:ext cx="609600" cy="1587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6000750" y="5829300"/>
            <a:ext cx="82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 rot="-5400000">
            <a:off x="3246438" y="4686300"/>
            <a:ext cx="151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Amplitude</a:t>
            </a:r>
          </a:p>
        </p:txBody>
      </p:sp>
      <p:pic>
        <p:nvPicPr>
          <p:cNvPr id="39947" name="Picture 99" descr="11954226271169522330transmission_tower_ante_01_svg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00200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22"/>
          <p:cNvGrpSpPr>
            <a:grpSpLocks/>
          </p:cNvGrpSpPr>
          <p:nvPr/>
        </p:nvGrpSpPr>
        <p:grpSpPr bwMode="auto">
          <a:xfrm>
            <a:off x="4400550" y="4972050"/>
            <a:ext cx="3914775" cy="533400"/>
            <a:chOff x="4914900" y="5314950"/>
            <a:chExt cx="3914773" cy="762002"/>
          </a:xfrm>
        </p:grpSpPr>
        <p:cxnSp>
          <p:nvCxnSpPr>
            <p:cNvPr id="824" name="Straight Connector 823"/>
            <p:cNvCxnSpPr/>
            <p:nvPr/>
          </p:nvCxnSpPr>
          <p:spPr>
            <a:xfrm rot="16200000" flipV="1">
              <a:off x="7186611" y="5867402"/>
              <a:ext cx="381001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rot="5400000" flipH="1" flipV="1">
              <a:off x="7186611" y="5801181"/>
              <a:ext cx="476251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200" name="Group 881"/>
            <p:cNvGrpSpPr>
              <a:grpSpLocks/>
            </p:cNvGrpSpPr>
            <p:nvPr/>
          </p:nvGrpSpPr>
          <p:grpSpPr bwMode="auto">
            <a:xfrm>
              <a:off x="4914900" y="5314950"/>
              <a:ext cx="3914773" cy="723902"/>
              <a:chOff x="5143500" y="5943599"/>
              <a:chExt cx="3914773" cy="723902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 rot="16200000" flipH="1">
                <a:off x="5115378" y="6257472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5095421" y="6162222"/>
                <a:ext cx="2676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V="1">
                <a:off x="5085669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5077277" y="6181272"/>
                <a:ext cx="494394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V="1">
                <a:off x="5115378" y="6162221"/>
                <a:ext cx="589644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 flipH="1" flipV="1">
                <a:off x="5315176" y="6343877"/>
                <a:ext cx="3424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6200000" flipV="1">
                <a:off x="5314949" y="6344104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5400000" flipH="1" flipV="1">
                <a:off x="5333999" y="6266544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16200000" flipV="1">
                <a:off x="5514747" y="6142945"/>
                <a:ext cx="22905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16200000" flipH="1">
                <a:off x="5629728" y="6257472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 flipH="1" flipV="1">
                <a:off x="5609770" y="6162222"/>
                <a:ext cx="2676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6200000" flipV="1">
                <a:off x="5600018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5400000" flipH="1" flipV="1">
                <a:off x="5725204" y="6276749"/>
                <a:ext cx="26533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16200000" flipV="1">
                <a:off x="6029324" y="6258379"/>
                <a:ext cx="333377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16200000" flipV="1">
                <a:off x="5800724" y="6258380"/>
                <a:ext cx="285751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16200000" flipV="1">
                <a:off x="5886449" y="6400800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5886448" y="6334579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5400000" flipH="1" flipV="1">
                <a:off x="5925003" y="6305097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6191476" y="6323920"/>
                <a:ext cx="151946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V="1">
                <a:off x="6248173" y="6324374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6296477" y="6333219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V="1">
                <a:off x="6295797" y="6352950"/>
                <a:ext cx="229053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 rot="5400000" flipH="1" flipV="1">
                <a:off x="6409644" y="6447745"/>
                <a:ext cx="11566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16200000" flipV="1">
                <a:off x="6438673" y="6437767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5400000" flipH="1" flipV="1">
                <a:off x="6486977" y="6457951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 rot="16200000" flipV="1">
                <a:off x="6516006" y="6447973"/>
                <a:ext cx="13153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16200000" flipV="1">
                <a:off x="6658881" y="6200775"/>
                <a:ext cx="22678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6200000" flipH="1">
                <a:off x="6772727" y="6314169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5400000" flipH="1" flipV="1">
                <a:off x="6753904" y="6220052"/>
                <a:ext cx="26534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16200000" flipV="1">
                <a:off x="6744152" y="6286954"/>
                <a:ext cx="39914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 flipH="1" flipV="1">
                <a:off x="6868204" y="6333445"/>
                <a:ext cx="26534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6200000" flipV="1">
                <a:off x="7172324" y="6315075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16200000" flipV="1">
                <a:off x="6943723" y="6315076"/>
                <a:ext cx="285751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16200000" flipV="1">
                <a:off x="7029448" y="6457498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5400000" flipH="1" flipV="1">
                <a:off x="7029448" y="6391277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7068002" y="6361794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5400000" flipH="1" flipV="1">
                <a:off x="7325177" y="6428470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16200000" flipV="1">
                <a:off x="7353072" y="6419624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 flipH="1" flipV="1">
                <a:off x="7400244" y="6438674"/>
                <a:ext cx="11566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16200000" flipV="1">
                <a:off x="7429272" y="6428695"/>
                <a:ext cx="13380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5400000" flipH="1" flipV="1">
                <a:off x="7453765" y="6400347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 flipH="1" flipV="1">
                <a:off x="6491740" y="6404657"/>
                <a:ext cx="25626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16200000" flipV="1">
                <a:off x="6543447" y="6372000"/>
                <a:ext cx="22905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5400000" flipH="1" flipV="1">
                <a:off x="6515552" y="6286954"/>
                <a:ext cx="39914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 rot="16200000" flipV="1">
                <a:off x="7610246" y="6296252"/>
                <a:ext cx="229055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5400000" flipH="1" flipV="1">
                <a:off x="7724092" y="6391050"/>
                <a:ext cx="115662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16200000" flipV="1">
                <a:off x="7753121" y="6381071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5400000" flipH="1" flipV="1">
                <a:off x="7800292" y="6400121"/>
                <a:ext cx="115662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rot="16200000" flipV="1">
                <a:off x="7829321" y="6390142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16200000" flipV="1">
                <a:off x="7972196" y="6142945"/>
                <a:ext cx="22905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16200000" flipH="1">
                <a:off x="8087176" y="6257472"/>
                <a:ext cx="11339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5400000" flipH="1" flipV="1">
                <a:off x="8067219" y="6162222"/>
                <a:ext cx="2676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16200000" flipV="1">
                <a:off x="8057467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5400000" flipH="1" flipV="1">
                <a:off x="8182653" y="6276749"/>
                <a:ext cx="26533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16200000" flipV="1">
                <a:off x="8486772" y="6258379"/>
                <a:ext cx="333377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V="1">
                <a:off x="8258172" y="6258380"/>
                <a:ext cx="285751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 rot="16200000" flipV="1">
                <a:off x="8343898" y="6400800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5400000" flipH="1" flipV="1">
                <a:off x="8343897" y="6334579"/>
                <a:ext cx="476251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5400000" flipH="1" flipV="1">
                <a:off x="8382452" y="6305097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5400000" flipH="1" flipV="1">
                <a:off x="8639626" y="6371772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 rot="16200000" flipV="1">
                <a:off x="8667520" y="6362928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5400000" flipH="1" flipV="1">
                <a:off x="8715826" y="6380844"/>
                <a:ext cx="11339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16200000" flipV="1">
                <a:off x="8743720" y="6372000"/>
                <a:ext cx="13380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16200000" flipV="1">
                <a:off x="8729661" y="6439355"/>
                <a:ext cx="381001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 rot="5400000" flipH="1" flipV="1">
                <a:off x="8730794" y="6372000"/>
                <a:ext cx="47398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5400000" flipH="1" flipV="1">
                <a:off x="8768214" y="6343651"/>
                <a:ext cx="20864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16200000" flipV="1">
                <a:off x="8830126" y="6343651"/>
                <a:ext cx="39914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7806189" y="6347959"/>
                <a:ext cx="256269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rot="16200000" flipV="1">
                <a:off x="7857896" y="6315302"/>
                <a:ext cx="22905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7828867" y="6229123"/>
                <a:ext cx="4014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7" name="Rectangle 89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10 MHz</a:t>
            </a:r>
          </a:p>
        </p:txBody>
      </p:sp>
      <p:grpSp>
        <p:nvGrpSpPr>
          <p:cNvPr id="8" name="Group 1163"/>
          <p:cNvGrpSpPr>
            <a:grpSpLocks/>
          </p:cNvGrpSpPr>
          <p:nvPr/>
        </p:nvGrpSpPr>
        <p:grpSpPr bwMode="auto">
          <a:xfrm>
            <a:off x="4343400" y="4457700"/>
            <a:ext cx="3886200" cy="1009650"/>
            <a:chOff x="5257800" y="5086350"/>
            <a:chExt cx="3886200" cy="1009651"/>
          </a:xfrm>
        </p:grpSpPr>
        <p:grpSp>
          <p:nvGrpSpPr>
            <p:cNvPr id="40133" name="Group 965"/>
            <p:cNvGrpSpPr>
              <a:grpSpLocks/>
            </p:cNvGrpSpPr>
            <p:nvPr/>
          </p:nvGrpSpPr>
          <p:grpSpPr bwMode="auto">
            <a:xfrm>
              <a:off x="5257800" y="5143500"/>
              <a:ext cx="3886200" cy="952501"/>
              <a:chOff x="4000500" y="3600449"/>
              <a:chExt cx="3886200" cy="952501"/>
            </a:xfrm>
          </p:grpSpPr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3994150" y="4302125"/>
                <a:ext cx="76200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rot="5400000" flipH="1" flipV="1">
                <a:off x="4006056" y="4237832"/>
                <a:ext cx="1793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rot="16200000" flipV="1">
                <a:off x="4023519" y="4283869"/>
                <a:ext cx="269875" cy="61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 flipH="1" flipV="1">
                <a:off x="4033044" y="4258469"/>
                <a:ext cx="334963" cy="22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16200000" flipV="1">
                <a:off x="4095751" y="4217987"/>
                <a:ext cx="400050" cy="168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 flipH="1" flipV="1">
                <a:off x="4264819" y="4372769"/>
                <a:ext cx="230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 rot="16200000" flipV="1">
                <a:off x="4271963" y="43656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 rot="5400000" flipH="1" flipV="1">
                <a:off x="4313238" y="4310063"/>
                <a:ext cx="322262" cy="61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 rot="16200000" flipV="1">
                <a:off x="4460081" y="4225132"/>
                <a:ext cx="1539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rot="16200000" flipH="1">
                <a:off x="4562475" y="4302125"/>
                <a:ext cx="76200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 rot="5400000" flipH="1" flipV="1">
                <a:off x="4574381" y="4237832"/>
                <a:ext cx="1793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 rot="16200000" flipV="1">
                <a:off x="4592637" y="4283076"/>
                <a:ext cx="269875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4700588" y="4316412"/>
                <a:ext cx="179388" cy="61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rot="16200000" flipV="1">
                <a:off x="5051425" y="4300538"/>
                <a:ext cx="225425" cy="73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16200000" flipV="1">
                <a:off x="4788694" y="4290219"/>
                <a:ext cx="192088" cy="127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V="1">
                <a:off x="4903788" y="44037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4923632" y="4353719"/>
                <a:ext cx="3222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5400000" flipH="1" flipV="1">
                <a:off x="4909344" y="4334669"/>
                <a:ext cx="1412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5400000" flipH="1" flipV="1">
                <a:off x="5191125" y="4343400"/>
                <a:ext cx="103188" cy="841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16200000" flipV="1">
                <a:off x="5250656" y="4347369"/>
                <a:ext cx="904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5400000" flipH="1" flipV="1">
                <a:off x="5299075" y="4362450"/>
                <a:ext cx="77788" cy="20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 rot="16200000" flipV="1">
                <a:off x="5324475" y="4357688"/>
                <a:ext cx="153988" cy="1063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5400000" flipH="1" flipV="1">
                <a:off x="5426869" y="4439444"/>
                <a:ext cx="76200" cy="206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16200000" flipV="1">
                <a:off x="5461794" y="4425157"/>
                <a:ext cx="904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5400000" flipH="1" flipV="1">
                <a:off x="5510213" y="4446588"/>
                <a:ext cx="77787" cy="206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 rot="5400000" flipH="1" flipV="1">
                <a:off x="5244307" y="3988592"/>
                <a:ext cx="914401" cy="13811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16200000" flipV="1">
                <a:off x="5545931" y="4431507"/>
                <a:ext cx="90487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16200000" flipV="1">
                <a:off x="5453856" y="3955256"/>
                <a:ext cx="695326" cy="61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5400000" flipH="1" flipV="1">
                <a:off x="5465762" y="3967162"/>
                <a:ext cx="733426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rot="16200000" flipV="1">
                <a:off x="5477668" y="3993356"/>
                <a:ext cx="773114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5400000" flipH="1" flipV="1">
                <a:off x="5618956" y="4031456"/>
                <a:ext cx="617538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16200000" flipV="1">
                <a:off x="5682456" y="4071144"/>
                <a:ext cx="617539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5400000" flipH="1" flipV="1">
                <a:off x="5688012" y="4013200"/>
                <a:ext cx="733426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16200000" flipV="1">
                <a:off x="6021388" y="3743324"/>
                <a:ext cx="192087" cy="6191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V="1">
                <a:off x="6134100" y="3884612"/>
                <a:ext cx="155575" cy="1270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5400000" flipH="1" flipV="1">
                <a:off x="6209506" y="3942556"/>
                <a:ext cx="142875" cy="111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16200000" flipV="1">
                <a:off x="6176962" y="3979862"/>
                <a:ext cx="271463" cy="52388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rot="5400000" flipH="1" flipV="1">
                <a:off x="6203156" y="4006056"/>
                <a:ext cx="271463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16200000" flipV="1">
                <a:off x="6292850" y="3916362"/>
                <a:ext cx="155575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5400000" flipH="1" flipV="1">
                <a:off x="6297613" y="3859212"/>
                <a:ext cx="271462" cy="61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16200000" flipV="1">
                <a:off x="6206331" y="4012406"/>
                <a:ext cx="579438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5400000" flipH="1" flipV="1">
                <a:off x="6334125" y="4064000"/>
                <a:ext cx="450850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6507162" y="3722687"/>
                <a:ext cx="231775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16200000" flipH="1">
                <a:off x="6261893" y="4031456"/>
                <a:ext cx="849314" cy="6350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5400000" flipH="1" flipV="1">
                <a:off x="6588919" y="4283869"/>
                <a:ext cx="320675" cy="61913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 rot="16200000" flipV="1">
                <a:off x="6734969" y="4199732"/>
                <a:ext cx="1539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16200000" flipH="1">
                <a:off x="6837363" y="4276725"/>
                <a:ext cx="76200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5400000" flipH="1" flipV="1">
                <a:off x="6849269" y="4212432"/>
                <a:ext cx="179387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16200000" flipV="1">
                <a:off x="6867525" y="4257676"/>
                <a:ext cx="269875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5400000" flipH="1" flipV="1">
                <a:off x="6974681" y="4290220"/>
                <a:ext cx="180975" cy="61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16200000" flipV="1">
                <a:off x="7326313" y="4275138"/>
                <a:ext cx="225425" cy="73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V="1">
                <a:off x="7062787" y="4264026"/>
                <a:ext cx="193675" cy="127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16200000" flipV="1">
                <a:off x="7178675" y="43783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 rot="5400000" flipH="1" flipV="1">
                <a:off x="7198519" y="4328319"/>
                <a:ext cx="3222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5400000" flipH="1" flipV="1">
                <a:off x="7184231" y="4309269"/>
                <a:ext cx="1412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5400000" flipH="1" flipV="1">
                <a:off x="7447757" y="4361656"/>
                <a:ext cx="77788" cy="22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16200000" flipV="1">
                <a:off x="7483475" y="4348163"/>
                <a:ext cx="90488" cy="619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 rot="5400000" flipH="1" flipV="1">
                <a:off x="7531894" y="4368006"/>
                <a:ext cx="77788" cy="222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16200000" flipV="1">
                <a:off x="7567613" y="4354512"/>
                <a:ext cx="90488" cy="619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16200000" flipV="1">
                <a:off x="7605713" y="4403725"/>
                <a:ext cx="257175" cy="41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5400000" flipH="1" flipV="1">
                <a:off x="7625557" y="4353719"/>
                <a:ext cx="3222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7611269" y="4334669"/>
                <a:ext cx="141288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16200000" flipV="1">
                <a:off x="7719219" y="4334669"/>
                <a:ext cx="271462" cy="6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2" name="Straight Arrow Connector 961"/>
            <p:cNvCxnSpPr/>
            <p:nvPr/>
          </p:nvCxnSpPr>
          <p:spPr>
            <a:xfrm>
              <a:off x="6800850" y="5086350"/>
              <a:ext cx="120015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7" name="Rectangle 96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5 MHz</a:t>
            </a:r>
          </a:p>
        </p:txBody>
      </p:sp>
      <p:grpSp>
        <p:nvGrpSpPr>
          <p:cNvPr id="10" name="Group 1160"/>
          <p:cNvGrpSpPr>
            <a:grpSpLocks/>
          </p:cNvGrpSpPr>
          <p:nvPr/>
        </p:nvGrpSpPr>
        <p:grpSpPr bwMode="auto">
          <a:xfrm>
            <a:off x="4343400" y="4400550"/>
            <a:ext cx="4143375" cy="1085850"/>
            <a:chOff x="4743450" y="3257550"/>
            <a:chExt cx="4143373" cy="1085850"/>
          </a:xfrm>
        </p:grpSpPr>
        <p:grpSp>
          <p:nvGrpSpPr>
            <p:cNvPr id="40055" name="Group 1047"/>
            <p:cNvGrpSpPr>
              <a:grpSpLocks/>
            </p:cNvGrpSpPr>
            <p:nvPr/>
          </p:nvGrpSpPr>
          <p:grpSpPr bwMode="auto">
            <a:xfrm>
              <a:off x="4743450" y="3314700"/>
              <a:ext cx="4143373" cy="1028700"/>
              <a:chOff x="4743450" y="4457699"/>
              <a:chExt cx="4143373" cy="1028700"/>
            </a:xfrm>
          </p:grpSpPr>
          <p:cxnSp>
            <p:nvCxnSpPr>
              <p:cNvPr id="969" name="Straight Connector 968"/>
              <p:cNvCxnSpPr/>
              <p:nvPr/>
            </p:nvCxnSpPr>
            <p:spPr>
              <a:xfrm rot="16200000" flipH="1">
                <a:off x="4730750" y="5221287"/>
                <a:ext cx="82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 rot="5400000" flipH="1" flipV="1">
                <a:off x="4731543" y="5152231"/>
                <a:ext cx="1952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rot="16200000" flipV="1">
                <a:off x="4740275" y="5200649"/>
                <a:ext cx="2921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 rot="5400000" flipH="1" flipV="1">
                <a:off x="4744243" y="5171281"/>
                <a:ext cx="360363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 rot="16200000" flipV="1">
                <a:off x="4795043" y="5139531"/>
                <a:ext cx="430213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rot="5400000" flipH="1" flipV="1">
                <a:off x="4961731" y="5291931"/>
                <a:ext cx="2492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 rot="16200000" flipV="1">
                <a:off x="4966494" y="5287168"/>
                <a:ext cx="277812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 rot="5400000" flipH="1" flipV="1">
                <a:off x="4998243" y="5228431"/>
                <a:ext cx="3476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 rot="16200000" flipV="1">
                <a:off x="5145881" y="5137943"/>
                <a:ext cx="16668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16200000" flipH="1">
                <a:off x="5245100" y="5221287"/>
                <a:ext cx="82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5400000" flipH="1" flipV="1">
                <a:off x="5245893" y="5152231"/>
                <a:ext cx="1952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16200000" flipV="1">
                <a:off x="5254625" y="5200649"/>
                <a:ext cx="2921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 rot="5400000" flipH="1" flipV="1">
                <a:off x="5360987" y="5235575"/>
                <a:ext cx="19367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16200000" flipV="1">
                <a:off x="5674518" y="5220493"/>
                <a:ext cx="242887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16200000" flipV="1">
                <a:off x="5439569" y="5214143"/>
                <a:ext cx="207962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16200000" flipV="1">
                <a:off x="5537994" y="5328443"/>
                <a:ext cx="277812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 flipH="1" flipV="1">
                <a:off x="5550694" y="5277643"/>
                <a:ext cx="347662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5400000" flipH="1" flipV="1">
                <a:off x="5553075" y="5256212"/>
                <a:ext cx="1524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5400000" flipH="1" flipV="1">
                <a:off x="5811836" y="5267325"/>
                <a:ext cx="111125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16200000" flipV="1">
                <a:off x="5866605" y="5269706"/>
                <a:ext cx="96837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 rot="5400000" flipH="1" flipV="1">
                <a:off x="5911055" y="5282406"/>
                <a:ext cx="84137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16200000" flipV="1">
                <a:off x="5926930" y="5285581"/>
                <a:ext cx="166687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5400000" flipH="1" flipV="1">
                <a:off x="6026149" y="5365749"/>
                <a:ext cx="8255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16200000" flipV="1">
                <a:off x="6057105" y="5353843"/>
                <a:ext cx="968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rot="5400000" flipH="1" flipV="1">
                <a:off x="6101555" y="5372893"/>
                <a:ext cx="8413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5400000" flipH="1" flipV="1">
                <a:off x="5788024" y="4889499"/>
                <a:ext cx="987425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16200000" flipV="1">
                <a:off x="6133305" y="5360193"/>
                <a:ext cx="968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16200000" flipV="1">
                <a:off x="5996780" y="4845843"/>
                <a:ext cx="75088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 rot="5400000" flipH="1" flipV="1">
                <a:off x="6004717" y="4853781"/>
                <a:ext cx="79216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16200000" flipV="1">
                <a:off x="6011861" y="4887912"/>
                <a:ext cx="8350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5400000" flipH="1" flipV="1">
                <a:off x="6153149" y="4929187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16200000" flipV="1">
                <a:off x="6209505" y="4971256"/>
                <a:ext cx="6683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 rot="5400000" flipH="1" flipV="1">
                <a:off x="6204743" y="4909343"/>
                <a:ext cx="7921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16200000" flipV="1">
                <a:off x="6553993" y="4617243"/>
                <a:ext cx="2079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16200000" flipV="1">
                <a:off x="6660355" y="4775993"/>
                <a:ext cx="166688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5400000" flipH="1" flipV="1">
                <a:off x="6728618" y="4828380"/>
                <a:ext cx="153988" cy="95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 rot="16200000" flipV="1">
                <a:off x="6688137" y="4872036"/>
                <a:ext cx="292100" cy="476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5400000" flipH="1" flipV="1">
                <a:off x="6711949" y="4895849"/>
                <a:ext cx="292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16200000" flipV="1">
                <a:off x="6803230" y="4804568"/>
                <a:ext cx="16668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5400000" flipH="1" flipV="1">
                <a:off x="6797674" y="4741862"/>
                <a:ext cx="29210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 rot="16200000" flipV="1">
                <a:off x="6688136" y="4908550"/>
                <a:ext cx="62547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5400000" flipH="1" flipV="1">
                <a:off x="6815136" y="4964112"/>
                <a:ext cx="48577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5400000">
                <a:off x="6989761" y="4595812"/>
                <a:ext cx="2508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16200000" flipH="1">
                <a:off x="7466805" y="4971256"/>
                <a:ext cx="6683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7685085" y="5145087"/>
                <a:ext cx="34607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16200000" flipV="1">
                <a:off x="7831929" y="5055393"/>
                <a:ext cx="16668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16200000" flipH="1">
                <a:off x="7930354" y="5137943"/>
                <a:ext cx="841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5400000" flipH="1" flipV="1">
                <a:off x="7932735" y="5068887"/>
                <a:ext cx="19367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16200000" flipV="1">
                <a:off x="7941466" y="5117306"/>
                <a:ext cx="29051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5400000" flipH="1" flipV="1">
                <a:off x="8046241" y="5152231"/>
                <a:ext cx="1952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16200000" flipV="1">
                <a:off x="8360567" y="5136355"/>
                <a:ext cx="242888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16200000" flipV="1">
                <a:off x="8125616" y="5130006"/>
                <a:ext cx="207963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rot="16200000" flipV="1">
                <a:off x="8224041" y="5244306"/>
                <a:ext cx="277813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 rot="5400000" flipH="1" flipV="1">
                <a:off x="8236741" y="5193506"/>
                <a:ext cx="3476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rot="5400000" flipH="1" flipV="1">
                <a:off x="8238329" y="5172868"/>
                <a:ext cx="15398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 rot="5400000" flipH="1" flipV="1">
                <a:off x="8482804" y="5226843"/>
                <a:ext cx="8413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 rot="16200000" flipV="1">
                <a:off x="8514554" y="5214143"/>
                <a:ext cx="9683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rot="5400000" flipH="1" flipV="1">
                <a:off x="8559004" y="5233193"/>
                <a:ext cx="84138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 rot="16200000" flipV="1">
                <a:off x="8589960" y="5221287"/>
                <a:ext cx="9842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 rot="16200000" flipV="1">
                <a:off x="8609804" y="5272881"/>
                <a:ext cx="277813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rot="5400000" flipH="1" flipV="1">
                <a:off x="8622504" y="5222081"/>
                <a:ext cx="347663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8624886" y="5200649"/>
                <a:ext cx="1524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rot="16200000" flipV="1">
                <a:off x="8712198" y="5200649"/>
                <a:ext cx="2921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16200000" flipV="1">
                <a:off x="6796880" y="4845843"/>
                <a:ext cx="75088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5400000" flipH="1" flipV="1">
                <a:off x="6804817" y="4853781"/>
                <a:ext cx="79216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16200000" flipV="1">
                <a:off x="6811961" y="4887912"/>
                <a:ext cx="8350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5400000" flipH="1" flipV="1">
                <a:off x="6953249" y="4929187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 rot="16200000" flipV="1">
                <a:off x="7009605" y="4971256"/>
                <a:ext cx="6683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5400000" flipH="1" flipV="1">
                <a:off x="7004843" y="4909343"/>
                <a:ext cx="7921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16200000" flipV="1">
                <a:off x="7354093" y="4617243"/>
                <a:ext cx="2079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16200000" flipV="1">
                <a:off x="7139780" y="4971256"/>
                <a:ext cx="75088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 rot="5400000" flipH="1" flipV="1">
                <a:off x="7147718" y="4979193"/>
                <a:ext cx="79216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 rot="16200000" flipV="1">
                <a:off x="7155655" y="5012531"/>
                <a:ext cx="833437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rot="5400000" flipH="1" flipV="1">
                <a:off x="7296149" y="5054599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 rot="16200000" flipV="1">
                <a:off x="7353299" y="5095874"/>
                <a:ext cx="66675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 rot="5400000" flipH="1" flipV="1">
                <a:off x="7347743" y="5033168"/>
                <a:ext cx="792162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9" name="Straight Arrow Connector 1048"/>
            <p:cNvCxnSpPr/>
            <p:nvPr/>
          </p:nvCxnSpPr>
          <p:spPr>
            <a:xfrm>
              <a:off x="6172199" y="3257550"/>
              <a:ext cx="1714499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01"/>
          <p:cNvGrpSpPr>
            <a:grpSpLocks/>
          </p:cNvGrpSpPr>
          <p:nvPr/>
        </p:nvGrpSpPr>
        <p:grpSpPr bwMode="auto">
          <a:xfrm>
            <a:off x="171450" y="4057650"/>
            <a:ext cx="3486150" cy="1314450"/>
            <a:chOff x="0" y="3657600"/>
            <a:chExt cx="3674616" cy="1771650"/>
          </a:xfrm>
        </p:grpSpPr>
        <p:sp>
          <p:nvSpPr>
            <p:cNvPr id="596" name="Rectangle 595"/>
            <p:cNvSpPr/>
            <p:nvPr/>
          </p:nvSpPr>
          <p:spPr>
            <a:xfrm>
              <a:off x="0" y="3657600"/>
              <a:ext cx="3674616" cy="1771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229246" y="3736769"/>
              <a:ext cx="3371744" cy="4814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SIFT</a:t>
              </a:r>
            </a:p>
          </p:txBody>
        </p:sp>
      </p:grpSp>
      <p:sp>
        <p:nvSpPr>
          <p:cNvPr id="599" name="Rectangle 598"/>
          <p:cNvSpPr/>
          <p:nvPr/>
        </p:nvSpPr>
        <p:spPr>
          <a:xfrm>
            <a:off x="171450" y="4972050"/>
            <a:ext cx="3486150" cy="422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i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Pattern match in time domain</a:t>
            </a:r>
            <a:endParaRPr lang="en-US" sz="1800" b="1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171450" y="4572000"/>
            <a:ext cx="3486150" cy="422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</a:rPr>
              <a:t>Does </a:t>
            </a:r>
            <a:r>
              <a:rPr lang="en-US" sz="1800" b="1" i="1" dirty="0">
                <a:solidFill>
                  <a:srgbClr val="FF0000"/>
                </a:solidFill>
              </a:rPr>
              <a:t>not </a:t>
            </a:r>
            <a:r>
              <a:rPr lang="en-US" sz="1800" b="1" dirty="0">
                <a:solidFill>
                  <a:srgbClr val="FF0000"/>
                </a:solidFill>
              </a:rPr>
              <a:t>decode packets</a:t>
            </a:r>
          </a:p>
        </p:txBody>
      </p:sp>
      <p:grpSp>
        <p:nvGrpSpPr>
          <p:cNvPr id="13" name="Group 346"/>
          <p:cNvGrpSpPr>
            <a:grpSpLocks/>
          </p:cNvGrpSpPr>
          <p:nvPr/>
        </p:nvGrpSpPr>
        <p:grpSpPr bwMode="auto">
          <a:xfrm>
            <a:off x="4400550" y="4171950"/>
            <a:ext cx="3943350" cy="1316038"/>
            <a:chOff x="4400550" y="4171952"/>
            <a:chExt cx="3943349" cy="1316454"/>
          </a:xfrm>
        </p:grpSpPr>
        <p:sp>
          <p:nvSpPr>
            <p:cNvPr id="39957" name="TextBox 347"/>
            <p:cNvSpPr txBox="1">
              <a:spLocks noChangeArrowheads="1"/>
            </p:cNvSpPr>
            <p:nvPr/>
          </p:nvSpPr>
          <p:spPr bwMode="auto">
            <a:xfrm>
              <a:off x="5595505" y="4171952"/>
              <a:ext cx="12348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0000"/>
                  </a:solidFill>
                </a:rPr>
                <a:t>Data</a:t>
              </a:r>
            </a:p>
          </p:txBody>
        </p:sp>
        <p:cxnSp>
          <p:nvCxnSpPr>
            <p:cNvPr id="349" name="Straight Connector 348"/>
            <p:cNvCxnSpPr/>
            <p:nvPr/>
          </p:nvCxnSpPr>
          <p:spPr>
            <a:xfrm rot="16200000" flipH="1">
              <a:off x="4387839" y="5264504"/>
              <a:ext cx="69872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 flipH="1" flipV="1">
              <a:off x="4387825" y="5205749"/>
              <a:ext cx="160388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16200000" flipV="1">
              <a:off x="4392575" y="5247037"/>
              <a:ext cx="2413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5400000" flipH="1" flipV="1">
              <a:off x="4392566" y="5221624"/>
              <a:ext cx="300132" cy="1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16200000" flipV="1">
              <a:off x="4431449" y="5197027"/>
              <a:ext cx="357300" cy="120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5400000" flipH="1" flipV="1">
              <a:off x="4566410" y="5320872"/>
              <a:ext cx="2080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16200000" flipV="1">
              <a:off x="4570377" y="5316906"/>
              <a:ext cx="230261" cy="30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5400000" flipH="1" flipV="1">
              <a:off x="4594180" y="5269269"/>
              <a:ext cx="287428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16200000" flipV="1">
              <a:off x="4714060" y="5195426"/>
              <a:ext cx="13815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6200000" flipH="1">
              <a:off x="4792652" y="5264504"/>
              <a:ext cx="69872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5400000" flipH="1" flipV="1">
              <a:off x="4792638" y="5205749"/>
              <a:ext cx="160388" cy="46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16200000" flipV="1">
              <a:off x="4797387" y="5247037"/>
              <a:ext cx="2413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 flipH="1" flipV="1">
              <a:off x="4881536" y="5275621"/>
              <a:ext cx="1619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16200000" flipV="1">
              <a:off x="5127593" y="5262918"/>
              <a:ext cx="201677" cy="523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16200000" flipV="1">
              <a:off x="4943447" y="5258160"/>
              <a:ext cx="173093" cy="90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16200000" flipV="1">
              <a:off x="5019638" y="5351843"/>
              <a:ext cx="230261" cy="3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rot="5400000" flipH="1" flipV="1">
              <a:off x="5027566" y="5310557"/>
              <a:ext cx="28901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5400000" flipH="1" flipV="1">
              <a:off x="5033943" y="5293088"/>
              <a:ext cx="12704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5400000" flipH="1" flipV="1">
              <a:off x="5238735" y="5302619"/>
              <a:ext cx="92104" cy="60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16200000" flipV="1">
              <a:off x="5282393" y="5304999"/>
              <a:ext cx="80989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 flipH="1" flipV="1">
              <a:off x="5318114" y="5313728"/>
              <a:ext cx="68285" cy="1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16200000" flipV="1">
              <a:off x="5328421" y="5317708"/>
              <a:ext cx="138157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5400000" flipH="1" flipV="1">
              <a:off x="5407808" y="5382806"/>
              <a:ext cx="69872" cy="14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16200000" flipV="1">
              <a:off x="5431619" y="5373283"/>
              <a:ext cx="80988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5400000" flipH="1" flipV="1">
              <a:off x="5467340" y="5388364"/>
              <a:ext cx="69872" cy="158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5202107" y="4989789"/>
              <a:ext cx="817821" cy="968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6200000" flipV="1">
              <a:off x="5491944" y="5379635"/>
              <a:ext cx="80988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16200000" flipV="1">
              <a:off x="5370414" y="4953256"/>
              <a:ext cx="622497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5400000" flipH="1" flipV="1">
              <a:off x="5375171" y="4958013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6200000" flipV="1">
              <a:off x="5381516" y="4986605"/>
              <a:ext cx="690781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5400000" flipH="1" flipV="1">
              <a:off x="5495043" y="5022335"/>
              <a:ext cx="554212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rot="16200000" flipV="1">
              <a:off x="5540287" y="5056477"/>
              <a:ext cx="552625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 flipH="1" flipV="1">
              <a:off x="5533127" y="5003279"/>
              <a:ext cx="657433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rot="16200000" flipV="1">
              <a:off x="5820541" y="4761902"/>
              <a:ext cx="173092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6200000" flipV="1">
              <a:off x="5904685" y="4895301"/>
              <a:ext cx="139744" cy="9048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5400000" flipH="1" flipV="1">
              <a:off x="5959455" y="4937370"/>
              <a:ext cx="127040" cy="63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V="1">
              <a:off x="5923717" y="4973105"/>
              <a:ext cx="242965" cy="3810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5942767" y="4992155"/>
              <a:ext cx="242965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6200000" flipV="1">
              <a:off x="6016602" y="4918320"/>
              <a:ext cx="139744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5400000" flipH="1" flipV="1">
              <a:off x="6010236" y="4865917"/>
              <a:ext cx="242964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16200000" flipV="1">
              <a:off x="5917325" y="5004866"/>
              <a:ext cx="519276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 flipH="1" flipV="1">
              <a:off x="6018942" y="5050919"/>
              <a:ext cx="404941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5400000">
              <a:off x="6163436" y="4744434"/>
              <a:ext cx="206440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H="1">
              <a:off x="6495158" y="5090619"/>
              <a:ext cx="622497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5400000" flipH="1" flipV="1">
              <a:off x="6707935" y="5270063"/>
              <a:ext cx="287428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16200000" flipV="1">
              <a:off x="6827022" y="5195426"/>
              <a:ext cx="138156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16200000" flipH="1">
              <a:off x="6906407" y="5263710"/>
              <a:ext cx="69872" cy="460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 flipH="1" flipV="1">
              <a:off x="6906393" y="5206543"/>
              <a:ext cx="160388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16200000" flipV="1">
              <a:off x="6910349" y="5247037"/>
              <a:ext cx="241376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5400000" flipH="1" flipV="1">
              <a:off x="6995293" y="5274827"/>
              <a:ext cx="161976" cy="460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16200000" flipV="1">
              <a:off x="7057203" y="5258954"/>
              <a:ext cx="173093" cy="88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16200000" flipV="1">
              <a:off x="7138951" y="5358194"/>
              <a:ext cx="230261" cy="301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5400000" flipH="1" flipV="1">
              <a:off x="7147673" y="5316115"/>
              <a:ext cx="287429" cy="44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 flipH="1" flipV="1">
              <a:off x="7152461" y="5298646"/>
              <a:ext cx="127040" cy="460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V="1">
              <a:off x="7218324" y="5297853"/>
              <a:ext cx="242964" cy="460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16200000" flipV="1">
              <a:off x="6000651" y="4953256"/>
              <a:ext cx="622497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 flipH="1" flipV="1">
              <a:off x="6005408" y="4958013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16200000" flipV="1">
              <a:off x="6010958" y="4987399"/>
              <a:ext cx="690781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5400000" flipH="1" flipV="1">
              <a:off x="6124487" y="5021541"/>
              <a:ext cx="554212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V="1">
              <a:off x="6170525" y="5056477"/>
              <a:ext cx="552625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 flipH="1" flipV="1">
              <a:off x="6162571" y="5004073"/>
              <a:ext cx="65743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6200000" flipV="1">
              <a:off x="6449985" y="4761108"/>
              <a:ext cx="173092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16200000" flipV="1">
              <a:off x="6270526" y="5056477"/>
              <a:ext cx="622497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 flipH="1" flipV="1">
              <a:off x="6275283" y="5061234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16200000" flipV="1">
              <a:off x="6280040" y="5091413"/>
              <a:ext cx="692369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 flipH="1" flipV="1">
              <a:off x="6394362" y="5124760"/>
              <a:ext cx="554213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V="1">
              <a:off x="6439606" y="5160490"/>
              <a:ext cx="55421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 flipH="1" flipV="1">
              <a:off x="6432446" y="5108881"/>
              <a:ext cx="65743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 flipH="1" flipV="1">
              <a:off x="7015827" y="4990582"/>
              <a:ext cx="819409" cy="968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16200000" flipV="1">
              <a:off x="7185720" y="4952462"/>
              <a:ext cx="622497" cy="46038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 flipH="1" flipV="1">
              <a:off x="7191270" y="4958013"/>
              <a:ext cx="657433" cy="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6200000" flipV="1">
              <a:off x="7196028" y="4988192"/>
              <a:ext cx="692369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5400000" flipH="1" flipV="1">
              <a:off x="7309556" y="5022335"/>
              <a:ext cx="554212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16200000" flipV="1">
              <a:off x="7354800" y="5056477"/>
              <a:ext cx="554212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 flipH="1" flipV="1">
              <a:off x="7348432" y="5005660"/>
              <a:ext cx="657433" cy="44450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6200000" flipV="1">
              <a:off x="7387321" y="5062038"/>
              <a:ext cx="698721" cy="74613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16200000" flipV="1">
              <a:off x="7751729" y="5240686"/>
              <a:ext cx="201677" cy="523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5400000" flipH="1" flipV="1">
              <a:off x="7653292" y="5286737"/>
              <a:ext cx="287429" cy="46037"/>
            </a:xfrm>
            <a:prstGeom prst="line">
              <a:avLst/>
            </a:prstGeom>
            <a:ln w="2857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5400000" flipH="1" flipV="1">
              <a:off x="7851764" y="5313727"/>
              <a:ext cx="69872" cy="158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16200000" flipV="1">
              <a:off x="7876367" y="5304999"/>
              <a:ext cx="80989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5400000" flipH="1" flipV="1">
              <a:off x="7912088" y="5320080"/>
              <a:ext cx="68285" cy="1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16200000" flipV="1">
              <a:off x="7937487" y="5310557"/>
              <a:ext cx="7940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6200000" flipV="1">
              <a:off x="7947782" y="5352636"/>
              <a:ext cx="230261" cy="28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5400000" flipH="1" flipV="1">
              <a:off x="7955709" y="5309763"/>
              <a:ext cx="289016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5400000" flipH="1" flipV="1">
              <a:off x="7962086" y="5292294"/>
              <a:ext cx="127040" cy="46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16200000" flipV="1">
              <a:off x="8071621" y="5246243"/>
              <a:ext cx="139744" cy="460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rot="16200000" flipH="1">
              <a:off x="8152595" y="5316115"/>
              <a:ext cx="68284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5400000" flipH="1" flipV="1">
              <a:off x="8150198" y="5258153"/>
              <a:ext cx="1619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rot="16200000" flipV="1">
              <a:off x="8154949" y="5297853"/>
              <a:ext cx="242964" cy="46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rot="5400000" flipH="1" flipV="1">
              <a:off x="8240685" y="5328025"/>
              <a:ext cx="161976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/>
            <p:nvPr/>
          </p:nvCxnSpPr>
          <p:spPr>
            <a:xfrm>
              <a:off x="5595938" y="4514960"/>
              <a:ext cx="1193800" cy="1589"/>
            </a:xfrm>
            <a:prstGeom prst="straightConnector1">
              <a:avLst/>
            </a:prstGeom>
            <a:ln w="25400">
              <a:solidFill>
                <a:srgbClr val="3366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>
              <a:off x="7388224" y="4514960"/>
              <a:ext cx="358775" cy="1589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50" name="TextBox 440"/>
            <p:cNvSpPr txBox="1">
              <a:spLocks noChangeArrowheads="1"/>
            </p:cNvSpPr>
            <p:nvPr/>
          </p:nvSpPr>
          <p:spPr bwMode="auto">
            <a:xfrm>
              <a:off x="6969703" y="4171952"/>
              <a:ext cx="12348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0000"/>
                  </a:solidFill>
                </a:rPr>
                <a:t>ACK</a:t>
              </a:r>
            </a:p>
          </p:txBody>
        </p:sp>
        <p:cxnSp>
          <p:nvCxnSpPr>
            <p:cNvPr id="442" name="Straight Arrow Connector 441"/>
            <p:cNvCxnSpPr/>
            <p:nvPr/>
          </p:nvCxnSpPr>
          <p:spPr>
            <a:xfrm>
              <a:off x="6850062" y="5029473"/>
              <a:ext cx="538162" cy="158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52" name="TextBox 442"/>
            <p:cNvSpPr txBox="1">
              <a:spLocks noChangeArrowheads="1"/>
            </p:cNvSpPr>
            <p:nvPr/>
          </p:nvSpPr>
          <p:spPr bwMode="auto">
            <a:xfrm>
              <a:off x="6491721" y="4686302"/>
              <a:ext cx="12348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0000"/>
                  </a:solidFill>
                </a:rPr>
                <a:t>SIFS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8212 0.002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37778 0.0006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897" grpId="0" animBg="1"/>
      <p:bldP spid="897" grpId="1" animBg="1"/>
      <p:bldP spid="897" grpId="2" animBg="1"/>
      <p:bldP spid="967" grpId="0" animBg="1"/>
      <p:bldP spid="967" grpId="1" animBg="1"/>
      <p:bldP spid="967" grpId="2" animBg="1"/>
      <p:bldP spid="599" grpId="0" animBg="1"/>
      <p:bldP spid="6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Taking Advantage of Broadcast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Opportunistic forwarding</a:t>
            </a:r>
          </a:p>
          <a:p>
            <a:r>
              <a:rPr lang="en-US" altLang="en-US"/>
              <a:t>Network coding</a:t>
            </a:r>
          </a:p>
          <a:p>
            <a:r>
              <a:rPr lang="en-US" altLang="en-US"/>
              <a:t>Assigned reading</a:t>
            </a:r>
          </a:p>
          <a:p>
            <a:pPr lvl="1"/>
            <a:r>
              <a:rPr lang="en-US" altLang="en-US"/>
              <a:t>802.11 with Multiple Antennas for Dummies</a:t>
            </a:r>
          </a:p>
          <a:p>
            <a:pPr lvl="1"/>
            <a:r>
              <a:rPr lang="en-US" altLang="en-US"/>
              <a:t>XORs In The Air: Practical Wireless Network Coding</a:t>
            </a:r>
          </a:p>
          <a:p>
            <a:pPr lvl="1"/>
            <a:r>
              <a:rPr lang="en-US" altLang="en-US"/>
              <a:t>ExOR: Opportunistic Multi-Hop Routing for Wireless Networks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712BB8F-2A4A-5246-90F1-C9C362FE5FA5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MIMO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Opportunistic forwarding (ExOR)</a:t>
            </a:r>
          </a:p>
          <a:p>
            <a:endParaRPr lang="en-US" altLang="en-US"/>
          </a:p>
          <a:p>
            <a:r>
              <a:rPr lang="en-US" altLang="en-US"/>
              <a:t>Network coding (COPE)</a:t>
            </a:r>
          </a:p>
          <a:p>
            <a:endParaRPr lang="en-US" altLang="en-US"/>
          </a:p>
          <a:p>
            <a:r>
              <a:rPr lang="en-US" altLang="en-US"/>
              <a:t>Combining the two (MORE)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FA1814D-9CC6-054E-9185-CFEBE32B98A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16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Do We Increase</a:t>
            </a:r>
            <a:br>
              <a:rPr lang="en-US" dirty="0" smtClean="0"/>
            </a:br>
            <a:r>
              <a:rPr lang="en-US" dirty="0" smtClean="0"/>
              <a:t>Throughput in Wireless?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Wired world: pull more wires!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Wireless world: use more antennas?</a:t>
            </a:r>
          </a:p>
        </p:txBody>
      </p:sp>
      <p:sp>
        <p:nvSpPr>
          <p:cNvPr id="44035" name="Can 5"/>
          <p:cNvSpPr>
            <a:spLocks noChangeArrowheads="1"/>
          </p:cNvSpPr>
          <p:nvPr/>
        </p:nvSpPr>
        <p:spPr bwMode="auto">
          <a:xfrm rot="5400000">
            <a:off x="6626225" y="158750"/>
            <a:ext cx="76200" cy="3879850"/>
          </a:xfrm>
          <a:prstGeom prst="can">
            <a:avLst>
              <a:gd name="adj" fmla="val 2498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294" tIns="45647" rIns="91294" bIns="45647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2211388"/>
            <a:ext cx="4184650" cy="381000"/>
            <a:chOff x="4883150" y="2216150"/>
            <a:chExt cx="4191000" cy="381000"/>
          </a:xfrm>
        </p:grpSpPr>
        <p:sp>
          <p:nvSpPr>
            <p:cNvPr id="44088" name="Can 6"/>
            <p:cNvSpPr>
              <a:spLocks noChangeArrowheads="1"/>
            </p:cNvSpPr>
            <p:nvPr/>
          </p:nvSpPr>
          <p:spPr bwMode="auto">
            <a:xfrm rot="5400000">
              <a:off x="6788150" y="311150"/>
              <a:ext cx="76200" cy="3886200"/>
            </a:xfrm>
            <a:prstGeom prst="can">
              <a:avLst>
                <a:gd name="adj" fmla="val 25028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89" name="Can 7"/>
            <p:cNvSpPr>
              <a:spLocks noChangeArrowheads="1"/>
            </p:cNvSpPr>
            <p:nvPr/>
          </p:nvSpPr>
          <p:spPr bwMode="auto">
            <a:xfrm rot="5400000">
              <a:off x="6940550" y="463550"/>
              <a:ext cx="76200" cy="3886200"/>
            </a:xfrm>
            <a:prstGeom prst="can">
              <a:avLst>
                <a:gd name="adj" fmla="val 25028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90" name="Can 8"/>
            <p:cNvSpPr>
              <a:spLocks noChangeArrowheads="1"/>
            </p:cNvSpPr>
            <p:nvPr/>
          </p:nvSpPr>
          <p:spPr bwMode="auto">
            <a:xfrm rot="5400000">
              <a:off x="7092950" y="615950"/>
              <a:ext cx="76200" cy="3886200"/>
            </a:xfrm>
            <a:prstGeom prst="can">
              <a:avLst>
                <a:gd name="adj" fmla="val 25028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3811588"/>
            <a:ext cx="3119438" cy="685800"/>
            <a:chOff x="5340350" y="3282950"/>
            <a:chExt cx="3124200" cy="686594"/>
          </a:xfrm>
        </p:grpSpPr>
        <p:grpSp>
          <p:nvGrpSpPr>
            <p:cNvPr id="44079" name="Group 16"/>
            <p:cNvGrpSpPr>
              <a:grpSpLocks/>
            </p:cNvGrpSpPr>
            <p:nvPr/>
          </p:nvGrpSpPr>
          <p:grpSpPr bwMode="auto">
            <a:xfrm>
              <a:off x="5340350" y="3283744"/>
              <a:ext cx="304800" cy="685800"/>
              <a:chOff x="5340350" y="3283744"/>
              <a:chExt cx="304800" cy="685800"/>
            </a:xfrm>
          </p:grpSpPr>
          <p:cxnSp>
            <p:nvCxnSpPr>
              <p:cNvPr id="44085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5149850" y="3625850"/>
                <a:ext cx="685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86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5340350" y="3359150"/>
                <a:ext cx="304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87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5416550" y="3435350"/>
                <a:ext cx="1524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080" name="Group 17"/>
            <p:cNvGrpSpPr>
              <a:grpSpLocks/>
            </p:cNvGrpSpPr>
            <p:nvPr/>
          </p:nvGrpSpPr>
          <p:grpSpPr bwMode="auto">
            <a:xfrm>
              <a:off x="8159750" y="3282950"/>
              <a:ext cx="304800" cy="685800"/>
              <a:chOff x="5340350" y="3283744"/>
              <a:chExt cx="304800" cy="685800"/>
            </a:xfrm>
          </p:grpSpPr>
          <p:cxnSp>
            <p:nvCxnSpPr>
              <p:cNvPr id="44082" name="Straight Connector 18"/>
              <p:cNvCxnSpPr>
                <a:cxnSpLocks noChangeShapeType="1"/>
              </p:cNvCxnSpPr>
              <p:nvPr/>
            </p:nvCxnSpPr>
            <p:spPr bwMode="auto">
              <a:xfrm rot="5400000">
                <a:off x="5149850" y="3625850"/>
                <a:ext cx="685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83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5340350" y="3359150"/>
                <a:ext cx="304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084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416550" y="3435350"/>
                <a:ext cx="1524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081" name="Freeform 21"/>
            <p:cNvSpPr>
              <a:spLocks noChangeArrowheads="1"/>
            </p:cNvSpPr>
            <p:nvPr/>
          </p:nvSpPr>
          <p:spPr bwMode="auto">
            <a:xfrm>
              <a:off x="5761822" y="3347291"/>
              <a:ext cx="2324559" cy="354376"/>
            </a:xfrm>
            <a:custGeom>
              <a:avLst/>
              <a:gdLst>
                <a:gd name="T0" fmla="*/ 0 w 2324559"/>
                <a:gd name="T1" fmla="*/ 354376 h 354376"/>
                <a:gd name="T2" fmla="*/ 374573 w 2324559"/>
                <a:gd name="T3" fmla="*/ 23870 h 354376"/>
                <a:gd name="T4" fmla="*/ 550843 w 2324559"/>
                <a:gd name="T5" fmla="*/ 211157 h 354376"/>
                <a:gd name="T6" fmla="*/ 826265 w 2324559"/>
                <a:gd name="T7" fmla="*/ 100989 h 354376"/>
                <a:gd name="T8" fmla="*/ 1090684 w 2324559"/>
                <a:gd name="T9" fmla="*/ 189123 h 354376"/>
                <a:gd name="T10" fmla="*/ 1333055 w 2324559"/>
                <a:gd name="T11" fmla="*/ 45904 h 354376"/>
                <a:gd name="T12" fmla="*/ 1608476 w 2324559"/>
                <a:gd name="T13" fmla="*/ 266242 h 354376"/>
                <a:gd name="T14" fmla="*/ 1883898 w 2324559"/>
                <a:gd name="T15" fmla="*/ 45904 h 354376"/>
                <a:gd name="T16" fmla="*/ 2104221 w 2324559"/>
                <a:gd name="T17" fmla="*/ 288275 h 354376"/>
                <a:gd name="T18" fmla="*/ 2324559 w 2324559"/>
                <a:gd name="T19" fmla="*/ 89972 h 354376"/>
                <a:gd name="T20" fmla="*/ 2324559 w 2324559"/>
                <a:gd name="T21" fmla="*/ 89972 h 354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4559"/>
                <a:gd name="T34" fmla="*/ 0 h 354376"/>
                <a:gd name="T35" fmla="*/ 2324559 w 2324559"/>
                <a:gd name="T36" fmla="*/ 354376 h 3543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4559" h="354376">
                  <a:moveTo>
                    <a:pt x="0" y="354376"/>
                  </a:moveTo>
                  <a:cubicBezTo>
                    <a:pt x="141383" y="201058"/>
                    <a:pt x="282766" y="47740"/>
                    <a:pt x="374573" y="23870"/>
                  </a:cubicBezTo>
                  <a:cubicBezTo>
                    <a:pt x="466380" y="0"/>
                    <a:pt x="475561" y="198304"/>
                    <a:pt x="550843" y="211157"/>
                  </a:cubicBezTo>
                  <a:cubicBezTo>
                    <a:pt x="626125" y="224010"/>
                    <a:pt x="736294" y="104661"/>
                    <a:pt x="826265" y="100989"/>
                  </a:cubicBezTo>
                  <a:cubicBezTo>
                    <a:pt x="916236" y="97317"/>
                    <a:pt x="1006207" y="198304"/>
                    <a:pt x="1090670" y="189123"/>
                  </a:cubicBezTo>
                  <a:cubicBezTo>
                    <a:pt x="1175133" y="179942"/>
                    <a:pt x="1246742" y="33051"/>
                    <a:pt x="1333041" y="45904"/>
                  </a:cubicBezTo>
                  <a:cubicBezTo>
                    <a:pt x="1419340" y="58757"/>
                    <a:pt x="1516655" y="266242"/>
                    <a:pt x="1608462" y="266242"/>
                  </a:cubicBezTo>
                  <a:cubicBezTo>
                    <a:pt x="1700269" y="266242"/>
                    <a:pt x="1801258" y="42232"/>
                    <a:pt x="1883884" y="45904"/>
                  </a:cubicBezTo>
                  <a:cubicBezTo>
                    <a:pt x="1966510" y="49576"/>
                    <a:pt x="2030775" y="280930"/>
                    <a:pt x="2104221" y="288275"/>
                  </a:cubicBezTo>
                  <a:cubicBezTo>
                    <a:pt x="2177667" y="295620"/>
                    <a:pt x="2324559" y="89972"/>
                    <a:pt x="2324559" y="89972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5029200" y="3962400"/>
            <a:ext cx="3575050" cy="1143000"/>
            <a:chOff x="5035550" y="3586956"/>
            <a:chExt cx="3581400" cy="1143794"/>
          </a:xfrm>
        </p:grpSpPr>
        <p:grpSp>
          <p:nvGrpSpPr>
            <p:cNvPr id="44039" name="Group 23"/>
            <p:cNvGrpSpPr>
              <a:grpSpLocks/>
            </p:cNvGrpSpPr>
            <p:nvPr/>
          </p:nvGrpSpPr>
          <p:grpSpPr bwMode="auto">
            <a:xfrm>
              <a:off x="5035550" y="3586956"/>
              <a:ext cx="3124200" cy="686594"/>
              <a:chOff x="5340350" y="3282950"/>
              <a:chExt cx="3124200" cy="686594"/>
            </a:xfrm>
          </p:grpSpPr>
          <p:grpSp>
            <p:nvGrpSpPr>
              <p:cNvPr id="44070" name="Group 16"/>
              <p:cNvGrpSpPr>
                <a:grpSpLocks/>
              </p:cNvGrpSpPr>
              <p:nvPr/>
            </p:nvGrpSpPr>
            <p:grpSpPr bwMode="auto">
              <a:xfrm>
                <a:off x="5340350" y="3283744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76" name="Straight Connector 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7" name="Straight Connector 31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8" name="Straight Connector 32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71" name="Group 17"/>
              <p:cNvGrpSpPr>
                <a:grpSpLocks/>
              </p:cNvGrpSpPr>
              <p:nvPr/>
            </p:nvGrpSpPr>
            <p:grpSpPr bwMode="auto">
              <a:xfrm>
                <a:off x="8159750" y="3282950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73" name="Straight Connector 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4" name="Straight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75" name="Straight Connector 29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4072" name="Freeform 26"/>
              <p:cNvSpPr>
                <a:spLocks noChangeArrowheads="1"/>
              </p:cNvSpPr>
              <p:nvPr/>
            </p:nvSpPr>
            <p:spPr bwMode="auto">
              <a:xfrm>
                <a:off x="5761822" y="3347291"/>
                <a:ext cx="2324559" cy="354376"/>
              </a:xfrm>
              <a:custGeom>
                <a:avLst/>
                <a:gdLst>
                  <a:gd name="T0" fmla="*/ 0 w 2324559"/>
                  <a:gd name="T1" fmla="*/ 354376 h 354376"/>
                  <a:gd name="T2" fmla="*/ 374573 w 2324559"/>
                  <a:gd name="T3" fmla="*/ 23870 h 354376"/>
                  <a:gd name="T4" fmla="*/ 550843 w 2324559"/>
                  <a:gd name="T5" fmla="*/ 211157 h 354376"/>
                  <a:gd name="T6" fmla="*/ 826265 w 2324559"/>
                  <a:gd name="T7" fmla="*/ 100989 h 354376"/>
                  <a:gd name="T8" fmla="*/ 1090684 w 2324559"/>
                  <a:gd name="T9" fmla="*/ 189123 h 354376"/>
                  <a:gd name="T10" fmla="*/ 1333055 w 2324559"/>
                  <a:gd name="T11" fmla="*/ 45904 h 354376"/>
                  <a:gd name="T12" fmla="*/ 1608476 w 2324559"/>
                  <a:gd name="T13" fmla="*/ 266242 h 354376"/>
                  <a:gd name="T14" fmla="*/ 1883898 w 2324559"/>
                  <a:gd name="T15" fmla="*/ 45904 h 354376"/>
                  <a:gd name="T16" fmla="*/ 2104221 w 2324559"/>
                  <a:gd name="T17" fmla="*/ 288275 h 354376"/>
                  <a:gd name="T18" fmla="*/ 2324559 w 2324559"/>
                  <a:gd name="T19" fmla="*/ 89972 h 354376"/>
                  <a:gd name="T20" fmla="*/ 2324559 w 2324559"/>
                  <a:gd name="T21" fmla="*/ 89972 h 354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4559"/>
                  <a:gd name="T34" fmla="*/ 0 h 354376"/>
                  <a:gd name="T35" fmla="*/ 2324559 w 2324559"/>
                  <a:gd name="T36" fmla="*/ 354376 h 354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4559" h="354376">
                    <a:moveTo>
                      <a:pt x="0" y="354376"/>
                    </a:moveTo>
                    <a:cubicBezTo>
                      <a:pt x="141383" y="201058"/>
                      <a:pt x="282766" y="47740"/>
                      <a:pt x="374573" y="23870"/>
                    </a:cubicBezTo>
                    <a:cubicBezTo>
                      <a:pt x="466380" y="0"/>
                      <a:pt x="475561" y="198304"/>
                      <a:pt x="550843" y="211157"/>
                    </a:cubicBezTo>
                    <a:cubicBezTo>
                      <a:pt x="626125" y="224010"/>
                      <a:pt x="736294" y="104661"/>
                      <a:pt x="826265" y="100989"/>
                    </a:cubicBezTo>
                    <a:cubicBezTo>
                      <a:pt x="916236" y="97317"/>
                      <a:pt x="1006207" y="198304"/>
                      <a:pt x="1090670" y="189123"/>
                    </a:cubicBezTo>
                    <a:cubicBezTo>
                      <a:pt x="1175133" y="179942"/>
                      <a:pt x="1246742" y="33051"/>
                      <a:pt x="1333041" y="45904"/>
                    </a:cubicBezTo>
                    <a:cubicBezTo>
                      <a:pt x="1419340" y="58757"/>
                      <a:pt x="1516655" y="266242"/>
                      <a:pt x="1608462" y="266242"/>
                    </a:cubicBezTo>
                    <a:cubicBezTo>
                      <a:pt x="1700269" y="266242"/>
                      <a:pt x="1801258" y="42232"/>
                      <a:pt x="1883884" y="45904"/>
                    </a:cubicBezTo>
                    <a:cubicBezTo>
                      <a:pt x="1966510" y="49576"/>
                      <a:pt x="2030775" y="280930"/>
                      <a:pt x="2104221" y="288275"/>
                    </a:cubicBezTo>
                    <a:cubicBezTo>
                      <a:pt x="2177667" y="295620"/>
                      <a:pt x="2324559" y="89972"/>
                      <a:pt x="2324559" y="89972"/>
                    </a:cubicBezTo>
                  </a:path>
                </a:pathLst>
              </a:cu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0" name="Group 33"/>
            <p:cNvGrpSpPr>
              <a:grpSpLocks/>
            </p:cNvGrpSpPr>
            <p:nvPr/>
          </p:nvGrpSpPr>
          <p:grpSpPr bwMode="auto">
            <a:xfrm>
              <a:off x="5187950" y="3739356"/>
              <a:ext cx="3124200" cy="686594"/>
              <a:chOff x="5340350" y="3282950"/>
              <a:chExt cx="3124200" cy="686594"/>
            </a:xfrm>
          </p:grpSpPr>
          <p:grpSp>
            <p:nvGrpSpPr>
              <p:cNvPr id="44061" name="Group 16"/>
              <p:cNvGrpSpPr>
                <a:grpSpLocks/>
              </p:cNvGrpSpPr>
              <p:nvPr/>
            </p:nvGrpSpPr>
            <p:grpSpPr bwMode="auto">
              <a:xfrm>
                <a:off x="5340350" y="3283744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67" name="Straight Connector 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8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9" name="Straight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62" name="Group 17"/>
              <p:cNvGrpSpPr>
                <a:grpSpLocks/>
              </p:cNvGrpSpPr>
              <p:nvPr/>
            </p:nvGrpSpPr>
            <p:grpSpPr bwMode="auto">
              <a:xfrm>
                <a:off x="8159750" y="3282950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64" name="Straight Connector 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5" name="Straight Connector 38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6" name="Straight Connector 39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4063" name="Freeform 36"/>
              <p:cNvSpPr>
                <a:spLocks noChangeArrowheads="1"/>
              </p:cNvSpPr>
              <p:nvPr/>
            </p:nvSpPr>
            <p:spPr bwMode="auto">
              <a:xfrm>
                <a:off x="5761822" y="3347291"/>
                <a:ext cx="2324559" cy="354376"/>
              </a:xfrm>
              <a:custGeom>
                <a:avLst/>
                <a:gdLst>
                  <a:gd name="T0" fmla="*/ 0 w 2324559"/>
                  <a:gd name="T1" fmla="*/ 354376 h 354376"/>
                  <a:gd name="T2" fmla="*/ 374573 w 2324559"/>
                  <a:gd name="T3" fmla="*/ 23870 h 354376"/>
                  <a:gd name="T4" fmla="*/ 550843 w 2324559"/>
                  <a:gd name="T5" fmla="*/ 211157 h 354376"/>
                  <a:gd name="T6" fmla="*/ 826265 w 2324559"/>
                  <a:gd name="T7" fmla="*/ 100989 h 354376"/>
                  <a:gd name="T8" fmla="*/ 1090684 w 2324559"/>
                  <a:gd name="T9" fmla="*/ 189123 h 354376"/>
                  <a:gd name="T10" fmla="*/ 1333055 w 2324559"/>
                  <a:gd name="T11" fmla="*/ 45904 h 354376"/>
                  <a:gd name="T12" fmla="*/ 1608476 w 2324559"/>
                  <a:gd name="T13" fmla="*/ 266242 h 354376"/>
                  <a:gd name="T14" fmla="*/ 1883898 w 2324559"/>
                  <a:gd name="T15" fmla="*/ 45904 h 354376"/>
                  <a:gd name="T16" fmla="*/ 2104221 w 2324559"/>
                  <a:gd name="T17" fmla="*/ 288275 h 354376"/>
                  <a:gd name="T18" fmla="*/ 2324559 w 2324559"/>
                  <a:gd name="T19" fmla="*/ 89972 h 354376"/>
                  <a:gd name="T20" fmla="*/ 2324559 w 2324559"/>
                  <a:gd name="T21" fmla="*/ 89972 h 354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4559"/>
                  <a:gd name="T34" fmla="*/ 0 h 354376"/>
                  <a:gd name="T35" fmla="*/ 2324559 w 2324559"/>
                  <a:gd name="T36" fmla="*/ 354376 h 354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4559" h="354376">
                    <a:moveTo>
                      <a:pt x="0" y="354376"/>
                    </a:moveTo>
                    <a:cubicBezTo>
                      <a:pt x="141383" y="201058"/>
                      <a:pt x="282766" y="47740"/>
                      <a:pt x="374573" y="23870"/>
                    </a:cubicBezTo>
                    <a:cubicBezTo>
                      <a:pt x="466380" y="0"/>
                      <a:pt x="475561" y="198304"/>
                      <a:pt x="550843" y="211157"/>
                    </a:cubicBezTo>
                    <a:cubicBezTo>
                      <a:pt x="626125" y="224010"/>
                      <a:pt x="736294" y="104661"/>
                      <a:pt x="826265" y="100989"/>
                    </a:cubicBezTo>
                    <a:cubicBezTo>
                      <a:pt x="916236" y="97317"/>
                      <a:pt x="1006207" y="198304"/>
                      <a:pt x="1090670" y="189123"/>
                    </a:cubicBezTo>
                    <a:cubicBezTo>
                      <a:pt x="1175133" y="179942"/>
                      <a:pt x="1246742" y="33051"/>
                      <a:pt x="1333041" y="45904"/>
                    </a:cubicBezTo>
                    <a:cubicBezTo>
                      <a:pt x="1419340" y="58757"/>
                      <a:pt x="1516655" y="266242"/>
                      <a:pt x="1608462" y="266242"/>
                    </a:cubicBezTo>
                    <a:cubicBezTo>
                      <a:pt x="1700269" y="266242"/>
                      <a:pt x="1801258" y="42232"/>
                      <a:pt x="1883884" y="45904"/>
                    </a:cubicBezTo>
                    <a:cubicBezTo>
                      <a:pt x="1966510" y="49576"/>
                      <a:pt x="2030775" y="280930"/>
                      <a:pt x="2104221" y="288275"/>
                    </a:cubicBezTo>
                    <a:cubicBezTo>
                      <a:pt x="2177667" y="295620"/>
                      <a:pt x="2324559" y="89972"/>
                      <a:pt x="2324559" y="89972"/>
                    </a:cubicBezTo>
                  </a:path>
                </a:pathLst>
              </a:cu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1" name="Group 43"/>
            <p:cNvGrpSpPr>
              <a:grpSpLocks/>
            </p:cNvGrpSpPr>
            <p:nvPr/>
          </p:nvGrpSpPr>
          <p:grpSpPr bwMode="auto">
            <a:xfrm>
              <a:off x="5340350" y="3891756"/>
              <a:ext cx="3124200" cy="686594"/>
              <a:chOff x="5340350" y="3282950"/>
              <a:chExt cx="3124200" cy="686594"/>
            </a:xfrm>
          </p:grpSpPr>
          <p:grpSp>
            <p:nvGrpSpPr>
              <p:cNvPr id="44052" name="Group 16"/>
              <p:cNvGrpSpPr>
                <a:grpSpLocks/>
              </p:cNvGrpSpPr>
              <p:nvPr/>
            </p:nvGrpSpPr>
            <p:grpSpPr bwMode="auto">
              <a:xfrm>
                <a:off x="5340350" y="3283744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58" name="Straight Connector 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9" name="Straight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0" name="Straight Connector 52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53" name="Group 17"/>
              <p:cNvGrpSpPr>
                <a:grpSpLocks/>
              </p:cNvGrpSpPr>
              <p:nvPr/>
            </p:nvGrpSpPr>
            <p:grpSpPr bwMode="auto">
              <a:xfrm>
                <a:off x="8159750" y="3282950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55" name="Straight Connector 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6" name="Straight Connector 48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7" name="Straight Connector 49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4054" name="Freeform 46"/>
              <p:cNvSpPr>
                <a:spLocks noChangeArrowheads="1"/>
              </p:cNvSpPr>
              <p:nvPr/>
            </p:nvSpPr>
            <p:spPr bwMode="auto">
              <a:xfrm>
                <a:off x="5761822" y="3347291"/>
                <a:ext cx="2324559" cy="354376"/>
              </a:xfrm>
              <a:custGeom>
                <a:avLst/>
                <a:gdLst>
                  <a:gd name="T0" fmla="*/ 0 w 2324559"/>
                  <a:gd name="T1" fmla="*/ 354376 h 354376"/>
                  <a:gd name="T2" fmla="*/ 374573 w 2324559"/>
                  <a:gd name="T3" fmla="*/ 23870 h 354376"/>
                  <a:gd name="T4" fmla="*/ 550843 w 2324559"/>
                  <a:gd name="T5" fmla="*/ 211157 h 354376"/>
                  <a:gd name="T6" fmla="*/ 826265 w 2324559"/>
                  <a:gd name="T7" fmla="*/ 100989 h 354376"/>
                  <a:gd name="T8" fmla="*/ 1090684 w 2324559"/>
                  <a:gd name="T9" fmla="*/ 189123 h 354376"/>
                  <a:gd name="T10" fmla="*/ 1333055 w 2324559"/>
                  <a:gd name="T11" fmla="*/ 45904 h 354376"/>
                  <a:gd name="T12" fmla="*/ 1608476 w 2324559"/>
                  <a:gd name="T13" fmla="*/ 266242 h 354376"/>
                  <a:gd name="T14" fmla="*/ 1883898 w 2324559"/>
                  <a:gd name="T15" fmla="*/ 45904 h 354376"/>
                  <a:gd name="T16" fmla="*/ 2104221 w 2324559"/>
                  <a:gd name="T17" fmla="*/ 288275 h 354376"/>
                  <a:gd name="T18" fmla="*/ 2324559 w 2324559"/>
                  <a:gd name="T19" fmla="*/ 89972 h 354376"/>
                  <a:gd name="T20" fmla="*/ 2324559 w 2324559"/>
                  <a:gd name="T21" fmla="*/ 89972 h 354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4559"/>
                  <a:gd name="T34" fmla="*/ 0 h 354376"/>
                  <a:gd name="T35" fmla="*/ 2324559 w 2324559"/>
                  <a:gd name="T36" fmla="*/ 354376 h 354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4559" h="354376">
                    <a:moveTo>
                      <a:pt x="0" y="354376"/>
                    </a:moveTo>
                    <a:cubicBezTo>
                      <a:pt x="141383" y="201058"/>
                      <a:pt x="282766" y="47740"/>
                      <a:pt x="374573" y="23870"/>
                    </a:cubicBezTo>
                    <a:cubicBezTo>
                      <a:pt x="466380" y="0"/>
                      <a:pt x="475561" y="198304"/>
                      <a:pt x="550843" y="211157"/>
                    </a:cubicBezTo>
                    <a:cubicBezTo>
                      <a:pt x="626125" y="224010"/>
                      <a:pt x="736294" y="104661"/>
                      <a:pt x="826265" y="100989"/>
                    </a:cubicBezTo>
                    <a:cubicBezTo>
                      <a:pt x="916236" y="97317"/>
                      <a:pt x="1006207" y="198304"/>
                      <a:pt x="1090670" y="189123"/>
                    </a:cubicBezTo>
                    <a:cubicBezTo>
                      <a:pt x="1175133" y="179942"/>
                      <a:pt x="1246742" y="33051"/>
                      <a:pt x="1333041" y="45904"/>
                    </a:cubicBezTo>
                    <a:cubicBezTo>
                      <a:pt x="1419340" y="58757"/>
                      <a:pt x="1516655" y="266242"/>
                      <a:pt x="1608462" y="266242"/>
                    </a:cubicBezTo>
                    <a:cubicBezTo>
                      <a:pt x="1700269" y="266242"/>
                      <a:pt x="1801258" y="42232"/>
                      <a:pt x="1883884" y="45904"/>
                    </a:cubicBezTo>
                    <a:cubicBezTo>
                      <a:pt x="1966510" y="49576"/>
                      <a:pt x="2030775" y="280930"/>
                      <a:pt x="2104221" y="288275"/>
                    </a:cubicBezTo>
                    <a:cubicBezTo>
                      <a:pt x="2177667" y="295620"/>
                      <a:pt x="2324559" y="89972"/>
                      <a:pt x="2324559" y="89972"/>
                    </a:cubicBezTo>
                  </a:path>
                </a:pathLst>
              </a:cu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42" name="Group 53"/>
            <p:cNvGrpSpPr>
              <a:grpSpLocks/>
            </p:cNvGrpSpPr>
            <p:nvPr/>
          </p:nvGrpSpPr>
          <p:grpSpPr bwMode="auto">
            <a:xfrm>
              <a:off x="5492750" y="4044156"/>
              <a:ext cx="3124200" cy="686594"/>
              <a:chOff x="5340350" y="3282950"/>
              <a:chExt cx="3124200" cy="686594"/>
            </a:xfrm>
          </p:grpSpPr>
          <p:grpSp>
            <p:nvGrpSpPr>
              <p:cNvPr id="44043" name="Group 16"/>
              <p:cNvGrpSpPr>
                <a:grpSpLocks/>
              </p:cNvGrpSpPr>
              <p:nvPr/>
            </p:nvGrpSpPr>
            <p:grpSpPr bwMode="auto">
              <a:xfrm>
                <a:off x="5340350" y="3283744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49" name="Straight Connector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0" name="Straight Connector 61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51" name="Straight Connector 62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4044" name="Group 17"/>
              <p:cNvGrpSpPr>
                <a:grpSpLocks/>
              </p:cNvGrpSpPr>
              <p:nvPr/>
            </p:nvGrpSpPr>
            <p:grpSpPr bwMode="auto">
              <a:xfrm>
                <a:off x="8159750" y="3282950"/>
                <a:ext cx="304800" cy="685800"/>
                <a:chOff x="5340350" y="3283744"/>
                <a:chExt cx="304800" cy="685800"/>
              </a:xfrm>
            </p:grpSpPr>
            <p:cxnSp>
              <p:nvCxnSpPr>
                <p:cNvPr id="44046" name="Straight Connector 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850" y="3625850"/>
                  <a:ext cx="685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47" name="Straight Connector 58"/>
                <p:cNvCxnSpPr>
                  <a:cxnSpLocks noChangeShapeType="1"/>
                </p:cNvCxnSpPr>
                <p:nvPr/>
              </p:nvCxnSpPr>
              <p:spPr bwMode="auto">
                <a:xfrm>
                  <a:off x="5340350" y="3359150"/>
                  <a:ext cx="304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48" name="Straight Connector 59"/>
                <p:cNvCxnSpPr>
                  <a:cxnSpLocks noChangeShapeType="1"/>
                </p:cNvCxnSpPr>
                <p:nvPr/>
              </p:nvCxnSpPr>
              <p:spPr bwMode="auto">
                <a:xfrm>
                  <a:off x="5416550" y="3435350"/>
                  <a:ext cx="1524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4045" name="Freeform 56"/>
              <p:cNvSpPr>
                <a:spLocks noChangeArrowheads="1"/>
              </p:cNvSpPr>
              <p:nvPr/>
            </p:nvSpPr>
            <p:spPr bwMode="auto">
              <a:xfrm>
                <a:off x="5761822" y="3347291"/>
                <a:ext cx="2324559" cy="354376"/>
              </a:xfrm>
              <a:custGeom>
                <a:avLst/>
                <a:gdLst>
                  <a:gd name="T0" fmla="*/ 0 w 2324559"/>
                  <a:gd name="T1" fmla="*/ 354376 h 354376"/>
                  <a:gd name="T2" fmla="*/ 374573 w 2324559"/>
                  <a:gd name="T3" fmla="*/ 23870 h 354376"/>
                  <a:gd name="T4" fmla="*/ 550843 w 2324559"/>
                  <a:gd name="T5" fmla="*/ 211157 h 354376"/>
                  <a:gd name="T6" fmla="*/ 826265 w 2324559"/>
                  <a:gd name="T7" fmla="*/ 100989 h 354376"/>
                  <a:gd name="T8" fmla="*/ 1090684 w 2324559"/>
                  <a:gd name="T9" fmla="*/ 189123 h 354376"/>
                  <a:gd name="T10" fmla="*/ 1333055 w 2324559"/>
                  <a:gd name="T11" fmla="*/ 45904 h 354376"/>
                  <a:gd name="T12" fmla="*/ 1608476 w 2324559"/>
                  <a:gd name="T13" fmla="*/ 266242 h 354376"/>
                  <a:gd name="T14" fmla="*/ 1883898 w 2324559"/>
                  <a:gd name="T15" fmla="*/ 45904 h 354376"/>
                  <a:gd name="T16" fmla="*/ 2104221 w 2324559"/>
                  <a:gd name="T17" fmla="*/ 288275 h 354376"/>
                  <a:gd name="T18" fmla="*/ 2324559 w 2324559"/>
                  <a:gd name="T19" fmla="*/ 89972 h 354376"/>
                  <a:gd name="T20" fmla="*/ 2324559 w 2324559"/>
                  <a:gd name="T21" fmla="*/ 89972 h 354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4559"/>
                  <a:gd name="T34" fmla="*/ 0 h 354376"/>
                  <a:gd name="T35" fmla="*/ 2324559 w 2324559"/>
                  <a:gd name="T36" fmla="*/ 354376 h 354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4559" h="354376">
                    <a:moveTo>
                      <a:pt x="0" y="354376"/>
                    </a:moveTo>
                    <a:cubicBezTo>
                      <a:pt x="141383" y="201058"/>
                      <a:pt x="282766" y="47740"/>
                      <a:pt x="374573" y="23870"/>
                    </a:cubicBezTo>
                    <a:cubicBezTo>
                      <a:pt x="466380" y="0"/>
                      <a:pt x="475561" y="198304"/>
                      <a:pt x="550843" y="211157"/>
                    </a:cubicBezTo>
                    <a:cubicBezTo>
                      <a:pt x="626125" y="224010"/>
                      <a:pt x="736294" y="104661"/>
                      <a:pt x="826265" y="100989"/>
                    </a:cubicBezTo>
                    <a:cubicBezTo>
                      <a:pt x="916236" y="97317"/>
                      <a:pt x="1006207" y="198304"/>
                      <a:pt x="1090670" y="189123"/>
                    </a:cubicBezTo>
                    <a:cubicBezTo>
                      <a:pt x="1175133" y="179942"/>
                      <a:pt x="1246742" y="33051"/>
                      <a:pt x="1333041" y="45904"/>
                    </a:cubicBezTo>
                    <a:cubicBezTo>
                      <a:pt x="1419340" y="58757"/>
                      <a:pt x="1516655" y="266242"/>
                      <a:pt x="1608462" y="266242"/>
                    </a:cubicBezTo>
                    <a:cubicBezTo>
                      <a:pt x="1700269" y="266242"/>
                      <a:pt x="1801258" y="42232"/>
                      <a:pt x="1883884" y="45904"/>
                    </a:cubicBezTo>
                    <a:cubicBezTo>
                      <a:pt x="1966510" y="49576"/>
                      <a:pt x="2030775" y="280930"/>
                      <a:pt x="2104221" y="288275"/>
                    </a:cubicBezTo>
                    <a:cubicBezTo>
                      <a:pt x="2177667" y="295620"/>
                      <a:pt x="2324559" y="89972"/>
                      <a:pt x="2324559" y="89972"/>
                    </a:cubicBezTo>
                  </a:path>
                </a:pathLst>
              </a:cu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MIMO </a:t>
            </a:r>
            <a:br>
              <a:rPr lang="en-US" smtClean="0"/>
            </a:br>
            <a:r>
              <a:rPr lang="en-US" smtClean="0"/>
              <a:t>Multiple In Multiple Out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8458200" cy="228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/>
              <a:t>N x M subchannels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Fading on channels is largely independent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Assuming antennas are separate ½ wavelength or more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Combines ideas from spatial and time diversity, e.g. 1 x N and N x 1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Very effective if there is no direct line of sight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Subchannels become more independent</a:t>
            </a:r>
          </a:p>
        </p:txBody>
      </p:sp>
      <p:sp>
        <p:nvSpPr>
          <p:cNvPr id="45059" name="Line 12"/>
          <p:cNvSpPr>
            <a:spLocks noChangeShapeType="1"/>
          </p:cNvSpPr>
          <p:nvPr/>
        </p:nvSpPr>
        <p:spPr bwMode="auto">
          <a:xfrm flipV="1">
            <a:off x="2746375" y="1755775"/>
            <a:ext cx="3348038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0" name="Line 13"/>
          <p:cNvSpPr>
            <a:spLocks noChangeShapeType="1"/>
          </p:cNvSpPr>
          <p:nvPr/>
        </p:nvSpPr>
        <p:spPr bwMode="auto">
          <a:xfrm>
            <a:off x="2746375" y="2060575"/>
            <a:ext cx="3348038" cy="3032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1" name="Line 14"/>
          <p:cNvSpPr>
            <a:spLocks noChangeShapeType="1"/>
          </p:cNvSpPr>
          <p:nvPr/>
        </p:nvSpPr>
        <p:spPr bwMode="auto">
          <a:xfrm>
            <a:off x="2746375" y="2060575"/>
            <a:ext cx="3348038" cy="912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2" name="Line 15"/>
          <p:cNvSpPr>
            <a:spLocks noChangeShapeType="1"/>
          </p:cNvSpPr>
          <p:nvPr/>
        </p:nvSpPr>
        <p:spPr bwMode="auto">
          <a:xfrm flipV="1">
            <a:off x="2746375" y="2363788"/>
            <a:ext cx="3348038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3" name="Line 16"/>
          <p:cNvSpPr>
            <a:spLocks noChangeShapeType="1"/>
          </p:cNvSpPr>
          <p:nvPr/>
        </p:nvSpPr>
        <p:spPr bwMode="auto">
          <a:xfrm>
            <a:off x="2746375" y="2668588"/>
            <a:ext cx="3348038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4" name="Line 17"/>
          <p:cNvSpPr>
            <a:spLocks noChangeShapeType="1"/>
          </p:cNvSpPr>
          <p:nvPr/>
        </p:nvSpPr>
        <p:spPr bwMode="auto">
          <a:xfrm>
            <a:off x="2746375" y="2668588"/>
            <a:ext cx="3348038" cy="9128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5" name="Line 18"/>
          <p:cNvSpPr>
            <a:spLocks noChangeShapeType="1"/>
          </p:cNvSpPr>
          <p:nvPr/>
        </p:nvSpPr>
        <p:spPr bwMode="auto">
          <a:xfrm flipV="1">
            <a:off x="2746375" y="2973388"/>
            <a:ext cx="3348038" cy="3032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6" name="Line 19"/>
          <p:cNvSpPr>
            <a:spLocks noChangeShapeType="1"/>
          </p:cNvSpPr>
          <p:nvPr/>
        </p:nvSpPr>
        <p:spPr bwMode="auto">
          <a:xfrm>
            <a:off x="2746375" y="3276600"/>
            <a:ext cx="3348038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7" name="Line 20"/>
          <p:cNvSpPr>
            <a:spLocks noChangeShapeType="1"/>
          </p:cNvSpPr>
          <p:nvPr/>
        </p:nvSpPr>
        <p:spPr bwMode="auto">
          <a:xfrm>
            <a:off x="2746375" y="2060575"/>
            <a:ext cx="3348038" cy="1520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8" name="Line 21"/>
          <p:cNvSpPr>
            <a:spLocks noChangeShapeType="1"/>
          </p:cNvSpPr>
          <p:nvPr/>
        </p:nvSpPr>
        <p:spPr bwMode="auto">
          <a:xfrm flipV="1">
            <a:off x="2746375" y="1755775"/>
            <a:ext cx="3348038" cy="9128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69" name="Line 22"/>
          <p:cNvSpPr>
            <a:spLocks noChangeShapeType="1"/>
          </p:cNvSpPr>
          <p:nvPr/>
        </p:nvSpPr>
        <p:spPr bwMode="auto">
          <a:xfrm flipV="1">
            <a:off x="2746375" y="2363788"/>
            <a:ext cx="3348038" cy="9128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70" name="Line 23"/>
          <p:cNvSpPr>
            <a:spLocks noChangeShapeType="1"/>
          </p:cNvSpPr>
          <p:nvPr/>
        </p:nvSpPr>
        <p:spPr bwMode="auto">
          <a:xfrm flipV="1">
            <a:off x="2746375" y="1755775"/>
            <a:ext cx="3348038" cy="1520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5071" name="Oval 4"/>
          <p:cNvSpPr>
            <a:spLocks noChangeArrowheads="1"/>
          </p:cNvSpPr>
          <p:nvPr/>
        </p:nvSpPr>
        <p:spPr bwMode="auto">
          <a:xfrm>
            <a:off x="6094413" y="1679575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2" name="Oval 5"/>
          <p:cNvSpPr>
            <a:spLocks noChangeArrowheads="1"/>
          </p:cNvSpPr>
          <p:nvPr/>
        </p:nvSpPr>
        <p:spPr bwMode="auto">
          <a:xfrm>
            <a:off x="6094413" y="2287588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3" name="Oval 6"/>
          <p:cNvSpPr>
            <a:spLocks noChangeArrowheads="1"/>
          </p:cNvSpPr>
          <p:nvPr/>
        </p:nvSpPr>
        <p:spPr bwMode="auto">
          <a:xfrm>
            <a:off x="6094413" y="2897188"/>
            <a:ext cx="152400" cy="15081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4" name="Oval 7"/>
          <p:cNvSpPr>
            <a:spLocks noChangeArrowheads="1"/>
          </p:cNvSpPr>
          <p:nvPr/>
        </p:nvSpPr>
        <p:spPr bwMode="auto">
          <a:xfrm>
            <a:off x="6094413" y="35052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5" name="Oval 9"/>
          <p:cNvSpPr>
            <a:spLocks noChangeArrowheads="1"/>
          </p:cNvSpPr>
          <p:nvPr/>
        </p:nvSpPr>
        <p:spPr bwMode="auto">
          <a:xfrm>
            <a:off x="2670175" y="1984375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6" name="Oval 10"/>
          <p:cNvSpPr>
            <a:spLocks noChangeArrowheads="1"/>
          </p:cNvSpPr>
          <p:nvPr/>
        </p:nvSpPr>
        <p:spPr bwMode="auto">
          <a:xfrm>
            <a:off x="2670175" y="2592388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7" name="Oval 11"/>
          <p:cNvSpPr>
            <a:spLocks noChangeArrowheads="1"/>
          </p:cNvSpPr>
          <p:nvPr/>
        </p:nvSpPr>
        <p:spPr bwMode="auto">
          <a:xfrm>
            <a:off x="2670175" y="32004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8" name="Text Box 24"/>
          <p:cNvSpPr txBox="1">
            <a:spLocks noChangeArrowheads="1"/>
          </p:cNvSpPr>
          <p:nvPr/>
        </p:nvSpPr>
        <p:spPr bwMode="auto">
          <a:xfrm>
            <a:off x="736600" y="2176463"/>
            <a:ext cx="1504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/>
              <a:t>N transmit</a:t>
            </a:r>
          </a:p>
          <a:p>
            <a:pPr algn="ctr" eaLnBrk="1" hangingPunct="1"/>
            <a:r>
              <a:rPr lang="en-US" altLang="en-US"/>
              <a:t>antennas</a:t>
            </a:r>
          </a:p>
        </p:txBody>
      </p:sp>
      <p:sp>
        <p:nvSpPr>
          <p:cNvPr id="45079" name="Text Box 25"/>
          <p:cNvSpPr txBox="1">
            <a:spLocks noChangeArrowheads="1"/>
          </p:cNvSpPr>
          <p:nvPr/>
        </p:nvSpPr>
        <p:spPr bwMode="auto">
          <a:xfrm>
            <a:off x="6694488" y="2211388"/>
            <a:ext cx="1423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/>
              <a:t>M receive</a:t>
            </a:r>
          </a:p>
          <a:p>
            <a:pPr algn="ctr" eaLnBrk="1" hangingPunct="1"/>
            <a:r>
              <a:rPr lang="en-US" altLang="en-US"/>
              <a:t>antennas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 Antiqua" charset="0"/>
              </a:rPr>
              <a:t>Why So Exciting?</a:t>
            </a:r>
          </a:p>
        </p:txBody>
      </p:sp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1292225" y="2516188"/>
            <a:ext cx="307816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/>
              <a:t>Method</a:t>
            </a:r>
          </a:p>
          <a:p>
            <a:pPr algn="ctr" eaLnBrk="1" hangingPunct="1">
              <a:spcBef>
                <a:spcPts val="600"/>
              </a:spcBef>
            </a:pPr>
            <a:endParaRPr lang="en-US" altLang="en-US"/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SISO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Diversity (1xN or Nx1)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Diversity (NxN)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Multiplexing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5400675" y="2516188"/>
            <a:ext cx="213836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/>
              <a:t>Capacity</a:t>
            </a:r>
          </a:p>
          <a:p>
            <a:pPr algn="ctr" eaLnBrk="1" hangingPunct="1">
              <a:spcBef>
                <a:spcPts val="600"/>
              </a:spcBef>
            </a:pPr>
            <a:endParaRPr lang="en-US" altLang="en-US"/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B log</a:t>
            </a:r>
            <a:r>
              <a:rPr lang="en-US" altLang="en-US" baseline="-25000"/>
              <a:t>2</a:t>
            </a:r>
            <a:r>
              <a:rPr lang="en-US" altLang="en-US"/>
              <a:t>(1 + </a:t>
            </a:r>
            <a:r>
              <a:rPr lang="en-US" altLang="en-US">
                <a:latin typeface="Symbol" charset="2"/>
              </a:rPr>
              <a:t>r</a:t>
            </a:r>
            <a:r>
              <a:rPr lang="en-US" altLang="en-US"/>
              <a:t>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B log</a:t>
            </a:r>
            <a:r>
              <a:rPr lang="en-US" altLang="en-US" baseline="-25000"/>
              <a:t>2</a:t>
            </a:r>
            <a:r>
              <a:rPr lang="en-US" altLang="en-US"/>
              <a:t>(1 + </a:t>
            </a:r>
            <a:r>
              <a:rPr lang="en-US" altLang="en-US">
                <a:latin typeface="Symbol" charset="2"/>
              </a:rPr>
              <a:t>rN</a:t>
            </a:r>
            <a:r>
              <a:rPr lang="en-US" altLang="en-US"/>
              <a:t>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B log</a:t>
            </a:r>
            <a:r>
              <a:rPr lang="en-US" altLang="en-US" baseline="-25000"/>
              <a:t>2</a:t>
            </a:r>
            <a:r>
              <a:rPr lang="en-US" altLang="en-US"/>
              <a:t>(1 + </a:t>
            </a:r>
            <a:r>
              <a:rPr lang="en-US" altLang="en-US">
                <a:latin typeface="Symbol" charset="2"/>
              </a:rPr>
              <a:t>rN</a:t>
            </a:r>
            <a:r>
              <a:rPr lang="en-US" altLang="en-US" baseline="30000">
                <a:latin typeface="Symbol" charset="2"/>
              </a:rPr>
              <a:t>2</a:t>
            </a:r>
            <a:r>
              <a:rPr lang="en-US" altLang="en-US"/>
              <a:t>)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/>
              <a:t>NB log</a:t>
            </a:r>
            <a:r>
              <a:rPr lang="en-US" altLang="en-US" baseline="-25000"/>
              <a:t>2</a:t>
            </a:r>
            <a:r>
              <a:rPr lang="en-US" altLang="en-US"/>
              <a:t>(1 + </a:t>
            </a:r>
            <a:r>
              <a:rPr lang="en-US" altLang="en-US">
                <a:latin typeface="Symbol" charset="2"/>
              </a:rPr>
              <a:t>r</a:t>
            </a:r>
            <a:r>
              <a:rPr lang="en-US" altLang="en-US"/>
              <a:t>)</a:t>
            </a:r>
          </a:p>
        </p:txBody>
      </p:sp>
      <p:cxnSp>
        <p:nvCxnSpPr>
          <p:cNvPr id="46084" name="Straight Connector 6"/>
          <p:cNvCxnSpPr>
            <a:cxnSpLocks noChangeShapeType="1"/>
          </p:cNvCxnSpPr>
          <p:nvPr/>
        </p:nvCxnSpPr>
        <p:spPr bwMode="auto">
          <a:xfrm>
            <a:off x="1604963" y="3124200"/>
            <a:ext cx="58578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Straight Connector 8"/>
          <p:cNvCxnSpPr>
            <a:cxnSpLocks noChangeShapeType="1"/>
          </p:cNvCxnSpPr>
          <p:nvPr/>
        </p:nvCxnSpPr>
        <p:spPr bwMode="auto">
          <a:xfrm rot="5400000">
            <a:off x="3355181" y="3885407"/>
            <a:ext cx="27384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3000"/>
          </a:p>
          <a:p>
            <a:pPr eaLnBrk="1" hangingPunct="1">
              <a:lnSpc>
                <a:spcPct val="80000"/>
              </a:lnSpc>
            </a:pPr>
            <a:r>
              <a:rPr lang="en-US" altLang="en-US" sz="3000"/>
              <a:t>802.11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Deployment patterns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Reaction to interference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Interference mitigation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3000"/>
              <a:t>Mesh networks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Architecture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Measurements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solidFill>
                  <a:srgbClr val="FF0000"/>
                </a:solidFill>
              </a:rPr>
              <a:t>White space networks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300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8CE9299-9D14-7149-9EDC-496F8A28AE85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363" y="1603375"/>
            <a:ext cx="7153275" cy="433228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No diversity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Monotype Sorts" charset="0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        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 x  </a:t>
            </a:r>
            <a:r>
              <a:rPr lang="en-US" dirty="0" err="1">
                <a:solidFill>
                  <a:srgbClr val="00B050"/>
                </a:solidFill>
              </a:rPr>
              <a:t>p</a:t>
            </a:r>
            <a:r>
              <a:rPr lang="en-US" baseline="-25000" dirty="0" err="1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      x              h         x        </a:t>
            </a:r>
            <a:r>
              <a:rPr lang="en-US" dirty="0" err="1">
                <a:solidFill>
                  <a:srgbClr val="00B050"/>
                </a:solidFill>
              </a:rPr>
              <a:t>p</a:t>
            </a:r>
            <a:r>
              <a:rPr lang="en-US" baseline="-25000" dirty="0" err="1">
                <a:solidFill>
                  <a:srgbClr val="00B050"/>
                </a:solidFill>
              </a:rPr>
              <a:t>R</a:t>
            </a:r>
            <a:r>
              <a:rPr lang="en-US" dirty="0">
                <a:solidFill>
                  <a:srgbClr val="00B050"/>
                </a:solidFill>
              </a:rPr>
              <a:t>   =   o</a:t>
            </a:r>
            <a:endParaRPr lang="en-US" dirty="0"/>
          </a:p>
          <a:p>
            <a:pPr>
              <a:defRPr/>
            </a:pPr>
            <a:r>
              <a:rPr lang="en-US" dirty="0"/>
              <a:t>Adding multi-path: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Monotype Sorts" charset="0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 x  </a:t>
            </a:r>
            <a:r>
              <a:rPr lang="en-US" dirty="0" err="1">
                <a:solidFill>
                  <a:srgbClr val="00B050"/>
                </a:solidFill>
              </a:rPr>
              <a:t>p</a:t>
            </a:r>
            <a:r>
              <a:rPr lang="en-US" baseline="-25000" dirty="0" err="1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      x          h(t)             x        </a:t>
            </a:r>
            <a:r>
              <a:rPr lang="en-US" dirty="0" err="1">
                <a:solidFill>
                  <a:srgbClr val="00B050"/>
                </a:solidFill>
              </a:rPr>
              <a:t>p</a:t>
            </a:r>
            <a:r>
              <a:rPr lang="en-US" baseline="-25000" dirty="0" err="1">
                <a:solidFill>
                  <a:srgbClr val="00B050"/>
                </a:solidFill>
              </a:rPr>
              <a:t>R</a:t>
            </a:r>
            <a:r>
              <a:rPr lang="en-US" dirty="0">
                <a:solidFill>
                  <a:srgbClr val="00B050"/>
                </a:solidFill>
              </a:rPr>
              <a:t>  =   o</a:t>
            </a:r>
            <a:endParaRPr lang="en-US" dirty="0"/>
          </a:p>
        </p:txBody>
      </p:sp>
      <p:sp>
        <p:nvSpPr>
          <p:cNvPr id="47106" name="Rectangle 35"/>
          <p:cNvSpPr>
            <a:spLocks noChangeArrowheads="1"/>
          </p:cNvSpPr>
          <p:nvPr/>
        </p:nvSpPr>
        <p:spPr bwMode="auto">
          <a:xfrm>
            <a:off x="6018213" y="2136775"/>
            <a:ext cx="1520825" cy="987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7" name="Rectangle 34"/>
          <p:cNvSpPr>
            <a:spLocks noChangeArrowheads="1"/>
          </p:cNvSpPr>
          <p:nvPr/>
        </p:nvSpPr>
        <p:spPr bwMode="auto">
          <a:xfrm>
            <a:off x="1681163" y="2136775"/>
            <a:ext cx="1520825" cy="987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452563" y="2592388"/>
            <a:ext cx="4556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908175" y="2287588"/>
            <a:ext cx="609600" cy="609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47110" name="Group 10"/>
          <p:cNvGrpSpPr>
            <a:grpSpLocks/>
          </p:cNvGrpSpPr>
          <p:nvPr/>
        </p:nvGrpSpPr>
        <p:grpSpPr bwMode="auto">
          <a:xfrm>
            <a:off x="2897188" y="2439988"/>
            <a:ext cx="152400" cy="381000"/>
            <a:chOff x="1636" y="2020"/>
            <a:chExt cx="96" cy="240"/>
          </a:xfrm>
        </p:grpSpPr>
        <p:sp>
          <p:nvSpPr>
            <p:cNvPr id="47150" name="Line 11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Line 12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Line 13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2517775" y="2592388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grpSp>
        <p:nvGrpSpPr>
          <p:cNvPr id="47112" name="Group 20"/>
          <p:cNvGrpSpPr>
            <a:grpSpLocks/>
          </p:cNvGrpSpPr>
          <p:nvPr/>
        </p:nvGrpSpPr>
        <p:grpSpPr bwMode="auto">
          <a:xfrm>
            <a:off x="6170613" y="2439988"/>
            <a:ext cx="150812" cy="381000"/>
            <a:chOff x="1636" y="2020"/>
            <a:chExt cx="96" cy="240"/>
          </a:xfrm>
        </p:grpSpPr>
        <p:sp>
          <p:nvSpPr>
            <p:cNvPr id="47147" name="Line 21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Line 22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Line 23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3" name="Line 24"/>
          <p:cNvSpPr>
            <a:spLocks noChangeShapeType="1"/>
          </p:cNvSpPr>
          <p:nvPr/>
        </p:nvSpPr>
        <p:spPr bwMode="auto">
          <a:xfrm>
            <a:off x="7312025" y="2592388"/>
            <a:ext cx="45561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7114" name="Rectangle 25"/>
          <p:cNvSpPr>
            <a:spLocks noChangeArrowheads="1"/>
          </p:cNvSpPr>
          <p:nvPr/>
        </p:nvSpPr>
        <p:spPr bwMode="auto">
          <a:xfrm>
            <a:off x="6702425" y="2287588"/>
            <a:ext cx="609600" cy="609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7115" name="Line 27"/>
          <p:cNvSpPr>
            <a:spLocks noChangeShapeType="1"/>
          </p:cNvSpPr>
          <p:nvPr/>
        </p:nvSpPr>
        <p:spPr bwMode="auto">
          <a:xfrm>
            <a:off x="6397625" y="2592388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7116" name="Line 30"/>
          <p:cNvSpPr>
            <a:spLocks noChangeShapeType="1"/>
          </p:cNvSpPr>
          <p:nvPr/>
        </p:nvSpPr>
        <p:spPr bwMode="auto">
          <a:xfrm flipV="1">
            <a:off x="3125788" y="2668588"/>
            <a:ext cx="29686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grpSp>
        <p:nvGrpSpPr>
          <p:cNvPr id="5" name="Group 95"/>
          <p:cNvGrpSpPr/>
          <p:nvPr/>
        </p:nvGrpSpPr>
        <p:grpSpPr>
          <a:xfrm>
            <a:off x="2294877" y="3124200"/>
            <a:ext cx="3953523" cy="532414"/>
            <a:chOff x="1911350" y="3282950"/>
            <a:chExt cx="3959011" cy="533400"/>
          </a:xfrm>
          <a:solidFill>
            <a:schemeClr val="bg1"/>
          </a:solidFill>
        </p:grpSpPr>
        <p:sp>
          <p:nvSpPr>
            <p:cNvPr id="94" name="Rectangle 93"/>
            <p:cNvSpPr/>
            <p:nvPr/>
          </p:nvSpPr>
          <p:spPr bwMode="auto">
            <a:xfrm>
              <a:off x="1911350" y="3359150"/>
              <a:ext cx="914400" cy="457200"/>
            </a:xfrm>
            <a:prstGeom prst="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ＭＳ Ｐゴシック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4346361" y="3282950"/>
              <a:ext cx="1524000" cy="533400"/>
            </a:xfrm>
            <a:prstGeom prst="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ＭＳ Ｐゴシック" charset="0"/>
              </a:endParaRPr>
            </a:p>
          </p:txBody>
        </p:sp>
      </p:grp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1452563" y="4341813"/>
            <a:ext cx="6315075" cy="989012"/>
            <a:chOff x="1454150" y="4349750"/>
            <a:chExt cx="6324600" cy="990600"/>
          </a:xfrm>
        </p:grpSpPr>
        <p:sp>
          <p:nvSpPr>
            <p:cNvPr id="47126" name="Rectangle 35"/>
            <p:cNvSpPr>
              <a:spLocks noChangeArrowheads="1"/>
            </p:cNvSpPr>
            <p:nvPr/>
          </p:nvSpPr>
          <p:spPr bwMode="auto">
            <a:xfrm>
              <a:off x="6026150" y="4349750"/>
              <a:ext cx="1524000" cy="990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7" name="Rectangle 97"/>
            <p:cNvSpPr>
              <a:spLocks noChangeArrowheads="1"/>
            </p:cNvSpPr>
            <p:nvPr/>
          </p:nvSpPr>
          <p:spPr bwMode="auto">
            <a:xfrm>
              <a:off x="1682750" y="4349750"/>
              <a:ext cx="1524000" cy="990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8" name="Line 4"/>
            <p:cNvSpPr>
              <a:spLocks noChangeShapeType="1"/>
            </p:cNvSpPr>
            <p:nvPr/>
          </p:nvSpPr>
          <p:spPr bwMode="auto">
            <a:xfrm>
              <a:off x="1454150" y="4806950"/>
              <a:ext cx="4572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Rectangle 5"/>
            <p:cNvSpPr>
              <a:spLocks noChangeArrowheads="1"/>
            </p:cNvSpPr>
            <p:nvPr/>
          </p:nvSpPr>
          <p:spPr bwMode="auto">
            <a:xfrm>
              <a:off x="1911350" y="4502150"/>
              <a:ext cx="609600" cy="60960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</a:rPr>
                <a:t>T</a:t>
              </a:r>
            </a:p>
          </p:txBody>
        </p:sp>
        <p:grpSp>
          <p:nvGrpSpPr>
            <p:cNvPr id="47130" name="Group 10"/>
            <p:cNvGrpSpPr>
              <a:grpSpLocks/>
            </p:cNvGrpSpPr>
            <p:nvPr/>
          </p:nvGrpSpPr>
          <p:grpSpPr bwMode="auto">
            <a:xfrm>
              <a:off x="2901950" y="4654550"/>
              <a:ext cx="152400" cy="381000"/>
              <a:chOff x="1636" y="2020"/>
              <a:chExt cx="96" cy="240"/>
            </a:xfrm>
          </p:grpSpPr>
          <p:sp>
            <p:nvSpPr>
              <p:cNvPr id="47144" name="Line 11"/>
              <p:cNvSpPr>
                <a:spLocks noChangeShapeType="1"/>
              </p:cNvSpPr>
              <p:nvPr/>
            </p:nvSpPr>
            <p:spPr bwMode="auto">
              <a:xfrm>
                <a:off x="1684" y="2116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5" name="Line 12"/>
              <p:cNvSpPr>
                <a:spLocks noChangeShapeType="1"/>
              </p:cNvSpPr>
              <p:nvPr/>
            </p:nvSpPr>
            <p:spPr bwMode="auto">
              <a:xfrm flipH="1">
                <a:off x="1684" y="2020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6" name="Line 13"/>
              <p:cNvSpPr>
                <a:spLocks noChangeShapeType="1"/>
              </p:cNvSpPr>
              <p:nvPr/>
            </p:nvSpPr>
            <p:spPr bwMode="auto">
              <a:xfrm>
                <a:off x="1636" y="2020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31" name="Line 15"/>
            <p:cNvSpPr>
              <a:spLocks noChangeShapeType="1"/>
            </p:cNvSpPr>
            <p:nvPr/>
          </p:nvSpPr>
          <p:spPr bwMode="auto">
            <a:xfrm>
              <a:off x="2520950" y="4806950"/>
              <a:ext cx="3048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32" name="Group 20"/>
            <p:cNvGrpSpPr>
              <a:grpSpLocks/>
            </p:cNvGrpSpPr>
            <p:nvPr/>
          </p:nvGrpSpPr>
          <p:grpSpPr bwMode="auto">
            <a:xfrm>
              <a:off x="6178550" y="4654550"/>
              <a:ext cx="152400" cy="381000"/>
              <a:chOff x="1636" y="2020"/>
              <a:chExt cx="96" cy="240"/>
            </a:xfrm>
          </p:grpSpPr>
          <p:sp>
            <p:nvSpPr>
              <p:cNvPr id="47141" name="Line 21"/>
              <p:cNvSpPr>
                <a:spLocks noChangeShapeType="1"/>
              </p:cNvSpPr>
              <p:nvPr/>
            </p:nvSpPr>
            <p:spPr bwMode="auto">
              <a:xfrm>
                <a:off x="1684" y="2116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2" name="Line 22"/>
              <p:cNvSpPr>
                <a:spLocks noChangeShapeType="1"/>
              </p:cNvSpPr>
              <p:nvPr/>
            </p:nvSpPr>
            <p:spPr bwMode="auto">
              <a:xfrm flipH="1">
                <a:off x="1684" y="2020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3" name="Line 23"/>
              <p:cNvSpPr>
                <a:spLocks noChangeShapeType="1"/>
              </p:cNvSpPr>
              <p:nvPr/>
            </p:nvSpPr>
            <p:spPr bwMode="auto">
              <a:xfrm>
                <a:off x="1636" y="2020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33" name="Line 24"/>
            <p:cNvSpPr>
              <a:spLocks noChangeShapeType="1"/>
            </p:cNvSpPr>
            <p:nvPr/>
          </p:nvSpPr>
          <p:spPr bwMode="auto">
            <a:xfrm>
              <a:off x="7321550" y="4806950"/>
              <a:ext cx="4572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Rectangle 25"/>
            <p:cNvSpPr>
              <a:spLocks noChangeArrowheads="1"/>
            </p:cNvSpPr>
            <p:nvPr/>
          </p:nvSpPr>
          <p:spPr bwMode="auto">
            <a:xfrm>
              <a:off x="6711950" y="4502150"/>
              <a:ext cx="609600" cy="60960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47135" name="Line 27"/>
            <p:cNvSpPr>
              <a:spLocks noChangeShapeType="1"/>
            </p:cNvSpPr>
            <p:nvPr/>
          </p:nvSpPr>
          <p:spPr bwMode="auto">
            <a:xfrm>
              <a:off x="6407150" y="4806950"/>
              <a:ext cx="3048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Line 30"/>
            <p:cNvSpPr>
              <a:spLocks noChangeShapeType="1"/>
            </p:cNvSpPr>
            <p:nvPr/>
          </p:nvSpPr>
          <p:spPr bwMode="auto">
            <a:xfrm flipV="1">
              <a:off x="3130550" y="4883150"/>
              <a:ext cx="2971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30"/>
            <p:cNvSpPr>
              <a:spLocks noChangeShapeType="1"/>
            </p:cNvSpPr>
            <p:nvPr/>
          </p:nvSpPr>
          <p:spPr bwMode="auto">
            <a:xfrm flipV="1">
              <a:off x="3130550" y="4425950"/>
              <a:ext cx="15240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30"/>
            <p:cNvSpPr>
              <a:spLocks noChangeShapeType="1"/>
            </p:cNvSpPr>
            <p:nvPr/>
          </p:nvSpPr>
          <p:spPr bwMode="auto">
            <a:xfrm>
              <a:off x="4654550" y="4425950"/>
              <a:ext cx="15240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30"/>
            <p:cNvSpPr>
              <a:spLocks noChangeShapeType="1"/>
            </p:cNvSpPr>
            <p:nvPr/>
          </p:nvSpPr>
          <p:spPr bwMode="auto">
            <a:xfrm>
              <a:off x="3130550" y="4883150"/>
              <a:ext cx="1524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Line 30"/>
            <p:cNvSpPr>
              <a:spLocks noChangeShapeType="1"/>
            </p:cNvSpPr>
            <p:nvPr/>
          </p:nvSpPr>
          <p:spPr bwMode="auto">
            <a:xfrm flipV="1">
              <a:off x="4654550" y="4883150"/>
              <a:ext cx="1524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4114800" y="5786438"/>
            <a:ext cx="1141413" cy="684212"/>
            <a:chOff x="4121150" y="5797550"/>
            <a:chExt cx="1143000" cy="685800"/>
          </a:xfrm>
        </p:grpSpPr>
        <p:cxnSp>
          <p:nvCxnSpPr>
            <p:cNvPr id="47121" name="Straight Arrow Connector 119"/>
            <p:cNvCxnSpPr>
              <a:cxnSpLocks noChangeShapeType="1"/>
            </p:cNvCxnSpPr>
            <p:nvPr/>
          </p:nvCxnSpPr>
          <p:spPr bwMode="auto">
            <a:xfrm flipV="1">
              <a:off x="4121150" y="5797550"/>
              <a:ext cx="0" cy="6858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2" name="Straight Connector 124"/>
            <p:cNvCxnSpPr>
              <a:cxnSpLocks noChangeShapeType="1"/>
            </p:cNvCxnSpPr>
            <p:nvPr/>
          </p:nvCxnSpPr>
          <p:spPr bwMode="auto">
            <a:xfrm>
              <a:off x="4349750" y="6026150"/>
              <a:ext cx="0" cy="457200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3" name="Straight Connector 125"/>
            <p:cNvCxnSpPr>
              <a:cxnSpLocks noChangeShapeType="1"/>
            </p:cNvCxnSpPr>
            <p:nvPr/>
          </p:nvCxnSpPr>
          <p:spPr bwMode="auto">
            <a:xfrm>
              <a:off x="4502150" y="6178550"/>
              <a:ext cx="0" cy="304800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4" name="Straight Connector 126"/>
            <p:cNvCxnSpPr>
              <a:cxnSpLocks noChangeShapeType="1"/>
            </p:cNvCxnSpPr>
            <p:nvPr/>
          </p:nvCxnSpPr>
          <p:spPr bwMode="auto">
            <a:xfrm>
              <a:off x="4654550" y="6254750"/>
              <a:ext cx="0" cy="228600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5" name="Straight Arrow Connector 120"/>
            <p:cNvCxnSpPr>
              <a:cxnSpLocks noChangeShapeType="1"/>
            </p:cNvCxnSpPr>
            <p:nvPr/>
          </p:nvCxnSpPr>
          <p:spPr bwMode="auto">
            <a:xfrm>
              <a:off x="4121150" y="6483350"/>
              <a:ext cx="1143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Channel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Transmit and Receive Diversity </a:t>
            </a:r>
            <a:br>
              <a:rPr lang="en-US" dirty="0" smtClean="0"/>
            </a:br>
            <a:r>
              <a:rPr lang="en-US" dirty="0" smtClean="0"/>
              <a:t>Revisited</a:t>
            </a:r>
            <a:endParaRPr lang="en-US" dirty="0">
              <a:latin typeface="Book Antiqua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5363" y="1603375"/>
            <a:ext cx="7153275" cy="45640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Receive diversity: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 marL="0" indent="0">
              <a:buFontTx/>
              <a:buNone/>
              <a:defRPr/>
            </a:pPr>
            <a:endParaRPr lang="en-US" smtClean="0"/>
          </a:p>
          <a:p>
            <a:pPr>
              <a:buFont typeface="Monotype Sorts" charset="0"/>
              <a:buNone/>
              <a:defRPr/>
            </a:pPr>
            <a:r>
              <a:rPr lang="en-US" smtClean="0">
                <a:solidFill>
                  <a:srgbClr val="00B050"/>
                </a:solidFill>
              </a:rPr>
              <a:t>        i            x              H          x        P</a:t>
            </a:r>
            <a:r>
              <a:rPr lang="en-US" baseline="-25000" smtClean="0">
                <a:solidFill>
                  <a:srgbClr val="00B050"/>
                </a:solidFill>
              </a:rPr>
              <a:t>R</a:t>
            </a:r>
            <a:r>
              <a:rPr lang="en-US" smtClean="0">
                <a:solidFill>
                  <a:srgbClr val="00B050"/>
                </a:solidFill>
              </a:rPr>
              <a:t>  =   o</a:t>
            </a:r>
            <a:endParaRPr lang="en-US" smtClean="0"/>
          </a:p>
          <a:p>
            <a:pPr>
              <a:defRPr/>
            </a:pPr>
            <a:r>
              <a:rPr lang="en-US" smtClean="0"/>
              <a:t>Transmit diversity: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>
              <a:buFont typeface="Monotype Sorts" charset="0"/>
              <a:buNone/>
              <a:defRPr/>
            </a:pPr>
            <a:endParaRPr lang="en-US" smtClean="0"/>
          </a:p>
          <a:p>
            <a:pPr>
              <a:buFont typeface="Monotype Sorts" charset="0"/>
              <a:buNone/>
              <a:defRPr/>
            </a:pPr>
            <a:r>
              <a:rPr lang="en-US" smtClean="0"/>
              <a:t>           </a:t>
            </a:r>
            <a:r>
              <a:rPr lang="en-US" smtClean="0">
                <a:solidFill>
                  <a:srgbClr val="00B050"/>
                </a:solidFill>
              </a:rPr>
              <a:t>i  x  P</a:t>
            </a:r>
            <a:r>
              <a:rPr lang="en-US" baseline="-25000" smtClean="0">
                <a:solidFill>
                  <a:srgbClr val="00B050"/>
                </a:solidFill>
              </a:rPr>
              <a:t>T</a:t>
            </a:r>
            <a:r>
              <a:rPr lang="en-US" smtClean="0">
                <a:solidFill>
                  <a:srgbClr val="00B050"/>
                </a:solidFill>
              </a:rPr>
              <a:t>      x          H                       =   o</a:t>
            </a:r>
            <a:endParaRPr lang="en-US" dirty="0"/>
          </a:p>
        </p:txBody>
      </p:sp>
      <p:sp>
        <p:nvSpPr>
          <p:cNvPr id="48131" name="Rectangle 35"/>
          <p:cNvSpPr>
            <a:spLocks noChangeArrowheads="1"/>
          </p:cNvSpPr>
          <p:nvPr/>
        </p:nvSpPr>
        <p:spPr bwMode="auto">
          <a:xfrm>
            <a:off x="6018213" y="2060575"/>
            <a:ext cx="1520825" cy="987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34"/>
          <p:cNvSpPr>
            <a:spLocks noChangeArrowheads="1"/>
          </p:cNvSpPr>
          <p:nvPr/>
        </p:nvSpPr>
        <p:spPr bwMode="auto">
          <a:xfrm>
            <a:off x="1681163" y="2060575"/>
            <a:ext cx="1520825" cy="987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>
            <a:off x="1452563" y="2516188"/>
            <a:ext cx="4556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908175" y="2211388"/>
            <a:ext cx="609600" cy="609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48135" name="Group 9"/>
          <p:cNvGrpSpPr>
            <a:grpSpLocks/>
          </p:cNvGrpSpPr>
          <p:nvPr/>
        </p:nvGrpSpPr>
        <p:grpSpPr bwMode="auto">
          <a:xfrm>
            <a:off x="2897188" y="2363788"/>
            <a:ext cx="152400" cy="381000"/>
            <a:chOff x="1636" y="2020"/>
            <a:chExt cx="96" cy="240"/>
          </a:xfrm>
        </p:grpSpPr>
        <p:sp>
          <p:nvSpPr>
            <p:cNvPr id="48174" name="Line 6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7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8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6" name="Line 14"/>
          <p:cNvSpPr>
            <a:spLocks noChangeShapeType="1"/>
          </p:cNvSpPr>
          <p:nvPr/>
        </p:nvSpPr>
        <p:spPr bwMode="auto">
          <a:xfrm>
            <a:off x="2517775" y="2516188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grpSp>
        <p:nvGrpSpPr>
          <p:cNvPr id="48137" name="Group 16"/>
          <p:cNvGrpSpPr>
            <a:grpSpLocks/>
          </p:cNvGrpSpPr>
          <p:nvPr/>
        </p:nvGrpSpPr>
        <p:grpSpPr bwMode="auto">
          <a:xfrm>
            <a:off x="6170613" y="2136775"/>
            <a:ext cx="150812" cy="379413"/>
            <a:chOff x="1636" y="2020"/>
            <a:chExt cx="96" cy="240"/>
          </a:xfrm>
        </p:grpSpPr>
        <p:sp>
          <p:nvSpPr>
            <p:cNvPr id="48171" name="Line 17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18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19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8" name="Group 20"/>
          <p:cNvGrpSpPr>
            <a:grpSpLocks/>
          </p:cNvGrpSpPr>
          <p:nvPr/>
        </p:nvGrpSpPr>
        <p:grpSpPr bwMode="auto">
          <a:xfrm>
            <a:off x="6170613" y="2592388"/>
            <a:ext cx="150812" cy="381000"/>
            <a:chOff x="1636" y="2020"/>
            <a:chExt cx="96" cy="240"/>
          </a:xfrm>
        </p:grpSpPr>
        <p:sp>
          <p:nvSpPr>
            <p:cNvPr id="48168" name="Line 21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Line 22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23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9" name="Line 24"/>
          <p:cNvSpPr>
            <a:spLocks noChangeShapeType="1"/>
          </p:cNvSpPr>
          <p:nvPr/>
        </p:nvSpPr>
        <p:spPr bwMode="auto">
          <a:xfrm>
            <a:off x="7312025" y="2516188"/>
            <a:ext cx="45561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40" name="Rectangle 25"/>
          <p:cNvSpPr>
            <a:spLocks noChangeArrowheads="1"/>
          </p:cNvSpPr>
          <p:nvPr/>
        </p:nvSpPr>
        <p:spPr bwMode="auto">
          <a:xfrm>
            <a:off x="6702425" y="2211388"/>
            <a:ext cx="609600" cy="609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8141" name="Line 26"/>
          <p:cNvSpPr>
            <a:spLocks noChangeShapeType="1"/>
          </p:cNvSpPr>
          <p:nvPr/>
        </p:nvSpPr>
        <p:spPr bwMode="auto">
          <a:xfrm>
            <a:off x="6397625" y="2363788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42" name="Line 27"/>
          <p:cNvSpPr>
            <a:spLocks noChangeShapeType="1"/>
          </p:cNvSpPr>
          <p:nvPr/>
        </p:nvSpPr>
        <p:spPr bwMode="auto">
          <a:xfrm>
            <a:off x="6397625" y="2668588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43" name="Line 28"/>
          <p:cNvSpPr>
            <a:spLocks noChangeShapeType="1"/>
          </p:cNvSpPr>
          <p:nvPr/>
        </p:nvSpPr>
        <p:spPr bwMode="auto">
          <a:xfrm>
            <a:off x="3125788" y="2592388"/>
            <a:ext cx="2968625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44" name="Line 31"/>
          <p:cNvSpPr>
            <a:spLocks noChangeShapeType="1"/>
          </p:cNvSpPr>
          <p:nvPr/>
        </p:nvSpPr>
        <p:spPr bwMode="auto">
          <a:xfrm flipV="1">
            <a:off x="3125788" y="2211388"/>
            <a:ext cx="2968625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45" name="Rectangle 35"/>
          <p:cNvSpPr>
            <a:spLocks noChangeArrowheads="1"/>
          </p:cNvSpPr>
          <p:nvPr/>
        </p:nvSpPr>
        <p:spPr bwMode="auto">
          <a:xfrm>
            <a:off x="6018213" y="4418013"/>
            <a:ext cx="1520825" cy="9890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6" name="Rectangle 34"/>
          <p:cNvSpPr>
            <a:spLocks noChangeArrowheads="1"/>
          </p:cNvSpPr>
          <p:nvPr/>
        </p:nvSpPr>
        <p:spPr bwMode="auto">
          <a:xfrm>
            <a:off x="1681163" y="4418013"/>
            <a:ext cx="1520825" cy="9890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7" name="Line 4"/>
          <p:cNvSpPr>
            <a:spLocks noChangeShapeType="1"/>
          </p:cNvSpPr>
          <p:nvPr/>
        </p:nvSpPr>
        <p:spPr bwMode="auto">
          <a:xfrm>
            <a:off x="1452563" y="4873625"/>
            <a:ext cx="4556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48" name="Rectangle 5"/>
          <p:cNvSpPr>
            <a:spLocks noChangeArrowheads="1"/>
          </p:cNvSpPr>
          <p:nvPr/>
        </p:nvSpPr>
        <p:spPr bwMode="auto">
          <a:xfrm>
            <a:off x="1908175" y="4570413"/>
            <a:ext cx="609600" cy="60801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48149" name="Group 9"/>
          <p:cNvGrpSpPr>
            <a:grpSpLocks/>
          </p:cNvGrpSpPr>
          <p:nvPr/>
        </p:nvGrpSpPr>
        <p:grpSpPr bwMode="auto">
          <a:xfrm>
            <a:off x="2897188" y="4494213"/>
            <a:ext cx="152400" cy="379412"/>
            <a:chOff x="1636" y="2020"/>
            <a:chExt cx="96" cy="240"/>
          </a:xfrm>
        </p:grpSpPr>
        <p:sp>
          <p:nvSpPr>
            <p:cNvPr id="48165" name="Line 6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Line 7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Line 8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50" name="Group 10"/>
          <p:cNvGrpSpPr>
            <a:grpSpLocks/>
          </p:cNvGrpSpPr>
          <p:nvPr/>
        </p:nvGrpSpPr>
        <p:grpSpPr bwMode="auto">
          <a:xfrm>
            <a:off x="2897188" y="4949825"/>
            <a:ext cx="152400" cy="381000"/>
            <a:chOff x="1636" y="2020"/>
            <a:chExt cx="96" cy="240"/>
          </a:xfrm>
        </p:grpSpPr>
        <p:sp>
          <p:nvSpPr>
            <p:cNvPr id="48162" name="Line 11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12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13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1" name="Line 14"/>
          <p:cNvSpPr>
            <a:spLocks noChangeShapeType="1"/>
          </p:cNvSpPr>
          <p:nvPr/>
        </p:nvSpPr>
        <p:spPr bwMode="auto">
          <a:xfrm>
            <a:off x="2517775" y="4721225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52" name="Line 15"/>
          <p:cNvSpPr>
            <a:spLocks noChangeShapeType="1"/>
          </p:cNvSpPr>
          <p:nvPr/>
        </p:nvSpPr>
        <p:spPr bwMode="auto">
          <a:xfrm>
            <a:off x="2517775" y="5026025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grpSp>
        <p:nvGrpSpPr>
          <p:cNvPr id="48153" name="Group 16"/>
          <p:cNvGrpSpPr>
            <a:grpSpLocks/>
          </p:cNvGrpSpPr>
          <p:nvPr/>
        </p:nvGrpSpPr>
        <p:grpSpPr bwMode="auto">
          <a:xfrm>
            <a:off x="6170613" y="4721225"/>
            <a:ext cx="150812" cy="381000"/>
            <a:chOff x="1636" y="2020"/>
            <a:chExt cx="96" cy="240"/>
          </a:xfrm>
        </p:grpSpPr>
        <p:sp>
          <p:nvSpPr>
            <p:cNvPr id="48159" name="Line 17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18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19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4" name="Line 24"/>
          <p:cNvSpPr>
            <a:spLocks noChangeShapeType="1"/>
          </p:cNvSpPr>
          <p:nvPr/>
        </p:nvSpPr>
        <p:spPr bwMode="auto">
          <a:xfrm>
            <a:off x="7312025" y="4873625"/>
            <a:ext cx="45561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55" name="Rectangle 25"/>
          <p:cNvSpPr>
            <a:spLocks noChangeArrowheads="1"/>
          </p:cNvSpPr>
          <p:nvPr/>
        </p:nvSpPr>
        <p:spPr bwMode="auto">
          <a:xfrm>
            <a:off x="6702425" y="4570413"/>
            <a:ext cx="609600" cy="60801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8156" name="Line 26"/>
          <p:cNvSpPr>
            <a:spLocks noChangeShapeType="1"/>
          </p:cNvSpPr>
          <p:nvPr/>
        </p:nvSpPr>
        <p:spPr bwMode="auto">
          <a:xfrm>
            <a:off x="6397625" y="4873625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3125788" y="4949825"/>
            <a:ext cx="2968625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8158" name="Line 31"/>
          <p:cNvSpPr>
            <a:spLocks noChangeShapeType="1"/>
          </p:cNvSpPr>
          <p:nvPr/>
        </p:nvSpPr>
        <p:spPr bwMode="auto">
          <a:xfrm>
            <a:off x="3125788" y="4570413"/>
            <a:ext cx="2968625" cy="3032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5"/>
          <p:cNvSpPr>
            <a:spLocks noChangeArrowheads="1"/>
          </p:cNvSpPr>
          <p:nvPr/>
        </p:nvSpPr>
        <p:spPr bwMode="auto">
          <a:xfrm>
            <a:off x="5713413" y="2743200"/>
            <a:ext cx="1522412" cy="9890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4" name="Rectangle 34"/>
          <p:cNvSpPr>
            <a:spLocks noChangeArrowheads="1"/>
          </p:cNvSpPr>
          <p:nvPr/>
        </p:nvSpPr>
        <p:spPr bwMode="auto">
          <a:xfrm>
            <a:off x="1376363" y="2743200"/>
            <a:ext cx="1520825" cy="9890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MIMO How Does it Work?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410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Coordinate the processing at the transmitter and receiver to overcome channel impairments</a:t>
            </a:r>
          </a:p>
          <a:p>
            <a:pPr lvl="1">
              <a:defRPr/>
            </a:pPr>
            <a:r>
              <a:rPr lang="en-US" dirty="0" smtClean="0"/>
              <a:t>Maximize throughput or minimize interference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Generalization of earlier techniques</a:t>
            </a:r>
          </a:p>
          <a:p>
            <a:pPr lvl="1">
              <a:defRPr/>
            </a:pPr>
            <a:r>
              <a:rPr lang="en-US" dirty="0" smtClean="0"/>
              <a:t>Combines maximum ratio combining at transmitter and receiver with sending of multiple data streams</a:t>
            </a:r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1147763" y="3048000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1604963" y="2895600"/>
            <a:ext cx="608012" cy="60801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49159" name="Group 9"/>
          <p:cNvGrpSpPr>
            <a:grpSpLocks/>
          </p:cNvGrpSpPr>
          <p:nvPr/>
        </p:nvGrpSpPr>
        <p:grpSpPr bwMode="auto">
          <a:xfrm>
            <a:off x="2593975" y="2819400"/>
            <a:ext cx="152400" cy="379413"/>
            <a:chOff x="1636" y="2020"/>
            <a:chExt cx="96" cy="240"/>
          </a:xfrm>
        </p:grpSpPr>
        <p:sp>
          <p:nvSpPr>
            <p:cNvPr id="49191" name="Line 6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7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8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60" name="Group 10"/>
          <p:cNvGrpSpPr>
            <a:grpSpLocks/>
          </p:cNvGrpSpPr>
          <p:nvPr/>
        </p:nvGrpSpPr>
        <p:grpSpPr bwMode="auto">
          <a:xfrm>
            <a:off x="2593975" y="3275013"/>
            <a:ext cx="152400" cy="381000"/>
            <a:chOff x="1636" y="2020"/>
            <a:chExt cx="96" cy="240"/>
          </a:xfrm>
        </p:grpSpPr>
        <p:sp>
          <p:nvSpPr>
            <p:cNvPr id="49188" name="Line 11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12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13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1" name="Line 14"/>
          <p:cNvSpPr>
            <a:spLocks noChangeShapeType="1"/>
          </p:cNvSpPr>
          <p:nvPr/>
        </p:nvSpPr>
        <p:spPr bwMode="auto">
          <a:xfrm>
            <a:off x="2212975" y="3048000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62" name="Line 15"/>
          <p:cNvSpPr>
            <a:spLocks noChangeShapeType="1"/>
          </p:cNvSpPr>
          <p:nvPr/>
        </p:nvSpPr>
        <p:spPr bwMode="auto">
          <a:xfrm>
            <a:off x="2212975" y="3351213"/>
            <a:ext cx="30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grpSp>
        <p:nvGrpSpPr>
          <p:cNvPr id="49163" name="Group 16"/>
          <p:cNvGrpSpPr>
            <a:grpSpLocks/>
          </p:cNvGrpSpPr>
          <p:nvPr/>
        </p:nvGrpSpPr>
        <p:grpSpPr bwMode="auto">
          <a:xfrm>
            <a:off x="5865813" y="2819400"/>
            <a:ext cx="152400" cy="379413"/>
            <a:chOff x="1636" y="2020"/>
            <a:chExt cx="96" cy="240"/>
          </a:xfrm>
        </p:grpSpPr>
        <p:sp>
          <p:nvSpPr>
            <p:cNvPr id="49185" name="Line 17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18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19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64" name="Group 20"/>
          <p:cNvGrpSpPr>
            <a:grpSpLocks/>
          </p:cNvGrpSpPr>
          <p:nvPr/>
        </p:nvGrpSpPr>
        <p:grpSpPr bwMode="auto">
          <a:xfrm>
            <a:off x="5865813" y="3275013"/>
            <a:ext cx="152400" cy="381000"/>
            <a:chOff x="1636" y="2020"/>
            <a:chExt cx="96" cy="240"/>
          </a:xfrm>
        </p:grpSpPr>
        <p:sp>
          <p:nvSpPr>
            <p:cNvPr id="49182" name="Line 21"/>
            <p:cNvSpPr>
              <a:spLocks noChangeShapeType="1"/>
            </p:cNvSpPr>
            <p:nvPr/>
          </p:nvSpPr>
          <p:spPr bwMode="auto">
            <a:xfrm>
              <a:off x="1684" y="21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22"/>
            <p:cNvSpPr>
              <a:spLocks noChangeShapeType="1"/>
            </p:cNvSpPr>
            <p:nvPr/>
          </p:nvSpPr>
          <p:spPr bwMode="auto">
            <a:xfrm flipH="1">
              <a:off x="1684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23"/>
            <p:cNvSpPr>
              <a:spLocks noChangeShapeType="1"/>
            </p:cNvSpPr>
            <p:nvPr/>
          </p:nvSpPr>
          <p:spPr bwMode="auto">
            <a:xfrm>
              <a:off x="1636" y="202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5" name="Line 24"/>
          <p:cNvSpPr>
            <a:spLocks noChangeShapeType="1"/>
          </p:cNvSpPr>
          <p:nvPr/>
        </p:nvSpPr>
        <p:spPr bwMode="auto">
          <a:xfrm>
            <a:off x="7007225" y="3351213"/>
            <a:ext cx="45561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66" name="Rectangle 25"/>
          <p:cNvSpPr>
            <a:spLocks noChangeArrowheads="1"/>
          </p:cNvSpPr>
          <p:nvPr/>
        </p:nvSpPr>
        <p:spPr bwMode="auto">
          <a:xfrm>
            <a:off x="6397625" y="2895600"/>
            <a:ext cx="609600" cy="60801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94" tIns="45647" rIns="91294" bIns="45647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9167" name="Line 26"/>
          <p:cNvSpPr>
            <a:spLocks noChangeShapeType="1"/>
          </p:cNvSpPr>
          <p:nvPr/>
        </p:nvSpPr>
        <p:spPr bwMode="auto">
          <a:xfrm>
            <a:off x="6094413" y="3048000"/>
            <a:ext cx="3032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68" name="Line 27"/>
          <p:cNvSpPr>
            <a:spLocks noChangeShapeType="1"/>
          </p:cNvSpPr>
          <p:nvPr/>
        </p:nvSpPr>
        <p:spPr bwMode="auto">
          <a:xfrm>
            <a:off x="6094413" y="3351213"/>
            <a:ext cx="3032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69" name="Line 28"/>
          <p:cNvSpPr>
            <a:spLocks noChangeShapeType="1"/>
          </p:cNvSpPr>
          <p:nvPr/>
        </p:nvSpPr>
        <p:spPr bwMode="auto">
          <a:xfrm>
            <a:off x="2822575" y="2971800"/>
            <a:ext cx="2967038" cy="4556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70" name="Line 29"/>
          <p:cNvSpPr>
            <a:spLocks noChangeShapeType="1"/>
          </p:cNvSpPr>
          <p:nvPr/>
        </p:nvSpPr>
        <p:spPr bwMode="auto">
          <a:xfrm flipV="1">
            <a:off x="2822575" y="2971800"/>
            <a:ext cx="2967038" cy="4556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71" name="Line 30"/>
          <p:cNvSpPr>
            <a:spLocks noChangeShapeType="1"/>
          </p:cNvSpPr>
          <p:nvPr/>
        </p:nvSpPr>
        <p:spPr bwMode="auto">
          <a:xfrm flipV="1">
            <a:off x="2822575" y="3503613"/>
            <a:ext cx="29670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72" name="Line 31"/>
          <p:cNvSpPr>
            <a:spLocks noChangeShapeType="1"/>
          </p:cNvSpPr>
          <p:nvPr/>
        </p:nvSpPr>
        <p:spPr bwMode="auto">
          <a:xfrm flipV="1">
            <a:off x="2822575" y="2895600"/>
            <a:ext cx="29670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3613150" y="4432300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/>
              <a:t>Channel </a:t>
            </a:r>
          </a:p>
          <a:p>
            <a:pPr algn="ctr" eaLnBrk="1" hangingPunct="1"/>
            <a:r>
              <a:rPr lang="en-US" altLang="en-US" sz="2000" b="1"/>
              <a:t>Matrix</a:t>
            </a: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1376363" y="4432300"/>
            <a:ext cx="12890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/>
              <a:t>Precoding</a:t>
            </a:r>
          </a:p>
          <a:p>
            <a:pPr algn="ctr" eaLnBrk="1" hangingPunct="1"/>
            <a:r>
              <a:rPr lang="en-US" altLang="en-US" sz="2000" b="1"/>
              <a:t>from Nx1</a:t>
            </a: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6056313" y="4432300"/>
            <a:ext cx="14065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/>
              <a:t>Combining</a:t>
            </a:r>
          </a:p>
          <a:p>
            <a:pPr eaLnBrk="1" hangingPunct="1"/>
            <a:r>
              <a:rPr lang="en-US" altLang="en-US" sz="2000" b="1"/>
              <a:t>from 1xN</a:t>
            </a:r>
          </a:p>
        </p:txBody>
      </p:sp>
      <p:cxnSp>
        <p:nvCxnSpPr>
          <p:cNvPr id="49176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6627019" y="4377531"/>
            <a:ext cx="30480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7" name="Straight Arrow Connector 41"/>
          <p:cNvCxnSpPr>
            <a:cxnSpLocks noChangeShapeType="1"/>
          </p:cNvCxnSpPr>
          <p:nvPr/>
        </p:nvCxnSpPr>
        <p:spPr bwMode="auto">
          <a:xfrm rot="5400000" flipH="1" flipV="1">
            <a:off x="4039394" y="4377531"/>
            <a:ext cx="30480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8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1908969" y="4377531"/>
            <a:ext cx="30480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79" name="Line 4"/>
          <p:cNvSpPr>
            <a:spLocks noChangeShapeType="1"/>
          </p:cNvSpPr>
          <p:nvPr/>
        </p:nvSpPr>
        <p:spPr bwMode="auto">
          <a:xfrm>
            <a:off x="1147763" y="3351213"/>
            <a:ext cx="457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80" name="Line 24"/>
          <p:cNvSpPr>
            <a:spLocks noChangeShapeType="1"/>
          </p:cNvSpPr>
          <p:nvPr/>
        </p:nvSpPr>
        <p:spPr bwMode="auto">
          <a:xfrm>
            <a:off x="7007225" y="3048000"/>
            <a:ext cx="45561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49181" name="TextBox 5"/>
          <p:cNvSpPr txBox="1">
            <a:spLocks noChangeArrowheads="1"/>
          </p:cNvSpPr>
          <p:nvPr/>
        </p:nvSpPr>
        <p:spPr bwMode="auto">
          <a:xfrm>
            <a:off x="1295400" y="3351213"/>
            <a:ext cx="67818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/>
            <a:endParaRPr lang="en-US" altLang="en-US"/>
          </a:p>
          <a:p>
            <a:pPr eaLnBrk="1" hangingPunct="1">
              <a:buFont typeface="Monotype Sorts" charset="2"/>
              <a:buNone/>
            </a:pPr>
            <a:r>
              <a:rPr lang="en-US" altLang="en-US"/>
              <a:t>  </a:t>
            </a:r>
            <a:r>
              <a:rPr lang="en-US" altLang="en-US" sz="2800">
                <a:solidFill>
                  <a:srgbClr val="00B050"/>
                </a:solidFill>
              </a:rPr>
              <a:t>I  x  P</a:t>
            </a:r>
            <a:r>
              <a:rPr lang="en-US" altLang="en-US" sz="2800" baseline="-25000">
                <a:solidFill>
                  <a:srgbClr val="00B050"/>
                </a:solidFill>
              </a:rPr>
              <a:t>T</a:t>
            </a:r>
            <a:r>
              <a:rPr lang="en-US" altLang="en-US" sz="2800">
                <a:solidFill>
                  <a:srgbClr val="00B050"/>
                </a:solidFill>
              </a:rPr>
              <a:t>      x          H             x        P</a:t>
            </a:r>
            <a:r>
              <a:rPr lang="en-US" altLang="en-US" sz="2800" baseline="-25000">
                <a:solidFill>
                  <a:srgbClr val="00B050"/>
                </a:solidFill>
              </a:rPr>
              <a:t>R</a:t>
            </a:r>
            <a:r>
              <a:rPr lang="en-US" altLang="en-US" sz="2800">
                <a:solidFill>
                  <a:srgbClr val="00B050"/>
                </a:solidFill>
              </a:rPr>
              <a:t>  =   O</a:t>
            </a:r>
            <a:endParaRPr lang="en-US" altLang="en-US">
              <a:solidFill>
                <a:srgbClr val="00B050"/>
              </a:solidFill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Book Antiqua" charset="0"/>
              </a:rPr>
              <a:t>An Example of</a:t>
            </a:r>
            <a:br>
              <a:rPr lang="en-US">
                <a:latin typeface="Book Antiqua" charset="0"/>
              </a:rPr>
            </a:br>
            <a:r>
              <a:rPr lang="en-US">
                <a:latin typeface="Book Antiqua" charset="0"/>
              </a:rPr>
              <a:t>Space Coding</a:t>
            </a:r>
          </a:p>
        </p:txBody>
      </p:sp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28763"/>
            <a:ext cx="8859837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78013"/>
            <a:ext cx="6719888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Math View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95363" y="4570413"/>
            <a:ext cx="7458075" cy="17494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/>
              <a:t>How do we pick P</a:t>
            </a:r>
            <a:r>
              <a:rPr lang="en-US" altLang="en-US" sz="2000" baseline="-25000"/>
              <a:t>R</a:t>
            </a:r>
            <a:r>
              <a:rPr lang="en-US" altLang="en-US" sz="2000"/>
              <a:t> ? </a:t>
            </a:r>
            <a:r>
              <a:rPr lang="en-US" altLang="en-US" sz="2000">
                <a:sym typeface="Wingdings" charset="2"/>
              </a:rPr>
              <a:t> Need </a:t>
            </a:r>
            <a:r>
              <a:rPr lang="ja-JP" altLang="en-US" sz="2000"/>
              <a:t>“</a:t>
            </a:r>
            <a:r>
              <a:rPr lang="en-US" altLang="ja-JP" sz="2000"/>
              <a:t>Inverse</a:t>
            </a:r>
            <a:r>
              <a:rPr lang="ja-JP" altLang="en-US" sz="2000"/>
              <a:t>”</a:t>
            </a:r>
            <a:r>
              <a:rPr lang="en-US" altLang="ja-JP" sz="2000"/>
              <a:t> of H:  H</a:t>
            </a:r>
            <a:r>
              <a:rPr lang="en-US" altLang="ja-JP" sz="2000" baseline="30000"/>
              <a:t>-1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Equivalent of nulling the interfering possible (zero forcing)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Only possible if the paths are completely independent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Noise amplification is a concern if H is non-invertible – its determinant will be small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Minimum Mean Square Error detector balances two effects</a:t>
            </a:r>
          </a:p>
        </p:txBody>
      </p:sp>
      <p:sp>
        <p:nvSpPr>
          <p:cNvPr id="52226" name="TextBox 18"/>
          <p:cNvSpPr txBox="1">
            <a:spLocks noChangeArrowheads="1"/>
          </p:cNvSpPr>
          <p:nvPr/>
        </p:nvSpPr>
        <p:spPr bwMode="auto">
          <a:xfrm>
            <a:off x="919163" y="1831975"/>
            <a:ext cx="6392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Effect of transmission	R  = H * C + N</a:t>
            </a:r>
          </a:p>
        </p:txBody>
      </p:sp>
      <p:cxnSp>
        <p:nvCxnSpPr>
          <p:cNvPr id="52227" name="Straight Arrow Connector 20"/>
          <p:cNvCxnSpPr>
            <a:cxnSpLocks noChangeShapeType="1"/>
          </p:cNvCxnSpPr>
          <p:nvPr/>
        </p:nvCxnSpPr>
        <p:spPr bwMode="auto">
          <a:xfrm>
            <a:off x="6321425" y="19081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8" name="Straight Arrow Connector 22"/>
          <p:cNvCxnSpPr>
            <a:cxnSpLocks noChangeShapeType="1"/>
          </p:cNvCxnSpPr>
          <p:nvPr/>
        </p:nvCxnSpPr>
        <p:spPr bwMode="auto">
          <a:xfrm>
            <a:off x="4648200" y="19081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9" name="Straight Arrow Connector 23"/>
          <p:cNvCxnSpPr>
            <a:cxnSpLocks noChangeShapeType="1"/>
          </p:cNvCxnSpPr>
          <p:nvPr/>
        </p:nvCxnSpPr>
        <p:spPr bwMode="auto">
          <a:xfrm>
            <a:off x="5789613" y="19081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1527175"/>
            <a:ext cx="2084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M      MxN     N      M</a:t>
            </a:r>
          </a:p>
        </p:txBody>
      </p:sp>
      <p:sp>
        <p:nvSpPr>
          <p:cNvPr id="52231" name="TextBox 18"/>
          <p:cNvSpPr txBox="1">
            <a:spLocks noChangeArrowheads="1"/>
          </p:cNvSpPr>
          <p:nvPr/>
        </p:nvSpPr>
        <p:spPr bwMode="auto">
          <a:xfrm>
            <a:off x="919163" y="2744788"/>
            <a:ext cx="63928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Decoding		O  =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R      C  =  I</a:t>
            </a: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</p:txBody>
      </p:sp>
      <p:cxnSp>
        <p:nvCxnSpPr>
          <p:cNvPr id="52232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4648200" y="2287588"/>
            <a:ext cx="533400" cy="3810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5561013" y="2439988"/>
            <a:ext cx="533400" cy="762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35388" y="3200400"/>
            <a:ext cx="3500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D      DxM     M            N          N</a:t>
            </a:r>
          </a:p>
        </p:txBody>
      </p:sp>
      <p:sp>
        <p:nvSpPr>
          <p:cNvPr id="52235" name="TextBox 18"/>
          <p:cNvSpPr txBox="1">
            <a:spLocks noChangeArrowheads="1"/>
          </p:cNvSpPr>
          <p:nvPr/>
        </p:nvSpPr>
        <p:spPr bwMode="auto">
          <a:xfrm>
            <a:off x="919163" y="3810000"/>
            <a:ext cx="722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Results		O  =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H * I +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N</a:t>
            </a:r>
          </a:p>
        </p:txBody>
      </p:sp>
      <p:cxnSp>
        <p:nvCxnSpPr>
          <p:cNvPr id="52236" name="Straight Arrow Connector 22"/>
          <p:cNvCxnSpPr>
            <a:cxnSpLocks noChangeShapeType="1"/>
          </p:cNvCxnSpPr>
          <p:nvPr/>
        </p:nvCxnSpPr>
        <p:spPr bwMode="auto">
          <a:xfrm>
            <a:off x="3735388" y="3884613"/>
            <a:ext cx="228600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7" name="Straight Arrow Connector 23"/>
          <p:cNvCxnSpPr>
            <a:cxnSpLocks noChangeShapeType="1"/>
          </p:cNvCxnSpPr>
          <p:nvPr/>
        </p:nvCxnSpPr>
        <p:spPr bwMode="auto">
          <a:xfrm>
            <a:off x="6626225" y="388302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8" name="Straight Arrow Connector 24"/>
          <p:cNvCxnSpPr>
            <a:cxnSpLocks noChangeShapeType="1"/>
          </p:cNvCxnSpPr>
          <p:nvPr/>
        </p:nvCxnSpPr>
        <p:spPr bwMode="auto">
          <a:xfrm>
            <a:off x="5484813" y="3884613"/>
            <a:ext cx="228600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9" name="Straight Arrow Connector 25"/>
          <p:cNvCxnSpPr>
            <a:cxnSpLocks noChangeShapeType="1"/>
          </p:cNvCxnSpPr>
          <p:nvPr/>
        </p:nvCxnSpPr>
        <p:spPr bwMode="auto">
          <a:xfrm>
            <a:off x="3811588" y="2822575"/>
            <a:ext cx="227012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0" name="Straight Arrow Connector 26"/>
          <p:cNvCxnSpPr>
            <a:cxnSpLocks noChangeShapeType="1"/>
          </p:cNvCxnSpPr>
          <p:nvPr/>
        </p:nvCxnSpPr>
        <p:spPr bwMode="auto">
          <a:xfrm>
            <a:off x="5029200" y="2820988"/>
            <a:ext cx="227013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Straight Arrow Connector 27"/>
          <p:cNvCxnSpPr>
            <a:cxnSpLocks noChangeShapeType="1"/>
          </p:cNvCxnSpPr>
          <p:nvPr/>
        </p:nvCxnSpPr>
        <p:spPr bwMode="auto">
          <a:xfrm>
            <a:off x="6397625" y="28225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2" name="Straight Arrow Connector 28"/>
          <p:cNvCxnSpPr>
            <a:cxnSpLocks noChangeShapeType="1"/>
          </p:cNvCxnSpPr>
          <p:nvPr/>
        </p:nvCxnSpPr>
        <p:spPr bwMode="auto">
          <a:xfrm>
            <a:off x="5713413" y="2820988"/>
            <a:ext cx="228600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Direct-Mapped NxM MIMO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1"/>
          </p:nvPr>
        </p:nvSpPr>
        <p:spPr>
          <a:xfrm>
            <a:off x="995363" y="5181600"/>
            <a:ext cx="7458075" cy="985838"/>
          </a:xfrm>
        </p:spPr>
        <p:txBody>
          <a:bodyPr/>
          <a:lstStyle/>
          <a:p>
            <a:r>
              <a:rPr lang="en-US" altLang="en-US"/>
              <a:t>How do we pick P</a:t>
            </a:r>
            <a:r>
              <a:rPr lang="en-US" altLang="en-US" baseline="-25000"/>
              <a:t>R</a:t>
            </a:r>
            <a:r>
              <a:rPr lang="en-US" altLang="en-US"/>
              <a:t> and P</a:t>
            </a:r>
            <a:r>
              <a:rPr lang="en-US" altLang="en-US" baseline="-25000"/>
              <a:t>T</a:t>
            </a:r>
            <a:r>
              <a:rPr lang="en-US" altLang="en-US"/>
              <a:t> ?</a:t>
            </a:r>
          </a:p>
        </p:txBody>
      </p:sp>
      <p:sp>
        <p:nvSpPr>
          <p:cNvPr id="54274" name="TextBox 18"/>
          <p:cNvSpPr txBox="1">
            <a:spLocks noChangeArrowheads="1"/>
          </p:cNvSpPr>
          <p:nvPr/>
        </p:nvSpPr>
        <p:spPr bwMode="auto">
          <a:xfrm>
            <a:off x="919163" y="1984375"/>
            <a:ext cx="6392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Effect of transmission	R  = H * C + N</a:t>
            </a:r>
          </a:p>
        </p:txBody>
      </p:sp>
      <p:cxnSp>
        <p:nvCxnSpPr>
          <p:cNvPr id="54275" name="Straight Arrow Connector 20"/>
          <p:cNvCxnSpPr>
            <a:cxnSpLocks noChangeShapeType="1"/>
          </p:cNvCxnSpPr>
          <p:nvPr/>
        </p:nvCxnSpPr>
        <p:spPr bwMode="auto">
          <a:xfrm>
            <a:off x="6321425" y="20605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6" name="Straight Arrow Connector 22"/>
          <p:cNvCxnSpPr>
            <a:cxnSpLocks noChangeShapeType="1"/>
          </p:cNvCxnSpPr>
          <p:nvPr/>
        </p:nvCxnSpPr>
        <p:spPr bwMode="auto">
          <a:xfrm>
            <a:off x="4648200" y="20605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7" name="Straight Arrow Connector 23"/>
          <p:cNvCxnSpPr>
            <a:cxnSpLocks noChangeShapeType="1"/>
          </p:cNvCxnSpPr>
          <p:nvPr/>
        </p:nvCxnSpPr>
        <p:spPr bwMode="auto">
          <a:xfrm>
            <a:off x="5789613" y="20605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1679575"/>
            <a:ext cx="2084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M      MxN     N      M</a:t>
            </a:r>
          </a:p>
        </p:txBody>
      </p:sp>
      <p:sp>
        <p:nvSpPr>
          <p:cNvPr id="54279" name="TextBox 18"/>
          <p:cNvSpPr txBox="1">
            <a:spLocks noChangeArrowheads="1"/>
          </p:cNvSpPr>
          <p:nvPr/>
        </p:nvSpPr>
        <p:spPr bwMode="auto">
          <a:xfrm>
            <a:off x="919163" y="2897188"/>
            <a:ext cx="63928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Coding/decoding	O  =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R      C  = P</a:t>
            </a:r>
            <a:r>
              <a:rPr lang="en-US" altLang="en-US" b="1" baseline="-25000">
                <a:solidFill>
                  <a:srgbClr val="000000"/>
                </a:solidFill>
              </a:rPr>
              <a:t>T</a:t>
            </a:r>
            <a:r>
              <a:rPr lang="en-US" altLang="en-US" b="1">
                <a:solidFill>
                  <a:srgbClr val="000000"/>
                </a:solidFill>
              </a:rPr>
              <a:t> * I</a:t>
            </a: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</p:txBody>
      </p:sp>
      <p:cxnSp>
        <p:nvCxnSpPr>
          <p:cNvPr id="54280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4648200" y="2439988"/>
            <a:ext cx="533400" cy="3810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1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5561013" y="2592388"/>
            <a:ext cx="533400" cy="762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35388" y="3352800"/>
            <a:ext cx="3500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</a:rPr>
              <a:t>D      DxM     M            N       NxD     D</a:t>
            </a:r>
          </a:p>
        </p:txBody>
      </p:sp>
      <p:sp>
        <p:nvSpPr>
          <p:cNvPr id="54283" name="TextBox 18"/>
          <p:cNvSpPr txBox="1">
            <a:spLocks noChangeArrowheads="1"/>
          </p:cNvSpPr>
          <p:nvPr/>
        </p:nvSpPr>
        <p:spPr bwMode="auto">
          <a:xfrm>
            <a:off x="919163" y="3884613"/>
            <a:ext cx="722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Results		O  =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H * P</a:t>
            </a:r>
            <a:r>
              <a:rPr lang="en-US" altLang="en-US" b="1" baseline="-25000">
                <a:solidFill>
                  <a:srgbClr val="000000"/>
                </a:solidFill>
              </a:rPr>
              <a:t>T</a:t>
            </a:r>
            <a:r>
              <a:rPr lang="en-US" altLang="en-US" b="1">
                <a:solidFill>
                  <a:srgbClr val="000000"/>
                </a:solidFill>
              </a:rPr>
              <a:t> * I +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N</a:t>
            </a:r>
          </a:p>
        </p:txBody>
      </p:sp>
      <p:cxnSp>
        <p:nvCxnSpPr>
          <p:cNvPr id="54284" name="Straight Arrow Connector 22"/>
          <p:cNvCxnSpPr>
            <a:cxnSpLocks noChangeShapeType="1"/>
          </p:cNvCxnSpPr>
          <p:nvPr/>
        </p:nvCxnSpPr>
        <p:spPr bwMode="auto">
          <a:xfrm>
            <a:off x="3735388" y="3960813"/>
            <a:ext cx="228600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Straight Arrow Connector 23"/>
          <p:cNvCxnSpPr>
            <a:cxnSpLocks noChangeShapeType="1"/>
          </p:cNvCxnSpPr>
          <p:nvPr/>
        </p:nvCxnSpPr>
        <p:spPr bwMode="auto">
          <a:xfrm>
            <a:off x="6094413" y="3959225"/>
            <a:ext cx="227012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Straight Arrow Connector 24"/>
          <p:cNvCxnSpPr>
            <a:cxnSpLocks noChangeShapeType="1"/>
          </p:cNvCxnSpPr>
          <p:nvPr/>
        </p:nvCxnSpPr>
        <p:spPr bwMode="auto">
          <a:xfrm>
            <a:off x="7235825" y="3960813"/>
            <a:ext cx="227013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Straight Arrow Connector 25"/>
          <p:cNvCxnSpPr>
            <a:cxnSpLocks noChangeShapeType="1"/>
          </p:cNvCxnSpPr>
          <p:nvPr/>
        </p:nvCxnSpPr>
        <p:spPr bwMode="auto">
          <a:xfrm>
            <a:off x="3811588" y="2974975"/>
            <a:ext cx="227012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8" name="Straight Arrow Connector 26"/>
          <p:cNvCxnSpPr>
            <a:cxnSpLocks noChangeShapeType="1"/>
          </p:cNvCxnSpPr>
          <p:nvPr/>
        </p:nvCxnSpPr>
        <p:spPr bwMode="auto">
          <a:xfrm>
            <a:off x="5029200" y="2973388"/>
            <a:ext cx="227013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9" name="Straight Arrow Connector 27"/>
          <p:cNvCxnSpPr>
            <a:cxnSpLocks noChangeShapeType="1"/>
          </p:cNvCxnSpPr>
          <p:nvPr/>
        </p:nvCxnSpPr>
        <p:spPr bwMode="auto">
          <a:xfrm>
            <a:off x="6854825" y="2974975"/>
            <a:ext cx="228600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0" name="Straight Arrow Connector 28"/>
          <p:cNvCxnSpPr>
            <a:cxnSpLocks noChangeShapeType="1"/>
          </p:cNvCxnSpPr>
          <p:nvPr/>
        </p:nvCxnSpPr>
        <p:spPr bwMode="auto">
          <a:xfrm>
            <a:off x="5713413" y="2973388"/>
            <a:ext cx="228600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Precoded NxM MIMO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2439988"/>
            <a:ext cx="8148638" cy="37322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/>
              <a:t>How do we pick P</a:t>
            </a:r>
            <a:r>
              <a:rPr lang="en-US" altLang="en-US" sz="2200" baseline="-25000"/>
              <a:t>R</a:t>
            </a:r>
            <a:r>
              <a:rPr lang="en-US" altLang="en-US" sz="2200"/>
              <a:t> and P</a:t>
            </a:r>
            <a:r>
              <a:rPr lang="en-US" altLang="en-US" sz="2200" baseline="-25000"/>
              <a:t>T</a:t>
            </a:r>
            <a:r>
              <a:rPr lang="en-US" altLang="en-US" sz="2200"/>
              <a:t> ?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Singular value decomposition of H = U * S * V</a:t>
            </a:r>
            <a:endParaRPr lang="en-US" altLang="en-US" sz="2200" baseline="-25000"/>
          </a:p>
          <a:p>
            <a:pPr lvl="1">
              <a:lnSpc>
                <a:spcPct val="80000"/>
              </a:lnSpc>
            </a:pPr>
            <a:r>
              <a:rPr lang="en-US" altLang="en-US" sz="2000"/>
              <a:t>U and V are unitary matrices – U</a:t>
            </a:r>
            <a:r>
              <a:rPr lang="en-US" altLang="en-US" sz="2000" baseline="30000"/>
              <a:t>H</a:t>
            </a:r>
            <a:r>
              <a:rPr lang="en-US" altLang="en-US" sz="2000"/>
              <a:t>*U = V</a:t>
            </a:r>
            <a:r>
              <a:rPr lang="en-US" altLang="en-US" sz="2000" baseline="30000"/>
              <a:t>H</a:t>
            </a:r>
            <a:r>
              <a:rPr lang="en-US" altLang="en-US" sz="2000"/>
              <a:t>*V = I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 is diagonal matrix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Set P</a:t>
            </a:r>
            <a:r>
              <a:rPr lang="en-US" altLang="en-US" sz="2200" baseline="-25000"/>
              <a:t>R</a:t>
            </a:r>
            <a:r>
              <a:rPr lang="en-US" altLang="en-US" sz="2200"/>
              <a:t> and P</a:t>
            </a:r>
            <a:r>
              <a:rPr lang="en-US" altLang="en-US" sz="2200" baseline="-25000"/>
              <a:t>T </a:t>
            </a:r>
            <a:r>
              <a:rPr lang="en-US" altLang="en-US" sz="2200"/>
              <a:t>to U</a:t>
            </a:r>
            <a:r>
              <a:rPr lang="en-US" altLang="en-US" sz="2200" baseline="30000"/>
              <a:t>H</a:t>
            </a:r>
            <a:r>
              <a:rPr lang="en-US" altLang="en-US" sz="2200"/>
              <a:t> and V</a:t>
            </a:r>
            <a:r>
              <a:rPr lang="en-US" altLang="en-US" sz="2200" baseline="30000"/>
              <a:t>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Similar to approach for transmit and receive MRC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Equations suggest that we can view MIMO as a set of independent paths with strength given by the singular values of 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Suggests giving more power to the stronger paths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Water filling algorithm allocates power while maximizing throughput</a:t>
            </a:r>
          </a:p>
        </p:txBody>
      </p:sp>
      <p:sp>
        <p:nvSpPr>
          <p:cNvPr id="56322" name="TextBox 18"/>
          <p:cNvSpPr txBox="1">
            <a:spLocks noChangeArrowheads="1"/>
          </p:cNvSpPr>
          <p:nvPr/>
        </p:nvSpPr>
        <p:spPr bwMode="auto">
          <a:xfrm>
            <a:off x="919163" y="1755775"/>
            <a:ext cx="722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Results		O  =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H * P</a:t>
            </a:r>
            <a:r>
              <a:rPr lang="en-US" altLang="en-US" b="1" baseline="-25000">
                <a:solidFill>
                  <a:srgbClr val="000000"/>
                </a:solidFill>
              </a:rPr>
              <a:t>T</a:t>
            </a:r>
            <a:r>
              <a:rPr lang="en-US" altLang="en-US" b="1">
                <a:solidFill>
                  <a:srgbClr val="000000"/>
                </a:solidFill>
              </a:rPr>
              <a:t> * I + P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  <a:r>
              <a:rPr lang="en-US" altLang="en-US" b="1">
                <a:solidFill>
                  <a:srgbClr val="000000"/>
                </a:solidFill>
              </a:rPr>
              <a:t> * N</a:t>
            </a:r>
          </a:p>
        </p:txBody>
      </p:sp>
      <p:cxnSp>
        <p:nvCxnSpPr>
          <p:cNvPr id="56323" name="Straight Arrow Connector 22"/>
          <p:cNvCxnSpPr>
            <a:cxnSpLocks noChangeShapeType="1"/>
          </p:cNvCxnSpPr>
          <p:nvPr/>
        </p:nvCxnSpPr>
        <p:spPr bwMode="auto">
          <a:xfrm>
            <a:off x="3735388" y="1833563"/>
            <a:ext cx="228600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4" name="Straight Arrow Connector 23"/>
          <p:cNvCxnSpPr>
            <a:cxnSpLocks noChangeShapeType="1"/>
          </p:cNvCxnSpPr>
          <p:nvPr/>
        </p:nvCxnSpPr>
        <p:spPr bwMode="auto">
          <a:xfrm>
            <a:off x="6094413" y="1831975"/>
            <a:ext cx="227012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5" name="Straight Arrow Connector 24"/>
          <p:cNvCxnSpPr>
            <a:cxnSpLocks noChangeShapeType="1"/>
          </p:cNvCxnSpPr>
          <p:nvPr/>
        </p:nvCxnSpPr>
        <p:spPr bwMode="auto">
          <a:xfrm>
            <a:off x="7235825" y="1833563"/>
            <a:ext cx="227013" cy="158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Precoded NxM MIMO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MIMO Discussion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000"/>
              <a:t>Need channel matrix H: use training with known signal</a:t>
            </a:r>
          </a:p>
          <a:p>
            <a:pPr>
              <a:lnSpc>
                <a:spcPct val="80000"/>
              </a:lnSpc>
            </a:pPr>
            <a:endParaRPr lang="en-US" altLang="en-US" sz="3000"/>
          </a:p>
          <a:p>
            <a:pPr>
              <a:lnSpc>
                <a:spcPct val="80000"/>
              </a:lnSpc>
            </a:pPr>
            <a:r>
              <a:rPr lang="en-US" altLang="en-US" sz="3000"/>
              <a:t>MIMO is used in 802.11n in the 2.4 GHz band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Can use two of the non-overlapping </a:t>
            </a:r>
            <a:r>
              <a:rPr lang="ja-JP" altLang="en-US" sz="2600"/>
              <a:t>“</a:t>
            </a:r>
            <a:r>
              <a:rPr lang="en-US" altLang="ja-JP" sz="2600"/>
              <a:t>WiFi channels</a:t>
            </a:r>
            <a:r>
              <a:rPr lang="ja-JP" altLang="en-US" sz="2600"/>
              <a:t>”</a:t>
            </a:r>
            <a:endParaRPr lang="en-US" altLang="ja-JP" sz="2600"/>
          </a:p>
          <a:p>
            <a:pPr lvl="1">
              <a:lnSpc>
                <a:spcPct val="80000"/>
              </a:lnSpc>
            </a:pPr>
            <a:r>
              <a:rPr lang="en-US" altLang="en-US" sz="2600"/>
              <a:t>Raises lots of compatibility issues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Potential throughputs of 100 of Mbps</a:t>
            </a:r>
          </a:p>
          <a:p>
            <a:pPr lvl="1">
              <a:lnSpc>
                <a:spcPct val="80000"/>
              </a:lnSpc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3000"/>
              <a:t>Focus is on maximizing throughput between two nodes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Is this always the right goal?</a:t>
            </a:r>
          </a:p>
          <a:p>
            <a:pPr>
              <a:lnSpc>
                <a:spcPct val="80000"/>
              </a:lnSpc>
            </a:pPr>
            <a:endParaRPr lang="en-US" altLang="en-US" sz="3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MIMO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Opportunistic forwarding (ExOR)</a:t>
            </a:r>
          </a:p>
          <a:p>
            <a:endParaRPr lang="en-US" altLang="en-US"/>
          </a:p>
          <a:p>
            <a:r>
              <a:rPr lang="en-US" altLang="en-US"/>
              <a:t>Network coding (COPE)</a:t>
            </a:r>
          </a:p>
          <a:p>
            <a:endParaRPr lang="en-US" altLang="en-US"/>
          </a:p>
          <a:p>
            <a:r>
              <a:rPr lang="en-US" altLang="en-US"/>
              <a:t>Combining the two (MORE)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331D44E-459A-4249-8BE4-A23D7BB6F344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29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14C6443-6F8C-154A-A6A1-8B9BC8DE3B1D}" type="slidenum">
              <a:rPr lang="en-US" altLang="en-US" sz="1200">
                <a:solidFill>
                  <a:srgbClr val="000000"/>
                </a:solidFill>
                <a:latin typeface="Arial Narrow" charset="0"/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4500" y="4286250"/>
            <a:ext cx="5886450" cy="1371600"/>
            <a:chOff x="228600" y="628650"/>
            <a:chExt cx="5762625" cy="1323975"/>
          </a:xfrm>
        </p:grpSpPr>
        <p:pic>
          <p:nvPicPr>
            <p:cNvPr id="205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28650"/>
              <a:ext cx="5762625" cy="942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1257300"/>
              <a:ext cx="2028825" cy="6953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14550" y="5829300"/>
            <a:ext cx="5143500" cy="590550"/>
            <a:chOff x="1785938" y="3105150"/>
            <a:chExt cx="5572125" cy="647700"/>
          </a:xfrm>
        </p:grpSpPr>
        <p:pic>
          <p:nvPicPr>
            <p:cNvPr id="2050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3105150"/>
              <a:ext cx="55721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429000"/>
              <a:ext cx="1409700" cy="285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42950" y="3314700"/>
            <a:ext cx="8172450" cy="51435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7238" y="2760663"/>
            <a:ext cx="1714500" cy="228600"/>
          </a:xfrm>
          <a:prstGeom prst="rect">
            <a:avLst/>
          </a:prstGeom>
          <a:noFill/>
          <a:ln w="4762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86754" name="Picture 2" descr="http://discovermagazine.com/2007/jun/tireless-wireless/allochrt_l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0"/>
            <a:ext cx="71945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800350" y="2914650"/>
            <a:ext cx="4572000" cy="1371600"/>
            <a:chOff x="2800350" y="2914650"/>
            <a:chExt cx="45720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2800350" y="3657600"/>
              <a:ext cx="9715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0850" y="2914650"/>
              <a:ext cx="5715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6100" y="2914650"/>
              <a:ext cx="9144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9100" y="2914650"/>
              <a:ext cx="4000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914650" y="3657600"/>
            <a:ext cx="5086350" cy="1371600"/>
            <a:chOff x="2914650" y="3657600"/>
            <a:chExt cx="5086350" cy="1371600"/>
          </a:xfrm>
        </p:grpSpPr>
        <p:sp>
          <p:nvSpPr>
            <p:cNvPr id="25" name="Rectangle 24"/>
            <p:cNvSpPr/>
            <p:nvPr/>
          </p:nvSpPr>
          <p:spPr>
            <a:xfrm>
              <a:off x="7772400" y="3657600"/>
              <a:ext cx="228600" cy="628650"/>
            </a:xfrm>
            <a:prstGeom prst="rect">
              <a:avLst/>
            </a:prstGeom>
            <a:noFill/>
            <a:ln w="6985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4650" y="4400550"/>
              <a:ext cx="228600" cy="628650"/>
            </a:xfrm>
            <a:prstGeom prst="rect">
              <a:avLst/>
            </a:prstGeom>
            <a:noFill/>
            <a:ln w="7620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55588" y="1828800"/>
            <a:ext cx="660400" cy="4229100"/>
            <a:chOff x="83523" y="1828800"/>
            <a:chExt cx="661015" cy="42291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-1370807" y="3942555"/>
              <a:ext cx="4229100" cy="158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2" name="TextBox 29"/>
            <p:cNvSpPr txBox="1">
              <a:spLocks noChangeArrowheads="1"/>
            </p:cNvSpPr>
            <p:nvPr/>
          </p:nvSpPr>
          <p:spPr bwMode="auto">
            <a:xfrm rot="-5400000">
              <a:off x="-1313013" y="3428737"/>
              <a:ext cx="337784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</a:rPr>
                <a:t>Higher Frequency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3257550" y="4286250"/>
            <a:ext cx="4629150" cy="1152525"/>
            <a:chOff x="3257550" y="4286250"/>
            <a:chExt cx="4629150" cy="1151870"/>
          </a:xfrm>
        </p:grpSpPr>
        <p:sp>
          <p:nvSpPr>
            <p:cNvPr id="20498" name="TextBox 31"/>
            <p:cNvSpPr txBox="1">
              <a:spLocks noChangeArrowheads="1"/>
            </p:cNvSpPr>
            <p:nvPr/>
          </p:nvSpPr>
          <p:spPr bwMode="auto">
            <a:xfrm>
              <a:off x="5372100" y="4914900"/>
              <a:ext cx="2082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00"/>
                  </a:solidFill>
                </a:rPr>
                <a:t>Wi-Fi (ISM)</a:t>
              </a:r>
            </a:p>
          </p:txBody>
        </p: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86600" y="4286250"/>
              <a:ext cx="800100" cy="68541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257550" y="4686073"/>
              <a:ext cx="2114550" cy="39982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3886200" y="3257550"/>
            <a:ext cx="3143250" cy="1152525"/>
            <a:chOff x="3886200" y="3257550"/>
            <a:chExt cx="3142826" cy="1151870"/>
          </a:xfrm>
        </p:grpSpPr>
        <p:sp>
          <p:nvSpPr>
            <p:cNvPr id="20493" name="TextBox 42"/>
            <p:cNvSpPr txBox="1">
              <a:spLocks noChangeArrowheads="1"/>
            </p:cNvSpPr>
            <p:nvPr/>
          </p:nvSpPr>
          <p:spPr bwMode="auto">
            <a:xfrm>
              <a:off x="4686300" y="3886200"/>
              <a:ext cx="23427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b="1" i="1">
                  <a:solidFill>
                    <a:srgbClr val="000000"/>
                  </a:solidFill>
                </a:rPr>
                <a:t>Broadcast TV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114898" y="3314544"/>
              <a:ext cx="685410" cy="57142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886200" y="4000078"/>
              <a:ext cx="799992" cy="22847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686192" y="3543138"/>
              <a:ext cx="685707" cy="45694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4057627" y="3543138"/>
              <a:ext cx="742850" cy="399823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004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90600" y="35052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1816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 Approach: Traditional Routing</a:t>
            </a:r>
          </a:p>
        </p:txBody>
      </p:sp>
      <p:sp>
        <p:nvSpPr>
          <p:cNvPr id="10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5151438"/>
            <a:ext cx="8229600" cy="1249362"/>
          </a:xfrm>
          <a:noFill/>
        </p:spPr>
        <p:txBody>
          <a:bodyPr/>
          <a:lstStyle/>
          <a:p>
            <a:r>
              <a:rPr lang="en-US" altLang="en-US" sz="2800"/>
              <a:t>Identify a route, forward over links</a:t>
            </a:r>
          </a:p>
          <a:p>
            <a:r>
              <a:rPr lang="en-US" altLang="en-US" sz="2800"/>
              <a:t>Abstract radio to look like a wired link</a:t>
            </a:r>
          </a:p>
        </p:txBody>
      </p:sp>
      <p:sp>
        <p:nvSpPr>
          <p:cNvPr id="60422" name="Oval 15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src</a:t>
            </a:r>
          </a:p>
        </p:txBody>
      </p:sp>
      <p:sp>
        <p:nvSpPr>
          <p:cNvPr id="60423" name="Oval 16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A</a:t>
            </a:r>
          </a:p>
        </p:txBody>
      </p:sp>
      <p:sp>
        <p:nvSpPr>
          <p:cNvPr id="60424" name="Oval 17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B</a:t>
            </a:r>
          </a:p>
        </p:txBody>
      </p:sp>
      <p:sp>
        <p:nvSpPr>
          <p:cNvPr id="60425" name="Oval 18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dst</a:t>
            </a:r>
          </a:p>
        </p:txBody>
      </p:sp>
      <p:sp>
        <p:nvSpPr>
          <p:cNvPr id="60426" name="Oval 19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C</a:t>
            </a:r>
          </a:p>
        </p:txBody>
      </p:sp>
      <p:cxnSp>
        <p:nvCxnSpPr>
          <p:cNvPr id="60427" name="AutoShape 20"/>
          <p:cNvCxnSpPr>
            <a:cxnSpLocks noChangeShapeType="1"/>
            <a:stCxn id="60423" idx="3"/>
            <a:endCxn id="60422" idx="7"/>
          </p:cNvCxnSpPr>
          <p:nvPr/>
        </p:nvCxnSpPr>
        <p:spPr bwMode="auto">
          <a:xfrm flipH="1">
            <a:off x="2501900" y="2362200"/>
            <a:ext cx="8636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AutoShape 21"/>
          <p:cNvCxnSpPr>
            <a:cxnSpLocks noChangeShapeType="1"/>
            <a:stCxn id="60425" idx="1"/>
            <a:endCxn id="60424" idx="5"/>
          </p:cNvCxnSpPr>
          <p:nvPr/>
        </p:nvCxnSpPr>
        <p:spPr bwMode="auto">
          <a:xfrm flipH="1" flipV="1">
            <a:off x="5626100" y="2362200"/>
            <a:ext cx="10160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AutoShape 22"/>
          <p:cNvCxnSpPr>
            <a:cxnSpLocks noChangeShapeType="1"/>
            <a:stCxn id="60424" idx="2"/>
            <a:endCxn id="60423" idx="6"/>
          </p:cNvCxnSpPr>
          <p:nvPr/>
        </p:nvCxnSpPr>
        <p:spPr bwMode="auto">
          <a:xfrm flipH="1">
            <a:off x="3898900" y="2133600"/>
            <a:ext cx="1193800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0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22B4C16-792D-A347-A533-E1683C6CED4B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556 L 0.24167 -0.311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666 0.005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0.24167 0.3143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2" grpId="1" animBg="1"/>
      <p:bldP spid="102402" grpId="2" animBg="1"/>
      <p:bldP spid="102403" grpId="0" animBg="1"/>
      <p:bldP spid="102403" grpId="1" animBg="1"/>
      <p:bldP spid="102404" grpId="0" animBg="1"/>
      <p:bldP spid="102404" grpId="1" animBg="1"/>
      <p:bldP spid="10241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Radios Aren</a:t>
            </a:r>
            <a:r>
              <a:rPr lang="ja-JP" altLang="en-US"/>
              <a:t>’</a:t>
            </a:r>
            <a:r>
              <a:rPr lang="en-US" altLang="ja-JP"/>
              <a:t>t Wires</a:t>
            </a:r>
            <a:endParaRPr lang="en-US" altLang="en-US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99050"/>
            <a:ext cx="8229600" cy="1249363"/>
          </a:xfrm>
        </p:spPr>
        <p:txBody>
          <a:bodyPr/>
          <a:lstStyle/>
          <a:p>
            <a:r>
              <a:rPr lang="en-US" altLang="en-US" sz="2800"/>
              <a:t>Every packet is broadcast</a:t>
            </a:r>
          </a:p>
          <a:p>
            <a:r>
              <a:rPr lang="en-US" altLang="en-US" sz="2800"/>
              <a:t>Reception is probabilistic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1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9747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2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1271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3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2795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4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4319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5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584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6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1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9747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2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1271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3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53000" y="4619625"/>
            <a:ext cx="1311275" cy="376238"/>
            <a:chOff x="288" y="2736"/>
            <a:chExt cx="826" cy="237"/>
          </a:xfrm>
        </p:grpSpPr>
        <p:sp>
          <p:nvSpPr>
            <p:cNvPr id="62519" name="Text Box 19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20" name="Text Box 20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21" name="Text Box 21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22" name="Text Box 22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23" name="Text Box 23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24" name="Text Box 24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94125" y="1431925"/>
            <a:ext cx="1311275" cy="376238"/>
            <a:chOff x="288" y="2736"/>
            <a:chExt cx="826" cy="237"/>
          </a:xfrm>
        </p:grpSpPr>
        <p:sp>
          <p:nvSpPr>
            <p:cNvPr id="62513" name="Text Box 26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4" name="Text Box 27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5" name="Text Box 28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6" name="Text Box 29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7" name="Text Box 30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8" name="Text Box 31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95963" y="1431925"/>
            <a:ext cx="1311275" cy="376238"/>
            <a:chOff x="288" y="2736"/>
            <a:chExt cx="826" cy="237"/>
          </a:xfrm>
        </p:grpSpPr>
        <p:sp>
          <p:nvSpPr>
            <p:cNvPr id="62507" name="Text Box 33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08" name="Text Box 34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09" name="Text Box 35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0" name="Text Box 36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1" name="Text Box 37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12" name="Text Box 38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331075" y="3581400"/>
            <a:ext cx="1311275" cy="376238"/>
            <a:chOff x="288" y="2736"/>
            <a:chExt cx="826" cy="237"/>
          </a:xfrm>
        </p:grpSpPr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02" name="Text Box 41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04" name="Text Box 43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05" name="Text Box 44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  <p:sp>
          <p:nvSpPr>
            <p:cNvPr id="62506" name="Text Box 45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latin typeface="Myriad Roman" charset="0"/>
              </a:endParaRPr>
            </a:p>
          </p:txBody>
        </p:sp>
      </p:grpSp>
      <p:sp>
        <p:nvSpPr>
          <p:cNvPr id="104494" name="Text Box 46"/>
          <p:cNvSpPr txBox="1">
            <a:spLocks noChangeArrowheads="1"/>
          </p:cNvSpPr>
          <p:nvPr/>
        </p:nvSpPr>
        <p:spPr bwMode="auto">
          <a:xfrm>
            <a:off x="15763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6</a:t>
            </a:r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11398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3</a:t>
            </a:r>
          </a:p>
        </p:txBody>
      </p:sp>
      <p:sp>
        <p:nvSpPr>
          <p:cNvPr id="104496" name="Text Box 48"/>
          <p:cNvSpPr txBox="1">
            <a:spLocks noChangeArrowheads="1"/>
          </p:cNvSpPr>
          <p:nvPr/>
        </p:nvSpPr>
        <p:spPr bwMode="auto">
          <a:xfrm>
            <a:off x="14224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5</a:t>
            </a:r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808038" y="3513138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1</a:t>
            </a:r>
          </a:p>
        </p:txBody>
      </p:sp>
      <p:sp>
        <p:nvSpPr>
          <p:cNvPr id="104498" name="Text Box 50"/>
          <p:cNvSpPr txBox="1">
            <a:spLocks noChangeArrowheads="1"/>
          </p:cNvSpPr>
          <p:nvPr/>
        </p:nvSpPr>
        <p:spPr bwMode="auto">
          <a:xfrm>
            <a:off x="13081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4</a:t>
            </a:r>
          </a:p>
        </p:txBody>
      </p:sp>
      <p:sp>
        <p:nvSpPr>
          <p:cNvPr id="104499" name="Text Box 51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2</a:t>
            </a:r>
          </a:p>
        </p:txBody>
      </p:sp>
      <p:sp>
        <p:nvSpPr>
          <p:cNvPr id="104500" name="Text Box 52"/>
          <p:cNvSpPr txBox="1">
            <a:spLocks noChangeArrowheads="1"/>
          </p:cNvSpPr>
          <p:nvPr/>
        </p:nvSpPr>
        <p:spPr bwMode="auto">
          <a:xfrm>
            <a:off x="11160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3</a:t>
            </a:r>
          </a:p>
        </p:txBody>
      </p:sp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12922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4</a:t>
            </a:r>
          </a:p>
        </p:txBody>
      </p:sp>
      <p:sp>
        <p:nvSpPr>
          <p:cNvPr id="104502" name="Text Box 54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5</a:t>
            </a:r>
          </a:p>
        </p:txBody>
      </p: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16002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6</a:t>
            </a: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80803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1</a:t>
            </a:r>
          </a:p>
        </p:txBody>
      </p:sp>
      <p:sp>
        <p:nvSpPr>
          <p:cNvPr id="104505" name="Text Box 57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2</a:t>
            </a:r>
          </a:p>
        </p:txBody>
      </p:sp>
      <p:sp>
        <p:nvSpPr>
          <p:cNvPr id="104506" name="Text Box 58"/>
          <p:cNvSpPr txBox="1">
            <a:spLocks noChangeArrowheads="1"/>
          </p:cNvSpPr>
          <p:nvPr/>
        </p:nvSpPr>
        <p:spPr bwMode="auto">
          <a:xfrm>
            <a:off x="13065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4</a:t>
            </a:r>
          </a:p>
        </p:txBody>
      </p:sp>
      <p:sp>
        <p:nvSpPr>
          <p:cNvPr id="104507" name="Text Box 59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5</a:t>
            </a:r>
          </a:p>
        </p:txBody>
      </p:sp>
      <p:sp>
        <p:nvSpPr>
          <p:cNvPr id="104508" name="Text Box 60"/>
          <p:cNvSpPr txBox="1">
            <a:spLocks noChangeArrowheads="1"/>
          </p:cNvSpPr>
          <p:nvPr/>
        </p:nvSpPr>
        <p:spPr bwMode="auto">
          <a:xfrm>
            <a:off x="16144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latin typeface="Myriad Roman" charset="0"/>
              </a:rPr>
              <a:t>6</a:t>
            </a:r>
          </a:p>
        </p:txBody>
      </p:sp>
      <p:sp>
        <p:nvSpPr>
          <p:cNvPr id="62495" name="Oval 62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src</a:t>
            </a:r>
          </a:p>
        </p:txBody>
      </p:sp>
      <p:sp>
        <p:nvSpPr>
          <p:cNvPr id="62496" name="Oval 63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A</a:t>
            </a:r>
          </a:p>
        </p:txBody>
      </p:sp>
      <p:sp>
        <p:nvSpPr>
          <p:cNvPr id="62497" name="Oval 64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B</a:t>
            </a:r>
          </a:p>
        </p:txBody>
      </p:sp>
      <p:sp>
        <p:nvSpPr>
          <p:cNvPr id="62498" name="Oval 65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dst</a:t>
            </a:r>
          </a:p>
        </p:txBody>
      </p:sp>
      <p:sp>
        <p:nvSpPr>
          <p:cNvPr id="62499" name="Oval 66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C</a:t>
            </a:r>
          </a:p>
        </p:txBody>
      </p:sp>
      <p:sp>
        <p:nvSpPr>
          <p:cNvPr id="62500" name="Slide Number Placeholder 6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96D382F-45FB-1044-B4F7-AF4284DD4974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2535 -0.3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15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54375 -0.3023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15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974 0.106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5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6128 0.00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3385 -0.3023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-15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45972 0.1631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81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0243 -0.2120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-106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4444 0.0064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684 0.1625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812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72881 0.0120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60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9809 -0.1729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86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07407E-6 L 0.38976 -0.1840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5087 -0.3023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15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4687 0.0791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395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37291 -0.1560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78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0677 0.0064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48542 0.162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81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7569 -0.15602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78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6042 -0.1335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669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8993 0.0064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6788 -0.3023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1511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9479 0.1631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814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34514 -0.11135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57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37309 0.00648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animBg="1"/>
      <p:bldP spid="104457" grpId="1" animBg="1"/>
      <p:bldP spid="104458" grpId="0" animBg="1"/>
      <p:bldP spid="104458" grpId="1" animBg="1"/>
      <p:bldP spid="104459" grpId="0" animBg="1"/>
      <p:bldP spid="104459" grpId="1" animBg="1"/>
      <p:bldP spid="104460" grpId="0" animBg="1"/>
      <p:bldP spid="104460" grpId="1" animBg="1"/>
      <p:bldP spid="104461" grpId="0" animBg="1"/>
      <p:bldP spid="104461" grpId="1" animBg="1"/>
      <p:bldP spid="104462" grpId="0" animBg="1"/>
      <p:bldP spid="104462" grpId="1" animBg="1"/>
      <p:bldP spid="104463" grpId="0" animBg="1"/>
      <p:bldP spid="104463" grpId="1" animBg="1"/>
      <p:bldP spid="104464" grpId="0" animBg="1"/>
      <p:bldP spid="104464" grpId="1" animBg="1"/>
      <p:bldP spid="104465" grpId="0" animBg="1"/>
      <p:bldP spid="104465" grpId="1" animBg="1"/>
      <p:bldP spid="104494" grpId="0" animBg="1"/>
      <p:bldP spid="104494" grpId="1" animBg="1"/>
      <p:bldP spid="104495" grpId="0" animBg="1"/>
      <p:bldP spid="104495" grpId="1" animBg="1"/>
      <p:bldP spid="104495" grpId="2" animBg="1"/>
      <p:bldP spid="104496" grpId="0" animBg="1"/>
      <p:bldP spid="104496" grpId="1" animBg="1"/>
      <p:bldP spid="104496" grpId="2" animBg="1"/>
      <p:bldP spid="104497" grpId="0" animBg="1"/>
      <p:bldP spid="104497" grpId="1" animBg="1"/>
      <p:bldP spid="104497" grpId="2" animBg="1"/>
      <p:bldP spid="104498" grpId="0" animBg="1"/>
      <p:bldP spid="104498" grpId="1" animBg="1"/>
      <p:bldP spid="104498" grpId="2" animBg="1"/>
      <p:bldP spid="104499" grpId="0" animBg="1"/>
      <p:bldP spid="104499" grpId="1" animBg="1"/>
      <p:bldP spid="104499" grpId="2" animBg="1"/>
      <p:bldP spid="104500" grpId="0" animBg="1"/>
      <p:bldP spid="104500" grpId="1" animBg="1"/>
      <p:bldP spid="104500" grpId="2" animBg="1"/>
      <p:bldP spid="104501" grpId="0" animBg="1"/>
      <p:bldP spid="104501" grpId="1" animBg="1"/>
      <p:bldP spid="104501" grpId="2" animBg="1"/>
      <p:bldP spid="104502" grpId="0" animBg="1"/>
      <p:bldP spid="104502" grpId="1" animBg="1"/>
      <p:bldP spid="104502" grpId="2" animBg="1"/>
      <p:bldP spid="104503" grpId="0" animBg="1"/>
      <p:bldP spid="104503" grpId="1" animBg="1"/>
      <p:bldP spid="104503" grpId="2" animBg="1"/>
      <p:bldP spid="104504" grpId="0" animBg="1"/>
      <p:bldP spid="104504" grpId="1" animBg="1"/>
      <p:bldP spid="104504" grpId="2" animBg="1"/>
      <p:bldP spid="104505" grpId="0" animBg="1"/>
      <p:bldP spid="104505" grpId="1" animBg="1"/>
      <p:bldP spid="104505" grpId="2" animBg="1"/>
      <p:bldP spid="104506" grpId="0" animBg="1"/>
      <p:bldP spid="104506" grpId="1" animBg="1"/>
      <p:bldP spid="104506" grpId="2" animBg="1"/>
      <p:bldP spid="104507" grpId="0" animBg="1"/>
      <p:bldP spid="104507" grpId="1" animBg="1"/>
      <p:bldP spid="104507" grpId="2" animBg="1"/>
      <p:bldP spid="104508" grpId="0" animBg="1"/>
      <p:bldP spid="104508" grpId="1" animBg="1"/>
      <p:bldP spid="104508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645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Exploiting Probabilistic Broadcast</a:t>
            </a:r>
          </a:p>
        </p:txBody>
      </p: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src</a:t>
            </a:r>
          </a:p>
        </p:txBody>
      </p:sp>
      <p:sp>
        <p:nvSpPr>
          <p:cNvPr id="64521" name="Oval 10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A</a:t>
            </a:r>
          </a:p>
        </p:txBody>
      </p:sp>
      <p:sp>
        <p:nvSpPr>
          <p:cNvPr id="64522" name="Oval 11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B</a:t>
            </a:r>
          </a:p>
        </p:txBody>
      </p:sp>
      <p:sp>
        <p:nvSpPr>
          <p:cNvPr id="64523" name="Oval 12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dst</a:t>
            </a:r>
          </a:p>
        </p:txBody>
      </p:sp>
      <p:sp>
        <p:nvSpPr>
          <p:cNvPr id="64524" name="Oval 13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Myriad Roman" charset="0"/>
              </a:rPr>
              <a:t>C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Myriad Roman" charset="0"/>
              </a:rPr>
              <a:t>packet</a:t>
            </a:r>
          </a:p>
        </p:txBody>
      </p:sp>
      <p:sp>
        <p:nvSpPr>
          <p:cNvPr id="12904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686800" cy="12493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Decide who forwards </a:t>
            </a:r>
            <a:r>
              <a:rPr lang="en-US" sz="2400" u="sng">
                <a:ea typeface="ＭＳ Ｐゴシック" charset="0"/>
                <a:cs typeface="ＭＳ Ｐゴシック" charset="0"/>
              </a:rPr>
              <a:t>after</a:t>
            </a:r>
            <a:r>
              <a:rPr lang="en-US" sz="2400">
                <a:ea typeface="ＭＳ Ｐゴシック" charset="0"/>
                <a:cs typeface="ＭＳ Ｐゴシック" charset="0"/>
              </a:rPr>
              <a:t> reception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Goal: only closest receiver should forward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ea typeface="ＭＳ Ｐゴシック" charset="0"/>
                <a:cs typeface="ＭＳ Ｐゴシック" charset="0"/>
              </a:rPr>
              <a:t>Challenge: agree efficiently and avoid duplicate transmissions</a:t>
            </a:r>
          </a:p>
          <a:p>
            <a:pPr>
              <a:lnSpc>
                <a:spcPct val="90000"/>
              </a:lnSpc>
              <a:defRPr/>
            </a:pPr>
            <a:endParaRPr lang="en-US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64529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51605CB-198A-C44F-B394-FD20E987E918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 0.1055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5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5 -0.3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5833 -0.3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17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8333 -0.027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75 0.2111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108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0.2 0.2444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25 0.0002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5833 0.4888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  <p:bldP spid="129026" grpId="1" animBg="1"/>
      <p:bldP spid="129026" grpId="2" animBg="1"/>
      <p:bldP spid="129027" grpId="0" animBg="1"/>
      <p:bldP spid="129027" grpId="1" animBg="1"/>
      <p:bldP spid="129027" grpId="2" animBg="1"/>
      <p:bldP spid="129028" grpId="0" animBg="1"/>
      <p:bldP spid="129028" grpId="1" animBg="1"/>
      <p:bldP spid="129029" grpId="0" animBg="1"/>
      <p:bldP spid="129029" grpId="1" animBg="1"/>
      <p:bldP spid="129029" grpId="2" animBg="1"/>
      <p:bldP spid="129030" grpId="0" animBg="1"/>
      <p:bldP spid="129031" grpId="0" animBg="1"/>
      <p:bldP spid="129031" grpId="1" animBg="1"/>
      <p:bldP spid="129031" grpId="2" animBg="1"/>
      <p:bldP spid="129038" grpId="0" animBg="1"/>
      <p:bldP spid="129038" grpId="1" animBg="1"/>
      <p:bldP spid="129038" grpId="2" animBg="1"/>
      <p:bldP spid="129039" grpId="0" animBg="1"/>
      <p:bldP spid="129039" grpId="1" animBg="1"/>
      <p:bldP spid="129040" grpId="0" animBg="1"/>
      <p:bldP spid="129040" grpId="1" animBg="1"/>
      <p:bldP spid="12904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Line 17"/>
          <p:cNvSpPr>
            <a:spLocks noChangeShapeType="1"/>
          </p:cNvSpPr>
          <p:nvPr/>
        </p:nvSpPr>
        <p:spPr bwMode="auto">
          <a:xfrm flipV="1">
            <a:off x="1676400" y="4083050"/>
            <a:ext cx="28194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ExOR Might Increase Throughput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Best traditional route over 50% hops: 3(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/</a:t>
            </a:r>
            <a:r>
              <a:rPr lang="en-US" altLang="en-US" sz="2400" baseline="-25000" dirty="0"/>
              <a:t>0.5</a:t>
            </a:r>
            <a:r>
              <a:rPr lang="en-US" altLang="en-US" sz="2400" dirty="0"/>
              <a:t>) = 6 </a:t>
            </a:r>
            <a:r>
              <a:rPr lang="en-US" altLang="en-US" sz="2400" dirty="0" err="1"/>
              <a:t>tx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Throughput </a:t>
            </a:r>
            <a:r>
              <a:rPr lang="en-US" altLang="en-US" sz="2400" dirty="0" smtClean="0"/>
              <a:t>≅ /</a:t>
            </a:r>
            <a:r>
              <a:rPr lang="en-US" altLang="en-US" sz="2400" baseline="-25000" dirty="0" smtClean="0"/>
              <a:t># </a:t>
            </a:r>
            <a:r>
              <a:rPr lang="en-US" altLang="en-US" sz="2400" baseline="-25000" dirty="0"/>
              <a:t>transmissions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ExOR</a:t>
            </a:r>
            <a:r>
              <a:rPr lang="en-US" altLang="en-US" sz="2400" dirty="0"/>
              <a:t> exploits lucky long receptions: 4 transmissions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Assumes probability falls off gradually with distance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1371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src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010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dst</a:t>
            </a: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N1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276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N2</a:t>
            </a: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4191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N3</a:t>
            </a: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N4</a:t>
            </a:r>
          </a:p>
        </p:txBody>
      </p:sp>
      <p:sp>
        <p:nvSpPr>
          <p:cNvPr id="66570" name="Line 13"/>
          <p:cNvSpPr>
            <a:spLocks noChangeShapeType="1"/>
          </p:cNvSpPr>
          <p:nvPr/>
        </p:nvSpPr>
        <p:spPr bwMode="auto">
          <a:xfrm>
            <a:off x="1676400" y="3505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Text Box 14"/>
          <p:cNvSpPr txBox="1">
            <a:spLocks noChangeArrowheads="1"/>
          </p:cNvSpPr>
          <p:nvPr/>
        </p:nvSpPr>
        <p:spPr bwMode="auto">
          <a:xfrm>
            <a:off x="1905000" y="3305175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75%</a:t>
            </a:r>
          </a:p>
        </p:txBody>
      </p:sp>
      <p:sp>
        <p:nvSpPr>
          <p:cNvPr id="66572" name="Line 15"/>
          <p:cNvSpPr>
            <a:spLocks noChangeShapeType="1"/>
          </p:cNvSpPr>
          <p:nvPr/>
        </p:nvSpPr>
        <p:spPr bwMode="auto">
          <a:xfrm flipV="1">
            <a:off x="1676400" y="3810000"/>
            <a:ext cx="190500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Text Box 16"/>
          <p:cNvSpPr txBox="1">
            <a:spLocks noChangeArrowheads="1"/>
          </p:cNvSpPr>
          <p:nvPr/>
        </p:nvSpPr>
        <p:spPr bwMode="auto">
          <a:xfrm>
            <a:off x="2438400" y="3609975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4D4D4D"/>
                </a:solidFill>
                <a:latin typeface="Myriad Roman" charset="0"/>
              </a:rPr>
              <a:t>50%</a:t>
            </a:r>
          </a:p>
        </p:txBody>
      </p:sp>
      <p:sp>
        <p:nvSpPr>
          <p:cNvPr id="66574" name="Oval 19"/>
          <p:cNvSpPr>
            <a:spLocks noChangeArrowheads="1"/>
          </p:cNvSpPr>
          <p:nvPr/>
        </p:nvSpPr>
        <p:spPr bwMode="auto">
          <a:xfrm>
            <a:off x="60198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N5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6400" y="2654300"/>
            <a:ext cx="5638800" cy="1588"/>
            <a:chOff x="1056" y="1672"/>
            <a:chExt cx="3552" cy="1"/>
          </a:xfrm>
        </p:grpSpPr>
        <p:cxnSp>
          <p:nvCxnSpPr>
            <p:cNvPr id="66582" name="AutoShape 20"/>
            <p:cNvCxnSpPr>
              <a:cxnSpLocks noChangeShapeType="1"/>
              <a:stCxn id="66564" idx="0"/>
              <a:endCxn id="66567" idx="0"/>
            </p:cNvCxnSpPr>
            <p:nvPr/>
          </p:nvCxnSpPr>
          <p:spPr bwMode="auto">
            <a:xfrm rot="5400000" flipV="1">
              <a:off x="1655" y="1073"/>
              <a:ext cx="1" cy="1200"/>
            </a:xfrm>
            <a:prstGeom prst="curvedConnector3">
              <a:avLst>
                <a:gd name="adj1" fmla="val -27400009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3" name="AutoShape 21"/>
            <p:cNvCxnSpPr>
              <a:cxnSpLocks noChangeShapeType="1"/>
              <a:stCxn id="66567" idx="0"/>
              <a:endCxn id="66569" idx="0"/>
            </p:cNvCxnSpPr>
            <p:nvPr/>
          </p:nvCxnSpPr>
          <p:spPr bwMode="auto">
            <a:xfrm rot="5400000" flipV="1">
              <a:off x="2831" y="1097"/>
              <a:ext cx="1" cy="1152"/>
            </a:xfrm>
            <a:prstGeom prst="curvedConnector3">
              <a:avLst>
                <a:gd name="adj1" fmla="val -27300009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4" name="AutoShape 22"/>
            <p:cNvCxnSpPr>
              <a:cxnSpLocks noChangeShapeType="1"/>
              <a:stCxn id="66569" idx="0"/>
              <a:endCxn id="66565" idx="0"/>
            </p:cNvCxnSpPr>
            <p:nvPr/>
          </p:nvCxnSpPr>
          <p:spPr bwMode="auto">
            <a:xfrm rot="5400000" flipV="1">
              <a:off x="4007" y="1073"/>
              <a:ext cx="1" cy="1200"/>
            </a:xfrm>
            <a:prstGeom prst="curvedConnector3">
              <a:avLst>
                <a:gd name="adj1" fmla="val -27300009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76400" y="2667000"/>
            <a:ext cx="2819400" cy="1588"/>
            <a:chOff x="1056" y="1631"/>
            <a:chExt cx="1776" cy="1"/>
          </a:xfrm>
        </p:grpSpPr>
        <p:cxnSp>
          <p:nvCxnSpPr>
            <p:cNvPr id="66579" name="AutoShape 71"/>
            <p:cNvCxnSpPr>
              <a:cxnSpLocks noChangeShapeType="1"/>
            </p:cNvCxnSpPr>
            <p:nvPr/>
          </p:nvCxnSpPr>
          <p:spPr bwMode="auto">
            <a:xfrm rot="5400000" flipV="1">
              <a:off x="1943" y="744"/>
              <a:ext cx="1" cy="1776"/>
            </a:xfrm>
            <a:prstGeom prst="curvedConnector3">
              <a:avLst>
                <a:gd name="adj1" fmla="val -41900014"/>
              </a:avLst>
            </a:prstGeom>
            <a:noFill/>
            <a:ln w="31750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0" name="AutoShape 72"/>
            <p:cNvCxnSpPr>
              <a:cxnSpLocks noChangeShapeType="1"/>
            </p:cNvCxnSpPr>
            <p:nvPr/>
          </p:nvCxnSpPr>
          <p:spPr bwMode="auto">
            <a:xfrm rot="5400000" flipV="1">
              <a:off x="1655" y="1032"/>
              <a:ext cx="1" cy="1200"/>
            </a:xfrm>
            <a:prstGeom prst="curvedConnector3">
              <a:avLst>
                <a:gd name="adj1" fmla="val -25500009"/>
              </a:avLst>
            </a:prstGeom>
            <a:noFill/>
            <a:ln w="31750">
              <a:solidFill>
                <a:srgbClr val="00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1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1367" y="1320"/>
              <a:ext cx="1" cy="624"/>
            </a:xfrm>
            <a:prstGeom prst="curvedConnector3">
              <a:avLst>
                <a:gd name="adj1" fmla="val -13600005"/>
              </a:avLst>
            </a:prstGeom>
            <a:noFill/>
            <a:ln w="31750">
              <a:solidFill>
                <a:srgbClr val="00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2819400" y="3883025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2"/>
                </a:solidFill>
                <a:latin typeface="Myriad Roman" charset="0"/>
              </a:rPr>
              <a:t>25%</a:t>
            </a:r>
          </a:p>
        </p:txBody>
      </p:sp>
      <p:sp>
        <p:nvSpPr>
          <p:cNvPr id="6657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787C4F9-294C-9E46-B89C-71E4AA6B7CF9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008"/>
            <a:chExt cx="3360" cy="1872"/>
          </a:xfrm>
        </p:grpSpPr>
        <p:sp>
          <p:nvSpPr>
            <p:cNvPr id="68650" name="Oval 48"/>
            <p:cNvSpPr>
              <a:spLocks noChangeArrowheads="1"/>
            </p:cNvSpPr>
            <p:nvPr/>
          </p:nvSpPr>
          <p:spPr bwMode="auto">
            <a:xfrm>
              <a:off x="2688" y="100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51" name="Oval 49"/>
            <p:cNvSpPr>
              <a:spLocks noChangeArrowheads="1"/>
            </p:cNvSpPr>
            <p:nvPr/>
          </p:nvSpPr>
          <p:spPr bwMode="auto">
            <a:xfrm>
              <a:off x="1200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52" name="Oval 50"/>
            <p:cNvSpPr>
              <a:spLocks noChangeArrowheads="1"/>
            </p:cNvSpPr>
            <p:nvPr/>
          </p:nvSpPr>
          <p:spPr bwMode="auto">
            <a:xfrm>
              <a:off x="4176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53" name="Oval 51"/>
            <p:cNvSpPr>
              <a:spLocks noChangeArrowheads="1"/>
            </p:cNvSpPr>
            <p:nvPr/>
          </p:nvSpPr>
          <p:spPr bwMode="auto">
            <a:xfrm>
              <a:off x="2688" y="148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54" name="Oval 52"/>
            <p:cNvSpPr>
              <a:spLocks noChangeArrowheads="1"/>
            </p:cNvSpPr>
            <p:nvPr/>
          </p:nvSpPr>
          <p:spPr bwMode="auto">
            <a:xfrm>
              <a:off x="2688" y="196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55" name="Oval 53"/>
            <p:cNvSpPr>
              <a:spLocks noChangeArrowheads="1"/>
            </p:cNvSpPr>
            <p:nvPr/>
          </p:nvSpPr>
          <p:spPr bwMode="auto">
            <a:xfrm>
              <a:off x="2688" y="2496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cxnSp>
          <p:nvCxnSpPr>
            <p:cNvPr id="68656" name="AutoShape 54"/>
            <p:cNvCxnSpPr>
              <a:cxnSpLocks noChangeShapeType="1"/>
              <a:stCxn id="68651" idx="6"/>
              <a:endCxn id="68650" idx="2"/>
            </p:cNvCxnSpPr>
            <p:nvPr/>
          </p:nvCxnSpPr>
          <p:spPr bwMode="auto">
            <a:xfrm flipV="1">
              <a:off x="1592" y="1200"/>
              <a:ext cx="1088" cy="76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57" name="AutoShape 55"/>
            <p:cNvCxnSpPr>
              <a:cxnSpLocks noChangeShapeType="1"/>
              <a:stCxn id="68651" idx="6"/>
              <a:endCxn id="68653" idx="2"/>
            </p:cNvCxnSpPr>
            <p:nvPr/>
          </p:nvCxnSpPr>
          <p:spPr bwMode="auto">
            <a:xfrm flipV="1">
              <a:off x="1592" y="1680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58" name="AutoShape 56"/>
            <p:cNvCxnSpPr>
              <a:cxnSpLocks noChangeShapeType="1"/>
              <a:stCxn id="68651" idx="6"/>
              <a:endCxn id="68654" idx="2"/>
            </p:cNvCxnSpPr>
            <p:nvPr/>
          </p:nvCxnSpPr>
          <p:spPr bwMode="auto">
            <a:xfrm>
              <a:off x="1592" y="1968"/>
              <a:ext cx="1088" cy="192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59" name="AutoShape 57"/>
            <p:cNvCxnSpPr>
              <a:cxnSpLocks noChangeShapeType="1"/>
              <a:stCxn id="68651" idx="6"/>
              <a:endCxn id="68655" idx="2"/>
            </p:cNvCxnSpPr>
            <p:nvPr/>
          </p:nvCxnSpPr>
          <p:spPr bwMode="auto">
            <a:xfrm>
              <a:off x="1592" y="1968"/>
              <a:ext cx="1088" cy="720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92"/>
            <a:chExt cx="3360" cy="1872"/>
          </a:xfrm>
        </p:grpSpPr>
        <p:sp>
          <p:nvSpPr>
            <p:cNvPr id="68636" name="Oval 33"/>
            <p:cNvSpPr>
              <a:spLocks noChangeArrowheads="1"/>
            </p:cNvSpPr>
            <p:nvPr/>
          </p:nvSpPr>
          <p:spPr bwMode="auto">
            <a:xfrm>
              <a:off x="2688" y="19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37" name="Oval 34"/>
            <p:cNvSpPr>
              <a:spLocks noChangeArrowheads="1"/>
            </p:cNvSpPr>
            <p:nvPr/>
          </p:nvSpPr>
          <p:spPr bwMode="auto">
            <a:xfrm>
              <a:off x="1200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38" name="Oval 35"/>
            <p:cNvSpPr>
              <a:spLocks noChangeArrowheads="1"/>
            </p:cNvSpPr>
            <p:nvPr/>
          </p:nvSpPr>
          <p:spPr bwMode="auto">
            <a:xfrm>
              <a:off x="4176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39" name="Oval 36"/>
            <p:cNvSpPr>
              <a:spLocks noChangeArrowheads="1"/>
            </p:cNvSpPr>
            <p:nvPr/>
          </p:nvSpPr>
          <p:spPr bwMode="auto">
            <a:xfrm>
              <a:off x="2688" y="672"/>
              <a:ext cx="384" cy="384"/>
            </a:xfrm>
            <a:prstGeom prst="ellipse">
              <a:avLst/>
            </a:prstGeom>
            <a:solidFill>
              <a:srgbClr val="33CC33">
                <a:alpha val="7686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40" name="Oval 37"/>
            <p:cNvSpPr>
              <a:spLocks noChangeArrowheads="1"/>
            </p:cNvSpPr>
            <p:nvPr/>
          </p:nvSpPr>
          <p:spPr bwMode="auto">
            <a:xfrm>
              <a:off x="2688" y="115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sp>
          <p:nvSpPr>
            <p:cNvPr id="68641" name="Oval 38"/>
            <p:cNvSpPr>
              <a:spLocks noChangeArrowheads="1"/>
            </p:cNvSpPr>
            <p:nvPr/>
          </p:nvSpPr>
          <p:spPr bwMode="auto">
            <a:xfrm>
              <a:off x="2688" y="168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Myriad Roman" charset="0"/>
              </a:endParaRPr>
            </a:p>
          </p:txBody>
        </p:sp>
        <p:cxnSp>
          <p:nvCxnSpPr>
            <p:cNvPr id="68642" name="AutoShape 39"/>
            <p:cNvCxnSpPr>
              <a:cxnSpLocks noChangeShapeType="1"/>
              <a:stCxn id="68637" idx="6"/>
              <a:endCxn id="68636" idx="2"/>
            </p:cNvCxnSpPr>
            <p:nvPr/>
          </p:nvCxnSpPr>
          <p:spPr bwMode="auto">
            <a:xfrm flipV="1">
              <a:off x="1592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3" name="AutoShape 40"/>
            <p:cNvCxnSpPr>
              <a:cxnSpLocks noChangeShapeType="1"/>
              <a:stCxn id="68637" idx="6"/>
              <a:endCxn id="68639" idx="2"/>
            </p:cNvCxnSpPr>
            <p:nvPr/>
          </p:nvCxnSpPr>
          <p:spPr bwMode="auto">
            <a:xfrm flipV="1">
              <a:off x="1592" y="864"/>
              <a:ext cx="1088" cy="288"/>
            </a:xfrm>
            <a:prstGeom prst="straightConnector1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4" name="AutoShape 41"/>
            <p:cNvCxnSpPr>
              <a:cxnSpLocks noChangeShapeType="1"/>
              <a:stCxn id="68637" idx="6"/>
              <a:endCxn id="68640" idx="2"/>
            </p:cNvCxnSpPr>
            <p:nvPr/>
          </p:nvCxnSpPr>
          <p:spPr bwMode="auto">
            <a:xfrm>
              <a:off x="1592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5" name="AutoShape 42"/>
            <p:cNvCxnSpPr>
              <a:cxnSpLocks noChangeShapeType="1"/>
              <a:stCxn id="68637" idx="6"/>
              <a:endCxn id="68641" idx="2"/>
            </p:cNvCxnSpPr>
            <p:nvPr/>
          </p:nvCxnSpPr>
          <p:spPr bwMode="auto">
            <a:xfrm>
              <a:off x="1592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6" name="AutoShape 43"/>
            <p:cNvCxnSpPr>
              <a:cxnSpLocks noChangeShapeType="1"/>
              <a:stCxn id="68636" idx="6"/>
              <a:endCxn id="68638" idx="2"/>
            </p:cNvCxnSpPr>
            <p:nvPr/>
          </p:nvCxnSpPr>
          <p:spPr bwMode="auto">
            <a:xfrm>
              <a:off x="3080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7" name="AutoShape 44"/>
            <p:cNvCxnSpPr>
              <a:cxnSpLocks noChangeShapeType="1"/>
              <a:stCxn id="68639" idx="6"/>
              <a:endCxn id="68638" idx="2"/>
            </p:cNvCxnSpPr>
            <p:nvPr/>
          </p:nvCxnSpPr>
          <p:spPr bwMode="auto">
            <a:xfrm>
              <a:off x="3080" y="864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8" name="AutoShape 45"/>
            <p:cNvCxnSpPr>
              <a:cxnSpLocks noChangeShapeType="1"/>
              <a:stCxn id="68640" idx="6"/>
              <a:endCxn id="68638" idx="2"/>
            </p:cNvCxnSpPr>
            <p:nvPr/>
          </p:nvCxnSpPr>
          <p:spPr bwMode="auto">
            <a:xfrm flipV="1">
              <a:off x="3080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49" name="AutoShape 46"/>
            <p:cNvCxnSpPr>
              <a:cxnSpLocks noChangeShapeType="1"/>
              <a:stCxn id="68641" idx="6"/>
              <a:endCxn id="68638" idx="2"/>
            </p:cNvCxnSpPr>
            <p:nvPr/>
          </p:nvCxnSpPr>
          <p:spPr bwMode="auto">
            <a:xfrm flipV="1">
              <a:off x="3080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ExOR Might Increase Throughput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 altLang="en-US" sz="2800"/>
              <a:t>Traditional routing: </a:t>
            </a:r>
            <a:r>
              <a:rPr lang="en-US" altLang="en-US" sz="2800" baseline="30000"/>
              <a:t>1</a:t>
            </a:r>
            <a:r>
              <a:rPr lang="en-US" altLang="en-US" sz="2800"/>
              <a:t>/</a:t>
            </a:r>
            <a:r>
              <a:rPr lang="en-US" altLang="en-US" sz="2800" baseline="-25000"/>
              <a:t>0.25</a:t>
            </a:r>
            <a:r>
              <a:rPr lang="en-US" altLang="en-US" sz="2800"/>
              <a:t> + 1 = 5 tx</a:t>
            </a:r>
          </a:p>
          <a:p>
            <a:r>
              <a:rPr lang="en-US" altLang="en-US" sz="2800"/>
              <a:t>ExOR: </a:t>
            </a:r>
            <a:r>
              <a:rPr lang="en-US" altLang="en-US" sz="2800" baseline="30000"/>
              <a:t>1</a:t>
            </a:r>
            <a:r>
              <a:rPr lang="en-US" altLang="en-US" sz="2800"/>
              <a:t>/</a:t>
            </a:r>
            <a:r>
              <a:rPr lang="en-US" altLang="en-US" sz="1800"/>
              <a:t>(1 – (1 – 0.25)</a:t>
            </a:r>
            <a:r>
              <a:rPr lang="en-US" altLang="en-US" sz="1800" baseline="30000"/>
              <a:t>4</a:t>
            </a:r>
            <a:r>
              <a:rPr lang="en-US" altLang="en-US" sz="1800"/>
              <a:t>) </a:t>
            </a:r>
            <a:r>
              <a:rPr lang="en-US" altLang="en-US" sz="2800"/>
              <a:t>+ 1 = 2.5 transmissions</a:t>
            </a:r>
            <a:endParaRPr lang="en-US" altLang="en-US" sz="2800" baseline="30000"/>
          </a:p>
          <a:p>
            <a:r>
              <a:rPr lang="en-US" altLang="en-US" sz="2800"/>
              <a:t>Assumes independent losses</a:t>
            </a:r>
          </a:p>
        </p:txBody>
      </p:sp>
      <p:sp>
        <p:nvSpPr>
          <p:cNvPr id="68613" name="Oval 4"/>
          <p:cNvSpPr>
            <a:spLocks noChangeArrowheads="1"/>
          </p:cNvSpPr>
          <p:nvPr/>
        </p:nvSpPr>
        <p:spPr bwMode="auto">
          <a:xfrm>
            <a:off x="4267200" y="1447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N1</a:t>
            </a:r>
          </a:p>
        </p:txBody>
      </p:sp>
      <p:sp>
        <p:nvSpPr>
          <p:cNvPr id="68614" name="Oval 5"/>
          <p:cNvSpPr>
            <a:spLocks noChangeArrowheads="1"/>
          </p:cNvSpPr>
          <p:nvPr/>
        </p:nvSpPr>
        <p:spPr bwMode="auto">
          <a:xfrm>
            <a:off x="1905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src</a:t>
            </a:r>
          </a:p>
        </p:txBody>
      </p:sp>
      <p:sp>
        <p:nvSpPr>
          <p:cNvPr id="68615" name="Oval 6"/>
          <p:cNvSpPr>
            <a:spLocks noChangeArrowheads="1"/>
          </p:cNvSpPr>
          <p:nvPr/>
        </p:nvSpPr>
        <p:spPr bwMode="auto">
          <a:xfrm>
            <a:off x="6629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dst</a:t>
            </a:r>
          </a:p>
        </p:txBody>
      </p:sp>
      <p:sp>
        <p:nvSpPr>
          <p:cNvPr id="68616" name="Oval 7"/>
          <p:cNvSpPr>
            <a:spLocks noChangeArrowheads="1"/>
          </p:cNvSpPr>
          <p:nvPr/>
        </p:nvSpPr>
        <p:spPr bwMode="auto">
          <a:xfrm>
            <a:off x="4267200" y="2209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N2</a:t>
            </a:r>
          </a:p>
        </p:txBody>
      </p:sp>
      <p:sp>
        <p:nvSpPr>
          <p:cNvPr id="68617" name="Oval 8"/>
          <p:cNvSpPr>
            <a:spLocks noChangeArrowheads="1"/>
          </p:cNvSpPr>
          <p:nvPr/>
        </p:nvSpPr>
        <p:spPr bwMode="auto">
          <a:xfrm>
            <a:off x="42672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N3</a:t>
            </a:r>
          </a:p>
        </p:txBody>
      </p:sp>
      <p:sp>
        <p:nvSpPr>
          <p:cNvPr id="68618" name="Oval 9"/>
          <p:cNvSpPr>
            <a:spLocks noChangeArrowheads="1"/>
          </p:cNvSpPr>
          <p:nvPr/>
        </p:nvSpPr>
        <p:spPr bwMode="auto">
          <a:xfrm>
            <a:off x="4267200" y="3810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N4</a:t>
            </a:r>
          </a:p>
        </p:txBody>
      </p:sp>
      <p:cxnSp>
        <p:nvCxnSpPr>
          <p:cNvPr id="68619" name="AutoShape 10"/>
          <p:cNvCxnSpPr>
            <a:cxnSpLocks noChangeShapeType="1"/>
            <a:stCxn id="68614" idx="6"/>
            <a:endCxn id="68613" idx="2"/>
          </p:cNvCxnSpPr>
          <p:nvPr/>
        </p:nvCxnSpPr>
        <p:spPr bwMode="auto">
          <a:xfrm flipV="1">
            <a:off x="25273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0" name="AutoShape 11"/>
          <p:cNvCxnSpPr>
            <a:cxnSpLocks noChangeShapeType="1"/>
            <a:stCxn id="68614" idx="6"/>
            <a:endCxn id="68616" idx="2"/>
          </p:cNvCxnSpPr>
          <p:nvPr/>
        </p:nvCxnSpPr>
        <p:spPr bwMode="auto">
          <a:xfrm flipV="1">
            <a:off x="25273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1" name="AutoShape 12"/>
          <p:cNvCxnSpPr>
            <a:cxnSpLocks noChangeShapeType="1"/>
            <a:stCxn id="68614" idx="6"/>
            <a:endCxn id="68617" idx="2"/>
          </p:cNvCxnSpPr>
          <p:nvPr/>
        </p:nvCxnSpPr>
        <p:spPr bwMode="auto">
          <a:xfrm>
            <a:off x="25273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2" name="AutoShape 13"/>
          <p:cNvCxnSpPr>
            <a:cxnSpLocks noChangeShapeType="1"/>
            <a:stCxn id="68614" idx="6"/>
            <a:endCxn id="68618" idx="2"/>
          </p:cNvCxnSpPr>
          <p:nvPr/>
        </p:nvCxnSpPr>
        <p:spPr bwMode="auto">
          <a:xfrm>
            <a:off x="25273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3" name="AutoShape 14"/>
          <p:cNvCxnSpPr>
            <a:cxnSpLocks noChangeShapeType="1"/>
            <a:stCxn id="68613" idx="6"/>
            <a:endCxn id="68615" idx="2"/>
          </p:cNvCxnSpPr>
          <p:nvPr/>
        </p:nvCxnSpPr>
        <p:spPr bwMode="auto">
          <a:xfrm>
            <a:off x="48895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4" name="AutoShape 15"/>
          <p:cNvCxnSpPr>
            <a:cxnSpLocks noChangeShapeType="1"/>
            <a:stCxn id="68616" idx="6"/>
            <a:endCxn id="68615" idx="2"/>
          </p:cNvCxnSpPr>
          <p:nvPr/>
        </p:nvCxnSpPr>
        <p:spPr bwMode="auto">
          <a:xfrm>
            <a:off x="48895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5" name="AutoShape 16"/>
          <p:cNvCxnSpPr>
            <a:cxnSpLocks noChangeShapeType="1"/>
            <a:stCxn id="68617" idx="6"/>
            <a:endCxn id="68615" idx="2"/>
          </p:cNvCxnSpPr>
          <p:nvPr/>
        </p:nvCxnSpPr>
        <p:spPr bwMode="auto">
          <a:xfrm flipV="1">
            <a:off x="48895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6" name="AutoShape 17"/>
          <p:cNvCxnSpPr>
            <a:cxnSpLocks noChangeShapeType="1"/>
            <a:stCxn id="68618" idx="6"/>
            <a:endCxn id="68615" idx="2"/>
          </p:cNvCxnSpPr>
          <p:nvPr/>
        </p:nvCxnSpPr>
        <p:spPr bwMode="auto">
          <a:xfrm flipV="1">
            <a:off x="48895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7" name="Text Box 18"/>
          <p:cNvSpPr txBox="1">
            <a:spLocks noChangeArrowheads="1"/>
          </p:cNvSpPr>
          <p:nvPr/>
        </p:nvSpPr>
        <p:spPr bwMode="auto">
          <a:xfrm rot="-2051310">
            <a:off x="3236913" y="1985963"/>
            <a:ext cx="6461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25%</a:t>
            </a:r>
          </a:p>
        </p:txBody>
      </p:sp>
      <p:sp>
        <p:nvSpPr>
          <p:cNvPr id="68628" name="Text Box 22"/>
          <p:cNvSpPr txBox="1">
            <a:spLocks noChangeArrowheads="1"/>
          </p:cNvSpPr>
          <p:nvPr/>
        </p:nvSpPr>
        <p:spPr bwMode="auto">
          <a:xfrm rot="-1136425">
            <a:off x="3322638" y="2452688"/>
            <a:ext cx="6461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25%</a:t>
            </a:r>
          </a:p>
        </p:txBody>
      </p:sp>
      <p:sp>
        <p:nvSpPr>
          <p:cNvPr id="68629" name="Text Box 23"/>
          <p:cNvSpPr txBox="1">
            <a:spLocks noChangeArrowheads="1"/>
          </p:cNvSpPr>
          <p:nvPr/>
        </p:nvSpPr>
        <p:spPr bwMode="auto">
          <a:xfrm rot="589470">
            <a:off x="3333750" y="2932113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25%</a:t>
            </a:r>
          </a:p>
        </p:txBody>
      </p:sp>
      <p:sp>
        <p:nvSpPr>
          <p:cNvPr id="68630" name="Text Box 24"/>
          <p:cNvSpPr txBox="1">
            <a:spLocks noChangeArrowheads="1"/>
          </p:cNvSpPr>
          <p:nvPr/>
        </p:nvSpPr>
        <p:spPr bwMode="auto">
          <a:xfrm rot="1941942">
            <a:off x="3257550" y="3484563"/>
            <a:ext cx="6461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25%</a:t>
            </a:r>
          </a:p>
        </p:txBody>
      </p:sp>
      <p:sp>
        <p:nvSpPr>
          <p:cNvPr id="68631" name="Text Box 27"/>
          <p:cNvSpPr txBox="1">
            <a:spLocks noChangeArrowheads="1"/>
          </p:cNvSpPr>
          <p:nvPr/>
        </p:nvSpPr>
        <p:spPr bwMode="auto">
          <a:xfrm rot="-741183">
            <a:off x="5175250" y="2911475"/>
            <a:ext cx="776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100%</a:t>
            </a:r>
          </a:p>
        </p:txBody>
      </p:sp>
      <p:sp>
        <p:nvSpPr>
          <p:cNvPr id="68632" name="Text Box 28"/>
          <p:cNvSpPr txBox="1">
            <a:spLocks noChangeArrowheads="1"/>
          </p:cNvSpPr>
          <p:nvPr/>
        </p:nvSpPr>
        <p:spPr bwMode="auto">
          <a:xfrm rot="-2202142">
            <a:off x="5186363" y="3425825"/>
            <a:ext cx="77628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100%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 rot="906936">
            <a:off x="5210175" y="2482850"/>
            <a:ext cx="776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100%</a:t>
            </a:r>
          </a:p>
        </p:txBody>
      </p:sp>
      <p:sp>
        <p:nvSpPr>
          <p:cNvPr id="68634" name="Text Box 25"/>
          <p:cNvSpPr txBox="1">
            <a:spLocks noChangeArrowheads="1"/>
          </p:cNvSpPr>
          <p:nvPr/>
        </p:nvSpPr>
        <p:spPr bwMode="auto">
          <a:xfrm rot="2338471">
            <a:off x="5318125" y="2081213"/>
            <a:ext cx="7762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100%</a:t>
            </a:r>
          </a:p>
        </p:txBody>
      </p:sp>
      <p:sp>
        <p:nvSpPr>
          <p:cNvPr id="68635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FABD849-DE8A-2649-BE2A-EF34E8E94219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ExOR Batching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03638"/>
            <a:ext cx="8458200" cy="2544762"/>
          </a:xfrm>
        </p:spPr>
        <p:txBody>
          <a:bodyPr/>
          <a:lstStyle/>
          <a:p>
            <a:r>
              <a:rPr lang="en-US" altLang="en-US" sz="2800"/>
              <a:t>Challenge: finding the closest node to have rx</a:t>
            </a:r>
            <a:r>
              <a:rPr lang="ja-JP" altLang="en-US" sz="2800"/>
              <a:t>’</a:t>
            </a:r>
            <a:r>
              <a:rPr lang="en-US" altLang="ja-JP" sz="2800"/>
              <a:t>d </a:t>
            </a:r>
          </a:p>
          <a:p>
            <a:r>
              <a:rPr lang="en-US" altLang="en-US" sz="2800"/>
              <a:t>Send batches of packets for efficiency</a:t>
            </a:r>
          </a:p>
          <a:p>
            <a:r>
              <a:rPr lang="en-US" altLang="en-US" sz="2800"/>
              <a:t>Node closest to the dst sends first</a:t>
            </a:r>
          </a:p>
          <a:p>
            <a:pPr lvl="1"/>
            <a:r>
              <a:rPr lang="en-US" altLang="en-US" sz="2400"/>
              <a:t>Other nodes listen, send remaining packets in turn</a:t>
            </a:r>
          </a:p>
          <a:p>
            <a:r>
              <a:rPr lang="en-US" altLang="en-US" sz="2800"/>
              <a:t>Repeat schedule until dst has whole batch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70659" name="Oval 4"/>
          <p:cNvSpPr>
            <a:spLocks noChangeArrowheads="1"/>
          </p:cNvSpPr>
          <p:nvPr/>
        </p:nvSpPr>
        <p:spPr bwMode="auto">
          <a:xfrm>
            <a:off x="12192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src</a:t>
            </a:r>
          </a:p>
        </p:txBody>
      </p:sp>
      <p:sp>
        <p:nvSpPr>
          <p:cNvPr id="70660" name="Oval 7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N3</a:t>
            </a:r>
          </a:p>
        </p:txBody>
      </p:sp>
      <p:sp>
        <p:nvSpPr>
          <p:cNvPr id="70661" name="Oval 8"/>
          <p:cNvSpPr>
            <a:spLocks noChangeArrowheads="1"/>
          </p:cNvSpPr>
          <p:nvPr/>
        </p:nvSpPr>
        <p:spPr bwMode="auto">
          <a:xfrm>
            <a:off x="72390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dst</a:t>
            </a:r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60198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N4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5791200" y="289560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66CC"/>
                </a:solidFill>
                <a:latin typeface="Myriad Roman" charset="0"/>
              </a:rPr>
              <a:t>tx:</a:t>
            </a:r>
            <a:r>
              <a:rPr lang="en-US" altLang="en-US" sz="2000">
                <a:solidFill>
                  <a:srgbClr val="FF0000"/>
                </a:solidFill>
                <a:latin typeface="Myriad Roman" charset="0"/>
              </a:rPr>
              <a:t> </a:t>
            </a:r>
            <a:r>
              <a:rPr lang="en-US" altLang="en-US" sz="2000">
                <a:latin typeface="Myriad Roman" charset="0"/>
              </a:rPr>
              <a:t>23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4572000" y="1905000"/>
            <a:ext cx="1180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0066CC"/>
                </a:solidFill>
                <a:latin typeface="Myriad Roman" charset="0"/>
              </a:rPr>
              <a:t>tx</a:t>
            </a:r>
            <a:r>
              <a:rPr lang="en-US" altLang="en-US" sz="2000" dirty="0">
                <a:solidFill>
                  <a:srgbClr val="0066CC"/>
                </a:solidFill>
                <a:latin typeface="Myriad Roman" charset="0"/>
              </a:rPr>
              <a:t>:</a:t>
            </a:r>
            <a:r>
              <a:rPr lang="en-US" altLang="en-US" sz="2000" dirty="0">
                <a:solidFill>
                  <a:srgbClr val="FF0000"/>
                </a:solidFill>
                <a:latin typeface="Myriad Roman" charset="0"/>
              </a:rPr>
              <a:t> </a:t>
            </a:r>
            <a:r>
              <a:rPr lang="en-US" altLang="en-US" sz="2000" dirty="0">
                <a:latin typeface="Myriad Roman" charset="0"/>
              </a:rPr>
              <a:t>57 -23</a:t>
            </a:r>
          </a:p>
          <a:p>
            <a:pPr eaLnBrk="1" hangingPunct="1"/>
            <a:r>
              <a:rPr lang="en-US" altLang="en-US" sz="2000" dirty="0">
                <a:latin typeface="Myriad Roman" charset="0"/>
              </a:rPr>
              <a:t>      </a:t>
            </a:r>
            <a:r>
              <a:rPr lang="en-US" altLang="en-US" dirty="0" smtClean="0">
                <a:sym typeface="Symbol" charset="2"/>
              </a:rPr>
              <a:t>≅</a:t>
            </a:r>
            <a:r>
              <a:rPr lang="en-US" altLang="en-US" sz="2000" dirty="0" smtClean="0">
                <a:latin typeface="Myriad Roman" charset="0"/>
              </a:rPr>
              <a:t> </a:t>
            </a:r>
            <a:r>
              <a:rPr lang="en-US" altLang="en-US" sz="2000" dirty="0">
                <a:latin typeface="Myriad Roman" charset="0"/>
              </a:rPr>
              <a:t>24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971800" y="2892425"/>
            <a:ext cx="864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0066CC"/>
                </a:solidFill>
                <a:latin typeface="Myriad Roman" charset="0"/>
              </a:rPr>
              <a:t>tx</a:t>
            </a:r>
            <a:r>
              <a:rPr lang="en-US" altLang="en-US" sz="2000" dirty="0">
                <a:solidFill>
                  <a:srgbClr val="0066CC"/>
                </a:solidFill>
                <a:latin typeface="Myriad Roman" charset="0"/>
              </a:rPr>
              <a:t>:</a:t>
            </a:r>
            <a:r>
              <a:rPr lang="en-US" altLang="en-US" sz="2000" dirty="0">
                <a:solidFill>
                  <a:srgbClr val="FF0000"/>
                </a:solidFill>
                <a:latin typeface="Myriad Roman" charset="0"/>
              </a:rPr>
              <a:t> </a:t>
            </a:r>
            <a:r>
              <a:rPr lang="en-US" altLang="en-US" dirty="0" smtClean="0">
                <a:sym typeface="Symbol" charset="2"/>
              </a:rPr>
              <a:t>≅</a:t>
            </a:r>
            <a:r>
              <a:rPr lang="en-US" altLang="en-US" sz="2000" dirty="0" smtClean="0">
                <a:latin typeface="Myriad Roman" charset="0"/>
              </a:rPr>
              <a:t> </a:t>
            </a:r>
            <a:r>
              <a:rPr lang="en-US" altLang="en-US" sz="2000" dirty="0">
                <a:latin typeface="Myriad Roman" charset="0"/>
              </a:rPr>
              <a:t>8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1828800" y="1905000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66CC"/>
                </a:solidFill>
                <a:latin typeface="Myriad Roman" charset="0"/>
              </a:rPr>
              <a:t>tx:</a:t>
            </a:r>
            <a:r>
              <a:rPr lang="en-US" altLang="en-US" sz="2000">
                <a:solidFill>
                  <a:srgbClr val="FF0000"/>
                </a:solidFill>
                <a:latin typeface="Myriad Roman" charset="0"/>
              </a:rPr>
              <a:t> </a:t>
            </a:r>
            <a:r>
              <a:rPr lang="en-US" altLang="en-US" sz="2000">
                <a:latin typeface="Myriad Roman" charset="0"/>
              </a:rPr>
              <a:t>100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71800" y="1447800"/>
            <a:ext cx="5573713" cy="1539875"/>
            <a:chOff x="1872" y="912"/>
            <a:chExt cx="3511" cy="970"/>
          </a:xfrm>
        </p:grpSpPr>
        <p:sp>
          <p:nvSpPr>
            <p:cNvPr id="70690" name="Text Box 11"/>
            <p:cNvSpPr txBox="1">
              <a:spLocks noChangeArrowheads="1"/>
            </p:cNvSpPr>
            <p:nvPr/>
          </p:nvSpPr>
          <p:spPr bwMode="auto">
            <a:xfrm>
              <a:off x="3648" y="1632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23</a:t>
              </a:r>
            </a:p>
          </p:txBody>
        </p:sp>
        <p:sp>
          <p:nvSpPr>
            <p:cNvPr id="70691" name="Text Box 12"/>
            <p:cNvSpPr txBox="1">
              <a:spLocks noChangeArrowheads="1"/>
            </p:cNvSpPr>
            <p:nvPr/>
          </p:nvSpPr>
          <p:spPr bwMode="auto">
            <a:xfrm>
              <a:off x="2880" y="1008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57</a:t>
              </a:r>
            </a:p>
          </p:txBody>
        </p:sp>
        <p:sp>
          <p:nvSpPr>
            <p:cNvPr id="70692" name="Text Box 13"/>
            <p:cNvSpPr txBox="1">
              <a:spLocks noChangeArrowheads="1"/>
            </p:cNvSpPr>
            <p:nvPr/>
          </p:nvSpPr>
          <p:spPr bwMode="auto">
            <a:xfrm>
              <a:off x="1872" y="1632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88</a:t>
              </a:r>
            </a:p>
          </p:txBody>
        </p:sp>
        <p:sp>
          <p:nvSpPr>
            <p:cNvPr id="70693" name="Text Box 19"/>
            <p:cNvSpPr txBox="1">
              <a:spLocks noChangeArrowheads="1"/>
            </p:cNvSpPr>
            <p:nvPr/>
          </p:nvSpPr>
          <p:spPr bwMode="auto">
            <a:xfrm>
              <a:off x="4217" y="912"/>
              <a:ext cx="3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0</a:t>
              </a:r>
            </a:p>
          </p:txBody>
        </p:sp>
        <p:sp>
          <p:nvSpPr>
            <p:cNvPr id="70694" name="Text Box 20"/>
            <p:cNvSpPr txBox="1">
              <a:spLocks noChangeArrowheads="1"/>
            </p:cNvSpPr>
            <p:nvPr/>
          </p:nvSpPr>
          <p:spPr bwMode="auto">
            <a:xfrm>
              <a:off x="4992" y="1200"/>
              <a:ext cx="3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0</a:t>
              </a:r>
            </a:p>
          </p:txBody>
        </p:sp>
      </p:grp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6705600" y="1736725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66CC"/>
                </a:solidFill>
                <a:latin typeface="Myriad Roman" charset="0"/>
              </a:rPr>
              <a:t>tx:</a:t>
            </a:r>
            <a:r>
              <a:rPr lang="en-US" altLang="en-US" sz="2000">
                <a:solidFill>
                  <a:srgbClr val="FF0000"/>
                </a:solidFill>
                <a:latin typeface="Myriad Roman" charset="0"/>
              </a:rPr>
              <a:t> </a:t>
            </a:r>
            <a:r>
              <a:rPr lang="en-US" altLang="en-US" sz="2000">
                <a:latin typeface="Myriad Roman" charset="0"/>
              </a:rPr>
              <a:t>0</a:t>
            </a: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5791200" y="1371600"/>
            <a:ext cx="1524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5029200" y="2438400"/>
            <a:ext cx="15240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3810000" y="1447800"/>
            <a:ext cx="1905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>
            <a:off x="2209800" y="2514600"/>
            <a:ext cx="2286000" cy="8524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911225" y="1852613"/>
            <a:ext cx="1822450" cy="9683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1824038" y="1925638"/>
            <a:ext cx="8771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0066CC"/>
                </a:solidFill>
                <a:latin typeface="Myriad Roman" charset="0"/>
              </a:rPr>
              <a:t>tx</a:t>
            </a:r>
            <a:r>
              <a:rPr lang="en-US" altLang="en-US" sz="2000" dirty="0">
                <a:solidFill>
                  <a:srgbClr val="0066CC"/>
                </a:solidFill>
                <a:latin typeface="Myriad Roman" charset="0"/>
              </a:rPr>
              <a:t>:</a:t>
            </a:r>
            <a:r>
              <a:rPr lang="en-US" altLang="en-US" sz="2000" dirty="0">
                <a:solidFill>
                  <a:srgbClr val="FF0000"/>
                </a:solidFill>
                <a:latin typeface="Myriad Roman" charset="0"/>
              </a:rPr>
              <a:t> </a:t>
            </a:r>
            <a:r>
              <a:rPr lang="en-US" altLang="en-US" dirty="0"/>
              <a:t>≅ </a:t>
            </a:r>
            <a:r>
              <a:rPr lang="en-US" altLang="en-US" sz="2000" dirty="0" smtClean="0">
                <a:latin typeface="Myriad Roman" charset="0"/>
              </a:rPr>
              <a:t>9</a:t>
            </a:r>
            <a:endParaRPr lang="en-US" altLang="en-US" sz="2000" dirty="0">
              <a:latin typeface="Myriad Roman" charset="0"/>
            </a:endParaRPr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5781675" y="1338263"/>
            <a:ext cx="1719263" cy="11414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7" name="Oval 5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N1</a:t>
            </a:r>
          </a:p>
        </p:txBody>
      </p:sp>
      <p:sp>
        <p:nvSpPr>
          <p:cNvPr id="70678" name="Oval 6"/>
          <p:cNvSpPr>
            <a:spLocks noChangeArrowheads="1"/>
          </p:cNvSpPr>
          <p:nvPr/>
        </p:nvSpPr>
        <p:spPr bwMode="auto">
          <a:xfrm>
            <a:off x="39624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N2</a:t>
            </a:r>
          </a:p>
        </p:txBody>
      </p:sp>
      <p:sp>
        <p:nvSpPr>
          <p:cNvPr id="70679" name="Slide Number Placeholder 3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B4C04B0-F7A5-ED44-9BB7-A13C6F007185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grpSp>
        <p:nvGrpSpPr>
          <p:cNvPr id="40" name="Group 33"/>
          <p:cNvGrpSpPr>
            <a:grpSpLocks/>
          </p:cNvGrpSpPr>
          <p:nvPr/>
        </p:nvGrpSpPr>
        <p:grpSpPr bwMode="auto">
          <a:xfrm>
            <a:off x="2932113" y="1150938"/>
            <a:ext cx="6211887" cy="2373312"/>
            <a:chOff x="1847" y="725"/>
            <a:chExt cx="3913" cy="1495"/>
          </a:xfrm>
        </p:grpSpPr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876" y="1028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4983" y="1159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211" y="725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3621" y="1626"/>
              <a:ext cx="77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1847" y="1618"/>
              <a:ext cx="676" cy="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3648" y="1632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53</a:t>
              </a: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2880" y="1008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85</a:t>
              </a: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1872" y="1632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99</a:t>
              </a:r>
            </a:p>
          </p:txBody>
        </p:sp>
        <p:sp>
          <p:nvSpPr>
            <p:cNvPr id="49" name="Text Box 42"/>
            <p:cNvSpPr txBox="1">
              <a:spLocks noChangeArrowheads="1"/>
            </p:cNvSpPr>
            <p:nvPr/>
          </p:nvSpPr>
          <p:spPr bwMode="auto">
            <a:xfrm>
              <a:off x="4217" y="912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40</a:t>
              </a:r>
            </a:p>
          </p:txBody>
        </p:sp>
        <p:sp>
          <p:nvSpPr>
            <p:cNvPr id="50" name="Text Box 43"/>
            <p:cNvSpPr txBox="1">
              <a:spLocks noChangeArrowheads="1"/>
            </p:cNvSpPr>
            <p:nvPr/>
          </p:nvSpPr>
          <p:spPr bwMode="auto">
            <a:xfrm>
              <a:off x="4992" y="1200"/>
              <a:ext cx="4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Myriad Roman" charset="0"/>
                </a:rPr>
                <a:t>rx: </a:t>
              </a:r>
              <a:r>
                <a:rPr lang="en-US" altLang="en-US" sz="2000">
                  <a:latin typeface="Myriad Roman" charset="0"/>
                </a:rPr>
                <a:t>22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30" grpId="0"/>
      <p:bldP spid="111631" grpId="0"/>
      <p:bldP spid="111632" grpId="0"/>
      <p:bldP spid="111633" grpId="0"/>
      <p:bldP spid="111637" grpId="0"/>
      <p:bldP spid="111641" grpId="0" animBg="1"/>
      <p:bldP spid="111641" grpId="1" animBg="1"/>
      <p:bldP spid="111642" grpId="0" animBg="1"/>
      <p:bldP spid="111642" grpId="1" animBg="1"/>
      <p:bldP spid="111643" grpId="0" animBg="1"/>
      <p:bldP spid="111643" grpId="1" animBg="1"/>
      <p:bldP spid="111644" grpId="0" animBg="1"/>
      <p:bldP spid="111644" grpId="1" animBg="1"/>
      <p:bldP spid="111646" grpId="0" animBg="1"/>
      <p:bldP spid="111646" grpId="1" animBg="1"/>
      <p:bldP spid="111648" grpId="0" animBg="1"/>
      <p:bldP spid="1116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Reliable Summaries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1782763"/>
          </a:xfrm>
        </p:spPr>
        <p:txBody>
          <a:bodyPr/>
          <a:lstStyle/>
          <a:p>
            <a:r>
              <a:rPr lang="en-US" altLang="en-US"/>
              <a:t>Repeat summaries in every data packet</a:t>
            </a:r>
          </a:p>
          <a:p>
            <a:r>
              <a:rPr lang="en-US" altLang="en-US"/>
              <a:t>Cumulative: what all previous nodes rx</a:t>
            </a:r>
            <a:r>
              <a:rPr lang="ja-JP" altLang="en-US"/>
              <a:t>’</a:t>
            </a:r>
            <a:r>
              <a:rPr lang="en-US" altLang="ja-JP"/>
              <a:t>d</a:t>
            </a:r>
          </a:p>
          <a:p>
            <a:r>
              <a:rPr lang="en-US" altLang="en-US"/>
              <a:t>This is a gossip mechanism for summaries</a:t>
            </a:r>
          </a:p>
          <a:p>
            <a:endParaRPr lang="en-US" altLang="en-US"/>
          </a:p>
        </p:txBody>
      </p:sp>
      <p:sp>
        <p:nvSpPr>
          <p:cNvPr id="72707" name="Oval 4"/>
          <p:cNvSpPr>
            <a:spLocks noChangeArrowheads="1"/>
          </p:cNvSpPr>
          <p:nvPr/>
        </p:nvSpPr>
        <p:spPr bwMode="auto">
          <a:xfrm>
            <a:off x="12192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src</a:t>
            </a:r>
          </a:p>
        </p:txBody>
      </p:sp>
      <p:sp>
        <p:nvSpPr>
          <p:cNvPr id="72708" name="Oval 5"/>
          <p:cNvSpPr>
            <a:spLocks noChangeArrowheads="1"/>
          </p:cNvSpPr>
          <p:nvPr/>
        </p:nvSpPr>
        <p:spPr bwMode="auto">
          <a:xfrm>
            <a:off x="23622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N1</a:t>
            </a:r>
          </a:p>
        </p:txBody>
      </p:sp>
      <p:sp>
        <p:nvSpPr>
          <p:cNvPr id="72709" name="Oval 6"/>
          <p:cNvSpPr>
            <a:spLocks noChangeArrowheads="1"/>
          </p:cNvSpPr>
          <p:nvPr/>
        </p:nvSpPr>
        <p:spPr bwMode="auto">
          <a:xfrm>
            <a:off x="39624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N2</a:t>
            </a:r>
          </a:p>
        </p:txBody>
      </p:sp>
      <p:sp>
        <p:nvSpPr>
          <p:cNvPr id="72710" name="Oval 7"/>
          <p:cNvSpPr>
            <a:spLocks noChangeArrowheads="1"/>
          </p:cNvSpPr>
          <p:nvPr/>
        </p:nvSpPr>
        <p:spPr bwMode="auto">
          <a:xfrm>
            <a:off x="51054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N3</a:t>
            </a:r>
          </a:p>
        </p:txBody>
      </p:sp>
      <p:sp>
        <p:nvSpPr>
          <p:cNvPr id="72711" name="Oval 8"/>
          <p:cNvSpPr>
            <a:spLocks noChangeArrowheads="1"/>
          </p:cNvSpPr>
          <p:nvPr/>
        </p:nvSpPr>
        <p:spPr bwMode="auto">
          <a:xfrm>
            <a:off x="72390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dst</a:t>
            </a:r>
          </a:p>
        </p:txBody>
      </p:sp>
      <p:sp>
        <p:nvSpPr>
          <p:cNvPr id="72712" name="Oval 9"/>
          <p:cNvSpPr>
            <a:spLocks noChangeArrowheads="1"/>
          </p:cNvSpPr>
          <p:nvPr/>
        </p:nvSpPr>
        <p:spPr bwMode="auto">
          <a:xfrm>
            <a:off x="60198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N4</a:t>
            </a:r>
          </a:p>
        </p:txBody>
      </p:sp>
      <p:sp>
        <p:nvSpPr>
          <p:cNvPr id="72713" name="Text Box 56"/>
          <p:cNvSpPr txBox="1">
            <a:spLocks noChangeArrowheads="1"/>
          </p:cNvSpPr>
          <p:nvPr/>
        </p:nvSpPr>
        <p:spPr bwMode="auto">
          <a:xfrm>
            <a:off x="4343400" y="3505200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CC"/>
                </a:solidFill>
                <a:latin typeface="Myriad Roman" charset="0"/>
              </a:rPr>
              <a:t>tx: {1, 6, 7 ... 91, 96, 99}</a:t>
            </a:r>
            <a:endParaRPr lang="en-US" altLang="en-US" sz="3200">
              <a:solidFill>
                <a:srgbClr val="0066CC"/>
              </a:solidFill>
              <a:latin typeface="Myriad Roman" charset="0"/>
            </a:endParaRPr>
          </a:p>
        </p:txBody>
      </p:sp>
      <p:sp>
        <p:nvSpPr>
          <p:cNvPr id="114745" name="Text Box 57"/>
          <p:cNvSpPr txBox="1">
            <a:spLocks noChangeArrowheads="1"/>
          </p:cNvSpPr>
          <p:nvPr/>
        </p:nvSpPr>
        <p:spPr bwMode="auto">
          <a:xfrm>
            <a:off x="3352800" y="1143000"/>
            <a:ext cx="459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CC"/>
                </a:solidFill>
                <a:latin typeface="Myriad Roman" charset="0"/>
              </a:rPr>
              <a:t>tx: {2, 4, 10 ... 97, 98}</a:t>
            </a:r>
            <a:endParaRPr lang="en-US" altLang="en-US" sz="3200">
              <a:solidFill>
                <a:srgbClr val="0066CC"/>
              </a:solidFill>
              <a:latin typeface="Myriad Roman" charset="0"/>
            </a:endParaRPr>
          </a:p>
          <a:p>
            <a:pPr eaLnBrk="1" hangingPunct="1"/>
            <a:r>
              <a:rPr lang="en-US" altLang="en-US">
                <a:latin typeface="Myriad Roman" charset="0"/>
              </a:rPr>
              <a:t>batch map:</a:t>
            </a:r>
            <a:r>
              <a:rPr lang="en-US" altLang="en-US" b="1">
                <a:latin typeface="Myriad Roman" charset="0"/>
              </a:rPr>
              <a:t> </a:t>
            </a:r>
            <a:r>
              <a:rPr lang="en-US" altLang="en-US">
                <a:latin typeface="Myriad Roman" charset="0"/>
              </a:rPr>
              <a:t>{</a:t>
            </a:r>
            <a:r>
              <a:rPr lang="en-US" altLang="en-US">
                <a:solidFill>
                  <a:schemeClr val="bg2"/>
                </a:solidFill>
                <a:latin typeface="Myriad Roman" charset="0"/>
              </a:rPr>
              <a:t>1,</a:t>
            </a:r>
            <a:r>
              <a:rPr lang="en-US" altLang="en-US" u="sng">
                <a:latin typeface="Myriad Roman" charset="0"/>
              </a:rPr>
              <a:t>2</a:t>
            </a:r>
            <a:r>
              <a:rPr lang="en-US" altLang="en-US">
                <a:solidFill>
                  <a:schemeClr val="bg2"/>
                </a:solidFill>
                <a:latin typeface="Myriad Roman" charset="0"/>
              </a:rPr>
              <a:t>,6, ... </a:t>
            </a:r>
            <a:r>
              <a:rPr lang="en-US" altLang="en-US" u="sng">
                <a:latin typeface="Myriad Roman" charset="0"/>
              </a:rPr>
              <a:t>97, 98</a:t>
            </a:r>
            <a:r>
              <a:rPr lang="en-US" altLang="en-US">
                <a:solidFill>
                  <a:schemeClr val="bg2"/>
                </a:solidFill>
                <a:latin typeface="Myriad Roman" charset="0"/>
              </a:rPr>
              <a:t>, 99</a:t>
            </a:r>
            <a:r>
              <a:rPr lang="en-US" altLang="en-US">
                <a:latin typeface="Myriad Roman" charset="0"/>
              </a:rPr>
              <a:t>}</a:t>
            </a:r>
          </a:p>
        </p:txBody>
      </p:sp>
      <p:sp>
        <p:nvSpPr>
          <p:cNvPr id="114746" name="Rectangle 58"/>
          <p:cNvSpPr>
            <a:spLocks noChangeArrowheads="1"/>
          </p:cNvSpPr>
          <p:nvPr/>
        </p:nvSpPr>
        <p:spPr bwMode="auto">
          <a:xfrm>
            <a:off x="4343400" y="3903663"/>
            <a:ext cx="4646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Myriad Roman" charset="0"/>
              </a:rPr>
              <a:t>batch map:</a:t>
            </a:r>
            <a:r>
              <a:rPr lang="en-US" altLang="en-US" b="1">
                <a:latin typeface="Myriad Roman" charset="0"/>
              </a:rPr>
              <a:t> </a:t>
            </a:r>
            <a:r>
              <a:rPr lang="en-US" altLang="en-US">
                <a:latin typeface="Myriad Roman" charset="0"/>
              </a:rPr>
              <a:t>{1, 6, 7 ... 91, 96, 99}</a:t>
            </a:r>
          </a:p>
        </p:txBody>
      </p:sp>
      <p:sp>
        <p:nvSpPr>
          <p:cNvPr id="72716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6A950B1-2A98-C540-B8C8-8E20B3DECAFC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745" grpId="0"/>
      <p:bldP spid="1147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Priority Ordering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4582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Goal: nodes </a:t>
            </a:r>
            <a:r>
              <a:rPr lang="ja-JP" altLang="en-US" sz="2800"/>
              <a:t>“</a:t>
            </a:r>
            <a:r>
              <a:rPr lang="en-US" altLang="ja-JP" sz="2800"/>
              <a:t>closest</a:t>
            </a:r>
            <a:r>
              <a:rPr lang="ja-JP" altLang="en-US" sz="2800"/>
              <a:t>”</a:t>
            </a:r>
            <a:r>
              <a:rPr lang="en-US" altLang="ja-JP" sz="2800"/>
              <a:t> to the destination send first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Sort by ETX metric to dst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Nodes periodically flood ETX </a:t>
            </a:r>
            <a:r>
              <a:rPr lang="ja-JP" altLang="en-US" sz="2400"/>
              <a:t>“</a:t>
            </a:r>
            <a:r>
              <a:rPr lang="en-US" altLang="ja-JP" sz="2400"/>
              <a:t>link state</a:t>
            </a:r>
            <a:r>
              <a:rPr lang="ja-JP" altLang="en-US" sz="2400"/>
              <a:t>”</a:t>
            </a:r>
            <a:r>
              <a:rPr lang="en-US" altLang="ja-JP" sz="2400"/>
              <a:t> measurements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Path ETX is weighted shortest path (Dijkstra</a:t>
            </a:r>
            <a:r>
              <a:rPr lang="ja-JP" altLang="en-US" sz="2400"/>
              <a:t>’</a:t>
            </a:r>
            <a:r>
              <a:rPr lang="en-US" altLang="ja-JP" sz="2400"/>
              <a:t>s algorithm)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Source sorts, includes list in ExOR header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74755" name="Oval 4"/>
          <p:cNvSpPr>
            <a:spLocks noChangeArrowheads="1"/>
          </p:cNvSpPr>
          <p:nvPr/>
        </p:nvSpPr>
        <p:spPr bwMode="auto">
          <a:xfrm>
            <a:off x="12192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src</a:t>
            </a:r>
          </a:p>
        </p:txBody>
      </p:sp>
      <p:sp>
        <p:nvSpPr>
          <p:cNvPr id="74756" name="Oval 5"/>
          <p:cNvSpPr>
            <a:spLocks noChangeArrowheads="1"/>
          </p:cNvSpPr>
          <p:nvPr/>
        </p:nvSpPr>
        <p:spPr bwMode="auto">
          <a:xfrm>
            <a:off x="23622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N1</a:t>
            </a:r>
          </a:p>
        </p:txBody>
      </p:sp>
      <p:sp>
        <p:nvSpPr>
          <p:cNvPr id="74757" name="Oval 6"/>
          <p:cNvSpPr>
            <a:spLocks noChangeArrowheads="1"/>
          </p:cNvSpPr>
          <p:nvPr/>
        </p:nvSpPr>
        <p:spPr bwMode="auto">
          <a:xfrm>
            <a:off x="39624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N2</a:t>
            </a:r>
          </a:p>
        </p:txBody>
      </p:sp>
      <p:sp>
        <p:nvSpPr>
          <p:cNvPr id="74758" name="Oval 7"/>
          <p:cNvSpPr>
            <a:spLocks noChangeArrowheads="1"/>
          </p:cNvSpPr>
          <p:nvPr/>
        </p:nvSpPr>
        <p:spPr bwMode="auto">
          <a:xfrm>
            <a:off x="5105400" y="28479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N3</a:t>
            </a:r>
          </a:p>
        </p:txBody>
      </p:sp>
      <p:sp>
        <p:nvSpPr>
          <p:cNvPr id="74759" name="Oval 8"/>
          <p:cNvSpPr>
            <a:spLocks noChangeArrowheads="1"/>
          </p:cNvSpPr>
          <p:nvPr/>
        </p:nvSpPr>
        <p:spPr bwMode="auto">
          <a:xfrm>
            <a:off x="7239000" y="2314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dst</a:t>
            </a:r>
          </a:p>
        </p:txBody>
      </p:sp>
      <p:sp>
        <p:nvSpPr>
          <p:cNvPr id="74760" name="Oval 9"/>
          <p:cNvSpPr>
            <a:spLocks noChangeArrowheads="1"/>
          </p:cNvSpPr>
          <p:nvPr/>
        </p:nvSpPr>
        <p:spPr bwMode="auto">
          <a:xfrm>
            <a:off x="6019800" y="19335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N4</a:t>
            </a:r>
          </a:p>
        </p:txBody>
      </p:sp>
      <p:sp>
        <p:nvSpPr>
          <p:cNvPr id="7476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5306026-6A20-314D-B794-E8B1008AB35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60" name="Cloud"/>
          <p:cNvSpPr>
            <a:spLocks noChangeAspect="1" noEditPoints="1" noChangeArrowheads="1"/>
          </p:cNvSpPr>
          <p:nvPr/>
        </p:nvSpPr>
        <p:spPr bwMode="auto">
          <a:xfrm>
            <a:off x="7239000" y="1447800"/>
            <a:ext cx="1752600" cy="1174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ExOR with TCP</a:t>
            </a:r>
          </a:p>
        </p:txBody>
      </p:sp>
      <p:sp>
        <p:nvSpPr>
          <p:cNvPr id="76803" name="Rectangle 71"/>
          <p:cNvSpPr>
            <a:spLocks noChangeArrowheads="1"/>
          </p:cNvSpPr>
          <p:nvPr/>
        </p:nvSpPr>
        <p:spPr bwMode="auto">
          <a:xfrm>
            <a:off x="6415088" y="3081338"/>
            <a:ext cx="850900" cy="1522412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Rectangle 68"/>
          <p:cNvSpPr>
            <a:spLocks noChangeArrowheads="1"/>
          </p:cNvSpPr>
          <p:nvPr/>
        </p:nvSpPr>
        <p:spPr bwMode="auto">
          <a:xfrm>
            <a:off x="1600200" y="2762250"/>
            <a:ext cx="1011238" cy="746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600200" y="2743200"/>
            <a:ext cx="79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Node</a:t>
            </a:r>
          </a:p>
        </p:txBody>
      </p:sp>
      <p:cxnSp>
        <p:nvCxnSpPr>
          <p:cNvPr id="76806" name="AutoShape 7"/>
          <p:cNvCxnSpPr>
            <a:cxnSpLocks noChangeShapeType="1"/>
          </p:cNvCxnSpPr>
          <p:nvPr/>
        </p:nvCxnSpPr>
        <p:spPr bwMode="auto">
          <a:xfrm>
            <a:off x="3292475" y="4222750"/>
            <a:ext cx="893763" cy="2968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7" name="AutoShape 8"/>
          <p:cNvCxnSpPr>
            <a:cxnSpLocks noChangeShapeType="1"/>
          </p:cNvCxnSpPr>
          <p:nvPr/>
        </p:nvCxnSpPr>
        <p:spPr bwMode="auto">
          <a:xfrm flipV="1">
            <a:off x="4497388" y="4222750"/>
            <a:ext cx="892175" cy="2968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8" name="AutoShape 9"/>
          <p:cNvCxnSpPr>
            <a:cxnSpLocks noChangeShapeType="1"/>
          </p:cNvCxnSpPr>
          <p:nvPr/>
        </p:nvCxnSpPr>
        <p:spPr bwMode="auto">
          <a:xfrm>
            <a:off x="3781425" y="3743325"/>
            <a:ext cx="454025" cy="6667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9" name="AutoShape 10"/>
          <p:cNvCxnSpPr>
            <a:cxnSpLocks noChangeShapeType="1"/>
          </p:cNvCxnSpPr>
          <p:nvPr/>
        </p:nvCxnSpPr>
        <p:spPr bwMode="auto">
          <a:xfrm>
            <a:off x="3341688" y="4110038"/>
            <a:ext cx="1998662" cy="0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11"/>
          <p:cNvCxnSpPr>
            <a:cxnSpLocks noChangeShapeType="1"/>
          </p:cNvCxnSpPr>
          <p:nvPr/>
        </p:nvCxnSpPr>
        <p:spPr bwMode="auto">
          <a:xfrm flipV="1">
            <a:off x="3292475" y="3700463"/>
            <a:ext cx="384175" cy="2984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12"/>
          <p:cNvCxnSpPr>
            <a:cxnSpLocks noChangeShapeType="1"/>
          </p:cNvCxnSpPr>
          <p:nvPr/>
        </p:nvCxnSpPr>
        <p:spPr bwMode="auto">
          <a:xfrm>
            <a:off x="3938588" y="3589338"/>
            <a:ext cx="768350" cy="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13"/>
          <p:cNvCxnSpPr>
            <a:cxnSpLocks noChangeShapeType="1"/>
          </p:cNvCxnSpPr>
          <p:nvPr/>
        </p:nvCxnSpPr>
        <p:spPr bwMode="auto">
          <a:xfrm>
            <a:off x="4968875" y="3700463"/>
            <a:ext cx="420688" cy="2984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14"/>
          <p:cNvCxnSpPr>
            <a:cxnSpLocks noChangeShapeType="1"/>
          </p:cNvCxnSpPr>
          <p:nvPr/>
        </p:nvCxnSpPr>
        <p:spPr bwMode="auto">
          <a:xfrm flipH="1" flipV="1">
            <a:off x="3887788" y="3700463"/>
            <a:ext cx="1452562" cy="409575"/>
          </a:xfrm>
          <a:prstGeom prst="straightConnector1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4" name="Oval 15"/>
          <p:cNvSpPr>
            <a:spLocks noChangeArrowheads="1"/>
          </p:cNvSpPr>
          <p:nvPr/>
        </p:nvSpPr>
        <p:spPr bwMode="auto">
          <a:xfrm>
            <a:off x="3633788" y="3440113"/>
            <a:ext cx="296862" cy="298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2000">
              <a:latin typeface="Myriad Roman" charset="0"/>
            </a:endParaRP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4192588" y="4370388"/>
            <a:ext cx="296862" cy="298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2000">
              <a:latin typeface="Myriad Roman" charset="0"/>
            </a:endParaRPr>
          </a:p>
        </p:txBody>
      </p:sp>
      <p:sp>
        <p:nvSpPr>
          <p:cNvPr id="76816" name="Oval 17"/>
          <p:cNvSpPr>
            <a:spLocks noChangeArrowheads="1"/>
          </p:cNvSpPr>
          <p:nvPr/>
        </p:nvSpPr>
        <p:spPr bwMode="auto">
          <a:xfrm>
            <a:off x="3036888" y="3960813"/>
            <a:ext cx="298450" cy="298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2000">
              <a:latin typeface="Myriad Roman" charset="0"/>
            </a:endParaRPr>
          </a:p>
        </p:txBody>
      </p:sp>
      <p:sp>
        <p:nvSpPr>
          <p:cNvPr id="76817" name="Oval 18"/>
          <p:cNvSpPr>
            <a:spLocks noChangeArrowheads="1"/>
          </p:cNvSpPr>
          <p:nvPr/>
        </p:nvSpPr>
        <p:spPr bwMode="auto">
          <a:xfrm>
            <a:off x="5346700" y="3960813"/>
            <a:ext cx="298450" cy="298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2000">
              <a:latin typeface="Myriad Roman" charset="0"/>
            </a:endParaRPr>
          </a:p>
        </p:txBody>
      </p:sp>
      <p:sp>
        <p:nvSpPr>
          <p:cNvPr id="76818" name="Oval 19"/>
          <p:cNvSpPr>
            <a:spLocks noChangeArrowheads="1"/>
          </p:cNvSpPr>
          <p:nvPr/>
        </p:nvSpPr>
        <p:spPr bwMode="auto">
          <a:xfrm>
            <a:off x="4713288" y="3440113"/>
            <a:ext cx="298450" cy="298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2000">
              <a:latin typeface="Myriad Roman" charset="0"/>
            </a:endParaRPr>
          </a:p>
        </p:txBody>
      </p:sp>
      <p:sp>
        <p:nvSpPr>
          <p:cNvPr id="76819" name="Rectangle 31"/>
          <p:cNvSpPr>
            <a:spLocks noChangeArrowheads="1"/>
          </p:cNvSpPr>
          <p:nvPr/>
        </p:nvSpPr>
        <p:spPr bwMode="auto">
          <a:xfrm>
            <a:off x="1706563" y="3081338"/>
            <a:ext cx="850900" cy="371475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0" name="Text Box 32"/>
          <p:cNvSpPr txBox="1">
            <a:spLocks noChangeArrowheads="1"/>
          </p:cNvSpPr>
          <p:nvPr/>
        </p:nvSpPr>
        <p:spPr bwMode="auto">
          <a:xfrm>
            <a:off x="1752600" y="3048000"/>
            <a:ext cx="83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Proxy</a:t>
            </a:r>
          </a:p>
        </p:txBody>
      </p:sp>
      <p:cxnSp>
        <p:nvCxnSpPr>
          <p:cNvPr id="76821" name="AutoShape 60"/>
          <p:cNvCxnSpPr>
            <a:cxnSpLocks noChangeShapeType="1"/>
            <a:endCxn id="76817" idx="6"/>
          </p:cNvCxnSpPr>
          <p:nvPr/>
        </p:nvCxnSpPr>
        <p:spPr bwMode="auto">
          <a:xfrm flipH="1">
            <a:off x="5657850" y="4110038"/>
            <a:ext cx="817563" cy="0"/>
          </a:xfrm>
          <a:prstGeom prst="straightConnector1">
            <a:avLst/>
          </a:prstGeom>
          <a:noFill/>
          <a:ln w="254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2" name="AutoShape 61"/>
          <p:cNvCxnSpPr>
            <a:cxnSpLocks noChangeShapeType="1"/>
            <a:stCxn id="76816" idx="2"/>
            <a:endCxn id="76804" idx="2"/>
          </p:cNvCxnSpPr>
          <p:nvPr/>
        </p:nvCxnSpPr>
        <p:spPr bwMode="auto">
          <a:xfrm rot="10800000">
            <a:off x="2105025" y="3516313"/>
            <a:ext cx="920750" cy="593725"/>
          </a:xfrm>
          <a:prstGeom prst="bentConnector2">
            <a:avLst/>
          </a:prstGeom>
          <a:noFill/>
          <a:ln w="25400">
            <a:solidFill>
              <a:srgbClr val="0066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3" name="Text Box 64"/>
          <p:cNvSpPr txBox="1">
            <a:spLocks noChangeArrowheads="1"/>
          </p:cNvSpPr>
          <p:nvPr/>
        </p:nvSpPr>
        <p:spPr bwMode="auto">
          <a:xfrm>
            <a:off x="5540375" y="3714750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Myriad Roman" charset="0"/>
              </a:rPr>
              <a:t>ExOR</a:t>
            </a:r>
          </a:p>
        </p:txBody>
      </p:sp>
      <p:sp>
        <p:nvSpPr>
          <p:cNvPr id="76824" name="Rectangle 69"/>
          <p:cNvSpPr>
            <a:spLocks noChangeArrowheads="1"/>
          </p:cNvSpPr>
          <p:nvPr/>
        </p:nvSpPr>
        <p:spPr bwMode="auto">
          <a:xfrm>
            <a:off x="6308725" y="2762250"/>
            <a:ext cx="1011238" cy="203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5" name="Text Box 70"/>
          <p:cNvSpPr txBox="1">
            <a:spLocks noChangeArrowheads="1"/>
          </p:cNvSpPr>
          <p:nvPr/>
        </p:nvSpPr>
        <p:spPr bwMode="auto">
          <a:xfrm>
            <a:off x="6310313" y="27432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latin typeface="Myriad Roman" charset="0"/>
              </a:rPr>
              <a:t>Gateway</a:t>
            </a:r>
          </a:p>
        </p:txBody>
      </p:sp>
      <p:sp>
        <p:nvSpPr>
          <p:cNvPr id="76826" name="Text Box 72"/>
          <p:cNvSpPr txBox="1">
            <a:spLocks noChangeArrowheads="1"/>
          </p:cNvSpPr>
          <p:nvPr/>
        </p:nvSpPr>
        <p:spPr bwMode="auto">
          <a:xfrm>
            <a:off x="6424613" y="3170238"/>
            <a:ext cx="841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Myriad Roman" charset="0"/>
              </a:rPr>
              <a:t>Web </a:t>
            </a:r>
          </a:p>
          <a:p>
            <a:pPr algn="ctr" eaLnBrk="1" hangingPunct="1"/>
            <a:r>
              <a:rPr lang="en-US" altLang="en-US" sz="2000">
                <a:latin typeface="Myriad Roman" charset="0"/>
              </a:rPr>
              <a:t>Proxy</a:t>
            </a:r>
          </a:p>
        </p:txBody>
      </p:sp>
      <p:sp>
        <p:nvSpPr>
          <p:cNvPr id="76827" name="Text Box 74"/>
          <p:cNvSpPr txBox="1">
            <a:spLocks noChangeArrowheads="1"/>
          </p:cNvSpPr>
          <p:nvPr/>
        </p:nvSpPr>
        <p:spPr bwMode="auto">
          <a:xfrm>
            <a:off x="685800" y="1908175"/>
            <a:ext cx="1268413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Client PC</a:t>
            </a:r>
          </a:p>
        </p:txBody>
      </p:sp>
      <p:sp>
        <p:nvSpPr>
          <p:cNvPr id="76828" name="Text Box 75"/>
          <p:cNvSpPr txBox="1">
            <a:spLocks noChangeArrowheads="1"/>
          </p:cNvSpPr>
          <p:nvPr/>
        </p:nvSpPr>
        <p:spPr bwMode="auto">
          <a:xfrm>
            <a:off x="7467600" y="1824038"/>
            <a:ext cx="1544638" cy="400050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Myriad Roman" charset="0"/>
              </a:rPr>
              <a:t>Web Server</a:t>
            </a:r>
          </a:p>
        </p:txBody>
      </p:sp>
      <p:cxnSp>
        <p:nvCxnSpPr>
          <p:cNvPr id="76829" name="AutoShape 77"/>
          <p:cNvCxnSpPr>
            <a:cxnSpLocks noChangeShapeType="1"/>
            <a:stCxn id="84060" idx="0"/>
            <a:endCxn id="76824" idx="0"/>
          </p:cNvCxnSpPr>
          <p:nvPr/>
        </p:nvCxnSpPr>
        <p:spPr bwMode="auto">
          <a:xfrm rot="10800000" flipV="1">
            <a:off x="6815138" y="2035175"/>
            <a:ext cx="428625" cy="717550"/>
          </a:xfrm>
          <a:prstGeom prst="curvedConnector2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0" name="AutoShape 78"/>
          <p:cNvCxnSpPr>
            <a:cxnSpLocks noChangeShapeType="1"/>
            <a:stCxn id="76804" idx="0"/>
            <a:endCxn id="76827" idx="3"/>
          </p:cNvCxnSpPr>
          <p:nvPr/>
        </p:nvCxnSpPr>
        <p:spPr bwMode="auto">
          <a:xfrm rot="16200000" flipV="1">
            <a:off x="1703388" y="2359025"/>
            <a:ext cx="654050" cy="152400"/>
          </a:xfrm>
          <a:prstGeom prst="curvedConnector2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133600" y="1892300"/>
            <a:ext cx="4648200" cy="2149475"/>
            <a:chOff x="1344" y="1238"/>
            <a:chExt cx="2928" cy="1354"/>
          </a:xfrm>
        </p:grpSpPr>
        <p:sp>
          <p:nvSpPr>
            <p:cNvPr id="76835" name="Text Box 83"/>
            <p:cNvSpPr txBox="1">
              <a:spLocks noChangeArrowheads="1"/>
            </p:cNvSpPr>
            <p:nvPr/>
          </p:nvSpPr>
          <p:spPr bwMode="auto">
            <a:xfrm>
              <a:off x="1582" y="1238"/>
              <a:ext cx="3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Myriad Roman" charset="0"/>
                </a:rPr>
                <a:t>TCP</a:t>
              </a:r>
            </a:p>
          </p:txBody>
        </p:sp>
        <p:sp>
          <p:nvSpPr>
            <p:cNvPr id="76836" name="Text Box 84"/>
            <p:cNvSpPr txBox="1">
              <a:spLocks noChangeArrowheads="1"/>
            </p:cNvSpPr>
            <p:nvPr/>
          </p:nvSpPr>
          <p:spPr bwMode="auto">
            <a:xfrm>
              <a:off x="3648" y="1248"/>
              <a:ext cx="3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Myriad Roman" charset="0"/>
                </a:rPr>
                <a:t>TCP</a:t>
              </a:r>
            </a:p>
          </p:txBody>
        </p:sp>
        <p:sp>
          <p:nvSpPr>
            <p:cNvPr id="76837" name="Line 85"/>
            <p:cNvSpPr>
              <a:spLocks noChangeShapeType="1"/>
            </p:cNvSpPr>
            <p:nvPr/>
          </p:nvSpPr>
          <p:spPr bwMode="auto">
            <a:xfrm flipH="1">
              <a:off x="1344" y="1440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Line 86"/>
            <p:cNvSpPr>
              <a:spLocks noChangeShapeType="1"/>
            </p:cNvSpPr>
            <p:nvPr/>
          </p:nvSpPr>
          <p:spPr bwMode="auto">
            <a:xfrm>
              <a:off x="3984" y="148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Text Box 87"/>
            <p:cNvSpPr txBox="1">
              <a:spLocks noChangeArrowheads="1"/>
            </p:cNvSpPr>
            <p:nvPr/>
          </p:nvSpPr>
          <p:spPr bwMode="auto">
            <a:xfrm>
              <a:off x="1728" y="2016"/>
              <a:ext cx="17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Myriad Roman" charset="0"/>
                </a:rPr>
                <a:t>ExOR Batches (not TCP)</a:t>
              </a:r>
            </a:p>
          </p:txBody>
        </p:sp>
        <p:sp>
          <p:nvSpPr>
            <p:cNvPr id="76840" name="Line 88"/>
            <p:cNvSpPr>
              <a:spLocks noChangeShapeType="1"/>
            </p:cNvSpPr>
            <p:nvPr/>
          </p:nvSpPr>
          <p:spPr bwMode="auto">
            <a:xfrm flipH="1">
              <a:off x="1728" y="2256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58" name="Freeform 90"/>
          <p:cNvSpPr>
            <a:spLocks/>
          </p:cNvSpPr>
          <p:nvPr/>
        </p:nvSpPr>
        <p:spPr bwMode="auto">
          <a:xfrm>
            <a:off x="1752600" y="1882775"/>
            <a:ext cx="5791200" cy="2527300"/>
          </a:xfrm>
          <a:custGeom>
            <a:avLst/>
            <a:gdLst>
              <a:gd name="T0" fmla="*/ 2147483647 w 4080"/>
              <a:gd name="T1" fmla="*/ 2147483647 h 1592"/>
              <a:gd name="T2" fmla="*/ 2147483647 w 4080"/>
              <a:gd name="T3" fmla="*/ 2147483647 h 1592"/>
              <a:gd name="T4" fmla="*/ 2147483647 w 4080"/>
              <a:gd name="T5" fmla="*/ 2147483647 h 1592"/>
              <a:gd name="T6" fmla="*/ 2147483647 w 4080"/>
              <a:gd name="T7" fmla="*/ 2147483647 h 1592"/>
              <a:gd name="T8" fmla="*/ 2147483647 w 4080"/>
              <a:gd name="T9" fmla="*/ 2147483647 h 1592"/>
              <a:gd name="T10" fmla="*/ 0 w 4080"/>
              <a:gd name="T11" fmla="*/ 2147483647 h 1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0"/>
              <a:gd name="T19" fmla="*/ 0 h 1592"/>
              <a:gd name="T20" fmla="*/ 4080 w 4080"/>
              <a:gd name="T21" fmla="*/ 1592 h 1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0" h="1592">
                <a:moveTo>
                  <a:pt x="3840" y="112"/>
                </a:moveTo>
                <a:cubicBezTo>
                  <a:pt x="3740" y="228"/>
                  <a:pt x="3640" y="344"/>
                  <a:pt x="3600" y="544"/>
                </a:cubicBezTo>
                <a:cubicBezTo>
                  <a:pt x="3560" y="744"/>
                  <a:pt x="4080" y="1168"/>
                  <a:pt x="3600" y="1312"/>
                </a:cubicBezTo>
                <a:cubicBezTo>
                  <a:pt x="3120" y="1456"/>
                  <a:pt x="1296" y="1592"/>
                  <a:pt x="720" y="1408"/>
                </a:cubicBezTo>
                <a:cubicBezTo>
                  <a:pt x="144" y="1224"/>
                  <a:pt x="264" y="416"/>
                  <a:pt x="144" y="208"/>
                </a:cubicBezTo>
                <a:cubicBezTo>
                  <a:pt x="24" y="0"/>
                  <a:pt x="24" y="176"/>
                  <a:pt x="0" y="160"/>
                </a:cubicBezTo>
              </a:path>
            </a:pathLst>
          </a:custGeom>
          <a:noFill/>
          <a:ln w="635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457200" y="5410200"/>
            <a:ext cx="8229600" cy="563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Batching requires more packets than typical TCP window</a:t>
            </a:r>
          </a:p>
        </p:txBody>
      </p:sp>
      <p:sp>
        <p:nvSpPr>
          <p:cNvPr id="76834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2EF7BE8-2E44-0A4D-BA02-A25C21037755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38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Exploits radio properties, instead of hiding them</a:t>
            </a:r>
          </a:p>
          <a:p>
            <a:r>
              <a:rPr lang="en-US" altLang="en-US" sz="2800"/>
              <a:t>Scalability?</a:t>
            </a:r>
          </a:p>
          <a:p>
            <a:r>
              <a:rPr lang="en-US" altLang="en-US" sz="2800"/>
              <a:t>Parameters – 10%?</a:t>
            </a:r>
          </a:p>
          <a:p>
            <a:r>
              <a:rPr lang="en-US" altLang="en-US" sz="2800"/>
              <a:t>Overheads?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D5F5612-426E-8A4E-8FBA-1F39E7CBCDB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39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28850" y="2914650"/>
            <a:ext cx="4687888" cy="3284538"/>
            <a:chOff x="399011" y="2161309"/>
            <a:chExt cx="4688378" cy="3284440"/>
          </a:xfrm>
        </p:grpSpPr>
        <p:grpSp>
          <p:nvGrpSpPr>
            <p:cNvPr id="22572" name="Group 20"/>
            <p:cNvGrpSpPr>
              <a:grpSpLocks/>
            </p:cNvGrpSpPr>
            <p:nvPr/>
          </p:nvGrpSpPr>
          <p:grpSpPr bwMode="auto">
            <a:xfrm>
              <a:off x="399011" y="2161309"/>
              <a:ext cx="4688378" cy="3284440"/>
              <a:chOff x="0" y="894366"/>
              <a:chExt cx="6496050" cy="5249639"/>
            </a:xfrm>
          </p:grpSpPr>
          <p:grpSp>
            <p:nvGrpSpPr>
              <p:cNvPr id="22576" name="Group 7"/>
              <p:cNvGrpSpPr>
                <a:grpSpLocks/>
              </p:cNvGrpSpPr>
              <p:nvPr/>
            </p:nvGrpSpPr>
            <p:grpSpPr bwMode="auto">
              <a:xfrm>
                <a:off x="0" y="894366"/>
                <a:ext cx="6496050" cy="5249639"/>
                <a:chOff x="-152400" y="1527695"/>
                <a:chExt cx="6496050" cy="5261251"/>
              </a:xfrm>
            </p:grpSpPr>
            <p:pic>
              <p:nvPicPr>
                <p:cNvPr id="22582" name="Picture 3" descr="m24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52400" y="1527695"/>
                  <a:ext cx="6496050" cy="4525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8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3331522"/>
                  <a:ext cx="913259" cy="64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latin typeface="Calibri" charset="0"/>
                      <a:ea typeface="宋体" charset="-122"/>
                    </a:rPr>
                    <a:t>dbm</a:t>
                  </a:r>
                </a:p>
              </p:txBody>
            </p:sp>
            <p:sp>
              <p:nvSpPr>
                <p:cNvPr id="2258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628276" y="5655047"/>
                  <a:ext cx="1706945" cy="11338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ea typeface="宋体" charset="-122"/>
                    </a:rPr>
                    <a:t>Frequency</a:t>
                  </a:r>
                </a:p>
              </p:txBody>
            </p:sp>
            <p:sp>
              <p:nvSpPr>
                <p:cNvPr id="2258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7482" y="1660153"/>
                  <a:ext cx="724969" cy="64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latin typeface="Calibri" charset="0"/>
                      <a:ea typeface="宋体" charset="-122"/>
                    </a:rPr>
                    <a:t>-60</a:t>
                  </a:r>
                </a:p>
              </p:txBody>
            </p:sp>
            <p:sp>
              <p:nvSpPr>
                <p:cNvPr id="22586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5257800"/>
                  <a:ext cx="905103" cy="64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zh-CN" sz="2000">
                      <a:latin typeface="Calibri" charset="0"/>
                      <a:ea typeface="宋体" charset="-122"/>
                    </a:rPr>
                    <a:t>-100</a:t>
                  </a:r>
                </a:p>
              </p:txBody>
            </p:sp>
          </p:grpSp>
          <p:cxnSp>
            <p:nvCxnSpPr>
              <p:cNvPr id="57" name="Curved Connector 56"/>
              <p:cNvCxnSpPr/>
              <p:nvPr/>
            </p:nvCxnSpPr>
            <p:spPr>
              <a:xfrm rot="5400000" flipH="1" flipV="1">
                <a:off x="1714288" y="2869654"/>
                <a:ext cx="2438328" cy="38056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urved Connector 57"/>
              <p:cNvCxnSpPr/>
              <p:nvPr/>
            </p:nvCxnSpPr>
            <p:spPr>
              <a:xfrm rot="16200000" flipV="1">
                <a:off x="2132690" y="2983606"/>
                <a:ext cx="2514446" cy="228781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 rot="16200000" flipV="1">
                <a:off x="2743576" y="2526707"/>
                <a:ext cx="2590565" cy="12186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 rot="5400000" flipH="1" flipV="1">
                <a:off x="1303442" y="2765905"/>
                <a:ext cx="2496686" cy="681942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81" name="Rounded Rectangle 32"/>
              <p:cNvSpPr>
                <a:spLocks noChangeArrowheads="1"/>
              </p:cNvSpPr>
              <p:nvPr/>
            </p:nvSpPr>
            <p:spPr bwMode="auto">
              <a:xfrm>
                <a:off x="2159000" y="1319213"/>
                <a:ext cx="2038350" cy="465137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marL="381000" indent="-381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2000"/>
              </a:p>
            </p:txBody>
          </p:sp>
        </p:grpSp>
        <p:sp>
          <p:nvSpPr>
            <p:cNvPr id="22573" name="TextBox 42"/>
            <p:cNvSpPr txBox="1">
              <a:spLocks noChangeArrowheads="1"/>
            </p:cNvSpPr>
            <p:nvPr/>
          </p:nvSpPr>
          <p:spPr bwMode="auto">
            <a:xfrm>
              <a:off x="1890078" y="2388090"/>
              <a:ext cx="1465418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FF0000"/>
                  </a:solidFill>
                  <a:latin typeface="Calibri" charset="0"/>
                  <a:ea typeface="宋体" charset="-122"/>
                </a:rPr>
                <a:t>“White spaces”</a:t>
              </a:r>
            </a:p>
          </p:txBody>
        </p:sp>
        <p:sp>
          <p:nvSpPr>
            <p:cNvPr id="22574" name="TextBox 5"/>
            <p:cNvSpPr txBox="1">
              <a:spLocks noChangeArrowheads="1"/>
            </p:cNvSpPr>
            <p:nvPr/>
          </p:nvSpPr>
          <p:spPr bwMode="auto">
            <a:xfrm>
              <a:off x="883488" y="4742469"/>
              <a:ext cx="1160741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2000">
                  <a:ea typeface="宋体" charset="-122"/>
                </a:rPr>
                <a:t>470 MHz</a:t>
              </a:r>
            </a:p>
          </p:txBody>
        </p:sp>
        <p:sp>
          <p:nvSpPr>
            <p:cNvPr id="22575" name="TextBox 5"/>
            <p:cNvSpPr txBox="1">
              <a:spLocks noChangeArrowheads="1"/>
            </p:cNvSpPr>
            <p:nvPr/>
          </p:nvSpPr>
          <p:spPr bwMode="auto">
            <a:xfrm>
              <a:off x="3599746" y="4687080"/>
              <a:ext cx="1113147" cy="4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2000">
                  <a:latin typeface="Calibri" charset="0"/>
                  <a:ea typeface="宋体" charset="-122"/>
                </a:rPr>
                <a:t>700 MHz</a:t>
              </a:r>
            </a:p>
          </p:txBody>
        </p:sp>
      </p:grpSp>
      <p:sp>
        <p:nvSpPr>
          <p:cNvPr id="22530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What are White Spaces?</a:t>
            </a:r>
            <a:endParaRPr lang="en-US" altLang="en-US" sz="4400">
              <a:solidFill>
                <a:schemeClr val="accent1"/>
              </a:solidFill>
            </a:endParaRPr>
          </a:p>
        </p:txBody>
      </p:sp>
      <p:sp>
        <p:nvSpPr>
          <p:cNvPr id="22531" name="Content Placeholder 76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80338" cy="45259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7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BC557BA-6CC7-7D4E-8F45-96B407AB9BA4}" type="slidenum">
              <a:rPr lang="en-US" altLang="en-US" sz="1100">
                <a:solidFill>
                  <a:schemeClr val="tx2"/>
                </a:solidFill>
                <a:latin typeface="Arial Narrow" charset="0"/>
              </a:rPr>
              <a:pPr eaLnBrk="1" hangingPunct="1"/>
              <a:t>4</a:t>
            </a:fld>
            <a:endParaRPr lang="en-US" altLang="en-US" sz="11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700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228600" y="2668588"/>
            <a:ext cx="89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1">
                <a:latin typeface="Gill Sans MT" charset="0"/>
              </a:rPr>
              <a:t>0 </a:t>
            </a:r>
          </a:p>
          <a:p>
            <a:pPr algn="ctr" eaLnBrk="1" hangingPunct="1"/>
            <a:r>
              <a:rPr lang="en-US" altLang="en-US" sz="1800" i="1">
                <a:latin typeface="Gill Sans MT" charset="0"/>
              </a:rPr>
              <a:t>MHz</a:t>
            </a:r>
            <a:endParaRPr lang="en-US" altLang="en-US" sz="2800" i="1">
              <a:latin typeface="Gill Sans MT" charset="0"/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7200" y="2298700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8343900" y="2747963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i="1">
                <a:latin typeface="Gill Sans MT" charset="0"/>
              </a:rPr>
              <a:t>7000 </a:t>
            </a:r>
          </a:p>
          <a:p>
            <a:pPr algn="ctr" eaLnBrk="1" hangingPunct="1"/>
            <a:r>
              <a:rPr lang="en-US" altLang="en-US" sz="1600" i="1">
                <a:latin typeface="Gill Sans MT" charset="0"/>
              </a:rPr>
              <a:t>MHz</a:t>
            </a:r>
            <a:endParaRPr lang="en-US" altLang="en-US" i="1">
              <a:latin typeface="Gill Sans MT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57200" y="1628775"/>
            <a:ext cx="1790700" cy="628650"/>
            <a:chOff x="457200" y="1628775"/>
            <a:chExt cx="1790700" cy="628650"/>
          </a:xfrm>
        </p:grpSpPr>
        <p:pic>
          <p:nvPicPr>
            <p:cNvPr id="22565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66" name="Group 62"/>
            <p:cNvGrpSpPr>
              <a:grpSpLocks/>
            </p:cNvGrpSpPr>
            <p:nvPr/>
          </p:nvGrpSpPr>
          <p:grpSpPr bwMode="auto">
            <a:xfrm>
              <a:off x="1028700" y="1841658"/>
              <a:ext cx="1219200" cy="400110"/>
              <a:chOff x="1543050" y="2145327"/>
              <a:chExt cx="1219200" cy="400110"/>
            </a:xfrm>
          </p:grpSpPr>
          <p:sp>
            <p:nvSpPr>
              <p:cNvPr id="22567" name="Rectangle 54"/>
              <p:cNvSpPr>
                <a:spLocks noChangeArrowheads="1"/>
              </p:cNvSpPr>
              <p:nvPr/>
            </p:nvSpPr>
            <p:spPr bwMode="auto">
              <a:xfrm>
                <a:off x="1543050" y="2145169"/>
                <a:ext cx="1219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Gill Sans MT" charset="0"/>
                  </a:rPr>
                  <a:t>TV</a:t>
                </a:r>
                <a:endParaRPr lang="en-US" altLang="en-US" sz="4000">
                  <a:latin typeface="Gill Sans MT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8994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5943600" y="1657350"/>
            <a:ext cx="2171700" cy="579438"/>
            <a:chOff x="4972050" y="1657350"/>
            <a:chExt cx="2171700" cy="579953"/>
          </a:xfrm>
        </p:grpSpPr>
        <p:pic>
          <p:nvPicPr>
            <p:cNvPr id="22561" name="Picture 7" descr="untitl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62" name="Group 61"/>
            <p:cNvGrpSpPr>
              <a:grpSpLocks/>
            </p:cNvGrpSpPr>
            <p:nvPr/>
          </p:nvGrpSpPr>
          <p:grpSpPr bwMode="auto">
            <a:xfrm>
              <a:off x="5581650" y="1837193"/>
              <a:ext cx="1562100" cy="400110"/>
              <a:chOff x="7372350" y="3476555"/>
              <a:chExt cx="1562100" cy="400110"/>
            </a:xfrm>
          </p:grpSpPr>
          <p:sp>
            <p:nvSpPr>
              <p:cNvPr id="22563" name="Rectangle 11"/>
              <p:cNvSpPr>
                <a:spLocks noChangeArrowheads="1"/>
              </p:cNvSpPr>
              <p:nvPr/>
            </p:nvSpPr>
            <p:spPr bwMode="auto">
              <a:xfrm>
                <a:off x="7486650" y="3476260"/>
                <a:ext cx="1447800" cy="400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Gill Sans MT" charset="0"/>
                  </a:rPr>
                  <a:t>ISM (Wi-Fi)</a:t>
                </a:r>
                <a:endParaRPr lang="en-US" altLang="en-US" sz="4000">
                  <a:latin typeface="Gill Sans MT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195"/>
                <a:ext cx="171450" cy="17160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743200" y="2701925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700</a:t>
            </a:r>
            <a:endParaRPr lang="en-US" altLang="en-US" sz="32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43050" y="2701925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470</a:t>
            </a:r>
            <a:endParaRPr lang="en-US" altLang="en-US" sz="280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4345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2400</a:t>
            </a:r>
            <a:endParaRPr lang="en-US" altLang="en-US" sz="320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80085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5180</a:t>
            </a:r>
            <a:endParaRPr lang="en-US" altLang="en-US" sz="320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7210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2500</a:t>
            </a:r>
            <a:endParaRPr lang="en-US" altLang="en-US" sz="320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60095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5300</a:t>
            </a:r>
            <a:endParaRPr lang="en-US" altLang="en-US" sz="3200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457325" y="60960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                         are </a:t>
            </a:r>
            <a:r>
              <a:rPr lang="en-US" altLang="en-US" i="1"/>
              <a:t>Unoccupied</a:t>
            </a:r>
            <a:r>
              <a:rPr lang="en-US" altLang="en-US"/>
              <a:t> TV Channels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66800" y="6115050"/>
            <a:ext cx="22098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White Spaces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85750" y="268605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54-90</a:t>
            </a:r>
            <a:endParaRPr lang="en-US" altLang="en-US" sz="2800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00100" y="268605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170-216</a:t>
            </a:r>
            <a:endParaRPr lang="en-US" altLang="en-US" sz="2800"/>
          </a:p>
        </p:txBody>
      </p: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22557" name="Rectangle 80"/>
            <p:cNvSpPr>
              <a:spLocks noChangeArrowheads="1"/>
            </p:cNvSpPr>
            <p:nvPr/>
          </p:nvSpPr>
          <p:spPr bwMode="auto">
            <a:xfrm>
              <a:off x="3829050" y="1744663"/>
              <a:ext cx="1600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Gill Sans MT" charset="0"/>
                </a:rPr>
                <a:t>Wireless Mic  </a:t>
              </a:r>
              <a:endParaRPr lang="en-US" altLang="en-US" sz="4000">
                <a:latin typeface="Gill Sans MT" charset="0"/>
              </a:endParaRPr>
            </a:p>
          </p:txBody>
        </p:sp>
        <p:grpSp>
          <p:nvGrpSpPr>
            <p:cNvPr id="22558" name="Group 82"/>
            <p:cNvGrpSpPr>
              <a:grpSpLocks/>
            </p:cNvGrpSpPr>
            <p:nvPr/>
          </p:nvGrpSpPr>
          <p:grpSpPr bwMode="auto"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22559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</p:grp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5715000" y="2914650"/>
            <a:ext cx="3028950" cy="2027238"/>
            <a:chOff x="6115050" y="2857500"/>
            <a:chExt cx="3028950" cy="2026682"/>
          </a:xfrm>
        </p:grpSpPr>
        <p:pic>
          <p:nvPicPr>
            <p:cNvPr id="22555" name="Picture 62" descr="tes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2857500"/>
              <a:ext cx="302895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6" name="TextBox 74"/>
            <p:cNvSpPr txBox="1">
              <a:spLocks noChangeArrowheads="1"/>
            </p:cNvSpPr>
            <p:nvPr/>
          </p:nvSpPr>
          <p:spPr bwMode="auto">
            <a:xfrm>
              <a:off x="6343650" y="4514850"/>
              <a:ext cx="23666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TV Stations in America</a:t>
              </a: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85750" y="2787650"/>
            <a:ext cx="7277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lvl="1" eaLnBrk="1" hangingPunct="1"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50</a:t>
            </a:r>
            <a:r>
              <a:rPr lang="en-US" altLang="en-US"/>
              <a:t> TV Channels</a:t>
            </a:r>
          </a:p>
          <a:p>
            <a:pPr marL="0" lvl="1" eaLnBrk="1" hangingPunct="1"/>
            <a:endParaRPr lang="en-US" altLang="en-US"/>
          </a:p>
          <a:p>
            <a:pPr marL="0" lvl="1" eaLnBrk="1" hangingPunct="1">
              <a:buFont typeface="Arial" charset="0"/>
              <a:buChar char="•"/>
            </a:pPr>
            <a:r>
              <a:rPr lang="en-US" altLang="en-US"/>
              <a:t>Each channel is </a:t>
            </a:r>
            <a:r>
              <a:rPr lang="en-US" altLang="en-US" b="1" i="1">
                <a:solidFill>
                  <a:srgbClr val="FF0000"/>
                </a:solidFill>
              </a:rPr>
              <a:t>6 MHz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wide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85750" y="4549775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FCC Regulations*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2800" i="1"/>
              <a:t>Sense TV stations and Mics 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altLang="en-US" sz="2800" i="1"/>
              <a:t>Portable devices on channels 21 - 51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8" grpId="0"/>
      <p:bldP spid="49" grpId="0" animBg="1"/>
      <p:bldP spid="49" grpId="1" animBg="1"/>
      <p:bldP spid="50" grpId="0"/>
      <p:bldP spid="44" grpId="0"/>
      <p:bldP spid="44" grpId="1"/>
      <p:bldP spid="46" grpId="0"/>
      <p:bldP spid="46" grpId="1"/>
      <p:bldP spid="51" grpId="0"/>
      <p:bldP spid="51" grpId="1"/>
      <p:bldP spid="59" grpId="0"/>
      <p:bldP spid="59" grpId="1"/>
      <p:bldP spid="61" grpId="0"/>
      <p:bldP spid="61" grpId="1"/>
      <p:bldP spid="62" grpId="0"/>
      <p:bldP spid="62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/>
      <p:bldP spid="74" grpId="1"/>
      <p:bldP spid="78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MIMO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Opportunistic forwarding (ExOR)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Network coding (COPE)</a:t>
            </a:r>
          </a:p>
          <a:p>
            <a:endParaRPr lang="en-US" altLang="en-US"/>
          </a:p>
          <a:p>
            <a:r>
              <a:rPr lang="en-US" altLang="en-US"/>
              <a:t>Combining the two (MORE)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50B5E32-5480-9F40-8035-F912BED40D2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000"/>
              <a:t>Famous butterfly example: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300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300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300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30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000"/>
              <a:t>All links can send one message per unit of time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/>
              <a:t>Coding increases overall throughput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AAB13E1-7CAE-D945-A288-D2EA2D860B5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9103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Background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Bob and Alice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0302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990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8302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4114800" y="2452688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b="1">
                <a:ea typeface="SimSun" charset="-122"/>
              </a:rPr>
              <a:t>Relay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514600" y="3048000"/>
            <a:ext cx="4572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2" name="Rectangle 9"/>
          <p:cNvSpPr>
            <a:spLocks noChangeArrowheads="1"/>
          </p:cNvSpPr>
          <p:nvPr/>
        </p:nvSpPr>
        <p:spPr bwMode="auto">
          <a:xfrm>
            <a:off x="1447800" y="3886200"/>
            <a:ext cx="4572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3" name="Rectangle 10"/>
          <p:cNvSpPr>
            <a:spLocks noChangeArrowheads="1"/>
          </p:cNvSpPr>
          <p:nvPr/>
        </p:nvSpPr>
        <p:spPr bwMode="auto">
          <a:xfrm>
            <a:off x="7162800" y="3886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096000" y="3810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5146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029200" y="3048000"/>
            <a:ext cx="4572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0292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5029200" y="3657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2590800" y="3657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581400" y="3810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981200" y="4876800"/>
            <a:ext cx="4953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2800">
                <a:ea typeface="SimSun" charset="-122"/>
              </a:rPr>
              <a:t>Require 4 transmissions</a:t>
            </a:r>
          </a:p>
        </p:txBody>
      </p:sp>
      <p:sp>
        <p:nvSpPr>
          <p:cNvPr id="82962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DF0DE10-202A-8247-BA58-6C583D0CE72A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Background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Bob and Alice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10302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990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8302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4114800" y="2452688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b="1">
                <a:ea typeface="SimSun" charset="-122"/>
              </a:rPr>
              <a:t>Relay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14600" y="3048000"/>
            <a:ext cx="4572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6" name="Rectangle 9"/>
          <p:cNvSpPr>
            <a:spLocks noChangeArrowheads="1"/>
          </p:cNvSpPr>
          <p:nvPr/>
        </p:nvSpPr>
        <p:spPr bwMode="auto">
          <a:xfrm>
            <a:off x="1447800" y="3886200"/>
            <a:ext cx="4572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7" name="Rectangle 10"/>
          <p:cNvSpPr>
            <a:spLocks noChangeArrowheads="1"/>
          </p:cNvSpPr>
          <p:nvPr/>
        </p:nvSpPr>
        <p:spPr bwMode="auto">
          <a:xfrm>
            <a:off x="7162800" y="38862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096000" y="38100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5146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0292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5029200" y="3657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2590800" y="3657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981200" y="4876800"/>
            <a:ext cx="4953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2800">
                <a:ea typeface="SimSun" charset="-122"/>
              </a:rPr>
              <a:t>Require </a:t>
            </a:r>
            <a:r>
              <a:rPr lang="en-US" altLang="zh-CN" sz="2800" b="1">
                <a:ea typeface="SimSun" charset="-122"/>
              </a:rPr>
              <a:t>3</a:t>
            </a:r>
            <a:r>
              <a:rPr lang="en-US" altLang="zh-CN" sz="2800">
                <a:ea typeface="SimSun" charset="-122"/>
              </a:rPr>
              <a:t> transmissions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81400" y="3810000"/>
            <a:ext cx="457200" cy="304800"/>
            <a:chOff x="2256" y="2400"/>
            <a:chExt cx="288" cy="192"/>
          </a:xfrm>
        </p:grpSpPr>
        <p:sp>
          <p:nvSpPr>
            <p:cNvPr id="84004" name="Rectangle 17"/>
            <p:cNvSpPr>
              <a:spLocks noChangeArrowheads="1"/>
            </p:cNvSpPr>
            <p:nvPr/>
          </p:nvSpPr>
          <p:spPr bwMode="auto">
            <a:xfrm>
              <a:off x="2256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05" name="Rectangle 20"/>
            <p:cNvSpPr>
              <a:spLocks noChangeArrowheads="1"/>
            </p:cNvSpPr>
            <p:nvPr/>
          </p:nvSpPr>
          <p:spPr bwMode="auto">
            <a:xfrm>
              <a:off x="2400" y="2400"/>
              <a:ext cx="144" cy="19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029200" y="3048000"/>
            <a:ext cx="457200" cy="304800"/>
            <a:chOff x="2256" y="2400"/>
            <a:chExt cx="288" cy="192"/>
          </a:xfrm>
        </p:grpSpPr>
        <p:sp>
          <p:nvSpPr>
            <p:cNvPr id="84002" name="Rectangle 23"/>
            <p:cNvSpPr>
              <a:spLocks noChangeArrowheads="1"/>
            </p:cNvSpPr>
            <p:nvPr/>
          </p:nvSpPr>
          <p:spPr bwMode="auto">
            <a:xfrm>
              <a:off x="2256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03" name="Rectangle 24"/>
            <p:cNvSpPr>
              <a:spLocks noChangeArrowheads="1"/>
            </p:cNvSpPr>
            <p:nvPr/>
          </p:nvSpPr>
          <p:spPr bwMode="auto">
            <a:xfrm>
              <a:off x="2400" y="2400"/>
              <a:ext cx="144" cy="19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3986" name="Oval 25"/>
          <p:cNvSpPr>
            <a:spLocks noChangeArrowheads="1"/>
          </p:cNvSpPr>
          <p:nvPr/>
        </p:nvSpPr>
        <p:spPr bwMode="auto">
          <a:xfrm>
            <a:off x="4191000" y="3810000"/>
            <a:ext cx="6096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accent2"/>
                </a:solidFill>
                <a:latin typeface="Arial Black" charset="0"/>
                <a:ea typeface="SimSun" charset="-122"/>
              </a:rPr>
              <a:t>XOR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47800" y="4495800"/>
            <a:ext cx="457200" cy="304800"/>
            <a:chOff x="2256" y="2400"/>
            <a:chExt cx="288" cy="192"/>
          </a:xfrm>
        </p:grpSpPr>
        <p:sp>
          <p:nvSpPr>
            <p:cNvPr id="84000" name="Rectangle 27"/>
            <p:cNvSpPr>
              <a:spLocks noChangeArrowheads="1"/>
            </p:cNvSpPr>
            <p:nvPr/>
          </p:nvSpPr>
          <p:spPr bwMode="auto">
            <a:xfrm>
              <a:off x="2256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001" name="Rectangle 28"/>
            <p:cNvSpPr>
              <a:spLocks noChangeArrowheads="1"/>
            </p:cNvSpPr>
            <p:nvPr/>
          </p:nvSpPr>
          <p:spPr bwMode="auto">
            <a:xfrm>
              <a:off x="2400" y="2400"/>
              <a:ext cx="144" cy="19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62800" y="4495800"/>
            <a:ext cx="457200" cy="304800"/>
            <a:chOff x="2256" y="2400"/>
            <a:chExt cx="288" cy="192"/>
          </a:xfrm>
        </p:grpSpPr>
        <p:sp>
          <p:nvSpPr>
            <p:cNvPr id="83998" name="Rectangle 30"/>
            <p:cNvSpPr>
              <a:spLocks noChangeArrowheads="1"/>
            </p:cNvSpPr>
            <p:nvPr/>
          </p:nvSpPr>
          <p:spPr bwMode="auto">
            <a:xfrm>
              <a:off x="2256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999" name="Rectangle 31"/>
            <p:cNvSpPr>
              <a:spLocks noChangeArrowheads="1"/>
            </p:cNvSpPr>
            <p:nvPr/>
          </p:nvSpPr>
          <p:spPr bwMode="auto">
            <a:xfrm>
              <a:off x="2400" y="2400"/>
              <a:ext cx="144" cy="19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7086600" y="4114800"/>
            <a:ext cx="6096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accent2"/>
                </a:solidFill>
                <a:latin typeface="Arial Black" charset="0"/>
                <a:ea typeface="SimSun" charset="-122"/>
              </a:rPr>
              <a:t>XOR</a:t>
            </a: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1371600" y="4114800"/>
            <a:ext cx="6096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accent2"/>
                </a:solidFill>
                <a:latin typeface="Arial Black" charset="0"/>
                <a:ea typeface="SimSun" charset="-122"/>
              </a:rPr>
              <a:t>XOR</a:t>
            </a:r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1600200" y="4953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1752600" y="4953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7315200" y="4953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7467600" y="4953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1447800" y="5257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7162800" y="5257800"/>
            <a:ext cx="457200" cy="3048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97" name="Slide Number Placeholder 3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899E748-C7AE-784F-BED0-5BD0EBBA8F61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3" grpId="0" animBg="1"/>
      <p:bldP spid="13324" grpId="0" animBg="1"/>
      <p:bldP spid="13326" grpId="0" animBg="1"/>
      <p:bldP spid="13327" grpId="0" animBg="1"/>
      <p:bldP spid="13328" grpId="0" animBg="1"/>
      <p:bldP spid="13330" grpId="0" animBg="1"/>
      <p:bldP spid="13344" grpId="0"/>
      <p:bldP spid="13345" grpId="0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Coding Gain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Coding gain = 4/3</a:t>
            </a:r>
          </a:p>
        </p:txBody>
      </p:sp>
      <p:sp>
        <p:nvSpPr>
          <p:cNvPr id="86019" name="Oval 4"/>
          <p:cNvSpPr>
            <a:spLocks noChangeArrowheads="1"/>
          </p:cNvSpPr>
          <p:nvPr/>
        </p:nvSpPr>
        <p:spPr bwMode="auto">
          <a:xfrm>
            <a:off x="685800" y="3810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0" name="Oval 5"/>
          <p:cNvSpPr>
            <a:spLocks noChangeArrowheads="1"/>
          </p:cNvSpPr>
          <p:nvPr/>
        </p:nvSpPr>
        <p:spPr bwMode="auto">
          <a:xfrm>
            <a:off x="3810000" y="3733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Oval 6"/>
          <p:cNvSpPr>
            <a:spLocks noChangeArrowheads="1"/>
          </p:cNvSpPr>
          <p:nvPr/>
        </p:nvSpPr>
        <p:spPr bwMode="auto">
          <a:xfrm>
            <a:off x="6934200" y="3733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>
            <a:off x="1447800" y="4114800"/>
            <a:ext cx="2362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4572000" y="4114800"/>
            <a:ext cx="2362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9"/>
          <p:cNvSpPr>
            <a:spLocks noChangeShapeType="1"/>
          </p:cNvSpPr>
          <p:nvPr/>
        </p:nvSpPr>
        <p:spPr bwMode="auto">
          <a:xfrm flipH="1">
            <a:off x="4572000" y="4267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 flipH="1">
            <a:off x="1447800" y="4267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1600200" y="3352800"/>
            <a:ext cx="533400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3886200" y="3276600"/>
            <a:ext cx="533400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6248400" y="4419600"/>
            <a:ext cx="533400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9" name="Text Box 14"/>
          <p:cNvSpPr txBox="1">
            <a:spLocks noChangeArrowheads="1"/>
          </p:cNvSpPr>
          <p:nvPr/>
        </p:nvSpPr>
        <p:spPr bwMode="auto">
          <a:xfrm>
            <a:off x="1660525" y="2860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86030" name="Text Box 15"/>
          <p:cNvSpPr txBox="1">
            <a:spLocks noChangeArrowheads="1"/>
          </p:cNvSpPr>
          <p:nvPr/>
        </p:nvSpPr>
        <p:spPr bwMode="auto">
          <a:xfrm>
            <a:off x="3870325" y="2784475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1+3</a:t>
            </a:r>
          </a:p>
        </p:txBody>
      </p:sp>
      <p:sp>
        <p:nvSpPr>
          <p:cNvPr id="86031" name="Text Box 16"/>
          <p:cNvSpPr txBox="1">
            <a:spLocks noChangeArrowheads="1"/>
          </p:cNvSpPr>
          <p:nvPr/>
        </p:nvSpPr>
        <p:spPr bwMode="auto">
          <a:xfrm>
            <a:off x="6232525" y="4765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86032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AD5F436-0B95-FE42-840F-22B356E2EACF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Throughput Improvement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UDP throughput improvement ~ a factor 2 &gt; 4/3 coding gain</a:t>
            </a:r>
          </a:p>
        </p:txBody>
      </p:sp>
      <p:sp>
        <p:nvSpPr>
          <p:cNvPr id="87043" name="Oval 4"/>
          <p:cNvSpPr>
            <a:spLocks noChangeArrowheads="1"/>
          </p:cNvSpPr>
          <p:nvPr/>
        </p:nvSpPr>
        <p:spPr bwMode="auto">
          <a:xfrm>
            <a:off x="685800" y="3810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>
            <a:off x="3810000" y="3733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5" name="Oval 6"/>
          <p:cNvSpPr>
            <a:spLocks noChangeArrowheads="1"/>
          </p:cNvSpPr>
          <p:nvPr/>
        </p:nvSpPr>
        <p:spPr bwMode="auto">
          <a:xfrm>
            <a:off x="6934200" y="3733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>
            <a:off x="1447800" y="4114800"/>
            <a:ext cx="2362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4572000" y="4114800"/>
            <a:ext cx="2362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 flipH="1">
            <a:off x="4572000" y="4267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10"/>
          <p:cNvSpPr>
            <a:spLocks noChangeShapeType="1"/>
          </p:cNvSpPr>
          <p:nvPr/>
        </p:nvSpPr>
        <p:spPr bwMode="auto">
          <a:xfrm flipH="1">
            <a:off x="1447800" y="4267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Rectangle 11"/>
          <p:cNvSpPr>
            <a:spLocks noChangeArrowheads="1"/>
          </p:cNvSpPr>
          <p:nvPr/>
        </p:nvSpPr>
        <p:spPr bwMode="auto">
          <a:xfrm>
            <a:off x="1600200" y="3352800"/>
            <a:ext cx="533400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1" name="Rectangle 12"/>
          <p:cNvSpPr>
            <a:spLocks noChangeArrowheads="1"/>
          </p:cNvSpPr>
          <p:nvPr/>
        </p:nvSpPr>
        <p:spPr bwMode="auto">
          <a:xfrm>
            <a:off x="3886200" y="3276600"/>
            <a:ext cx="533400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2" name="Rectangle 13"/>
          <p:cNvSpPr>
            <a:spLocks noChangeArrowheads="1"/>
          </p:cNvSpPr>
          <p:nvPr/>
        </p:nvSpPr>
        <p:spPr bwMode="auto">
          <a:xfrm>
            <a:off x="6248400" y="4419600"/>
            <a:ext cx="533400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660525" y="2860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3870325" y="2784475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1+3</a:t>
            </a:r>
          </a:p>
        </p:txBody>
      </p:sp>
      <p:sp>
        <p:nvSpPr>
          <p:cNvPr id="87055" name="Text Box 16"/>
          <p:cNvSpPr txBox="1">
            <a:spLocks noChangeArrowheads="1"/>
          </p:cNvSpPr>
          <p:nvPr/>
        </p:nvSpPr>
        <p:spPr bwMode="auto">
          <a:xfrm>
            <a:off x="6232525" y="4765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87056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714282-86DA-5041-B522-67AB7DA5B1B2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Coding Gain: more examples</a:t>
            </a:r>
          </a:p>
        </p:txBody>
      </p:sp>
      <p:sp>
        <p:nvSpPr>
          <p:cNvPr id="88066" name="Text Box 13"/>
          <p:cNvSpPr txBox="1">
            <a:spLocks noChangeArrowheads="1"/>
          </p:cNvSpPr>
          <p:nvPr/>
        </p:nvSpPr>
        <p:spPr bwMode="auto">
          <a:xfrm>
            <a:off x="152400" y="5722938"/>
            <a:ext cx="8915400" cy="8302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Without opportunistic listening, coding  [+MAC] gain=2N/(1+N) </a:t>
            </a:r>
            <a:r>
              <a:rPr lang="en-US" altLang="en-US">
                <a:solidFill>
                  <a:srgbClr val="FF0000"/>
                </a:solidFill>
                <a:sym typeface="Wingdings" charset="2"/>
              </a:rPr>
              <a:t> 2</a:t>
            </a:r>
            <a:r>
              <a:rPr lang="en-US" altLang="en-US">
                <a:solidFill>
                  <a:srgbClr val="FF0000"/>
                </a:solidFill>
              </a:rPr>
              <a:t>.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With opportunistic listening, coding gain + MAC gain </a:t>
            </a:r>
            <a:r>
              <a:rPr lang="en-US" altLang="en-US">
                <a:solidFill>
                  <a:srgbClr val="FF0000"/>
                </a:solidFill>
                <a:sym typeface="Wingdings" charset="2"/>
              </a:rPr>
              <a:t> ∞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88067" name="Group 36"/>
          <p:cNvGrpSpPr>
            <a:grpSpLocks/>
          </p:cNvGrpSpPr>
          <p:nvPr/>
        </p:nvGrpSpPr>
        <p:grpSpPr bwMode="auto">
          <a:xfrm>
            <a:off x="1524000" y="1347788"/>
            <a:ext cx="4648200" cy="4291012"/>
            <a:chOff x="1524000" y="1295400"/>
            <a:chExt cx="4953000" cy="4572000"/>
          </a:xfrm>
        </p:grpSpPr>
        <p:sp>
          <p:nvSpPr>
            <p:cNvPr id="88069" name="Oval 4"/>
            <p:cNvSpPr>
              <a:spLocks noChangeArrowheads="1"/>
            </p:cNvSpPr>
            <p:nvPr/>
          </p:nvSpPr>
          <p:spPr bwMode="auto">
            <a:xfrm>
              <a:off x="1524000" y="25146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70" name="Oval 5"/>
            <p:cNvSpPr>
              <a:spLocks noChangeArrowheads="1"/>
            </p:cNvSpPr>
            <p:nvPr/>
          </p:nvSpPr>
          <p:spPr bwMode="auto">
            <a:xfrm>
              <a:off x="1524000" y="40386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71" name="Oval 6"/>
            <p:cNvSpPr>
              <a:spLocks noChangeArrowheads="1"/>
            </p:cNvSpPr>
            <p:nvPr/>
          </p:nvSpPr>
          <p:spPr bwMode="auto">
            <a:xfrm>
              <a:off x="3733800" y="32004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72" name="Oval 7"/>
            <p:cNvSpPr>
              <a:spLocks noChangeArrowheads="1"/>
            </p:cNvSpPr>
            <p:nvPr/>
          </p:nvSpPr>
          <p:spPr bwMode="auto">
            <a:xfrm>
              <a:off x="5791200" y="23622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73" name="Oval 8"/>
            <p:cNvSpPr>
              <a:spLocks noChangeArrowheads="1"/>
            </p:cNvSpPr>
            <p:nvPr/>
          </p:nvSpPr>
          <p:spPr bwMode="auto">
            <a:xfrm>
              <a:off x="5791200" y="39624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74" name="Line 9"/>
            <p:cNvSpPr>
              <a:spLocks noChangeShapeType="1"/>
            </p:cNvSpPr>
            <p:nvPr/>
          </p:nvSpPr>
          <p:spPr bwMode="auto">
            <a:xfrm>
              <a:off x="2209800" y="2971800"/>
              <a:ext cx="15240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Line 10"/>
            <p:cNvSpPr>
              <a:spLocks noChangeShapeType="1"/>
            </p:cNvSpPr>
            <p:nvPr/>
          </p:nvSpPr>
          <p:spPr bwMode="auto">
            <a:xfrm>
              <a:off x="4419600" y="3657600"/>
              <a:ext cx="1371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Line 11"/>
            <p:cNvSpPr>
              <a:spLocks noChangeShapeType="1"/>
            </p:cNvSpPr>
            <p:nvPr/>
          </p:nvSpPr>
          <p:spPr bwMode="auto">
            <a:xfrm flipH="1">
              <a:off x="4343400" y="2819400"/>
              <a:ext cx="14478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Line 12"/>
            <p:cNvSpPr>
              <a:spLocks noChangeShapeType="1"/>
            </p:cNvSpPr>
            <p:nvPr/>
          </p:nvSpPr>
          <p:spPr bwMode="auto">
            <a:xfrm flipH="1">
              <a:off x="2209800" y="3657600"/>
              <a:ext cx="1524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Rectangle 14"/>
            <p:cNvSpPr>
              <a:spLocks noChangeArrowheads="1"/>
            </p:cNvSpPr>
            <p:nvPr/>
          </p:nvSpPr>
          <p:spPr bwMode="auto">
            <a:xfrm>
              <a:off x="2667000" y="2743200"/>
              <a:ext cx="533400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79" name="Rectangle 15"/>
            <p:cNvSpPr>
              <a:spLocks noChangeArrowheads="1"/>
            </p:cNvSpPr>
            <p:nvPr/>
          </p:nvSpPr>
          <p:spPr bwMode="auto">
            <a:xfrm>
              <a:off x="3759200" y="3962400"/>
              <a:ext cx="533400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80" name="Rectangle 16"/>
            <p:cNvSpPr>
              <a:spLocks noChangeArrowheads="1"/>
            </p:cNvSpPr>
            <p:nvPr/>
          </p:nvSpPr>
          <p:spPr bwMode="auto">
            <a:xfrm>
              <a:off x="4495800" y="2286000"/>
              <a:ext cx="533400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</a:p>
          </p:txBody>
        </p:sp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4648200" y="1905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5</a:t>
              </a:r>
            </a:p>
          </p:txBody>
        </p:sp>
        <p:sp>
          <p:nvSpPr>
            <p:cNvPr id="88083" name="Text Box 19"/>
            <p:cNvSpPr txBox="1">
              <a:spLocks noChangeArrowheads="1"/>
            </p:cNvSpPr>
            <p:nvPr/>
          </p:nvSpPr>
          <p:spPr bwMode="auto">
            <a:xfrm>
              <a:off x="3124200" y="4267200"/>
              <a:ext cx="1631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1+2+3+4+5</a:t>
              </a:r>
            </a:p>
          </p:txBody>
        </p:sp>
        <p:sp>
          <p:nvSpPr>
            <p:cNvPr id="88084" name="Oval 20"/>
            <p:cNvSpPr>
              <a:spLocks noChangeArrowheads="1"/>
            </p:cNvSpPr>
            <p:nvPr/>
          </p:nvSpPr>
          <p:spPr bwMode="auto">
            <a:xfrm>
              <a:off x="2362200" y="48768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85" name="Oval 21"/>
            <p:cNvSpPr>
              <a:spLocks noChangeArrowheads="1"/>
            </p:cNvSpPr>
            <p:nvPr/>
          </p:nvSpPr>
          <p:spPr bwMode="auto">
            <a:xfrm>
              <a:off x="3886200" y="12954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86" name="Oval 22"/>
            <p:cNvSpPr>
              <a:spLocks noChangeArrowheads="1"/>
            </p:cNvSpPr>
            <p:nvPr/>
          </p:nvSpPr>
          <p:spPr bwMode="auto">
            <a:xfrm>
              <a:off x="2590800" y="14478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87" name="Oval 23"/>
            <p:cNvSpPr>
              <a:spLocks noChangeArrowheads="1"/>
            </p:cNvSpPr>
            <p:nvPr/>
          </p:nvSpPr>
          <p:spPr bwMode="auto">
            <a:xfrm>
              <a:off x="4648200" y="50292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>
              <a:off x="3124200" y="2133600"/>
              <a:ext cx="7620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Line 25"/>
            <p:cNvSpPr>
              <a:spLocks noChangeShapeType="1"/>
            </p:cNvSpPr>
            <p:nvPr/>
          </p:nvSpPr>
          <p:spPr bwMode="auto">
            <a:xfrm>
              <a:off x="4267200" y="3810000"/>
              <a:ext cx="609600" cy="1219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Rectangle 30"/>
            <p:cNvSpPr>
              <a:spLocks noChangeArrowheads="1"/>
            </p:cNvSpPr>
            <p:nvPr/>
          </p:nvSpPr>
          <p:spPr bwMode="auto">
            <a:xfrm>
              <a:off x="2133600" y="3810000"/>
              <a:ext cx="533400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91" name="Rectangle 31"/>
            <p:cNvSpPr>
              <a:spLocks noChangeArrowheads="1"/>
            </p:cNvSpPr>
            <p:nvPr/>
          </p:nvSpPr>
          <p:spPr bwMode="auto">
            <a:xfrm>
              <a:off x="3352800" y="2057400"/>
              <a:ext cx="533400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92" name="Text Box 33"/>
            <p:cNvSpPr txBox="1">
              <a:spLocks noChangeArrowheads="1"/>
            </p:cNvSpPr>
            <p:nvPr/>
          </p:nvSpPr>
          <p:spPr bwMode="auto">
            <a:xfrm>
              <a:off x="3489325" y="15652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  <p:sp>
          <p:nvSpPr>
            <p:cNvPr id="88093" name="Text Box 35"/>
            <p:cNvSpPr txBox="1">
              <a:spLocks noChangeArrowheads="1"/>
            </p:cNvSpPr>
            <p:nvPr/>
          </p:nvSpPr>
          <p:spPr bwMode="auto">
            <a:xfrm>
              <a:off x="2193925" y="33178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sp>
          <p:nvSpPr>
            <p:cNvPr id="88094" name="Oval 36"/>
            <p:cNvSpPr>
              <a:spLocks noChangeArrowheads="1"/>
            </p:cNvSpPr>
            <p:nvPr/>
          </p:nvSpPr>
          <p:spPr bwMode="auto">
            <a:xfrm>
              <a:off x="5029200" y="14478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95" name="Oval 37"/>
            <p:cNvSpPr>
              <a:spLocks noChangeArrowheads="1"/>
            </p:cNvSpPr>
            <p:nvPr/>
          </p:nvSpPr>
          <p:spPr bwMode="auto">
            <a:xfrm>
              <a:off x="3581400" y="51816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096" name="Line 39"/>
            <p:cNvSpPr>
              <a:spLocks noChangeShapeType="1"/>
            </p:cNvSpPr>
            <p:nvPr/>
          </p:nvSpPr>
          <p:spPr bwMode="auto">
            <a:xfrm flipH="1">
              <a:off x="3048000" y="3810000"/>
              <a:ext cx="838200" cy="1219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Line 41"/>
            <p:cNvSpPr>
              <a:spLocks noChangeShapeType="1"/>
            </p:cNvSpPr>
            <p:nvPr/>
          </p:nvSpPr>
          <p:spPr bwMode="auto">
            <a:xfrm>
              <a:off x="4038600" y="3886200"/>
              <a:ext cx="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Line 42"/>
            <p:cNvSpPr>
              <a:spLocks noChangeShapeType="1"/>
            </p:cNvSpPr>
            <p:nvPr/>
          </p:nvSpPr>
          <p:spPr bwMode="auto">
            <a:xfrm>
              <a:off x="4191000" y="1981200"/>
              <a:ext cx="0" cy="1219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43"/>
            <p:cNvSpPr>
              <a:spLocks noChangeShapeType="1"/>
            </p:cNvSpPr>
            <p:nvPr/>
          </p:nvSpPr>
          <p:spPr bwMode="auto">
            <a:xfrm flipH="1">
              <a:off x="4267200" y="2133600"/>
              <a:ext cx="9144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Rectangle 44"/>
            <p:cNvSpPr>
              <a:spLocks noChangeArrowheads="1"/>
            </p:cNvSpPr>
            <p:nvPr/>
          </p:nvSpPr>
          <p:spPr bwMode="auto">
            <a:xfrm>
              <a:off x="3657600" y="2438400"/>
              <a:ext cx="533400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101" name="Text Box 45"/>
            <p:cNvSpPr txBox="1">
              <a:spLocks noChangeArrowheads="1"/>
            </p:cNvSpPr>
            <p:nvPr/>
          </p:nvSpPr>
          <p:spPr bwMode="auto">
            <a:xfrm>
              <a:off x="3854450" y="2057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</p:grpSp>
      <p:sp>
        <p:nvSpPr>
          <p:cNvPr id="88068" name="Slide Number Placeholder 3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E515F33-F258-C94D-8000-CC297309446F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ea typeface="SimSun" charset="-122"/>
              </a:rPr>
              <a:t>COPE (Coding Opportunistically)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ea typeface="SimSun" charset="-122"/>
              </a:rPr>
              <a:t>Overhear neighbors’ transmissions</a:t>
            </a:r>
          </a:p>
          <a:p>
            <a:r>
              <a:rPr lang="en-US" altLang="zh-CN">
                <a:ea typeface="SimSun" charset="-122"/>
              </a:rPr>
              <a:t>Store these packets in a </a:t>
            </a:r>
            <a:r>
              <a:rPr lang="en-US" altLang="zh-CN" b="1" i="1">
                <a:ea typeface="SimSun" charset="-122"/>
              </a:rPr>
              <a:t>Packet Pool </a:t>
            </a:r>
            <a:r>
              <a:rPr lang="en-US" altLang="zh-CN">
                <a:ea typeface="SimSun" charset="-122"/>
              </a:rPr>
              <a:t>for a short time</a:t>
            </a:r>
          </a:p>
          <a:p>
            <a:r>
              <a:rPr lang="en-US" altLang="zh-CN">
                <a:ea typeface="SimSun" charset="-122"/>
              </a:rPr>
              <a:t>Report the packet pool info. to neighbors</a:t>
            </a:r>
          </a:p>
          <a:p>
            <a:r>
              <a:rPr lang="en-US" altLang="zh-CN">
                <a:ea typeface="SimSun" charset="-122"/>
              </a:rPr>
              <a:t>Determine what packets to code based on the info.</a:t>
            </a:r>
          </a:p>
          <a:p>
            <a:r>
              <a:rPr lang="en-US" altLang="zh-CN">
                <a:ea typeface="SimSun" charset="-122"/>
              </a:rPr>
              <a:t>Send encoded packets </a:t>
            </a:r>
            <a:endParaRPr lang="en-US" altLang="zh-CN" b="1" i="1">
              <a:ea typeface="SimSun" charset="-122"/>
            </a:endParaRP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3FCDCAF-BFD0-8744-9F8A-76F3B5CDB0F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Opportunistic Coding</a:t>
            </a:r>
          </a:p>
        </p:txBody>
      </p:sp>
      <p:graphicFrame>
        <p:nvGraphicFramePr>
          <p:cNvPr id="1095849" name="Group 169"/>
          <p:cNvGraphicFramePr>
            <a:graphicFrameLocks noGrp="1"/>
          </p:cNvGraphicFramePr>
          <p:nvPr>
            <p:ph sz="quarter" idx="2"/>
          </p:nvPr>
        </p:nvGraphicFramePr>
        <p:xfrm>
          <a:off x="4648200" y="1295400"/>
          <a:ext cx="2819400" cy="2286001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B’s queue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Next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5851" name="Group 171"/>
          <p:cNvGraphicFramePr>
            <a:graphicFrameLocks noGrp="1"/>
          </p:cNvGraphicFramePr>
          <p:nvPr>
            <p:ph sz="quarter" idx="3"/>
          </p:nvPr>
        </p:nvGraphicFramePr>
        <p:xfrm>
          <a:off x="4648200" y="4038600"/>
          <a:ext cx="4267200" cy="2576552"/>
        </p:xfrm>
        <a:graphic>
          <a:graphicData uri="http://schemas.openxmlformats.org/drawingml/2006/table">
            <a:tbl>
              <a:tblPr/>
              <a:tblGrid>
                <a:gridCol w="1447800"/>
                <a:gridCol w="2819400"/>
              </a:tblGrid>
              <a:tr h="396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Coding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Is it good?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P1+P2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Bad (only C can decode)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P1+P3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Better coding (Both A and C can decode)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P1+P3+P4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Best coding (A, C, D can decode)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55" name="Oval 4"/>
          <p:cNvSpPr>
            <a:spLocks noChangeArrowheads="1"/>
          </p:cNvSpPr>
          <p:nvPr/>
        </p:nvSpPr>
        <p:spPr bwMode="auto">
          <a:xfrm>
            <a:off x="1447800" y="3429000"/>
            <a:ext cx="533400" cy="5334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56" name="Oval 8"/>
          <p:cNvSpPr>
            <a:spLocks noChangeArrowheads="1"/>
          </p:cNvSpPr>
          <p:nvPr/>
        </p:nvSpPr>
        <p:spPr bwMode="auto">
          <a:xfrm>
            <a:off x="2286000" y="2209800"/>
            <a:ext cx="533400" cy="5334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57" name="Oval 9"/>
          <p:cNvSpPr>
            <a:spLocks noChangeArrowheads="1"/>
          </p:cNvSpPr>
          <p:nvPr/>
        </p:nvSpPr>
        <p:spPr bwMode="auto">
          <a:xfrm>
            <a:off x="2362200" y="4343400"/>
            <a:ext cx="533400" cy="5334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58" name="Oval 10"/>
          <p:cNvSpPr>
            <a:spLocks noChangeArrowheads="1"/>
          </p:cNvSpPr>
          <p:nvPr/>
        </p:nvSpPr>
        <p:spPr bwMode="auto">
          <a:xfrm>
            <a:off x="685800" y="4419600"/>
            <a:ext cx="533400" cy="5334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59" name="Text Box 11"/>
          <p:cNvSpPr txBox="1">
            <a:spLocks noChangeArrowheads="1"/>
          </p:cNvSpPr>
          <p:nvPr/>
        </p:nvSpPr>
        <p:spPr bwMode="auto">
          <a:xfrm>
            <a:off x="1508125" y="3470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0160" name="Text Box 12"/>
          <p:cNvSpPr txBox="1">
            <a:spLocks noChangeArrowheads="1"/>
          </p:cNvSpPr>
          <p:nvPr/>
        </p:nvSpPr>
        <p:spPr bwMode="auto">
          <a:xfrm>
            <a:off x="746125" y="44608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0161" name="Text Box 13"/>
          <p:cNvSpPr txBox="1">
            <a:spLocks noChangeArrowheads="1"/>
          </p:cNvSpPr>
          <p:nvPr/>
        </p:nvSpPr>
        <p:spPr bwMode="auto">
          <a:xfrm>
            <a:off x="2362200" y="2286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0162" name="Text Box 14"/>
          <p:cNvSpPr txBox="1">
            <a:spLocks noChangeArrowheads="1"/>
          </p:cNvSpPr>
          <p:nvPr/>
        </p:nvSpPr>
        <p:spPr bwMode="auto">
          <a:xfrm>
            <a:off x="2414588" y="4343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0163" name="Rectangle 173"/>
          <p:cNvSpPr>
            <a:spLocks noChangeArrowheads="1"/>
          </p:cNvSpPr>
          <p:nvPr/>
        </p:nvSpPr>
        <p:spPr bwMode="auto">
          <a:xfrm>
            <a:off x="381000" y="5410200"/>
            <a:ext cx="10668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64" name="Text Box 174"/>
          <p:cNvSpPr txBox="1">
            <a:spLocks noChangeArrowheads="1"/>
          </p:cNvSpPr>
          <p:nvPr/>
        </p:nvSpPr>
        <p:spPr bwMode="auto">
          <a:xfrm>
            <a:off x="466725" y="541020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P4 P3</a:t>
            </a:r>
          </a:p>
        </p:txBody>
      </p:sp>
      <p:sp>
        <p:nvSpPr>
          <p:cNvPr id="90165" name="Rectangle 175"/>
          <p:cNvSpPr>
            <a:spLocks noChangeArrowheads="1"/>
          </p:cNvSpPr>
          <p:nvPr/>
        </p:nvSpPr>
        <p:spPr bwMode="auto">
          <a:xfrm>
            <a:off x="2209800" y="5334000"/>
            <a:ext cx="10668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66" name="Text Box 176"/>
          <p:cNvSpPr txBox="1">
            <a:spLocks noChangeArrowheads="1"/>
          </p:cNvSpPr>
          <p:nvPr/>
        </p:nvSpPr>
        <p:spPr bwMode="auto">
          <a:xfrm>
            <a:off x="2295525" y="533400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P3 P1</a:t>
            </a:r>
          </a:p>
        </p:txBody>
      </p:sp>
      <p:sp>
        <p:nvSpPr>
          <p:cNvPr id="90167" name="Rectangle 177"/>
          <p:cNvSpPr>
            <a:spLocks noChangeArrowheads="1"/>
          </p:cNvSpPr>
          <p:nvPr/>
        </p:nvSpPr>
        <p:spPr bwMode="auto">
          <a:xfrm>
            <a:off x="381000" y="2895600"/>
            <a:ext cx="17526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68" name="Text Box 178"/>
          <p:cNvSpPr txBox="1">
            <a:spLocks noChangeArrowheads="1"/>
          </p:cNvSpPr>
          <p:nvPr/>
        </p:nvSpPr>
        <p:spPr bwMode="auto">
          <a:xfrm>
            <a:off x="355600" y="2895600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P4  P3 P2 P1</a:t>
            </a:r>
          </a:p>
        </p:txBody>
      </p:sp>
      <p:sp>
        <p:nvSpPr>
          <p:cNvPr id="90169" name="Rectangle 179"/>
          <p:cNvSpPr>
            <a:spLocks noChangeArrowheads="1"/>
          </p:cNvSpPr>
          <p:nvPr/>
        </p:nvSpPr>
        <p:spPr bwMode="auto">
          <a:xfrm>
            <a:off x="2362200" y="1524000"/>
            <a:ext cx="1066800" cy="457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70" name="Text Box 180"/>
          <p:cNvSpPr txBox="1">
            <a:spLocks noChangeArrowheads="1"/>
          </p:cNvSpPr>
          <p:nvPr/>
        </p:nvSpPr>
        <p:spPr bwMode="auto">
          <a:xfrm>
            <a:off x="2447925" y="152400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P4 P1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 Coding Algorithm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When to send?</a:t>
            </a:r>
          </a:p>
          <a:p>
            <a:pPr lvl="1"/>
            <a:r>
              <a:rPr lang="en-US" altLang="en-US" sz="2400" dirty="0"/>
              <a:t>Option 1: delay packets till enough packets to code with</a:t>
            </a:r>
          </a:p>
          <a:p>
            <a:pPr lvl="1"/>
            <a:r>
              <a:rPr lang="en-US" altLang="en-US" sz="2400" dirty="0"/>
              <a:t>Option 2: never delaying packets -- when </a:t>
            </a:r>
            <a:r>
              <a:rPr lang="en-US" altLang="en-US" sz="2400" dirty="0" smtClean="0"/>
              <a:t>there’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a transmission opportunity, send packet right away</a:t>
            </a:r>
          </a:p>
          <a:p>
            <a:r>
              <a:rPr lang="en-US" altLang="en-US" sz="2800" dirty="0"/>
              <a:t>Which packets to use for XOR?</a:t>
            </a:r>
          </a:p>
          <a:p>
            <a:pPr lvl="1"/>
            <a:r>
              <a:rPr lang="en-US" altLang="en-US" sz="2400" dirty="0"/>
              <a:t>Prefer XOR-</a:t>
            </a:r>
            <a:r>
              <a:rPr lang="en-US" altLang="en-US" sz="2400" dirty="0" err="1"/>
              <a:t>ing</a:t>
            </a:r>
            <a:r>
              <a:rPr lang="en-US" altLang="en-US" sz="2400" dirty="0"/>
              <a:t> packets of similar lengths</a:t>
            </a:r>
          </a:p>
          <a:p>
            <a:pPr lvl="1"/>
            <a:r>
              <a:rPr lang="en-US" altLang="en-US" sz="2400" dirty="0"/>
              <a:t>Never code together packets headed to the same next hop</a:t>
            </a:r>
          </a:p>
          <a:p>
            <a:pPr lvl="1"/>
            <a:r>
              <a:rPr lang="en-US" altLang="en-US" sz="2400" dirty="0"/>
              <a:t>Limit packet re-ordering</a:t>
            </a:r>
          </a:p>
          <a:p>
            <a:pPr lvl="1"/>
            <a:r>
              <a:rPr lang="en-US" altLang="en-US" sz="2400" dirty="0" err="1"/>
              <a:t>XORing</a:t>
            </a:r>
            <a:r>
              <a:rPr lang="en-US" altLang="en-US" sz="2400" dirty="0"/>
              <a:t> a packet as long as all its </a:t>
            </a:r>
            <a:r>
              <a:rPr lang="en-US" altLang="en-US" sz="2400" dirty="0" err="1"/>
              <a:t>nexthops</a:t>
            </a:r>
            <a:r>
              <a:rPr lang="en-US" altLang="en-US" sz="2400" dirty="0"/>
              <a:t> can decode it with a high enough probability</a:t>
            </a:r>
          </a:p>
          <a:p>
            <a:endParaRPr lang="en-US" altLang="en-US" sz="2800" dirty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6D0352D-BFAF-784C-89C3-002AAF3B01E9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49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300"/>
              <a:t>The Promise of White Spaces</a:t>
            </a:r>
            <a:endParaRPr lang="en-US" altLang="en-US" sz="4300">
              <a:solidFill>
                <a:schemeClr val="accent1"/>
              </a:solidFill>
            </a:endParaRPr>
          </a:p>
        </p:txBody>
      </p:sp>
      <p:sp>
        <p:nvSpPr>
          <p:cNvPr id="24578" name="Content Placeholder 59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80338" cy="45259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4579" name="Slide Number Placeholder 7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82A71A3-78BD-524D-BE45-0238E5550E83}" type="slidenum">
              <a:rPr lang="en-US" altLang="en-US" sz="1000">
                <a:solidFill>
                  <a:schemeClr val="tx2"/>
                </a:solidFill>
                <a:latin typeface="Arial Narrow" charset="0"/>
              </a:rPr>
              <a:pPr eaLnBrk="1" hangingPunct="1"/>
              <a:t>5</a:t>
            </a:fld>
            <a:endParaRPr lang="en-US" altLang="en-US" sz="10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700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-228600" y="2668588"/>
            <a:ext cx="89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1">
                <a:latin typeface="Gill Sans MT" charset="0"/>
              </a:rPr>
              <a:t>0 </a:t>
            </a:r>
          </a:p>
          <a:p>
            <a:pPr algn="ctr" eaLnBrk="1" hangingPunct="1"/>
            <a:r>
              <a:rPr lang="en-US" altLang="en-US" sz="1800" i="1">
                <a:latin typeface="Gill Sans MT" charset="0"/>
              </a:rPr>
              <a:t>MHz</a:t>
            </a:r>
            <a:endParaRPr lang="en-US" altLang="en-US" sz="2800" i="1">
              <a:latin typeface="Gill Sans MT" charset="0"/>
            </a:endParaRPr>
          </a:p>
        </p:txBody>
      </p:sp>
      <p:grpSp>
        <p:nvGrpSpPr>
          <p:cNvPr id="24583" name="Group 50"/>
          <p:cNvGrpSpPr>
            <a:grpSpLocks/>
          </p:cNvGrpSpPr>
          <p:nvPr/>
        </p:nvGrpSpPr>
        <p:grpSpPr bwMode="auto">
          <a:xfrm>
            <a:off x="457200" y="2298700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85" name="Rectangle 49"/>
          <p:cNvSpPr>
            <a:spLocks noChangeArrowheads="1"/>
          </p:cNvSpPr>
          <p:nvPr/>
        </p:nvSpPr>
        <p:spPr bwMode="auto">
          <a:xfrm>
            <a:off x="8343900" y="2716213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1">
                <a:latin typeface="Gill Sans MT" charset="0"/>
              </a:rPr>
              <a:t>7000 </a:t>
            </a:r>
          </a:p>
          <a:p>
            <a:pPr algn="ctr" eaLnBrk="1" hangingPunct="1"/>
            <a:r>
              <a:rPr lang="en-US" altLang="en-US" sz="1800" i="1">
                <a:latin typeface="Gill Sans MT" charset="0"/>
              </a:rPr>
              <a:t>MHz</a:t>
            </a:r>
            <a:endParaRPr lang="en-US" altLang="en-US" sz="2800" i="1">
              <a:latin typeface="Gill Sans MT" charset="0"/>
            </a:endParaRPr>
          </a:p>
        </p:txBody>
      </p:sp>
      <p:grpSp>
        <p:nvGrpSpPr>
          <p:cNvPr id="24586" name="Group 67"/>
          <p:cNvGrpSpPr>
            <a:grpSpLocks/>
          </p:cNvGrpSpPr>
          <p:nvPr/>
        </p:nvGrpSpPr>
        <p:grpSpPr bwMode="auto">
          <a:xfrm>
            <a:off x="457200" y="1628775"/>
            <a:ext cx="1790700" cy="628650"/>
            <a:chOff x="457200" y="1628775"/>
            <a:chExt cx="1790700" cy="628650"/>
          </a:xfrm>
        </p:grpSpPr>
        <p:pic>
          <p:nvPicPr>
            <p:cNvPr id="24609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10" name="Group 62"/>
            <p:cNvGrpSpPr>
              <a:grpSpLocks/>
            </p:cNvGrpSpPr>
            <p:nvPr/>
          </p:nvGrpSpPr>
          <p:grpSpPr bwMode="auto">
            <a:xfrm>
              <a:off x="1028700" y="1857047"/>
              <a:ext cx="1219200" cy="369332"/>
              <a:chOff x="1543050" y="2160716"/>
              <a:chExt cx="1219200" cy="369332"/>
            </a:xfrm>
          </p:grpSpPr>
          <p:sp>
            <p:nvSpPr>
              <p:cNvPr id="24611" name="Rectangle 54"/>
              <p:cNvSpPr>
                <a:spLocks noChangeArrowheads="1"/>
              </p:cNvSpPr>
              <p:nvPr/>
            </p:nvSpPr>
            <p:spPr bwMode="auto">
              <a:xfrm>
                <a:off x="1543050" y="2161044"/>
                <a:ext cx="12192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Gill Sans MT" charset="0"/>
                  </a:rPr>
                  <a:t>TV</a:t>
                </a:r>
                <a:endParaRPr lang="en-US" altLang="en-US" sz="3600">
                  <a:latin typeface="Gill Sans MT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8994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943600" y="1657350"/>
            <a:ext cx="2171700" cy="571500"/>
            <a:chOff x="4972050" y="1657350"/>
            <a:chExt cx="2171700" cy="571500"/>
          </a:xfrm>
        </p:grpSpPr>
        <p:pic>
          <p:nvPicPr>
            <p:cNvPr id="24605" name="Picture 7" descr="untit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6" name="Group 61"/>
            <p:cNvGrpSpPr>
              <a:grpSpLocks/>
            </p:cNvGrpSpPr>
            <p:nvPr/>
          </p:nvGrpSpPr>
          <p:grpSpPr bwMode="auto">
            <a:xfrm>
              <a:off x="5581650" y="1852582"/>
              <a:ext cx="1562100" cy="369332"/>
              <a:chOff x="7372350" y="3491944"/>
              <a:chExt cx="1562100" cy="369332"/>
            </a:xfrm>
          </p:grpSpPr>
          <p:sp>
            <p:nvSpPr>
              <p:cNvPr id="24607" name="Rectangle 11"/>
              <p:cNvSpPr>
                <a:spLocks noChangeArrowheads="1"/>
              </p:cNvSpPr>
              <p:nvPr/>
            </p:nvSpPr>
            <p:spPr bwMode="auto">
              <a:xfrm>
                <a:off x="7486650" y="3491975"/>
                <a:ext cx="14478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Gill Sans MT" charset="0"/>
                  </a:rPr>
                  <a:t>ISM (Wi-Fi)</a:t>
                </a:r>
                <a:endParaRPr lang="en-US" altLang="en-US" sz="3600">
                  <a:latin typeface="Gill Sans MT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599925"/>
                <a:ext cx="171450" cy="1730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sp>
        <p:nvSpPr>
          <p:cNvPr id="24588" name="Rectangle 43"/>
          <p:cNvSpPr>
            <a:spLocks noChangeArrowheads="1"/>
          </p:cNvSpPr>
          <p:nvPr/>
        </p:nvSpPr>
        <p:spPr bwMode="auto">
          <a:xfrm>
            <a:off x="2743200" y="2701925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700</a:t>
            </a:r>
            <a:endParaRPr lang="en-US" altLang="en-US" sz="3200"/>
          </a:p>
        </p:txBody>
      </p:sp>
      <p:sp>
        <p:nvSpPr>
          <p:cNvPr id="24589" name="Rectangle 45"/>
          <p:cNvSpPr>
            <a:spLocks noChangeArrowheads="1"/>
          </p:cNvSpPr>
          <p:nvPr/>
        </p:nvSpPr>
        <p:spPr bwMode="auto">
          <a:xfrm>
            <a:off x="1543050" y="2701925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470</a:t>
            </a:r>
            <a:endParaRPr lang="en-US" altLang="en-US" sz="280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4345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2400</a:t>
            </a:r>
            <a:endParaRPr lang="en-US" altLang="en-US" sz="320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80085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5180</a:t>
            </a:r>
            <a:endParaRPr lang="en-US" altLang="en-US" sz="320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7210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2500</a:t>
            </a:r>
            <a:endParaRPr lang="en-US" altLang="en-US" sz="320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600950" y="2686050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5300</a:t>
            </a:r>
            <a:endParaRPr lang="en-US" altLang="en-US" sz="3200"/>
          </a:p>
        </p:txBody>
      </p:sp>
      <p:sp>
        <p:nvSpPr>
          <p:cNvPr id="24594" name="Rectangle 72"/>
          <p:cNvSpPr>
            <a:spLocks noChangeArrowheads="1"/>
          </p:cNvSpPr>
          <p:nvPr/>
        </p:nvSpPr>
        <p:spPr bwMode="auto">
          <a:xfrm>
            <a:off x="285750" y="27051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54-90</a:t>
            </a:r>
            <a:endParaRPr lang="en-US" altLang="en-US" sz="2800"/>
          </a:p>
        </p:txBody>
      </p:sp>
      <p:sp>
        <p:nvSpPr>
          <p:cNvPr id="24595" name="Rectangle 73"/>
          <p:cNvSpPr>
            <a:spLocks noChangeArrowheads="1"/>
          </p:cNvSpPr>
          <p:nvPr/>
        </p:nvSpPr>
        <p:spPr bwMode="auto">
          <a:xfrm>
            <a:off x="800100" y="270510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174-216</a:t>
            </a:r>
            <a:endParaRPr lang="en-US" altLang="en-US" sz="2800"/>
          </a:p>
        </p:txBody>
      </p:sp>
      <p:grpSp>
        <p:nvGrpSpPr>
          <p:cNvPr id="24596" name="Group 83"/>
          <p:cNvGrpSpPr>
            <a:grpSpLocks/>
          </p:cNvGrpSpPr>
          <p:nvPr/>
        </p:nvGrpSpPr>
        <p:grpSpPr bwMode="auto"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24601" name="Rectangle 80"/>
            <p:cNvSpPr>
              <a:spLocks noChangeArrowheads="1"/>
            </p:cNvSpPr>
            <p:nvPr/>
          </p:nvSpPr>
          <p:spPr bwMode="auto">
            <a:xfrm>
              <a:off x="3829050" y="1760538"/>
              <a:ext cx="1600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Gill Sans MT" charset="0"/>
                </a:rPr>
                <a:t>Wireless Mic  </a:t>
              </a:r>
              <a:endParaRPr lang="en-US" altLang="en-US" sz="3600">
                <a:latin typeface="Gill Sans MT" charset="0"/>
              </a:endParaRPr>
            </a:p>
          </p:txBody>
        </p:sp>
        <p:grpSp>
          <p:nvGrpSpPr>
            <p:cNvPr id="24602" name="Group 82"/>
            <p:cNvGrpSpPr>
              <a:grpSpLocks/>
            </p:cNvGrpSpPr>
            <p:nvPr/>
          </p:nvGrpSpPr>
          <p:grpSpPr bwMode="auto"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24603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sp>
        <p:nvSpPr>
          <p:cNvPr id="79" name="Explosion 2 78"/>
          <p:cNvSpPr/>
          <p:nvPr/>
        </p:nvSpPr>
        <p:spPr>
          <a:xfrm>
            <a:off x="457200" y="3371850"/>
            <a:ext cx="4914900" cy="182880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More Spectrum</a:t>
            </a:r>
          </a:p>
        </p:txBody>
      </p:sp>
      <p:sp>
        <p:nvSpPr>
          <p:cNvPr id="83" name="Explosion 1 82"/>
          <p:cNvSpPr/>
          <p:nvPr/>
        </p:nvSpPr>
        <p:spPr>
          <a:xfrm>
            <a:off x="685800" y="5257800"/>
            <a:ext cx="3886200" cy="16002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Longer Range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43200" y="3371850"/>
            <a:ext cx="2274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/>
              <a:t>Up to 3x of 802.11g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371850" y="611505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</a:rPr>
              <a:t>at least </a:t>
            </a:r>
            <a:r>
              <a:rPr lang="en-US" altLang="en-US" sz="2000" b="1">
                <a:solidFill>
                  <a:schemeClr val="tx2"/>
                </a:solidFill>
              </a:rPr>
              <a:t>3 - 4x of Wi-Fi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1" grpId="0"/>
      <p:bldP spid="59" grpId="0"/>
      <p:bldP spid="61" grpId="0"/>
      <p:bldP spid="62" grpId="0"/>
      <p:bldP spid="79" grpId="0" animBg="1"/>
      <p:bldP spid="83" grpId="0" animBg="1"/>
      <p:bldP spid="40" grpId="0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 Decoding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Where to decode?</a:t>
            </a:r>
          </a:p>
          <a:p>
            <a:pPr lvl="1"/>
            <a:r>
              <a:rPr lang="en-US" altLang="en-US"/>
              <a:t>Decode at each intermediate hop</a:t>
            </a:r>
          </a:p>
          <a:p>
            <a:endParaRPr lang="en-US" altLang="en-US"/>
          </a:p>
          <a:p>
            <a:r>
              <a:rPr lang="en-US" altLang="en-US"/>
              <a:t>How to decode?</a:t>
            </a:r>
          </a:p>
          <a:p>
            <a:pPr lvl="1"/>
            <a:r>
              <a:rPr lang="en-US" altLang="en-US"/>
              <a:t>Upon receiving a packet encoded with n native packets</a:t>
            </a:r>
          </a:p>
          <a:p>
            <a:pPr lvl="2"/>
            <a:r>
              <a:rPr lang="en-US" altLang="en-US"/>
              <a:t>find n-1 native packets from its queue</a:t>
            </a:r>
          </a:p>
          <a:p>
            <a:pPr lvl="2"/>
            <a:r>
              <a:rPr lang="en-US" altLang="en-US"/>
              <a:t>XOR these n-1 native packets with the received packet to extract the new packet 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E9911A9-9D6D-3B4B-8A08-324DC12AEFB8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Prevent Packet Reordering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Packet reordering due to async acks degrade TCP performance</a:t>
            </a:r>
          </a:p>
          <a:p>
            <a:endParaRPr lang="en-US" altLang="en-US"/>
          </a:p>
          <a:p>
            <a:r>
              <a:rPr lang="en-US" altLang="en-US"/>
              <a:t>Ordering agent</a:t>
            </a:r>
          </a:p>
          <a:p>
            <a:pPr lvl="1"/>
            <a:r>
              <a:rPr lang="en-US" altLang="en-US"/>
              <a:t>Deliver in-sequence packets immediately</a:t>
            </a:r>
          </a:p>
          <a:p>
            <a:pPr lvl="1"/>
            <a:r>
              <a:rPr lang="en-US" altLang="en-US"/>
              <a:t>Order the packets until the gap in seq. no is filled or timer expires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1F51363-EE99-DF49-9957-39442400E1BF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Results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Improve UDP throughput by a factor of 3-4 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Improve TCP by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wo/ hidden terminal: up to 38% improvement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w/ hidden terminal and high loss: little improvement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Improvement is largest when uplink to downlink has similar traffic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Interesting follow-on work using analog coding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0BB125C-3EEF-CE41-B8C3-30CCA6FB37F5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Reasons for Lower Improvement in TCP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COPE introduces packet re-ordering </a:t>
            </a:r>
          </a:p>
          <a:p>
            <a:r>
              <a:rPr lang="en-US" altLang="en-US"/>
              <a:t>Router queue is small </a:t>
            </a:r>
            <a:r>
              <a:rPr lang="en-US" altLang="en-US">
                <a:sym typeface="Wingdings" charset="2"/>
              </a:rPr>
              <a:t> smaller coding opportunity</a:t>
            </a:r>
          </a:p>
          <a:p>
            <a:pPr lvl="1"/>
            <a:r>
              <a:rPr lang="en-US" altLang="en-US"/>
              <a:t>TCP congestion window does not sufficiently open up due to wireless losses</a:t>
            </a:r>
          </a:p>
          <a:p>
            <a:r>
              <a:rPr lang="en-US" altLang="en-US"/>
              <a:t>TCP doesn</a:t>
            </a:r>
            <a:r>
              <a:rPr lang="ja-JP" altLang="en-US"/>
              <a:t>’</a:t>
            </a:r>
            <a:r>
              <a:rPr lang="en-US" altLang="ja-JP"/>
              <a:t>t provide fair allocation across different flows</a:t>
            </a:r>
            <a:endParaRPr lang="en-US" altLang="en-US"/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C4D5C80-0CB9-7348-A10F-798E4C9ED90F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Discussion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Wired vs. wireless coding</a:t>
            </a:r>
          </a:p>
          <a:p>
            <a:r>
              <a:rPr lang="en-US" altLang="en-US"/>
              <a:t>Traffic patterns</a:t>
            </a:r>
          </a:p>
          <a:p>
            <a:r>
              <a:rPr lang="en-US" altLang="en-US"/>
              <a:t>Scale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F5575A5-26A1-2B4F-91A3-372EDF671BB4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MIMO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Opportunistic forwarding (ExOR)</a:t>
            </a:r>
          </a:p>
          <a:p>
            <a:endParaRPr lang="en-US" altLang="en-US"/>
          </a:p>
          <a:p>
            <a:r>
              <a:rPr lang="en-US" altLang="en-US"/>
              <a:t>Network coding (COPE)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Combining the two (MORE)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151A0EE-B9AF-3042-889D-37662594E6CA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1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12713" y="5041900"/>
            <a:ext cx="8918575" cy="139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Best single path </a:t>
            </a:r>
            <a:r>
              <a:rPr lang="en-US" altLang="en-US" sz="2800">
                <a:sym typeface="Wingdings" charset="2"/>
              </a:rPr>
              <a:t> </a:t>
            </a:r>
            <a:r>
              <a:rPr lang="en-US" altLang="en-US" sz="2800">
                <a:solidFill>
                  <a:schemeClr val="tx2"/>
                </a:solidFill>
                <a:sym typeface="Wingdings" charset="2"/>
              </a:rPr>
              <a:t>loss prob. 50% </a:t>
            </a:r>
          </a:p>
          <a:p>
            <a:pPr>
              <a:lnSpc>
                <a:spcPct val="90000"/>
              </a:lnSpc>
            </a:pPr>
            <a:r>
              <a:rPr lang="pl-PL" altLang="en-US" sz="2800">
                <a:sym typeface="Wingdings" charset="2"/>
              </a:rPr>
              <a:t>In opp. routing [ExOR</a:t>
            </a:r>
            <a:r>
              <a:rPr lang="ja-JP" altLang="en-US" sz="2800">
                <a:sym typeface="Wingdings" charset="2"/>
              </a:rPr>
              <a:t>’</a:t>
            </a:r>
            <a:r>
              <a:rPr lang="pl-PL" altLang="ja-JP" sz="2800">
                <a:sym typeface="Wingdings" charset="2"/>
              </a:rPr>
              <a:t>05], any router that hears the packet can forward it</a:t>
            </a:r>
            <a:r>
              <a:rPr lang="en-US" altLang="ja-JP" sz="2800">
                <a:sym typeface="Wingdings" charset="2"/>
              </a:rPr>
              <a:t>  </a:t>
            </a:r>
            <a:r>
              <a:rPr lang="en-US" altLang="ja-JP" sz="2800">
                <a:solidFill>
                  <a:schemeClr val="tx2"/>
                </a:solidFill>
                <a:sym typeface="Wingdings" charset="2"/>
              </a:rPr>
              <a:t>loss prob. 0.5</a:t>
            </a:r>
            <a:r>
              <a:rPr lang="en-US" altLang="ja-JP" sz="3600" baseline="30000">
                <a:solidFill>
                  <a:schemeClr val="tx2"/>
                </a:solidFill>
                <a:sym typeface="Wingdings" charset="2"/>
              </a:rPr>
              <a:t>4</a:t>
            </a:r>
            <a:r>
              <a:rPr lang="en-US" altLang="ja-JP" sz="2800">
                <a:solidFill>
                  <a:schemeClr val="tx2"/>
                </a:solidFill>
                <a:sym typeface="Wingdings" charset="2"/>
              </a:rPr>
              <a:t> = 6%</a:t>
            </a:r>
            <a:endParaRPr lang="en-US" altLang="en-US" sz="2800">
              <a:solidFill>
                <a:schemeClr val="tx2"/>
              </a:solidFill>
              <a:sym typeface="Wingdings" charset="2"/>
            </a:endParaRPr>
          </a:p>
        </p:txBody>
      </p:sp>
      <p:sp>
        <p:nvSpPr>
          <p:cNvPr id="98306" name="Rectangle 3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altLang="en-US"/>
              <a:t>Use Opportunistic Routing</a:t>
            </a:r>
            <a:endParaRPr lang="en-US" altLang="en-US"/>
          </a:p>
        </p:txBody>
      </p:sp>
      <p:sp>
        <p:nvSpPr>
          <p:cNvPr id="298020" name="Rectangle 36"/>
          <p:cNvSpPr>
            <a:spLocks noChangeArrowheads="1"/>
          </p:cNvSpPr>
          <p:nvPr/>
        </p:nvSpPr>
        <p:spPr bwMode="auto">
          <a:xfrm>
            <a:off x="179388" y="5118100"/>
            <a:ext cx="8785225" cy="1282700"/>
          </a:xfrm>
          <a:prstGeom prst="rect">
            <a:avLst/>
          </a:prstGeom>
          <a:solidFill>
            <a:srgbClr val="790015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"/>
              </a:spcBef>
            </a:pPr>
            <a:r>
              <a:rPr lang="pl-PL" altLang="en-US" sz="3400">
                <a:solidFill>
                  <a:srgbClr val="FFFFFF"/>
                </a:solidFill>
              </a:rPr>
              <a:t>Opportunistic routing promises large increase in throughput</a:t>
            </a:r>
            <a:endParaRPr lang="en-US" altLang="en-US" sz="3400">
              <a:solidFill>
                <a:srgbClr val="FFFFFF"/>
              </a:solidFill>
            </a:endParaRPr>
          </a:p>
        </p:txBody>
      </p:sp>
      <p:sp>
        <p:nvSpPr>
          <p:cNvPr id="298030" name="Arc 46"/>
          <p:cNvSpPr>
            <a:spLocks/>
          </p:cNvSpPr>
          <p:nvPr/>
        </p:nvSpPr>
        <p:spPr bwMode="auto">
          <a:xfrm>
            <a:off x="755650" y="2317750"/>
            <a:ext cx="1239838" cy="1620838"/>
          </a:xfrm>
          <a:custGeom>
            <a:avLst/>
            <a:gdLst>
              <a:gd name="T0" fmla="*/ 2147483647 w 21600"/>
              <a:gd name="T1" fmla="*/ 0 h 28169"/>
              <a:gd name="T2" fmla="*/ 2147483647 w 21600"/>
              <a:gd name="T3" fmla="*/ 2147483647 h 28169"/>
              <a:gd name="T4" fmla="*/ 0 w 21600"/>
              <a:gd name="T5" fmla="*/ 2147483647 h 28169"/>
              <a:gd name="T6" fmla="*/ 0 60000 65536"/>
              <a:gd name="T7" fmla="*/ 0 60000 65536"/>
              <a:gd name="T8" fmla="*/ 0 60000 65536"/>
              <a:gd name="T9" fmla="*/ 0 w 21600"/>
              <a:gd name="T10" fmla="*/ 0 h 28169"/>
              <a:gd name="T11" fmla="*/ 21600 w 21600"/>
              <a:gd name="T12" fmla="*/ 28169 h 28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169" fill="none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</a:path>
              <a:path w="21600" h="28169" stroke="0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  <a:lnTo>
                  <a:pt x="0" y="14110"/>
                </a:lnTo>
                <a:lnTo>
                  <a:pt x="16354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1" name="Arc 47"/>
          <p:cNvSpPr>
            <a:spLocks/>
          </p:cNvSpPr>
          <p:nvPr/>
        </p:nvSpPr>
        <p:spPr bwMode="auto">
          <a:xfrm>
            <a:off x="755650" y="2073275"/>
            <a:ext cx="1704975" cy="2071688"/>
          </a:xfrm>
          <a:custGeom>
            <a:avLst/>
            <a:gdLst>
              <a:gd name="T0" fmla="*/ 2147483647 w 21600"/>
              <a:gd name="T1" fmla="*/ 0 h 26159"/>
              <a:gd name="T2" fmla="*/ 2147483647 w 21600"/>
              <a:gd name="T3" fmla="*/ 2147483647 h 26159"/>
              <a:gd name="T4" fmla="*/ 0 w 21600"/>
              <a:gd name="T5" fmla="*/ 2147483647 h 26159"/>
              <a:gd name="T6" fmla="*/ 0 60000 65536"/>
              <a:gd name="T7" fmla="*/ 0 60000 65536"/>
              <a:gd name="T8" fmla="*/ 0 60000 65536"/>
              <a:gd name="T9" fmla="*/ 0 w 21600"/>
              <a:gd name="T10" fmla="*/ 0 h 26159"/>
              <a:gd name="T11" fmla="*/ 21600 w 21600"/>
              <a:gd name="T12" fmla="*/ 26159 h 26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159" fill="none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</a:path>
              <a:path w="21600" h="26159" stroke="0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  <a:lnTo>
                  <a:pt x="0" y="13500"/>
                </a:lnTo>
                <a:lnTo>
                  <a:pt x="16861" y="-1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2" name="Arc 48"/>
          <p:cNvSpPr>
            <a:spLocks/>
          </p:cNvSpPr>
          <p:nvPr/>
        </p:nvSpPr>
        <p:spPr bwMode="auto">
          <a:xfrm>
            <a:off x="755650" y="1776413"/>
            <a:ext cx="2211388" cy="2530475"/>
          </a:xfrm>
          <a:custGeom>
            <a:avLst/>
            <a:gdLst>
              <a:gd name="T0" fmla="*/ 2147483647 w 21600"/>
              <a:gd name="T1" fmla="*/ 0 h 24650"/>
              <a:gd name="T2" fmla="*/ 2147483647 w 21600"/>
              <a:gd name="T3" fmla="*/ 2147483647 h 24650"/>
              <a:gd name="T4" fmla="*/ 0 w 21600"/>
              <a:gd name="T5" fmla="*/ 2147483647 h 24650"/>
              <a:gd name="T6" fmla="*/ 0 60000 65536"/>
              <a:gd name="T7" fmla="*/ 0 60000 65536"/>
              <a:gd name="T8" fmla="*/ 0 60000 65536"/>
              <a:gd name="T9" fmla="*/ 0 w 21600"/>
              <a:gd name="T10" fmla="*/ 0 h 24650"/>
              <a:gd name="T11" fmla="*/ 21600 w 21600"/>
              <a:gd name="T12" fmla="*/ 24650 h 24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650" fill="none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</a:path>
              <a:path w="21600" h="24650" stroke="0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  <a:lnTo>
                  <a:pt x="0" y="13398"/>
                </a:lnTo>
                <a:lnTo>
                  <a:pt x="16942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3" name="Arc 49"/>
          <p:cNvSpPr>
            <a:spLocks/>
          </p:cNvSpPr>
          <p:nvPr/>
        </p:nvSpPr>
        <p:spPr bwMode="auto">
          <a:xfrm>
            <a:off x="684213" y="1670050"/>
            <a:ext cx="2943225" cy="2982913"/>
          </a:xfrm>
          <a:custGeom>
            <a:avLst/>
            <a:gdLst>
              <a:gd name="T0" fmla="*/ 2147483647 w 21600"/>
              <a:gd name="T1" fmla="*/ 0 h 21834"/>
              <a:gd name="T2" fmla="*/ 2147483647 w 21600"/>
              <a:gd name="T3" fmla="*/ 2147483647 h 21834"/>
              <a:gd name="T4" fmla="*/ 0 w 21600"/>
              <a:gd name="T5" fmla="*/ 2147483647 h 21834"/>
              <a:gd name="T6" fmla="*/ 0 60000 65536"/>
              <a:gd name="T7" fmla="*/ 0 60000 65536"/>
              <a:gd name="T8" fmla="*/ 0 60000 65536"/>
              <a:gd name="T9" fmla="*/ 0 w 21600"/>
              <a:gd name="T10" fmla="*/ 0 h 21834"/>
              <a:gd name="T11" fmla="*/ 21600 w 21600"/>
              <a:gd name="T12" fmla="*/ 21834 h 21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34" fill="none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</a:path>
              <a:path w="21600" h="21834" stroke="0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  <a:lnTo>
                  <a:pt x="0" y="10880"/>
                </a:lnTo>
                <a:lnTo>
                  <a:pt x="18659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4" name="Arc 50"/>
          <p:cNvSpPr>
            <a:spLocks/>
          </p:cNvSpPr>
          <p:nvPr/>
        </p:nvSpPr>
        <p:spPr bwMode="auto">
          <a:xfrm>
            <a:off x="792163" y="1443038"/>
            <a:ext cx="3492500" cy="3346450"/>
          </a:xfrm>
          <a:custGeom>
            <a:avLst/>
            <a:gdLst>
              <a:gd name="T0" fmla="*/ 2147483647 w 21600"/>
              <a:gd name="T1" fmla="*/ 0 h 20639"/>
              <a:gd name="T2" fmla="*/ 2147483647 w 21600"/>
              <a:gd name="T3" fmla="*/ 2147483647 h 20639"/>
              <a:gd name="T4" fmla="*/ 0 w 21600"/>
              <a:gd name="T5" fmla="*/ 2147483647 h 20639"/>
              <a:gd name="T6" fmla="*/ 0 60000 65536"/>
              <a:gd name="T7" fmla="*/ 0 60000 65536"/>
              <a:gd name="T8" fmla="*/ 0 60000 65536"/>
              <a:gd name="T9" fmla="*/ 0 w 21600"/>
              <a:gd name="T10" fmla="*/ 0 h 20639"/>
              <a:gd name="T11" fmla="*/ 21600 w 21600"/>
              <a:gd name="T12" fmla="*/ 20639 h 206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39" fill="none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</a:path>
              <a:path w="21600" h="20639" stroke="0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  <a:lnTo>
                  <a:pt x="0" y="10624"/>
                </a:lnTo>
                <a:lnTo>
                  <a:pt x="18806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5" name="Arc 51"/>
          <p:cNvSpPr>
            <a:spLocks/>
          </p:cNvSpPr>
          <p:nvPr/>
        </p:nvSpPr>
        <p:spPr bwMode="auto">
          <a:xfrm>
            <a:off x="971550" y="1225550"/>
            <a:ext cx="3957638" cy="3671888"/>
          </a:xfrm>
          <a:custGeom>
            <a:avLst/>
            <a:gdLst>
              <a:gd name="T0" fmla="*/ 2147483647 w 21600"/>
              <a:gd name="T1" fmla="*/ 0 h 19977"/>
              <a:gd name="T2" fmla="*/ 2147483647 w 21600"/>
              <a:gd name="T3" fmla="*/ 2147483647 h 19977"/>
              <a:gd name="T4" fmla="*/ 0 w 21600"/>
              <a:gd name="T5" fmla="*/ 2147483647 h 19977"/>
              <a:gd name="T6" fmla="*/ 0 60000 65536"/>
              <a:gd name="T7" fmla="*/ 0 60000 65536"/>
              <a:gd name="T8" fmla="*/ 0 60000 65536"/>
              <a:gd name="T9" fmla="*/ 0 w 21600"/>
              <a:gd name="T10" fmla="*/ 0 h 19977"/>
              <a:gd name="T11" fmla="*/ 21600 w 21600"/>
              <a:gd name="T12" fmla="*/ 19977 h 199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77" fill="none" extrusionOk="0">
                <a:moveTo>
                  <a:pt x="18830" y="0"/>
                </a:moveTo>
                <a:cubicBezTo>
                  <a:pt x="20646" y="3231"/>
                  <a:pt x="21600" y="6874"/>
                  <a:pt x="21600" y="10581"/>
                </a:cubicBezTo>
                <a:cubicBezTo>
                  <a:pt x="21600" y="13835"/>
                  <a:pt x="20864" y="17047"/>
                  <a:pt x="19449" y="19977"/>
                </a:cubicBezTo>
              </a:path>
              <a:path w="21600" h="19977" stroke="0" extrusionOk="0">
                <a:moveTo>
                  <a:pt x="18830" y="0"/>
                </a:moveTo>
                <a:cubicBezTo>
                  <a:pt x="20646" y="3231"/>
                  <a:pt x="21600" y="6874"/>
                  <a:pt x="21600" y="10581"/>
                </a:cubicBezTo>
                <a:cubicBezTo>
                  <a:pt x="21600" y="13835"/>
                  <a:pt x="20864" y="17047"/>
                  <a:pt x="19449" y="19977"/>
                </a:cubicBezTo>
                <a:lnTo>
                  <a:pt x="0" y="10581"/>
                </a:lnTo>
                <a:lnTo>
                  <a:pt x="1883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98314" name="Group 37"/>
          <p:cNvGrpSpPr>
            <a:grpSpLocks/>
          </p:cNvGrpSpPr>
          <p:nvPr/>
        </p:nvGrpSpPr>
        <p:grpSpPr bwMode="auto">
          <a:xfrm>
            <a:off x="1116013" y="1368425"/>
            <a:ext cx="7056437" cy="3386138"/>
            <a:chOff x="703" y="753"/>
            <a:chExt cx="4445" cy="2133"/>
          </a:xfrm>
        </p:grpSpPr>
        <p:sp>
          <p:nvSpPr>
            <p:cNvPr id="98319" name="Oval 2"/>
            <p:cNvSpPr>
              <a:spLocks noChangeArrowheads="1"/>
            </p:cNvSpPr>
            <p:nvPr/>
          </p:nvSpPr>
          <p:spPr bwMode="auto">
            <a:xfrm>
              <a:off x="703" y="1616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b="1" i="1">
                  <a:solidFill>
                    <a:srgbClr val="000000"/>
                  </a:solidFill>
                </a:rPr>
                <a:t>src</a:t>
              </a:r>
            </a:p>
          </p:txBody>
        </p:sp>
        <p:sp>
          <p:nvSpPr>
            <p:cNvPr id="98320" name="Oval 3"/>
            <p:cNvSpPr>
              <a:spLocks noChangeArrowheads="1"/>
            </p:cNvSpPr>
            <p:nvPr/>
          </p:nvSpPr>
          <p:spPr bwMode="auto">
            <a:xfrm>
              <a:off x="2789" y="753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000000"/>
                  </a:solidFill>
                </a:rPr>
                <a:t>R1</a:t>
              </a:r>
              <a:endParaRPr lang="pl-PL" altLang="en-US" b="1" i="1">
                <a:solidFill>
                  <a:srgbClr val="000000"/>
                </a:solidFill>
              </a:endParaRPr>
            </a:p>
          </p:txBody>
        </p:sp>
        <p:sp>
          <p:nvSpPr>
            <p:cNvPr id="98321" name="Oval 4"/>
            <p:cNvSpPr>
              <a:spLocks noChangeArrowheads="1"/>
            </p:cNvSpPr>
            <p:nvPr/>
          </p:nvSpPr>
          <p:spPr bwMode="auto">
            <a:xfrm>
              <a:off x="4785" y="1570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000000"/>
                  </a:solidFill>
                </a:rPr>
                <a:t>dst</a:t>
              </a:r>
              <a:endParaRPr lang="pl-PL" altLang="en-US" b="1" i="1">
                <a:solidFill>
                  <a:srgbClr val="000000"/>
                </a:solidFill>
              </a:endParaRPr>
            </a:p>
          </p:txBody>
        </p:sp>
        <p:cxnSp>
          <p:nvCxnSpPr>
            <p:cNvPr id="98322" name="AutoShape 5"/>
            <p:cNvCxnSpPr>
              <a:cxnSpLocks noChangeShapeType="1"/>
              <a:stCxn id="98319" idx="7"/>
              <a:endCxn id="98320" idx="2"/>
            </p:cNvCxnSpPr>
            <p:nvPr/>
          </p:nvCxnSpPr>
          <p:spPr bwMode="auto">
            <a:xfrm flipV="1">
              <a:off x="1013" y="935"/>
              <a:ext cx="1776" cy="7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3" name="AutoShape 6"/>
            <p:cNvCxnSpPr>
              <a:cxnSpLocks noChangeShapeType="1"/>
              <a:stCxn id="98320" idx="6"/>
              <a:endCxn id="98321" idx="1"/>
            </p:cNvCxnSpPr>
            <p:nvPr/>
          </p:nvCxnSpPr>
          <p:spPr bwMode="auto">
            <a:xfrm>
              <a:off x="3152" y="935"/>
              <a:ext cx="1686" cy="6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24" name="Oval 8"/>
            <p:cNvSpPr>
              <a:spLocks noChangeArrowheads="1"/>
            </p:cNvSpPr>
            <p:nvPr/>
          </p:nvSpPr>
          <p:spPr bwMode="auto">
            <a:xfrm>
              <a:off x="2789" y="2523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000000"/>
                  </a:solidFill>
                </a:rPr>
                <a:t>R4</a:t>
              </a:r>
              <a:endParaRPr lang="pl-PL" altLang="en-US" b="1" i="1">
                <a:solidFill>
                  <a:srgbClr val="000000"/>
                </a:solidFill>
              </a:endParaRPr>
            </a:p>
          </p:txBody>
        </p:sp>
        <p:sp>
          <p:nvSpPr>
            <p:cNvPr id="98325" name="Oval 9"/>
            <p:cNvSpPr>
              <a:spLocks noChangeArrowheads="1"/>
            </p:cNvSpPr>
            <p:nvPr/>
          </p:nvSpPr>
          <p:spPr bwMode="auto">
            <a:xfrm>
              <a:off x="2789" y="1389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000000"/>
                  </a:solidFill>
                </a:rPr>
                <a:t>R2</a:t>
              </a:r>
              <a:endParaRPr lang="pl-PL" altLang="en-US" b="1" i="1">
                <a:solidFill>
                  <a:srgbClr val="000000"/>
                </a:solidFill>
              </a:endParaRPr>
            </a:p>
          </p:txBody>
        </p:sp>
        <p:sp>
          <p:nvSpPr>
            <p:cNvPr id="98326" name="Oval 10"/>
            <p:cNvSpPr>
              <a:spLocks noChangeArrowheads="1"/>
            </p:cNvSpPr>
            <p:nvPr/>
          </p:nvSpPr>
          <p:spPr bwMode="auto">
            <a:xfrm>
              <a:off x="2789" y="1933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000000"/>
                  </a:solidFill>
                </a:rPr>
                <a:t>R3</a:t>
              </a:r>
              <a:endParaRPr lang="pl-PL" altLang="en-US" b="1" i="1">
                <a:solidFill>
                  <a:srgbClr val="000000"/>
                </a:solidFill>
              </a:endParaRPr>
            </a:p>
          </p:txBody>
        </p:sp>
        <p:sp useBgFill="1">
          <p:nvSpPr>
            <p:cNvPr id="98327" name="Text Box 11"/>
            <p:cNvSpPr txBox="1">
              <a:spLocks noChangeArrowheads="1"/>
            </p:cNvSpPr>
            <p:nvPr/>
          </p:nvSpPr>
          <p:spPr bwMode="auto">
            <a:xfrm rot="-1359115">
              <a:off x="1678" y="1096"/>
              <a:ext cx="522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50%</a:t>
              </a:r>
            </a:p>
          </p:txBody>
        </p:sp>
        <p:sp useBgFill="1">
          <p:nvSpPr>
            <p:cNvPr id="98328" name="Text Box 12"/>
            <p:cNvSpPr txBox="1">
              <a:spLocks noChangeArrowheads="1"/>
            </p:cNvSpPr>
            <p:nvPr/>
          </p:nvSpPr>
          <p:spPr bwMode="auto">
            <a:xfrm rot="1662554">
              <a:off x="3677" y="1110"/>
              <a:ext cx="710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100%</a:t>
              </a:r>
            </a:p>
          </p:txBody>
        </p:sp>
        <p:cxnSp>
          <p:nvCxnSpPr>
            <p:cNvPr id="98329" name="AutoShape 13"/>
            <p:cNvCxnSpPr>
              <a:cxnSpLocks noChangeShapeType="1"/>
              <a:stCxn id="98319" idx="6"/>
              <a:endCxn id="98325" idx="2"/>
            </p:cNvCxnSpPr>
            <p:nvPr/>
          </p:nvCxnSpPr>
          <p:spPr bwMode="auto">
            <a:xfrm flipV="1">
              <a:off x="1066" y="1571"/>
              <a:ext cx="1723" cy="22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0" name="AutoShape 14"/>
            <p:cNvCxnSpPr>
              <a:cxnSpLocks noChangeShapeType="1"/>
              <a:stCxn id="98325" idx="6"/>
              <a:endCxn id="98321" idx="2"/>
            </p:cNvCxnSpPr>
            <p:nvPr/>
          </p:nvCxnSpPr>
          <p:spPr bwMode="auto">
            <a:xfrm>
              <a:off x="3152" y="1571"/>
              <a:ext cx="1633" cy="18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1" name="AutoShape 15"/>
            <p:cNvCxnSpPr>
              <a:cxnSpLocks noChangeShapeType="1"/>
              <a:stCxn id="98319" idx="5"/>
              <a:endCxn id="98326" idx="2"/>
            </p:cNvCxnSpPr>
            <p:nvPr/>
          </p:nvCxnSpPr>
          <p:spPr bwMode="auto">
            <a:xfrm>
              <a:off x="1013" y="1926"/>
              <a:ext cx="1776" cy="18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2" name="AutoShape 16"/>
            <p:cNvCxnSpPr>
              <a:cxnSpLocks noChangeShapeType="1"/>
              <a:stCxn id="98326" idx="6"/>
              <a:endCxn id="98321" idx="3"/>
            </p:cNvCxnSpPr>
            <p:nvPr/>
          </p:nvCxnSpPr>
          <p:spPr bwMode="auto">
            <a:xfrm flipV="1">
              <a:off x="3152" y="1880"/>
              <a:ext cx="1686" cy="2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3" name="AutoShape 17"/>
            <p:cNvCxnSpPr>
              <a:cxnSpLocks noChangeShapeType="1"/>
              <a:stCxn id="98319" idx="4"/>
              <a:endCxn id="98324" idx="2"/>
            </p:cNvCxnSpPr>
            <p:nvPr/>
          </p:nvCxnSpPr>
          <p:spPr bwMode="auto">
            <a:xfrm>
              <a:off x="885" y="1979"/>
              <a:ext cx="1904" cy="7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4" name="AutoShape 18"/>
            <p:cNvCxnSpPr>
              <a:cxnSpLocks noChangeShapeType="1"/>
              <a:stCxn id="98324" idx="6"/>
              <a:endCxn id="98321" idx="4"/>
            </p:cNvCxnSpPr>
            <p:nvPr/>
          </p:nvCxnSpPr>
          <p:spPr bwMode="auto">
            <a:xfrm flipV="1">
              <a:off x="3152" y="1933"/>
              <a:ext cx="1815" cy="7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 useBgFill="1">
          <p:nvSpPr>
            <p:cNvPr id="98335" name="Text Box 19"/>
            <p:cNvSpPr txBox="1">
              <a:spLocks noChangeArrowheads="1"/>
            </p:cNvSpPr>
            <p:nvPr/>
          </p:nvSpPr>
          <p:spPr bwMode="auto">
            <a:xfrm rot="-359218">
              <a:off x="1720" y="1458"/>
              <a:ext cx="479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50%</a:t>
              </a:r>
            </a:p>
          </p:txBody>
        </p:sp>
        <p:sp useBgFill="1">
          <p:nvSpPr>
            <p:cNvPr id="98336" name="Text Box 20"/>
            <p:cNvSpPr txBox="1">
              <a:spLocks noChangeArrowheads="1"/>
            </p:cNvSpPr>
            <p:nvPr/>
          </p:nvSpPr>
          <p:spPr bwMode="auto">
            <a:xfrm rot="463536">
              <a:off x="3362" y="1387"/>
              <a:ext cx="608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100%</a:t>
              </a:r>
            </a:p>
          </p:txBody>
        </p:sp>
        <p:sp useBgFill="1">
          <p:nvSpPr>
            <p:cNvPr id="98337" name="Text Box 21"/>
            <p:cNvSpPr txBox="1">
              <a:spLocks noChangeArrowheads="1"/>
            </p:cNvSpPr>
            <p:nvPr/>
          </p:nvSpPr>
          <p:spPr bwMode="auto">
            <a:xfrm rot="-1136684">
              <a:off x="3501" y="1795"/>
              <a:ext cx="655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100%</a:t>
              </a:r>
            </a:p>
          </p:txBody>
        </p:sp>
        <p:sp useBgFill="1">
          <p:nvSpPr>
            <p:cNvPr id="98338" name="Text Box 22"/>
            <p:cNvSpPr txBox="1">
              <a:spLocks noChangeArrowheads="1"/>
            </p:cNvSpPr>
            <p:nvPr/>
          </p:nvSpPr>
          <p:spPr bwMode="auto">
            <a:xfrm rot="-989879">
              <a:off x="3576" y="2261"/>
              <a:ext cx="623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100%</a:t>
              </a:r>
            </a:p>
          </p:txBody>
        </p:sp>
        <p:sp useBgFill="1">
          <p:nvSpPr>
            <p:cNvPr id="98339" name="Text Box 23"/>
            <p:cNvSpPr txBox="1">
              <a:spLocks noChangeArrowheads="1"/>
            </p:cNvSpPr>
            <p:nvPr/>
          </p:nvSpPr>
          <p:spPr bwMode="auto">
            <a:xfrm>
              <a:off x="1675" y="1873"/>
              <a:ext cx="479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50%</a:t>
              </a:r>
            </a:p>
          </p:txBody>
        </p:sp>
        <p:sp useBgFill="1">
          <p:nvSpPr>
            <p:cNvPr id="98340" name="Text Box 24"/>
            <p:cNvSpPr txBox="1">
              <a:spLocks noChangeArrowheads="1"/>
            </p:cNvSpPr>
            <p:nvPr/>
          </p:nvSpPr>
          <p:spPr bwMode="auto">
            <a:xfrm rot="859151">
              <a:off x="1630" y="2209"/>
              <a:ext cx="479" cy="289"/>
            </a:xfrm>
            <a:prstGeom prst="rect">
              <a:avLst/>
            </a:prstGeom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50%</a:t>
              </a:r>
            </a:p>
          </p:txBody>
        </p:sp>
      </p:grpSp>
      <p:grpSp>
        <p:nvGrpSpPr>
          <p:cNvPr id="98315" name="Group 52"/>
          <p:cNvGrpSpPr>
            <a:grpSpLocks/>
          </p:cNvGrpSpPr>
          <p:nvPr/>
        </p:nvGrpSpPr>
        <p:grpSpPr bwMode="auto">
          <a:xfrm>
            <a:off x="1763713" y="2665413"/>
            <a:ext cx="5905500" cy="360362"/>
            <a:chOff x="1111" y="1570"/>
            <a:chExt cx="3720" cy="227"/>
          </a:xfrm>
        </p:grpSpPr>
        <p:sp>
          <p:nvSpPr>
            <p:cNvPr id="98317" name="Line 53"/>
            <p:cNvSpPr>
              <a:spLocks noChangeShapeType="1"/>
            </p:cNvSpPr>
            <p:nvPr/>
          </p:nvSpPr>
          <p:spPr bwMode="auto">
            <a:xfrm flipV="1">
              <a:off x="1111" y="1570"/>
              <a:ext cx="1588" cy="22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98318" name="Line 54"/>
            <p:cNvSpPr>
              <a:spLocks noChangeShapeType="1"/>
            </p:cNvSpPr>
            <p:nvPr/>
          </p:nvSpPr>
          <p:spPr bwMode="auto">
            <a:xfrm>
              <a:off x="3198" y="1570"/>
              <a:ext cx="1633" cy="18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98316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0679461-087D-5D4E-B313-15267F25A572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20" grpId="0" build="allAtOnce" animBg="1"/>
      <p:bldP spid="298030" grpId="0" animBg="1"/>
      <p:bldP spid="298031" grpId="0" animBg="1"/>
      <p:bldP spid="298032" grpId="0" animBg="1"/>
      <p:bldP spid="298033" grpId="0" animBg="1"/>
      <p:bldP spid="298034" grpId="0" animBg="1"/>
      <p:bldP spid="29803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05" name="Arc 29"/>
          <p:cNvSpPr>
            <a:spLocks/>
          </p:cNvSpPr>
          <p:nvPr/>
        </p:nvSpPr>
        <p:spPr bwMode="auto">
          <a:xfrm>
            <a:off x="1258888" y="3395663"/>
            <a:ext cx="1239837" cy="1620837"/>
          </a:xfrm>
          <a:custGeom>
            <a:avLst/>
            <a:gdLst>
              <a:gd name="T0" fmla="*/ 2147483647 w 21600"/>
              <a:gd name="T1" fmla="*/ 0 h 28169"/>
              <a:gd name="T2" fmla="*/ 2147483647 w 21600"/>
              <a:gd name="T3" fmla="*/ 2147483647 h 28169"/>
              <a:gd name="T4" fmla="*/ 0 w 21600"/>
              <a:gd name="T5" fmla="*/ 2147483647 h 28169"/>
              <a:gd name="T6" fmla="*/ 0 60000 65536"/>
              <a:gd name="T7" fmla="*/ 0 60000 65536"/>
              <a:gd name="T8" fmla="*/ 0 60000 65536"/>
              <a:gd name="T9" fmla="*/ 0 w 21600"/>
              <a:gd name="T10" fmla="*/ 0 h 28169"/>
              <a:gd name="T11" fmla="*/ 21600 w 21600"/>
              <a:gd name="T12" fmla="*/ 28169 h 28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169" fill="none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</a:path>
              <a:path w="21600" h="28169" stroke="0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  <a:lnTo>
                  <a:pt x="0" y="14110"/>
                </a:lnTo>
                <a:lnTo>
                  <a:pt x="16354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6" name="Arc 30"/>
          <p:cNvSpPr>
            <a:spLocks/>
          </p:cNvSpPr>
          <p:nvPr/>
        </p:nvSpPr>
        <p:spPr bwMode="auto">
          <a:xfrm>
            <a:off x="1258888" y="3151188"/>
            <a:ext cx="1704975" cy="2071687"/>
          </a:xfrm>
          <a:custGeom>
            <a:avLst/>
            <a:gdLst>
              <a:gd name="T0" fmla="*/ 2147483647 w 21600"/>
              <a:gd name="T1" fmla="*/ 0 h 26159"/>
              <a:gd name="T2" fmla="*/ 2147483647 w 21600"/>
              <a:gd name="T3" fmla="*/ 2147483647 h 26159"/>
              <a:gd name="T4" fmla="*/ 0 w 21600"/>
              <a:gd name="T5" fmla="*/ 2147483647 h 26159"/>
              <a:gd name="T6" fmla="*/ 0 60000 65536"/>
              <a:gd name="T7" fmla="*/ 0 60000 65536"/>
              <a:gd name="T8" fmla="*/ 0 60000 65536"/>
              <a:gd name="T9" fmla="*/ 0 w 21600"/>
              <a:gd name="T10" fmla="*/ 0 h 26159"/>
              <a:gd name="T11" fmla="*/ 21600 w 21600"/>
              <a:gd name="T12" fmla="*/ 26159 h 26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159" fill="none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</a:path>
              <a:path w="21600" h="26159" stroke="0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  <a:lnTo>
                  <a:pt x="0" y="13500"/>
                </a:lnTo>
                <a:lnTo>
                  <a:pt x="16861" y="-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7" name="Arc 31"/>
          <p:cNvSpPr>
            <a:spLocks/>
          </p:cNvSpPr>
          <p:nvPr/>
        </p:nvSpPr>
        <p:spPr bwMode="auto">
          <a:xfrm>
            <a:off x="1258888" y="2854325"/>
            <a:ext cx="2211387" cy="2530475"/>
          </a:xfrm>
          <a:custGeom>
            <a:avLst/>
            <a:gdLst>
              <a:gd name="T0" fmla="*/ 2147483647 w 21600"/>
              <a:gd name="T1" fmla="*/ 0 h 24650"/>
              <a:gd name="T2" fmla="*/ 2147483647 w 21600"/>
              <a:gd name="T3" fmla="*/ 2147483647 h 24650"/>
              <a:gd name="T4" fmla="*/ 0 w 21600"/>
              <a:gd name="T5" fmla="*/ 2147483647 h 24650"/>
              <a:gd name="T6" fmla="*/ 0 60000 65536"/>
              <a:gd name="T7" fmla="*/ 0 60000 65536"/>
              <a:gd name="T8" fmla="*/ 0 60000 65536"/>
              <a:gd name="T9" fmla="*/ 0 w 21600"/>
              <a:gd name="T10" fmla="*/ 0 h 24650"/>
              <a:gd name="T11" fmla="*/ 21600 w 21600"/>
              <a:gd name="T12" fmla="*/ 24650 h 24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650" fill="none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</a:path>
              <a:path w="21600" h="24650" stroke="0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  <a:lnTo>
                  <a:pt x="0" y="13398"/>
                </a:lnTo>
                <a:lnTo>
                  <a:pt x="16942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8" name="Arc 32"/>
          <p:cNvSpPr>
            <a:spLocks/>
          </p:cNvSpPr>
          <p:nvPr/>
        </p:nvSpPr>
        <p:spPr bwMode="auto">
          <a:xfrm>
            <a:off x="1187450" y="2747963"/>
            <a:ext cx="2943225" cy="2982912"/>
          </a:xfrm>
          <a:custGeom>
            <a:avLst/>
            <a:gdLst>
              <a:gd name="T0" fmla="*/ 2147483647 w 21600"/>
              <a:gd name="T1" fmla="*/ 0 h 21834"/>
              <a:gd name="T2" fmla="*/ 2147483647 w 21600"/>
              <a:gd name="T3" fmla="*/ 2147483647 h 21834"/>
              <a:gd name="T4" fmla="*/ 0 w 21600"/>
              <a:gd name="T5" fmla="*/ 2147483647 h 21834"/>
              <a:gd name="T6" fmla="*/ 0 60000 65536"/>
              <a:gd name="T7" fmla="*/ 0 60000 65536"/>
              <a:gd name="T8" fmla="*/ 0 60000 65536"/>
              <a:gd name="T9" fmla="*/ 0 w 21600"/>
              <a:gd name="T10" fmla="*/ 0 h 21834"/>
              <a:gd name="T11" fmla="*/ 21600 w 21600"/>
              <a:gd name="T12" fmla="*/ 21834 h 21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34" fill="none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</a:path>
              <a:path w="21600" h="21834" stroke="0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  <a:lnTo>
                  <a:pt x="0" y="10880"/>
                </a:lnTo>
                <a:lnTo>
                  <a:pt x="18659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9" name="Arc 33"/>
          <p:cNvSpPr>
            <a:spLocks/>
          </p:cNvSpPr>
          <p:nvPr/>
        </p:nvSpPr>
        <p:spPr bwMode="auto">
          <a:xfrm>
            <a:off x="1295400" y="2520950"/>
            <a:ext cx="3492500" cy="3346450"/>
          </a:xfrm>
          <a:custGeom>
            <a:avLst/>
            <a:gdLst>
              <a:gd name="T0" fmla="*/ 2147483647 w 21600"/>
              <a:gd name="T1" fmla="*/ 0 h 20639"/>
              <a:gd name="T2" fmla="*/ 2147483647 w 21600"/>
              <a:gd name="T3" fmla="*/ 2147483647 h 20639"/>
              <a:gd name="T4" fmla="*/ 0 w 21600"/>
              <a:gd name="T5" fmla="*/ 2147483647 h 20639"/>
              <a:gd name="T6" fmla="*/ 0 60000 65536"/>
              <a:gd name="T7" fmla="*/ 0 60000 65536"/>
              <a:gd name="T8" fmla="*/ 0 60000 65536"/>
              <a:gd name="T9" fmla="*/ 0 w 21600"/>
              <a:gd name="T10" fmla="*/ 0 h 20639"/>
              <a:gd name="T11" fmla="*/ 21600 w 21600"/>
              <a:gd name="T12" fmla="*/ 20639 h 206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39" fill="none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</a:path>
              <a:path w="21600" h="20639" stroke="0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  <a:lnTo>
                  <a:pt x="0" y="10624"/>
                </a:lnTo>
                <a:lnTo>
                  <a:pt x="18806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0358" name="Oval 2"/>
          <p:cNvSpPr>
            <a:spLocks noChangeArrowheads="1"/>
          </p:cNvSpPr>
          <p:nvPr/>
        </p:nvSpPr>
        <p:spPr bwMode="auto">
          <a:xfrm>
            <a:off x="1765300" y="3816350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 i="1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100359" name="Oval 3"/>
          <p:cNvSpPr>
            <a:spLocks noChangeArrowheads="1"/>
          </p:cNvSpPr>
          <p:nvPr/>
        </p:nvSpPr>
        <p:spPr bwMode="auto">
          <a:xfrm>
            <a:off x="4284663" y="3095625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rgbClr val="000000"/>
                </a:solidFill>
              </a:rPr>
              <a:t>R1</a:t>
            </a:r>
            <a:endParaRPr lang="pl-PL" altLang="en-US" sz="1800" b="1" i="1">
              <a:solidFill>
                <a:srgbClr val="000000"/>
              </a:solidFill>
            </a:endParaRPr>
          </a:p>
        </p:txBody>
      </p:sp>
      <p:sp>
        <p:nvSpPr>
          <p:cNvPr id="100360" name="Oval 4"/>
          <p:cNvSpPr>
            <a:spLocks noChangeArrowheads="1"/>
          </p:cNvSpPr>
          <p:nvPr/>
        </p:nvSpPr>
        <p:spPr bwMode="auto">
          <a:xfrm>
            <a:off x="6589713" y="388778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rgbClr val="000000"/>
                </a:solidFill>
              </a:rPr>
              <a:t>dst</a:t>
            </a:r>
            <a:endParaRPr lang="pl-PL" altLang="en-US" sz="1800" b="1" i="1">
              <a:solidFill>
                <a:srgbClr val="000000"/>
              </a:solidFill>
            </a:endParaRPr>
          </a:p>
        </p:txBody>
      </p:sp>
      <p:cxnSp>
        <p:nvCxnSpPr>
          <p:cNvPr id="100361" name="AutoShape 5"/>
          <p:cNvCxnSpPr>
            <a:cxnSpLocks noChangeShapeType="1"/>
            <a:stCxn id="100358" idx="7"/>
            <a:endCxn id="100359" idx="2"/>
          </p:cNvCxnSpPr>
          <p:nvPr/>
        </p:nvCxnSpPr>
        <p:spPr bwMode="auto">
          <a:xfrm flipV="1">
            <a:off x="2257425" y="3384550"/>
            <a:ext cx="2027238" cy="515938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2" name="AutoShape 6"/>
          <p:cNvCxnSpPr>
            <a:cxnSpLocks noChangeShapeType="1"/>
            <a:stCxn id="100359" idx="6"/>
            <a:endCxn id="100360" idx="1"/>
          </p:cNvCxnSpPr>
          <p:nvPr/>
        </p:nvCxnSpPr>
        <p:spPr bwMode="auto">
          <a:xfrm>
            <a:off x="4860925" y="3384550"/>
            <a:ext cx="1812925" cy="587375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</a:t>
            </a:r>
          </a:p>
        </p:txBody>
      </p:sp>
      <p:sp>
        <p:nvSpPr>
          <p:cNvPr id="10036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Overlap in received packets </a:t>
            </a:r>
            <a:r>
              <a:rPr lang="en-US" altLang="en-US">
                <a:sym typeface="Wingdings" charset="2"/>
              </a:rPr>
              <a:t> Routers forward duplicates</a:t>
            </a:r>
          </a:p>
        </p:txBody>
      </p:sp>
      <p:sp>
        <p:nvSpPr>
          <p:cNvPr id="100365" name="Oval 8"/>
          <p:cNvSpPr>
            <a:spLocks noChangeArrowheads="1"/>
          </p:cNvSpPr>
          <p:nvPr/>
        </p:nvSpPr>
        <p:spPr bwMode="auto">
          <a:xfrm>
            <a:off x="4284663" y="4679950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rgbClr val="000000"/>
                </a:solidFill>
              </a:rPr>
              <a:t>R2</a:t>
            </a:r>
            <a:endParaRPr lang="pl-PL" altLang="en-US" sz="1800" b="1" i="1">
              <a:solidFill>
                <a:srgbClr val="000000"/>
              </a:solidFill>
            </a:endParaRPr>
          </a:p>
        </p:txBody>
      </p:sp>
      <p:cxnSp>
        <p:nvCxnSpPr>
          <p:cNvPr id="100366" name="AutoShape 9"/>
          <p:cNvCxnSpPr>
            <a:cxnSpLocks noChangeShapeType="1"/>
            <a:stCxn id="100358" idx="5"/>
            <a:endCxn id="100365" idx="2"/>
          </p:cNvCxnSpPr>
          <p:nvPr/>
        </p:nvCxnSpPr>
        <p:spPr bwMode="auto">
          <a:xfrm>
            <a:off x="2257425" y="4308475"/>
            <a:ext cx="2027238" cy="660400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AutoShape 10"/>
          <p:cNvCxnSpPr>
            <a:cxnSpLocks noChangeShapeType="1"/>
            <a:stCxn id="100365" idx="6"/>
            <a:endCxn id="100360" idx="3"/>
          </p:cNvCxnSpPr>
          <p:nvPr/>
        </p:nvCxnSpPr>
        <p:spPr bwMode="auto">
          <a:xfrm flipV="1">
            <a:off x="4860925" y="4379913"/>
            <a:ext cx="1812925" cy="588962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68" name="Group 46"/>
          <p:cNvGrpSpPr>
            <a:grpSpLocks/>
          </p:cNvGrpSpPr>
          <p:nvPr/>
        </p:nvGrpSpPr>
        <p:grpSpPr bwMode="auto">
          <a:xfrm>
            <a:off x="611188" y="3671888"/>
            <a:ext cx="1150937" cy="1296987"/>
            <a:chOff x="385" y="1434"/>
            <a:chExt cx="725" cy="817"/>
          </a:xfrm>
        </p:grpSpPr>
        <p:sp>
          <p:nvSpPr>
            <p:cNvPr id="100376" name="Line 16"/>
            <p:cNvSpPr>
              <a:spLocks noChangeShapeType="1"/>
            </p:cNvSpPr>
            <p:nvPr/>
          </p:nvSpPr>
          <p:spPr bwMode="auto">
            <a:xfrm>
              <a:off x="749" y="1864"/>
              <a:ext cx="0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00377" name="Rectangle 35"/>
            <p:cNvSpPr>
              <a:spLocks noChangeArrowheads="1"/>
            </p:cNvSpPr>
            <p:nvPr/>
          </p:nvSpPr>
          <p:spPr bwMode="auto">
            <a:xfrm>
              <a:off x="385" y="1434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400" b="1">
                  <a:solidFill>
                    <a:srgbClr val="000000"/>
                  </a:solidFill>
                </a:rPr>
                <a:t>P</a:t>
              </a:r>
              <a:r>
                <a:rPr lang="pl-PL" altLang="en-US" sz="20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0378" name="Rectangle 38"/>
            <p:cNvSpPr>
              <a:spLocks noChangeArrowheads="1"/>
            </p:cNvSpPr>
            <p:nvPr/>
          </p:nvSpPr>
          <p:spPr bwMode="auto">
            <a:xfrm>
              <a:off x="385" y="1661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400" b="1">
                  <a:solidFill>
                    <a:srgbClr val="000000"/>
                  </a:solidFill>
                </a:rPr>
                <a:t>P</a:t>
              </a:r>
              <a:r>
                <a:rPr lang="pl-PL" altLang="en-US" sz="20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0379" name="Rectangle 39"/>
            <p:cNvSpPr>
              <a:spLocks noChangeArrowheads="1"/>
            </p:cNvSpPr>
            <p:nvPr/>
          </p:nvSpPr>
          <p:spPr bwMode="auto">
            <a:xfrm>
              <a:off x="385" y="2069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400" b="1">
                  <a:solidFill>
                    <a:srgbClr val="000000"/>
                  </a:solidFill>
                </a:rPr>
                <a:t>P</a:t>
              </a:r>
              <a:r>
                <a:rPr lang="pl-PL" altLang="en-US" sz="2000" b="1" baseline="-25000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859338" y="2736850"/>
            <a:ext cx="1150937" cy="649288"/>
            <a:chOff x="1474" y="2840"/>
            <a:chExt cx="725" cy="409"/>
          </a:xfrm>
        </p:grpSpPr>
        <p:sp>
          <p:nvSpPr>
            <p:cNvPr id="100374" name="Rectangle 40"/>
            <p:cNvSpPr>
              <a:spLocks noChangeArrowheads="1"/>
            </p:cNvSpPr>
            <p:nvPr/>
          </p:nvSpPr>
          <p:spPr bwMode="auto">
            <a:xfrm>
              <a:off x="1474" y="2840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400" b="1">
                  <a:solidFill>
                    <a:srgbClr val="000000"/>
                  </a:solidFill>
                </a:rPr>
                <a:t>P</a:t>
              </a:r>
              <a:r>
                <a:rPr lang="pl-PL" altLang="en-US" sz="20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0375" name="Rectangle 41"/>
            <p:cNvSpPr>
              <a:spLocks noChangeArrowheads="1"/>
            </p:cNvSpPr>
            <p:nvPr/>
          </p:nvSpPr>
          <p:spPr bwMode="auto">
            <a:xfrm>
              <a:off x="1474" y="3067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400" b="1">
                  <a:solidFill>
                    <a:srgbClr val="000000"/>
                  </a:solidFill>
                </a:rPr>
                <a:t>P</a:t>
              </a:r>
              <a:r>
                <a:rPr lang="pl-PL" altLang="en-US" sz="2000" b="1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859338" y="4968875"/>
            <a:ext cx="1150937" cy="649288"/>
            <a:chOff x="1474" y="2840"/>
            <a:chExt cx="725" cy="409"/>
          </a:xfrm>
        </p:grpSpPr>
        <p:sp>
          <p:nvSpPr>
            <p:cNvPr id="100372" name="Rectangle 44"/>
            <p:cNvSpPr>
              <a:spLocks noChangeArrowheads="1"/>
            </p:cNvSpPr>
            <p:nvPr/>
          </p:nvSpPr>
          <p:spPr bwMode="auto">
            <a:xfrm>
              <a:off x="1474" y="2840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400" b="1">
                  <a:solidFill>
                    <a:srgbClr val="000000"/>
                  </a:solidFill>
                </a:rPr>
                <a:t>P</a:t>
              </a:r>
              <a:r>
                <a:rPr lang="pl-PL" altLang="en-US" sz="20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0373" name="Rectangle 45"/>
            <p:cNvSpPr>
              <a:spLocks noChangeArrowheads="1"/>
            </p:cNvSpPr>
            <p:nvPr/>
          </p:nvSpPr>
          <p:spPr bwMode="auto">
            <a:xfrm>
              <a:off x="1474" y="3067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400" b="1">
                  <a:solidFill>
                    <a:srgbClr val="000000"/>
                  </a:solidFill>
                </a:rPr>
                <a:t>P</a:t>
              </a:r>
              <a:r>
                <a:rPr lang="pl-PL" altLang="en-US" sz="2000" b="1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00371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E6AC3F0-9430-CC40-BA85-D34A1E2D383A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526E-6 L 0.26007 0.099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8 L 0.26007 -0.110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5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5" grpId="0" animBg="1"/>
      <p:bldP spid="331806" grpId="0" animBg="1"/>
      <p:bldP spid="331807" grpId="0" animBg="1"/>
      <p:bldP spid="331808" grpId="0" animBg="1"/>
      <p:bldP spid="33180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ExOR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State-of-the-art opp. routing, ExOR </a:t>
            </a:r>
            <a:r>
              <a:rPr lang="pl-PL" altLang="en-US"/>
              <a:t>imposes</a:t>
            </a:r>
            <a:r>
              <a:rPr lang="en-US" altLang="en-US"/>
              <a:t> a</a:t>
            </a:r>
            <a:r>
              <a:rPr lang="pl-PL" altLang="en-US"/>
              <a:t> global</a:t>
            </a:r>
            <a:r>
              <a:rPr lang="en-US" altLang="en-US"/>
              <a:t> scheduler</a:t>
            </a:r>
            <a:r>
              <a:rPr lang="pl-PL" altLang="en-US"/>
              <a:t>:</a:t>
            </a:r>
            <a:endParaRPr lang="en-US" altLang="en-US">
              <a:sym typeface="Wingdings" charset="2"/>
            </a:endParaRPr>
          </a:p>
          <a:p>
            <a:r>
              <a:rPr lang="pl-PL" altLang="en-US">
                <a:sym typeface="Wingdings" charset="2"/>
              </a:rPr>
              <a:t>Requires full coordination</a:t>
            </a:r>
            <a:r>
              <a:rPr lang="en-US" altLang="en-US">
                <a:sym typeface="Wingdings" charset="2"/>
              </a:rPr>
              <a:t>;</a:t>
            </a:r>
            <a:r>
              <a:rPr lang="pl-PL" altLang="en-US">
                <a:sym typeface="Wingdings" charset="2"/>
              </a:rPr>
              <a:t> every node must know who received what</a:t>
            </a:r>
          </a:p>
          <a:p>
            <a:r>
              <a:rPr lang="pl-PL" altLang="en-US">
                <a:sym typeface="Wingdings" charset="2"/>
              </a:rPr>
              <a:t>Only one node transmits at a time, others listen</a:t>
            </a:r>
          </a:p>
          <a:p>
            <a:endParaRPr lang="en-US" altLang="en-US">
              <a:sym typeface="Wingdings" charset="2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8138ADF-A816-184F-B4DF-CA6926859EC7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58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Content Placeholder 81"/>
          <p:cNvSpPr>
            <a:spLocks noGrp="1"/>
          </p:cNvSpPr>
          <p:nvPr>
            <p:ph idx="1"/>
          </p:nvPr>
        </p:nvSpPr>
        <p:spPr>
          <a:xfrm>
            <a:off x="304800" y="5105400"/>
            <a:ext cx="8458200" cy="1447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Global c</a:t>
            </a:r>
            <a:r>
              <a:rPr lang="pl-PL" altLang="en-US"/>
              <a:t>oordination </a:t>
            </a:r>
            <a:r>
              <a:rPr lang="en-US" altLang="en-US"/>
              <a:t>is too hard </a:t>
            </a:r>
            <a:endParaRPr lang="pl-PL" altLang="en-US"/>
          </a:p>
          <a:p>
            <a:pPr>
              <a:spcBef>
                <a:spcPct val="50000"/>
              </a:spcBef>
            </a:pPr>
            <a:r>
              <a:rPr lang="en-US" altLang="en-US"/>
              <a:t>One transmitter</a:t>
            </a:r>
            <a:r>
              <a:rPr lang="pl-PL" altLang="en-US"/>
              <a:t> </a:t>
            </a:r>
            <a:r>
              <a:rPr lang="en-US" altLang="en-US">
                <a:sym typeface="Wingdings" charset="2"/>
              </a:rPr>
              <a:t> </a:t>
            </a:r>
            <a:r>
              <a:rPr lang="en-US" altLang="en-US">
                <a:solidFill>
                  <a:schemeClr val="tx2"/>
                </a:solidFill>
                <a:sym typeface="Wingdings" charset="2"/>
              </a:rPr>
              <a:t>You lost </a:t>
            </a:r>
            <a:r>
              <a:rPr lang="en-US" altLang="en-US">
                <a:solidFill>
                  <a:schemeClr val="tx2"/>
                </a:solidFill>
              </a:rPr>
              <a:t>s</a:t>
            </a:r>
            <a:r>
              <a:rPr lang="pl-PL" altLang="en-US">
                <a:solidFill>
                  <a:schemeClr val="tx2"/>
                </a:solidFill>
              </a:rPr>
              <a:t>patial reuse</a:t>
            </a:r>
            <a:r>
              <a:rPr lang="en-US" altLang="en-US">
                <a:solidFill>
                  <a:schemeClr val="tx2"/>
                </a:solidFill>
              </a:rPr>
              <a:t>!</a:t>
            </a:r>
            <a:r>
              <a:rPr lang="pl-PL" altLang="en-US"/>
              <a:t> </a:t>
            </a:r>
          </a:p>
          <a:p>
            <a:endParaRPr lang="en-US" altLang="en-US"/>
          </a:p>
        </p:txBody>
      </p:sp>
      <p:sp>
        <p:nvSpPr>
          <p:cNvPr id="103426" name="Oval 3"/>
          <p:cNvSpPr>
            <a:spLocks noChangeArrowheads="1"/>
          </p:cNvSpPr>
          <p:nvPr/>
        </p:nvSpPr>
        <p:spPr bwMode="auto">
          <a:xfrm>
            <a:off x="1619250" y="3046413"/>
            <a:ext cx="311150" cy="3095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27" name="Oval 4"/>
          <p:cNvSpPr>
            <a:spLocks noChangeArrowheads="1"/>
          </p:cNvSpPr>
          <p:nvPr/>
        </p:nvSpPr>
        <p:spPr bwMode="auto">
          <a:xfrm>
            <a:off x="2627313" y="2470150"/>
            <a:ext cx="311150" cy="309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28" name="Oval 5"/>
          <p:cNvSpPr>
            <a:spLocks noChangeArrowheads="1"/>
          </p:cNvSpPr>
          <p:nvPr/>
        </p:nvSpPr>
        <p:spPr bwMode="auto">
          <a:xfrm>
            <a:off x="2916238" y="3262313"/>
            <a:ext cx="311150" cy="3095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29" name="Oval 6"/>
          <p:cNvSpPr>
            <a:spLocks noChangeArrowheads="1"/>
          </p:cNvSpPr>
          <p:nvPr/>
        </p:nvSpPr>
        <p:spPr bwMode="auto">
          <a:xfrm>
            <a:off x="3708400" y="2759075"/>
            <a:ext cx="311150" cy="309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0" name="Oval 7"/>
          <p:cNvSpPr>
            <a:spLocks noChangeArrowheads="1"/>
          </p:cNvSpPr>
          <p:nvPr/>
        </p:nvSpPr>
        <p:spPr bwMode="auto">
          <a:xfrm>
            <a:off x="3563938" y="4125913"/>
            <a:ext cx="311150" cy="3095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1" name="Oval 8"/>
          <p:cNvSpPr>
            <a:spLocks noChangeArrowheads="1"/>
          </p:cNvSpPr>
          <p:nvPr/>
        </p:nvSpPr>
        <p:spPr bwMode="auto">
          <a:xfrm>
            <a:off x="4067175" y="2111375"/>
            <a:ext cx="311150" cy="30956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2" name="Oval 9"/>
          <p:cNvSpPr>
            <a:spLocks noChangeArrowheads="1"/>
          </p:cNvSpPr>
          <p:nvPr/>
        </p:nvSpPr>
        <p:spPr bwMode="auto">
          <a:xfrm>
            <a:off x="4500563" y="3478213"/>
            <a:ext cx="311150" cy="3095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3" name="Oval 10"/>
          <p:cNvSpPr>
            <a:spLocks noChangeArrowheads="1"/>
          </p:cNvSpPr>
          <p:nvPr/>
        </p:nvSpPr>
        <p:spPr bwMode="auto">
          <a:xfrm>
            <a:off x="2266950" y="3695700"/>
            <a:ext cx="311150" cy="309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4" name="Oval 11"/>
          <p:cNvSpPr>
            <a:spLocks noChangeArrowheads="1"/>
          </p:cNvSpPr>
          <p:nvPr/>
        </p:nvSpPr>
        <p:spPr bwMode="auto">
          <a:xfrm>
            <a:off x="5003800" y="2830513"/>
            <a:ext cx="311150" cy="3095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5" name="Oval 12"/>
          <p:cNvSpPr>
            <a:spLocks noChangeArrowheads="1"/>
          </p:cNvSpPr>
          <p:nvPr/>
        </p:nvSpPr>
        <p:spPr bwMode="auto">
          <a:xfrm>
            <a:off x="1979613" y="1606550"/>
            <a:ext cx="311150" cy="309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6" name="Oval 13"/>
          <p:cNvSpPr>
            <a:spLocks noChangeArrowheads="1"/>
          </p:cNvSpPr>
          <p:nvPr/>
        </p:nvSpPr>
        <p:spPr bwMode="auto">
          <a:xfrm>
            <a:off x="5651500" y="4125913"/>
            <a:ext cx="311150" cy="3095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7" name="Oval 14"/>
          <p:cNvSpPr>
            <a:spLocks noChangeArrowheads="1"/>
          </p:cNvSpPr>
          <p:nvPr/>
        </p:nvSpPr>
        <p:spPr bwMode="auto">
          <a:xfrm>
            <a:off x="6156325" y="2543175"/>
            <a:ext cx="311150" cy="309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8" name="Oval 15"/>
          <p:cNvSpPr>
            <a:spLocks noChangeArrowheads="1"/>
          </p:cNvSpPr>
          <p:nvPr/>
        </p:nvSpPr>
        <p:spPr bwMode="auto">
          <a:xfrm>
            <a:off x="6372225" y="3406775"/>
            <a:ext cx="311150" cy="309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39" name="Oval 16"/>
          <p:cNvSpPr>
            <a:spLocks noChangeArrowheads="1"/>
          </p:cNvSpPr>
          <p:nvPr/>
        </p:nvSpPr>
        <p:spPr bwMode="auto">
          <a:xfrm>
            <a:off x="900113" y="3911600"/>
            <a:ext cx="433387" cy="4333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s</a:t>
            </a:r>
            <a:r>
              <a:rPr lang="en-US" altLang="en-US" b="1" i="1">
                <a:solidFill>
                  <a:srgbClr val="000000"/>
                </a:solidFill>
              </a:rPr>
              <a:t>rc</a:t>
            </a:r>
          </a:p>
        </p:txBody>
      </p:sp>
      <p:sp>
        <p:nvSpPr>
          <p:cNvPr id="103440" name="Oval 17"/>
          <p:cNvSpPr>
            <a:spLocks noChangeArrowheads="1"/>
          </p:cNvSpPr>
          <p:nvPr/>
        </p:nvSpPr>
        <p:spPr bwMode="auto">
          <a:xfrm>
            <a:off x="7380288" y="2757488"/>
            <a:ext cx="434975" cy="3730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d</a:t>
            </a:r>
            <a:r>
              <a:rPr lang="en-US" altLang="en-US" b="1" i="1">
                <a:solidFill>
                  <a:srgbClr val="000000"/>
                </a:solidFill>
              </a:rPr>
              <a:t>st</a:t>
            </a:r>
          </a:p>
        </p:txBody>
      </p:sp>
      <p:sp>
        <p:nvSpPr>
          <p:cNvPr id="103441" name="Oval 18"/>
          <p:cNvSpPr>
            <a:spLocks noChangeArrowheads="1"/>
          </p:cNvSpPr>
          <p:nvPr/>
        </p:nvSpPr>
        <p:spPr bwMode="auto">
          <a:xfrm>
            <a:off x="7308850" y="3838575"/>
            <a:ext cx="311150" cy="30956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cxnSp>
        <p:nvCxnSpPr>
          <p:cNvPr id="103442" name="AutoShape 19"/>
          <p:cNvCxnSpPr>
            <a:cxnSpLocks noChangeShapeType="1"/>
            <a:stCxn id="103426" idx="7"/>
            <a:endCxn id="103427" idx="2"/>
          </p:cNvCxnSpPr>
          <p:nvPr/>
        </p:nvCxnSpPr>
        <p:spPr bwMode="auto">
          <a:xfrm rot="5400000" flipH="1" flipV="1">
            <a:off x="2021682" y="2486819"/>
            <a:ext cx="468312" cy="7429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3" name="AutoShape 20"/>
          <p:cNvCxnSpPr>
            <a:cxnSpLocks noChangeShapeType="1"/>
            <a:stCxn id="103426" idx="3"/>
            <a:endCxn id="103439" idx="7"/>
          </p:cNvCxnSpPr>
          <p:nvPr/>
        </p:nvCxnSpPr>
        <p:spPr bwMode="auto">
          <a:xfrm rot="5400000">
            <a:off x="1135063" y="3444875"/>
            <a:ext cx="665162" cy="3952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4" name="AutoShape 21"/>
          <p:cNvCxnSpPr>
            <a:cxnSpLocks noChangeShapeType="1"/>
            <a:stCxn id="103426" idx="5"/>
            <a:endCxn id="103433" idx="1"/>
          </p:cNvCxnSpPr>
          <p:nvPr/>
        </p:nvCxnSpPr>
        <p:spPr bwMode="auto">
          <a:xfrm rot="16200000" flipH="1">
            <a:off x="1882776" y="3311525"/>
            <a:ext cx="431800" cy="4286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5" name="AutoShape 22"/>
          <p:cNvCxnSpPr>
            <a:cxnSpLocks noChangeShapeType="1"/>
            <a:stCxn id="103433" idx="7"/>
            <a:endCxn id="103428" idx="3"/>
          </p:cNvCxnSpPr>
          <p:nvPr/>
        </p:nvCxnSpPr>
        <p:spPr bwMode="auto">
          <a:xfrm rot="5400000" flipH="1" flipV="1">
            <a:off x="2639219" y="3418682"/>
            <a:ext cx="215900" cy="43021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6" name="AutoShape 23"/>
          <p:cNvCxnSpPr>
            <a:cxnSpLocks noChangeShapeType="1"/>
            <a:stCxn id="103427" idx="5"/>
            <a:endCxn id="103428" idx="0"/>
          </p:cNvCxnSpPr>
          <p:nvPr/>
        </p:nvCxnSpPr>
        <p:spPr bwMode="auto">
          <a:xfrm rot="16200000" flipH="1">
            <a:off x="2717800" y="2908300"/>
            <a:ext cx="528638" cy="1793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7" name="AutoShape 24"/>
          <p:cNvCxnSpPr>
            <a:cxnSpLocks noChangeShapeType="1"/>
            <a:stCxn id="103427" idx="0"/>
            <a:endCxn id="103435" idx="5"/>
          </p:cNvCxnSpPr>
          <p:nvPr/>
        </p:nvCxnSpPr>
        <p:spPr bwMode="auto">
          <a:xfrm rot="16200000" flipV="1">
            <a:off x="2213769" y="1901031"/>
            <a:ext cx="600075" cy="53816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8" name="AutoShape 25"/>
          <p:cNvCxnSpPr>
            <a:cxnSpLocks noChangeShapeType="1"/>
            <a:endCxn id="103435" idx="3"/>
          </p:cNvCxnSpPr>
          <p:nvPr/>
        </p:nvCxnSpPr>
        <p:spPr bwMode="auto">
          <a:xfrm rot="5400000" flipH="1" flipV="1">
            <a:off x="1342231" y="2362994"/>
            <a:ext cx="1176338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9" name="AutoShape 26"/>
          <p:cNvCxnSpPr>
            <a:cxnSpLocks noChangeShapeType="1"/>
            <a:stCxn id="103427" idx="7"/>
            <a:endCxn id="103431" idx="2"/>
          </p:cNvCxnSpPr>
          <p:nvPr/>
        </p:nvCxnSpPr>
        <p:spPr bwMode="auto">
          <a:xfrm rot="5400000" flipH="1" flipV="1">
            <a:off x="3354387" y="1803401"/>
            <a:ext cx="250825" cy="11747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0" name="AutoShape 27"/>
          <p:cNvCxnSpPr>
            <a:cxnSpLocks noChangeShapeType="1"/>
            <a:stCxn id="103431" idx="4"/>
            <a:endCxn id="103429" idx="7"/>
          </p:cNvCxnSpPr>
          <p:nvPr/>
        </p:nvCxnSpPr>
        <p:spPr bwMode="auto">
          <a:xfrm rot="5400000">
            <a:off x="3906044" y="2488407"/>
            <a:ext cx="384175" cy="24923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1" name="AutoShape 28"/>
          <p:cNvCxnSpPr>
            <a:cxnSpLocks noChangeShapeType="1"/>
            <a:stCxn id="103427" idx="6"/>
            <a:endCxn id="103429" idx="2"/>
          </p:cNvCxnSpPr>
          <p:nvPr/>
        </p:nvCxnSpPr>
        <p:spPr bwMode="auto">
          <a:xfrm>
            <a:off x="2938463" y="2624138"/>
            <a:ext cx="769937" cy="2889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2" name="AutoShape 29"/>
          <p:cNvCxnSpPr>
            <a:cxnSpLocks noChangeShapeType="1"/>
            <a:stCxn id="103428" idx="7"/>
            <a:endCxn id="103429" idx="3"/>
          </p:cNvCxnSpPr>
          <p:nvPr/>
        </p:nvCxnSpPr>
        <p:spPr bwMode="auto">
          <a:xfrm rot="5400000" flipH="1" flipV="1">
            <a:off x="3325019" y="2878931"/>
            <a:ext cx="285750" cy="5730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3" name="AutoShape 30"/>
          <p:cNvCxnSpPr>
            <a:cxnSpLocks noChangeShapeType="1"/>
            <a:stCxn id="103433" idx="6"/>
            <a:endCxn id="103430" idx="2"/>
          </p:cNvCxnSpPr>
          <p:nvPr/>
        </p:nvCxnSpPr>
        <p:spPr bwMode="auto">
          <a:xfrm>
            <a:off x="2578100" y="3849688"/>
            <a:ext cx="985838" cy="43021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4" name="AutoShape 31"/>
          <p:cNvCxnSpPr>
            <a:cxnSpLocks noChangeShapeType="1"/>
            <a:stCxn id="103428" idx="5"/>
            <a:endCxn id="103430" idx="1"/>
          </p:cNvCxnSpPr>
          <p:nvPr/>
        </p:nvCxnSpPr>
        <p:spPr bwMode="auto">
          <a:xfrm rot="16200000" flipH="1">
            <a:off x="3072607" y="3634581"/>
            <a:ext cx="646112" cy="4286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5" name="AutoShape 32"/>
          <p:cNvCxnSpPr>
            <a:cxnSpLocks noChangeShapeType="1"/>
            <a:stCxn id="103430" idx="0"/>
            <a:endCxn id="103429" idx="4"/>
          </p:cNvCxnSpPr>
          <p:nvPr/>
        </p:nvCxnSpPr>
        <p:spPr bwMode="auto">
          <a:xfrm rot="5400000" flipH="1" flipV="1">
            <a:off x="3263106" y="3525045"/>
            <a:ext cx="1057275" cy="14446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6" name="AutoShape 33"/>
          <p:cNvCxnSpPr>
            <a:cxnSpLocks noChangeShapeType="1"/>
            <a:stCxn id="103427" idx="3"/>
            <a:endCxn id="103433" idx="0"/>
          </p:cNvCxnSpPr>
          <p:nvPr/>
        </p:nvCxnSpPr>
        <p:spPr bwMode="auto">
          <a:xfrm rot="5400000">
            <a:off x="2066925" y="3089275"/>
            <a:ext cx="9620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7" name="AutoShape 34"/>
          <p:cNvCxnSpPr>
            <a:cxnSpLocks noChangeShapeType="1"/>
            <a:endCxn id="103433" idx="2"/>
          </p:cNvCxnSpPr>
          <p:nvPr/>
        </p:nvCxnSpPr>
        <p:spPr bwMode="auto">
          <a:xfrm flipV="1">
            <a:off x="1403350" y="3849688"/>
            <a:ext cx="863600" cy="27781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8" name="AutoShape 35"/>
          <p:cNvCxnSpPr>
            <a:cxnSpLocks noChangeShapeType="1"/>
            <a:stCxn id="103429" idx="5"/>
            <a:endCxn id="103432" idx="1"/>
          </p:cNvCxnSpPr>
          <p:nvPr/>
        </p:nvCxnSpPr>
        <p:spPr bwMode="auto">
          <a:xfrm rot="16200000" flipH="1">
            <a:off x="4009232" y="2986881"/>
            <a:ext cx="501650" cy="57308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59" name="AutoShape 36"/>
          <p:cNvCxnSpPr>
            <a:cxnSpLocks noChangeShapeType="1"/>
            <a:stCxn id="103430" idx="6"/>
            <a:endCxn id="103432" idx="3"/>
          </p:cNvCxnSpPr>
          <p:nvPr/>
        </p:nvCxnSpPr>
        <p:spPr bwMode="auto">
          <a:xfrm flipV="1">
            <a:off x="3875088" y="3741738"/>
            <a:ext cx="671512" cy="53816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0" name="AutoShape 37"/>
          <p:cNvCxnSpPr>
            <a:cxnSpLocks noChangeShapeType="1"/>
            <a:stCxn id="103431" idx="6"/>
            <a:endCxn id="103434" idx="1"/>
          </p:cNvCxnSpPr>
          <p:nvPr/>
        </p:nvCxnSpPr>
        <p:spPr bwMode="auto">
          <a:xfrm>
            <a:off x="4378325" y="2265363"/>
            <a:ext cx="671513" cy="61118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1" name="AutoShape 38"/>
          <p:cNvCxnSpPr>
            <a:cxnSpLocks noChangeShapeType="1"/>
            <a:stCxn id="103432" idx="7"/>
            <a:endCxn id="103434" idx="3"/>
          </p:cNvCxnSpPr>
          <p:nvPr/>
        </p:nvCxnSpPr>
        <p:spPr bwMode="auto">
          <a:xfrm rot="5400000" flipH="1" flipV="1">
            <a:off x="4692651" y="3167062"/>
            <a:ext cx="430212" cy="28416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2" name="AutoShape 39"/>
          <p:cNvCxnSpPr>
            <a:cxnSpLocks noChangeShapeType="1"/>
            <a:stCxn id="103429" idx="6"/>
            <a:endCxn id="103434" idx="2"/>
          </p:cNvCxnSpPr>
          <p:nvPr/>
        </p:nvCxnSpPr>
        <p:spPr bwMode="auto">
          <a:xfrm>
            <a:off x="4019550" y="2913063"/>
            <a:ext cx="984250" cy="7143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3" name="AutoShape 40"/>
          <p:cNvCxnSpPr>
            <a:cxnSpLocks noChangeShapeType="1"/>
            <a:stCxn id="103432" idx="5"/>
            <a:endCxn id="103436" idx="2"/>
          </p:cNvCxnSpPr>
          <p:nvPr/>
        </p:nvCxnSpPr>
        <p:spPr bwMode="auto">
          <a:xfrm rot="16200000" flipH="1">
            <a:off x="4939507" y="3567906"/>
            <a:ext cx="538162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4" name="AutoShape 41"/>
          <p:cNvCxnSpPr>
            <a:cxnSpLocks noChangeShapeType="1"/>
            <a:stCxn id="103436" idx="7"/>
            <a:endCxn id="103438" idx="3"/>
          </p:cNvCxnSpPr>
          <p:nvPr/>
        </p:nvCxnSpPr>
        <p:spPr bwMode="auto">
          <a:xfrm rot="5400000" flipH="1" flipV="1">
            <a:off x="5916613" y="3670300"/>
            <a:ext cx="501650" cy="5016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5" name="AutoShape 42"/>
          <p:cNvCxnSpPr>
            <a:cxnSpLocks noChangeShapeType="1"/>
            <a:stCxn id="103434" idx="6"/>
            <a:endCxn id="103438" idx="1"/>
          </p:cNvCxnSpPr>
          <p:nvPr/>
        </p:nvCxnSpPr>
        <p:spPr bwMode="auto">
          <a:xfrm>
            <a:off x="5314950" y="2984500"/>
            <a:ext cx="1103313" cy="46831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6" name="AutoShape 43"/>
          <p:cNvCxnSpPr>
            <a:cxnSpLocks noChangeShapeType="1"/>
            <a:stCxn id="103434" idx="7"/>
            <a:endCxn id="103437" idx="2"/>
          </p:cNvCxnSpPr>
          <p:nvPr/>
        </p:nvCxnSpPr>
        <p:spPr bwMode="auto">
          <a:xfrm rot="5400000" flipH="1" flipV="1">
            <a:off x="5622925" y="2343151"/>
            <a:ext cx="1793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7" name="AutoShape 44"/>
          <p:cNvCxnSpPr>
            <a:cxnSpLocks noChangeShapeType="1"/>
            <a:stCxn id="103437" idx="4"/>
            <a:endCxn id="103438" idx="0"/>
          </p:cNvCxnSpPr>
          <p:nvPr/>
        </p:nvCxnSpPr>
        <p:spPr bwMode="auto">
          <a:xfrm rot="16200000" flipH="1">
            <a:off x="6142831" y="3021807"/>
            <a:ext cx="554037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8" name="AutoShape 45"/>
          <p:cNvCxnSpPr>
            <a:cxnSpLocks noChangeShapeType="1"/>
            <a:stCxn id="103434" idx="5"/>
            <a:endCxn id="103436" idx="0"/>
          </p:cNvCxnSpPr>
          <p:nvPr/>
        </p:nvCxnSpPr>
        <p:spPr bwMode="auto">
          <a:xfrm rot="16200000" flipH="1">
            <a:off x="5022056" y="3340895"/>
            <a:ext cx="1031875" cy="53816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69" name="AutoShape 46"/>
          <p:cNvCxnSpPr>
            <a:cxnSpLocks noChangeShapeType="1"/>
            <a:stCxn id="103437" idx="6"/>
            <a:endCxn id="103440" idx="2"/>
          </p:cNvCxnSpPr>
          <p:nvPr/>
        </p:nvCxnSpPr>
        <p:spPr bwMode="auto">
          <a:xfrm>
            <a:off x="6467475" y="2697163"/>
            <a:ext cx="912813" cy="24606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70" name="AutoShape 47"/>
          <p:cNvCxnSpPr>
            <a:cxnSpLocks noChangeShapeType="1"/>
            <a:stCxn id="103438" idx="5"/>
            <a:endCxn id="103441" idx="2"/>
          </p:cNvCxnSpPr>
          <p:nvPr/>
        </p:nvCxnSpPr>
        <p:spPr bwMode="auto">
          <a:xfrm rot="16200000" flipH="1">
            <a:off x="6811962" y="3495676"/>
            <a:ext cx="322263" cy="67151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71" name="AutoShape 48"/>
          <p:cNvCxnSpPr>
            <a:cxnSpLocks noChangeShapeType="1"/>
            <a:stCxn id="103441" idx="0"/>
            <a:endCxn id="103440" idx="4"/>
          </p:cNvCxnSpPr>
          <p:nvPr/>
        </p:nvCxnSpPr>
        <p:spPr bwMode="auto">
          <a:xfrm rot="5400000" flipH="1" flipV="1">
            <a:off x="7177087" y="3417888"/>
            <a:ext cx="708025" cy="1333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72" name="AutoShape 49"/>
          <p:cNvCxnSpPr>
            <a:cxnSpLocks noChangeShapeType="1"/>
            <a:stCxn id="103438" idx="7"/>
            <a:endCxn id="103440" idx="2"/>
          </p:cNvCxnSpPr>
          <p:nvPr/>
        </p:nvCxnSpPr>
        <p:spPr bwMode="auto">
          <a:xfrm rot="5400000" flipH="1" flipV="1">
            <a:off x="6754019" y="2826544"/>
            <a:ext cx="509588" cy="7429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73" name="AutoShape 50"/>
          <p:cNvCxnSpPr>
            <a:cxnSpLocks noChangeShapeType="1"/>
            <a:stCxn id="103437" idx="5"/>
            <a:endCxn id="103441" idx="1"/>
          </p:cNvCxnSpPr>
          <p:nvPr/>
        </p:nvCxnSpPr>
        <p:spPr bwMode="auto">
          <a:xfrm rot="16200000" flipH="1">
            <a:off x="6349206" y="2878932"/>
            <a:ext cx="1077913" cy="9334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74" name="Oval 51"/>
          <p:cNvSpPr>
            <a:spLocks noChangeArrowheads="1"/>
          </p:cNvSpPr>
          <p:nvPr/>
        </p:nvSpPr>
        <p:spPr bwMode="auto">
          <a:xfrm>
            <a:off x="5508625" y="1246188"/>
            <a:ext cx="311150" cy="3095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cxnSp>
        <p:nvCxnSpPr>
          <p:cNvPr id="103475" name="AutoShape 52"/>
          <p:cNvCxnSpPr>
            <a:cxnSpLocks noChangeShapeType="1"/>
            <a:stCxn id="103431" idx="7"/>
            <a:endCxn id="103474" idx="2"/>
          </p:cNvCxnSpPr>
          <p:nvPr/>
        </p:nvCxnSpPr>
        <p:spPr bwMode="auto">
          <a:xfrm rot="5400000" flipH="1" flipV="1">
            <a:off x="4541838" y="1190625"/>
            <a:ext cx="757238" cy="117633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76" name="AutoShape 53"/>
          <p:cNvCxnSpPr>
            <a:cxnSpLocks noChangeShapeType="1"/>
            <a:stCxn id="103428" idx="6"/>
            <a:endCxn id="103432" idx="2"/>
          </p:cNvCxnSpPr>
          <p:nvPr/>
        </p:nvCxnSpPr>
        <p:spPr bwMode="auto">
          <a:xfrm>
            <a:off x="3227388" y="3416300"/>
            <a:ext cx="1273175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77" name="Oval 54"/>
          <p:cNvSpPr>
            <a:spLocks noChangeArrowheads="1"/>
          </p:cNvSpPr>
          <p:nvPr/>
        </p:nvSpPr>
        <p:spPr bwMode="auto">
          <a:xfrm>
            <a:off x="7019925" y="1533525"/>
            <a:ext cx="311150" cy="309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sp>
        <p:nvSpPr>
          <p:cNvPr id="103478" name="Oval 55"/>
          <p:cNvSpPr>
            <a:spLocks noChangeArrowheads="1"/>
          </p:cNvSpPr>
          <p:nvPr/>
        </p:nvSpPr>
        <p:spPr bwMode="auto">
          <a:xfrm>
            <a:off x="4572000" y="4414838"/>
            <a:ext cx="311150" cy="30956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b="1" i="1">
              <a:solidFill>
                <a:srgbClr val="000000"/>
              </a:solidFill>
            </a:endParaRPr>
          </a:p>
        </p:txBody>
      </p:sp>
      <p:cxnSp>
        <p:nvCxnSpPr>
          <p:cNvPr id="103479" name="AutoShape 56"/>
          <p:cNvCxnSpPr>
            <a:cxnSpLocks noChangeShapeType="1"/>
            <a:stCxn id="103478" idx="2"/>
            <a:endCxn id="103430" idx="6"/>
          </p:cNvCxnSpPr>
          <p:nvPr/>
        </p:nvCxnSpPr>
        <p:spPr bwMode="auto">
          <a:xfrm rot="10800000">
            <a:off x="3875088" y="4279900"/>
            <a:ext cx="696912" cy="2889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80" name="AutoShape 57"/>
          <p:cNvCxnSpPr>
            <a:cxnSpLocks noChangeShapeType="1"/>
            <a:stCxn id="103477" idx="3"/>
            <a:endCxn id="103437" idx="7"/>
          </p:cNvCxnSpPr>
          <p:nvPr/>
        </p:nvCxnSpPr>
        <p:spPr bwMode="auto">
          <a:xfrm rot="5400000">
            <a:off x="6347619" y="1870869"/>
            <a:ext cx="792163" cy="6445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81" name="AutoShape 58"/>
          <p:cNvCxnSpPr>
            <a:cxnSpLocks noChangeShapeType="1"/>
            <a:stCxn id="103440" idx="0"/>
            <a:endCxn id="103477" idx="4"/>
          </p:cNvCxnSpPr>
          <p:nvPr/>
        </p:nvCxnSpPr>
        <p:spPr bwMode="auto">
          <a:xfrm rot="16200000" flipV="1">
            <a:off x="6929438" y="2089150"/>
            <a:ext cx="914400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82" name="AutoShape 59"/>
          <p:cNvCxnSpPr>
            <a:cxnSpLocks noChangeShapeType="1"/>
            <a:stCxn id="103477" idx="1"/>
            <a:endCxn id="103474" idx="6"/>
          </p:cNvCxnSpPr>
          <p:nvPr/>
        </p:nvCxnSpPr>
        <p:spPr bwMode="auto">
          <a:xfrm rot="16200000" flipV="1">
            <a:off x="6353175" y="866775"/>
            <a:ext cx="179388" cy="12461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83" name="AutoShape 62"/>
          <p:cNvCxnSpPr>
            <a:cxnSpLocks noChangeShapeType="1"/>
            <a:stCxn id="103436" idx="3"/>
            <a:endCxn id="103478" idx="5"/>
          </p:cNvCxnSpPr>
          <p:nvPr/>
        </p:nvCxnSpPr>
        <p:spPr bwMode="auto">
          <a:xfrm rot="5400000">
            <a:off x="5122863" y="4103688"/>
            <a:ext cx="288925" cy="8604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539750" y="3479800"/>
            <a:ext cx="1062038" cy="1117600"/>
            <a:chOff x="839" y="1797"/>
            <a:chExt cx="907" cy="953"/>
          </a:xfrm>
        </p:grpSpPr>
        <p:sp>
          <p:nvSpPr>
            <p:cNvPr id="103499" name="Oval 66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500" name="Oval 67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501" name="Oval 68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3635375" y="1606550"/>
            <a:ext cx="1062038" cy="1117600"/>
            <a:chOff x="839" y="1797"/>
            <a:chExt cx="907" cy="953"/>
          </a:xfrm>
        </p:grpSpPr>
        <p:sp>
          <p:nvSpPr>
            <p:cNvPr id="103496" name="Oval 74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97" name="Oval 75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98" name="Oval 76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140200" y="3911600"/>
            <a:ext cx="1062038" cy="1117600"/>
            <a:chOff x="839" y="1797"/>
            <a:chExt cx="907" cy="953"/>
          </a:xfrm>
        </p:grpSpPr>
        <p:sp>
          <p:nvSpPr>
            <p:cNvPr id="103493" name="Oval 78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94" name="Oval 79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95" name="Oval 80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6877050" y="3335338"/>
            <a:ext cx="1062038" cy="1117600"/>
            <a:chOff x="839" y="1797"/>
            <a:chExt cx="907" cy="953"/>
          </a:xfrm>
        </p:grpSpPr>
        <p:sp>
          <p:nvSpPr>
            <p:cNvPr id="103490" name="Oval 82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91" name="Oval 83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492" name="Oval 84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4577" name="Title 80"/>
          <p:cNvSpPr>
            <a:spLocks noGrp="1"/>
          </p:cNvSpPr>
          <p:nvPr>
            <p:ph type="title"/>
          </p:nvPr>
        </p:nvSpPr>
        <p:spPr>
          <a:xfrm>
            <a:off x="304800" y="381000"/>
            <a:ext cx="5486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Global Scheduling</a:t>
            </a:r>
          </a:p>
        </p:txBody>
      </p:sp>
      <p:sp>
        <p:nvSpPr>
          <p:cNvPr id="103489" name="Slide Number Placeholder 7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768720E-338B-6B43-B70F-B3C8104DAAC1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59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White Spaces Spectrum Availability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352800" cy="381000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en-US" sz="1800" b="1" u="sng"/>
              <a:t>Differences from ISM(Wi-Fi)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D270415-64D8-054F-BF2D-938059D2F68A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35263"/>
            <a:ext cx="9715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57450"/>
            <a:ext cx="97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07075" y="2030413"/>
            <a:ext cx="165893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115050" y="2343150"/>
            <a:ext cx="2695575" cy="354013"/>
            <a:chOff x="6115050" y="2343150"/>
            <a:chExt cx="2694999" cy="353943"/>
          </a:xfrm>
        </p:grpSpPr>
        <p:grpSp>
          <p:nvGrpSpPr>
            <p:cNvPr id="26664" name="Group 20"/>
            <p:cNvGrpSpPr>
              <a:grpSpLocks/>
            </p:cNvGrpSpPr>
            <p:nvPr/>
          </p:nvGrpSpPr>
          <p:grpSpPr bwMode="auto"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1870"/>
                <a:ext cx="532895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609" y="3971884"/>
                <a:ext cx="39997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65" name="TextBox 21"/>
            <p:cNvSpPr txBox="1">
              <a:spLocks noChangeArrowheads="1"/>
            </p:cNvSpPr>
            <p:nvPr/>
          </p:nvSpPr>
          <p:spPr bwMode="auto">
            <a:xfrm>
              <a:off x="6463766" y="2343150"/>
              <a:ext cx="2346283" cy="3539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3963"/>
            <a:ext cx="17145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788" y="37639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14850" y="37147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86150" y="37147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57200" y="3714750"/>
            <a:ext cx="13716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3168650" y="4002088"/>
            <a:ext cx="1671638" cy="465137"/>
            <a:chOff x="5829300" y="4000500"/>
            <a:chExt cx="1672555" cy="466130"/>
          </a:xfrm>
        </p:grpSpPr>
        <p:sp>
          <p:nvSpPr>
            <p:cNvPr id="26659" name="TextBox 55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6660" name="TextBox 56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6661" name="TextBox 57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6662" name="TextBox 58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6663" name="TextBox 59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22238" y="4017963"/>
            <a:ext cx="1673225" cy="465137"/>
            <a:chOff x="1314450" y="3991570"/>
            <a:chExt cx="1672555" cy="466130"/>
          </a:xfrm>
        </p:grpSpPr>
        <p:sp>
          <p:nvSpPr>
            <p:cNvPr id="26654" name="TextBox 49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6655" name="TextBox 50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6656" name="TextBox 51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6657" name="TextBox 52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6658" name="TextBox 53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35433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Each TV Channel is 6 MHz wide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714750" y="5486400"/>
            <a:ext cx="51435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  Use multiple channels for more bandwidth</a:t>
            </a:r>
            <a:endParaRPr lang="en-US" sz="1600" b="1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950" y="5486400"/>
            <a:ext cx="29718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Spectrum is Fragmented</a:t>
            </a:r>
            <a:endParaRPr lang="en-US" sz="1600" b="1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114300" y="1143000"/>
            <a:ext cx="5372100" cy="4286250"/>
            <a:chOff x="1828800" y="4800600"/>
            <a:chExt cx="6000750" cy="4572000"/>
          </a:xfrm>
        </p:grpSpPr>
        <p:sp>
          <p:nvSpPr>
            <p:cNvPr id="69" name="Rectangle 68"/>
            <p:cNvSpPr/>
            <p:nvPr/>
          </p:nvSpPr>
          <p:spPr>
            <a:xfrm>
              <a:off x="3029305" y="5200227"/>
              <a:ext cx="1370738" cy="337312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68" name="Chart 67"/>
            <p:cNvGraphicFramePr/>
            <p:nvPr/>
          </p:nvGraphicFramePr>
          <p:xfrm>
            <a:off x="1828800" y="4800600"/>
            <a:ext cx="600075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7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(Sigcomm07)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Opportunistic routing with no global scheduler and no coordination</a:t>
            </a:r>
          </a:p>
          <a:p>
            <a:r>
              <a:rPr lang="en-US" altLang="en-US"/>
              <a:t>Uses random network coding</a:t>
            </a:r>
          </a:p>
          <a:p>
            <a:r>
              <a:rPr lang="en-US" altLang="en-US"/>
              <a:t>Experiments show that randomness outperforms both current routing and ExOR</a:t>
            </a:r>
          </a:p>
          <a:p>
            <a:endParaRPr lang="en-US" altLang="en-US"/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FAD1C87-6BB8-1145-B2CF-08CCE27CB851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Oval 2"/>
          <p:cNvSpPr>
            <a:spLocks noChangeArrowheads="1"/>
          </p:cNvSpPr>
          <p:nvPr/>
        </p:nvSpPr>
        <p:spPr bwMode="auto">
          <a:xfrm>
            <a:off x="1765300" y="2420938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107522" name="Oval 3"/>
          <p:cNvSpPr>
            <a:spLocks noChangeArrowheads="1"/>
          </p:cNvSpPr>
          <p:nvPr/>
        </p:nvSpPr>
        <p:spPr bwMode="auto">
          <a:xfrm>
            <a:off x="4284663" y="170021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00"/>
                </a:solidFill>
              </a:rPr>
              <a:t>R1</a:t>
            </a:r>
            <a:endParaRPr lang="pl-PL" altLang="en-US" b="1" i="1">
              <a:solidFill>
                <a:srgbClr val="000000"/>
              </a:solidFill>
            </a:endParaRPr>
          </a:p>
        </p:txBody>
      </p:sp>
      <p:sp>
        <p:nvSpPr>
          <p:cNvPr id="107523" name="Oval 4"/>
          <p:cNvSpPr>
            <a:spLocks noChangeArrowheads="1"/>
          </p:cNvSpPr>
          <p:nvPr/>
        </p:nvSpPr>
        <p:spPr bwMode="auto">
          <a:xfrm>
            <a:off x="6589713" y="2492375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00"/>
                </a:solidFill>
              </a:rPr>
              <a:t>dst</a:t>
            </a:r>
            <a:endParaRPr lang="pl-PL" altLang="en-US" b="1" i="1">
              <a:solidFill>
                <a:srgbClr val="000000"/>
              </a:solidFill>
            </a:endParaRPr>
          </a:p>
        </p:txBody>
      </p:sp>
      <p:cxnSp>
        <p:nvCxnSpPr>
          <p:cNvPr id="107524" name="AutoShape 5"/>
          <p:cNvCxnSpPr>
            <a:cxnSpLocks noChangeShapeType="1"/>
            <a:stCxn id="107521" idx="7"/>
            <a:endCxn id="107522" idx="2"/>
          </p:cNvCxnSpPr>
          <p:nvPr/>
        </p:nvCxnSpPr>
        <p:spPr bwMode="auto">
          <a:xfrm flipV="1">
            <a:off x="2257425" y="1989138"/>
            <a:ext cx="2027238" cy="515937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25" name="AutoShape 6"/>
          <p:cNvCxnSpPr>
            <a:cxnSpLocks noChangeShapeType="1"/>
            <a:stCxn id="107522" idx="6"/>
            <a:endCxn id="107523" idx="1"/>
          </p:cNvCxnSpPr>
          <p:nvPr/>
        </p:nvCxnSpPr>
        <p:spPr bwMode="auto">
          <a:xfrm>
            <a:off x="4860925" y="1989138"/>
            <a:ext cx="1812925" cy="587375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5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 Random</a:t>
            </a:r>
          </a:p>
        </p:txBody>
      </p:sp>
      <p:sp>
        <p:nvSpPr>
          <p:cNvPr id="107527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D276EB9-EB89-624D-9ABE-E2DCA5CF6613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4284663" y="328453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00"/>
                </a:solidFill>
              </a:rPr>
              <a:t>R2</a:t>
            </a:r>
            <a:endParaRPr lang="pl-PL" altLang="en-US" b="1" i="1">
              <a:solidFill>
                <a:srgbClr val="000000"/>
              </a:solidFill>
            </a:endParaRPr>
          </a:p>
        </p:txBody>
      </p:sp>
      <p:cxnSp>
        <p:nvCxnSpPr>
          <p:cNvPr id="107529" name="AutoShape 9"/>
          <p:cNvCxnSpPr>
            <a:cxnSpLocks noChangeShapeType="1"/>
            <a:stCxn id="107521" idx="5"/>
            <a:endCxn id="107528" idx="2"/>
          </p:cNvCxnSpPr>
          <p:nvPr/>
        </p:nvCxnSpPr>
        <p:spPr bwMode="auto">
          <a:xfrm>
            <a:off x="2257425" y="2913063"/>
            <a:ext cx="2027238" cy="660400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30" name="AutoShape 10"/>
          <p:cNvCxnSpPr>
            <a:cxnSpLocks noChangeShapeType="1"/>
            <a:stCxn id="107528" idx="6"/>
            <a:endCxn id="107523" idx="3"/>
          </p:cNvCxnSpPr>
          <p:nvPr/>
        </p:nvCxnSpPr>
        <p:spPr bwMode="auto">
          <a:xfrm flipV="1">
            <a:off x="4860925" y="2984500"/>
            <a:ext cx="1812925" cy="588963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6667" name="Rectangle 11"/>
          <p:cNvSpPr>
            <a:spLocks noChangeArrowheads="1"/>
          </p:cNvSpPr>
          <p:nvPr/>
        </p:nvSpPr>
        <p:spPr bwMode="auto">
          <a:xfrm>
            <a:off x="4932363" y="1916113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n-US" sz="1800" b="1">
                <a:solidFill>
                  <a:srgbClr val="000000"/>
                </a:solidFill>
              </a:rPr>
              <a:t>α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6000">
                <a:solidFill>
                  <a:srgbClr val="000000"/>
                </a:solidFill>
              </a:rPr>
              <a:t>1</a:t>
            </a:r>
            <a:r>
              <a:rPr lang="pl-PL" altLang="en-US" sz="1800" b="1">
                <a:solidFill>
                  <a:srgbClr val="000000"/>
                </a:solidFill>
              </a:rPr>
              <a:t>+</a:t>
            </a:r>
            <a:r>
              <a:rPr lang="en-US" altLang="en-US" sz="1800" b="1" i="1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ß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>
            <a:off x="5005388" y="3389313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n-US" sz="1800" b="1">
                <a:solidFill>
                  <a:srgbClr val="000000"/>
                </a:solidFill>
              </a:rPr>
              <a:t>γ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en-US" altLang="en-US" sz="2800" b="1" baseline="-16000">
                <a:solidFill>
                  <a:srgbClr val="000000"/>
                </a:solidFill>
              </a:rPr>
              <a:t>1</a:t>
            </a:r>
            <a:r>
              <a:rPr lang="pl-PL" altLang="en-US" sz="1800" b="1">
                <a:solidFill>
                  <a:srgbClr val="000000"/>
                </a:solidFill>
              </a:rPr>
              <a:t>+</a:t>
            </a:r>
            <a:r>
              <a:rPr lang="en-US" altLang="en-US" sz="1800" b="1" i="1">
                <a:solidFill>
                  <a:srgbClr val="000000"/>
                </a:solidFill>
              </a:rPr>
              <a:t> </a:t>
            </a:r>
            <a:r>
              <a:rPr lang="el-GR" altLang="en-US" sz="1800" b="1">
                <a:solidFill>
                  <a:srgbClr val="000000"/>
                </a:solidFill>
              </a:rPr>
              <a:t>δ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en-US" altLang="en-US" sz="2800" b="1" baseline="-16000">
                <a:solidFill>
                  <a:srgbClr val="000000"/>
                </a:solidFill>
              </a:rPr>
              <a:t>2</a:t>
            </a:r>
            <a:endParaRPr lang="pl-PL" altLang="en-US" sz="2800" b="1" baseline="-16000">
              <a:solidFill>
                <a:srgbClr val="000000"/>
              </a:solidFill>
            </a:endParaRP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0" y="1196975"/>
            <a:ext cx="9036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>
                <a:solidFill>
                  <a:srgbClr val="000000"/>
                </a:solidFill>
              </a:rPr>
              <a:t>	Each router forwards random combinations of packets</a:t>
            </a:r>
            <a:r>
              <a:rPr lang="en-US" altLang="en-US" sz="2600">
                <a:solidFill>
                  <a:srgbClr val="000000"/>
                </a:solidFill>
                <a:sym typeface="Wingdings" charset="2"/>
              </a:rPr>
              <a:t>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4005263"/>
            <a:ext cx="8675687" cy="1368425"/>
            <a:chOff x="113" y="2568"/>
            <a:chExt cx="5465" cy="862"/>
          </a:xfrm>
        </p:grpSpPr>
        <p:sp>
          <p:nvSpPr>
            <p:cNvPr id="107542" name="AutoShape 19"/>
            <p:cNvSpPr>
              <a:spLocks noChangeArrowheads="1"/>
            </p:cNvSpPr>
            <p:nvPr/>
          </p:nvSpPr>
          <p:spPr bwMode="auto">
            <a:xfrm>
              <a:off x="2743" y="2568"/>
              <a:ext cx="318" cy="227"/>
            </a:xfrm>
            <a:prstGeom prst="downArrow">
              <a:avLst>
                <a:gd name="adj1" fmla="val 44352"/>
                <a:gd name="adj2" fmla="val 42292"/>
              </a:avLst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43" name="Rectangle 20"/>
            <p:cNvSpPr>
              <a:spLocks noChangeArrowheads="1"/>
            </p:cNvSpPr>
            <p:nvPr/>
          </p:nvSpPr>
          <p:spPr bwMode="auto">
            <a:xfrm>
              <a:off x="113" y="2840"/>
              <a:ext cx="546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600">
                  <a:solidFill>
                    <a:srgbClr val="000000"/>
                  </a:solidFill>
                </a:rPr>
                <a:t>Randomness prevents duplicates </a:t>
              </a:r>
              <a:endParaRPr lang="en-US" altLang="en-US" sz="2600">
                <a:solidFill>
                  <a:srgbClr val="000000"/>
                </a:solidFill>
                <a:sym typeface="Wingdings" charset="2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49263" y="5013325"/>
            <a:ext cx="8135937" cy="1441450"/>
            <a:chOff x="340" y="3203"/>
            <a:chExt cx="5125" cy="908"/>
          </a:xfrm>
        </p:grpSpPr>
        <p:sp>
          <p:nvSpPr>
            <p:cNvPr id="107540" name="AutoShape 21"/>
            <p:cNvSpPr>
              <a:spLocks noChangeArrowheads="1"/>
            </p:cNvSpPr>
            <p:nvPr/>
          </p:nvSpPr>
          <p:spPr bwMode="auto">
            <a:xfrm>
              <a:off x="2789" y="3203"/>
              <a:ext cx="318" cy="227"/>
            </a:xfrm>
            <a:prstGeom prst="downArrow">
              <a:avLst>
                <a:gd name="adj1" fmla="val 44352"/>
                <a:gd name="adj2" fmla="val 42292"/>
              </a:avLst>
            </a:prstGeom>
            <a:noFill/>
            <a:ln w="50800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41" name="Rectangle 22"/>
            <p:cNvSpPr>
              <a:spLocks noChangeArrowheads="1"/>
            </p:cNvSpPr>
            <p:nvPr/>
          </p:nvSpPr>
          <p:spPr bwMode="auto">
            <a:xfrm>
              <a:off x="340" y="3521"/>
              <a:ext cx="5125" cy="59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600">
                  <a:solidFill>
                    <a:srgbClr val="000000"/>
                  </a:solidFill>
                </a:rPr>
                <a:t>No scheduler; No coordination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600">
                  <a:solidFill>
                    <a:srgbClr val="000000"/>
                  </a:solidFill>
                </a:rPr>
                <a:t>Simple and exploits spatial reuse</a:t>
              </a:r>
              <a:endParaRPr lang="en-US" altLang="en-US" sz="2600">
                <a:solidFill>
                  <a:srgbClr val="000000"/>
                </a:solidFill>
                <a:sym typeface="Wingdings" charset="2"/>
              </a:endParaRPr>
            </a:p>
          </p:txBody>
        </p:sp>
      </p:grpSp>
      <p:sp>
        <p:nvSpPr>
          <p:cNvPr id="107536" name="Rectangle 26"/>
          <p:cNvSpPr>
            <a:spLocks noChangeArrowheads="1"/>
          </p:cNvSpPr>
          <p:nvPr/>
        </p:nvSpPr>
        <p:spPr bwMode="auto">
          <a:xfrm>
            <a:off x="2916238" y="1700213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537" name="Rectangle 32"/>
          <p:cNvSpPr>
            <a:spLocks noChangeArrowheads="1"/>
          </p:cNvSpPr>
          <p:nvPr/>
        </p:nvSpPr>
        <p:spPr bwMode="auto">
          <a:xfrm>
            <a:off x="2916238" y="2060575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7538" name="Rectangle 33"/>
          <p:cNvSpPr>
            <a:spLocks noChangeArrowheads="1"/>
          </p:cNvSpPr>
          <p:nvPr/>
        </p:nvSpPr>
        <p:spPr bwMode="auto">
          <a:xfrm>
            <a:off x="2916238" y="3284538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539" name="Rectangle 34"/>
          <p:cNvSpPr>
            <a:spLocks noChangeArrowheads="1"/>
          </p:cNvSpPr>
          <p:nvPr/>
        </p:nvSpPr>
        <p:spPr bwMode="auto">
          <a:xfrm>
            <a:off x="2916238" y="3644900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002E-6 L 0.25209 0.071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1619E-6 L 0.2441 -0.080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7" grpId="0" animBg="1"/>
      <p:bldP spid="326667" grpId="1" animBg="1"/>
      <p:bldP spid="326668" grpId="0" animBg="1"/>
      <p:bldP spid="326668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93" name="Oval 25"/>
          <p:cNvSpPr>
            <a:spLocks noChangeArrowheads="1"/>
          </p:cNvSpPr>
          <p:nvPr/>
        </p:nvSpPr>
        <p:spPr bwMode="auto">
          <a:xfrm>
            <a:off x="3995738" y="1871663"/>
            <a:ext cx="1152525" cy="11525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94" name="Oval 26"/>
          <p:cNvSpPr>
            <a:spLocks noChangeArrowheads="1"/>
          </p:cNvSpPr>
          <p:nvPr/>
        </p:nvSpPr>
        <p:spPr bwMode="auto">
          <a:xfrm>
            <a:off x="2843213" y="719138"/>
            <a:ext cx="3457575" cy="3384550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4395" name="Oval 27"/>
          <p:cNvSpPr>
            <a:spLocks noChangeArrowheads="1"/>
          </p:cNvSpPr>
          <p:nvPr/>
        </p:nvSpPr>
        <p:spPr bwMode="auto">
          <a:xfrm>
            <a:off x="3419475" y="1295400"/>
            <a:ext cx="2305050" cy="22320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96" name="Oval 28"/>
          <p:cNvSpPr>
            <a:spLocks noChangeArrowheads="1"/>
          </p:cNvSpPr>
          <p:nvPr/>
        </p:nvSpPr>
        <p:spPr bwMode="auto">
          <a:xfrm>
            <a:off x="1979613" y="-215900"/>
            <a:ext cx="5184775" cy="5075238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4397" name="Oval 29"/>
          <p:cNvSpPr>
            <a:spLocks noChangeArrowheads="1"/>
          </p:cNvSpPr>
          <p:nvPr/>
        </p:nvSpPr>
        <p:spPr bwMode="auto">
          <a:xfrm>
            <a:off x="1116013" y="-1179513"/>
            <a:ext cx="6985000" cy="6837363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74" name="Oval 2"/>
          <p:cNvSpPr>
            <a:spLocks noChangeArrowheads="1"/>
          </p:cNvSpPr>
          <p:nvPr/>
        </p:nvSpPr>
        <p:spPr bwMode="auto">
          <a:xfrm>
            <a:off x="4211638" y="2112963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109575" name="Oval 3"/>
          <p:cNvSpPr>
            <a:spLocks noChangeArrowheads="1"/>
          </p:cNvSpPr>
          <p:nvPr/>
        </p:nvSpPr>
        <p:spPr bwMode="auto">
          <a:xfrm>
            <a:off x="212248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dst1</a:t>
            </a:r>
          </a:p>
        </p:txBody>
      </p:sp>
      <p:sp>
        <p:nvSpPr>
          <p:cNvPr id="109576" name="Oval 4"/>
          <p:cNvSpPr>
            <a:spLocks noChangeArrowheads="1"/>
          </p:cNvSpPr>
          <p:nvPr/>
        </p:nvSpPr>
        <p:spPr bwMode="auto">
          <a:xfrm>
            <a:off x="421163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dst2</a:t>
            </a:r>
          </a:p>
        </p:txBody>
      </p:sp>
      <p:sp>
        <p:nvSpPr>
          <p:cNvPr id="109577" name="Oval 5"/>
          <p:cNvSpPr>
            <a:spLocks noChangeArrowheads="1"/>
          </p:cNvSpPr>
          <p:nvPr/>
        </p:nvSpPr>
        <p:spPr bwMode="auto">
          <a:xfrm>
            <a:off x="6227763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dst3</a:t>
            </a: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2987675" y="167798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2987675" y="198913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2987675" y="2301875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2987675" y="2614613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1908175" y="378936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1908175" y="411321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3995738" y="4113213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3995738" y="4451350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6011863" y="4473575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6011863" y="4799013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908175" y="3789363"/>
            <a:ext cx="5184775" cy="1211262"/>
            <a:chOff x="1202" y="2387"/>
            <a:chExt cx="3266" cy="763"/>
          </a:xfrm>
        </p:grpSpPr>
        <p:sp>
          <p:nvSpPr>
            <p:cNvPr id="109592" name="Rectangle 19"/>
            <p:cNvSpPr>
              <a:spLocks noChangeArrowheads="1"/>
            </p:cNvSpPr>
            <p:nvPr/>
          </p:nvSpPr>
          <p:spPr bwMode="auto">
            <a:xfrm>
              <a:off x="1202" y="2809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rgbClr val="000000"/>
                  </a:solidFill>
                </a:rPr>
                <a:t>P3</a:t>
              </a:r>
            </a:p>
          </p:txBody>
        </p:sp>
        <p:sp>
          <p:nvSpPr>
            <p:cNvPr id="109593" name="Rectangle 20"/>
            <p:cNvSpPr>
              <a:spLocks noChangeArrowheads="1"/>
            </p:cNvSpPr>
            <p:nvPr/>
          </p:nvSpPr>
          <p:spPr bwMode="auto">
            <a:xfrm>
              <a:off x="1202" y="3038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rgbClr val="000000"/>
                  </a:solidFill>
                </a:rPr>
                <a:t>P4</a:t>
              </a:r>
            </a:p>
          </p:txBody>
        </p:sp>
        <p:sp>
          <p:nvSpPr>
            <p:cNvPr id="109594" name="Rectangle 21"/>
            <p:cNvSpPr>
              <a:spLocks noChangeArrowheads="1"/>
            </p:cNvSpPr>
            <p:nvPr/>
          </p:nvSpPr>
          <p:spPr bwMode="auto">
            <a:xfrm>
              <a:off x="2517" y="2387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09595" name="Rectangle 22"/>
            <p:cNvSpPr>
              <a:spLocks noChangeArrowheads="1"/>
            </p:cNvSpPr>
            <p:nvPr/>
          </p:nvSpPr>
          <p:spPr bwMode="auto">
            <a:xfrm>
              <a:off x="2517" y="3028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rgbClr val="000000"/>
                  </a:solidFill>
                </a:rPr>
                <a:t>P4</a:t>
              </a:r>
            </a:p>
          </p:txBody>
        </p:sp>
        <p:sp>
          <p:nvSpPr>
            <p:cNvPr id="109596" name="Rectangle 23"/>
            <p:cNvSpPr>
              <a:spLocks noChangeArrowheads="1"/>
            </p:cNvSpPr>
            <p:nvPr/>
          </p:nvSpPr>
          <p:spPr bwMode="auto">
            <a:xfrm>
              <a:off x="3788" y="2387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09597" name="Rectangle 24"/>
            <p:cNvSpPr>
              <a:spLocks noChangeArrowheads="1"/>
            </p:cNvSpPr>
            <p:nvPr/>
          </p:nvSpPr>
          <p:spPr bwMode="auto">
            <a:xfrm>
              <a:off x="3788" y="2615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rgbClr val="000000"/>
                  </a:solidFill>
                </a:rPr>
                <a:t>P2</a:t>
              </a:r>
            </a:p>
          </p:txBody>
        </p:sp>
      </p:grpSp>
      <p:sp>
        <p:nvSpPr>
          <p:cNvPr id="109589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</a:t>
            </a:r>
            <a:r>
              <a:rPr lang="pl-PL" altLang="en-US"/>
              <a:t>C</a:t>
            </a:r>
            <a:r>
              <a:rPr lang="en-US" altLang="en-US"/>
              <a:t>oding Benefits Multicast</a:t>
            </a:r>
          </a:p>
        </p:txBody>
      </p:sp>
      <p:sp>
        <p:nvSpPr>
          <p:cNvPr id="314400" name="Text Box 32"/>
          <p:cNvSpPr txBox="1">
            <a:spLocks noChangeArrowheads="1"/>
          </p:cNvSpPr>
          <p:nvPr/>
        </p:nvSpPr>
        <p:spPr bwMode="auto">
          <a:xfrm>
            <a:off x="179388" y="5218113"/>
            <a:ext cx="88931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Without coding </a:t>
            </a:r>
            <a:r>
              <a:rPr lang="en-US" altLang="en-US" sz="2800">
                <a:solidFill>
                  <a:srgbClr val="000000"/>
                </a:solidFill>
                <a:sym typeface="Wingdings" charset="2"/>
              </a:rPr>
              <a:t> source retransmits all 4 packets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9591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6F7483E-A020-D743-9A8A-17ADA4065808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3" grpId="0" animBg="1"/>
      <p:bldP spid="314393" grpId="1" animBg="1"/>
      <p:bldP spid="314394" grpId="0" animBg="1"/>
      <p:bldP spid="314394" grpId="1" animBg="1"/>
      <p:bldP spid="314395" grpId="0" animBg="1"/>
      <p:bldP spid="314395" grpId="1" animBg="1"/>
      <p:bldP spid="314396" grpId="0" animBg="1"/>
      <p:bldP spid="314396" grpId="1" animBg="1"/>
      <p:bldP spid="314397" grpId="0" animBg="1"/>
      <p:bldP spid="314397" grpId="1" animBg="1"/>
      <p:bldP spid="314374" grpId="0" animBg="1"/>
      <p:bldP spid="314375" grpId="0" animBg="1"/>
      <p:bldP spid="314376" grpId="0" animBg="1"/>
      <p:bldP spid="314377" grpId="0" animBg="1"/>
      <p:bldP spid="314378" grpId="0" animBg="1"/>
      <p:bldP spid="314379" grpId="0" animBg="1"/>
      <p:bldP spid="314380" grpId="0" animBg="1"/>
      <p:bldP spid="314381" grpId="0" animBg="1"/>
      <p:bldP spid="314382" grpId="0" animBg="1"/>
      <p:bldP spid="314383" grpId="0" animBg="1"/>
      <p:bldP spid="31440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Oval 2"/>
          <p:cNvSpPr>
            <a:spLocks noChangeArrowheads="1"/>
          </p:cNvSpPr>
          <p:nvPr/>
        </p:nvSpPr>
        <p:spPr bwMode="auto">
          <a:xfrm>
            <a:off x="3995738" y="1871663"/>
            <a:ext cx="1152525" cy="11525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2843213" y="719138"/>
            <a:ext cx="3457575" cy="3384550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419475" y="1295400"/>
            <a:ext cx="2305050" cy="22320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979613" y="-215900"/>
            <a:ext cx="5184775" cy="5075238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1116013" y="-1179513"/>
            <a:ext cx="6985000" cy="6837363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2" name="Oval 7"/>
          <p:cNvSpPr>
            <a:spLocks noChangeArrowheads="1"/>
          </p:cNvSpPr>
          <p:nvPr/>
        </p:nvSpPr>
        <p:spPr bwMode="auto">
          <a:xfrm>
            <a:off x="4211638" y="2112963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111623" name="Oval 8"/>
          <p:cNvSpPr>
            <a:spLocks noChangeArrowheads="1"/>
          </p:cNvSpPr>
          <p:nvPr/>
        </p:nvSpPr>
        <p:spPr bwMode="auto">
          <a:xfrm>
            <a:off x="212248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dst1</a:t>
            </a:r>
          </a:p>
        </p:txBody>
      </p:sp>
      <p:sp>
        <p:nvSpPr>
          <p:cNvPr id="111624" name="Oval 9"/>
          <p:cNvSpPr>
            <a:spLocks noChangeArrowheads="1"/>
          </p:cNvSpPr>
          <p:nvPr/>
        </p:nvSpPr>
        <p:spPr bwMode="auto">
          <a:xfrm>
            <a:off x="421163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dst2</a:t>
            </a:r>
          </a:p>
        </p:txBody>
      </p:sp>
      <p:sp>
        <p:nvSpPr>
          <p:cNvPr id="111625" name="Oval 10"/>
          <p:cNvSpPr>
            <a:spLocks noChangeArrowheads="1"/>
          </p:cNvSpPr>
          <p:nvPr/>
        </p:nvSpPr>
        <p:spPr bwMode="auto">
          <a:xfrm>
            <a:off x="6227763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 i="1">
                <a:solidFill>
                  <a:srgbClr val="000000"/>
                </a:solidFill>
              </a:rPr>
              <a:t>dst3</a:t>
            </a:r>
          </a:p>
        </p:txBody>
      </p:sp>
      <p:sp>
        <p:nvSpPr>
          <p:cNvPr id="111626" name="Rectangle 11"/>
          <p:cNvSpPr>
            <a:spLocks noChangeArrowheads="1"/>
          </p:cNvSpPr>
          <p:nvPr/>
        </p:nvSpPr>
        <p:spPr bwMode="auto">
          <a:xfrm>
            <a:off x="2987675" y="167798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1627" name="Rectangle 12"/>
          <p:cNvSpPr>
            <a:spLocks noChangeArrowheads="1"/>
          </p:cNvSpPr>
          <p:nvPr/>
        </p:nvSpPr>
        <p:spPr bwMode="auto">
          <a:xfrm>
            <a:off x="2987675" y="198913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1628" name="Rectangle 13"/>
          <p:cNvSpPr>
            <a:spLocks noChangeArrowheads="1"/>
          </p:cNvSpPr>
          <p:nvPr/>
        </p:nvSpPr>
        <p:spPr bwMode="auto">
          <a:xfrm>
            <a:off x="2987675" y="2301875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1629" name="Rectangle 14"/>
          <p:cNvSpPr>
            <a:spLocks noChangeArrowheads="1"/>
          </p:cNvSpPr>
          <p:nvPr/>
        </p:nvSpPr>
        <p:spPr bwMode="auto">
          <a:xfrm>
            <a:off x="2987675" y="2614613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1630" name="Rectangle 15"/>
          <p:cNvSpPr>
            <a:spLocks noChangeArrowheads="1"/>
          </p:cNvSpPr>
          <p:nvPr/>
        </p:nvSpPr>
        <p:spPr bwMode="auto">
          <a:xfrm>
            <a:off x="1908175" y="378936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1631" name="Rectangle 16"/>
          <p:cNvSpPr>
            <a:spLocks noChangeArrowheads="1"/>
          </p:cNvSpPr>
          <p:nvPr/>
        </p:nvSpPr>
        <p:spPr bwMode="auto">
          <a:xfrm>
            <a:off x="1908175" y="411321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1632" name="Rectangle 17"/>
          <p:cNvSpPr>
            <a:spLocks noChangeArrowheads="1"/>
          </p:cNvSpPr>
          <p:nvPr/>
        </p:nvSpPr>
        <p:spPr bwMode="auto">
          <a:xfrm>
            <a:off x="3995738" y="4113213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1633" name="Rectangle 18"/>
          <p:cNvSpPr>
            <a:spLocks noChangeArrowheads="1"/>
          </p:cNvSpPr>
          <p:nvPr/>
        </p:nvSpPr>
        <p:spPr bwMode="auto">
          <a:xfrm>
            <a:off x="3995738" y="4451350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1634" name="Rectangle 19"/>
          <p:cNvSpPr>
            <a:spLocks noChangeArrowheads="1"/>
          </p:cNvSpPr>
          <p:nvPr/>
        </p:nvSpPr>
        <p:spPr bwMode="auto">
          <a:xfrm>
            <a:off x="6011863" y="4473575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1635" name="Rectangle 20"/>
          <p:cNvSpPr>
            <a:spLocks noChangeArrowheads="1"/>
          </p:cNvSpPr>
          <p:nvPr/>
        </p:nvSpPr>
        <p:spPr bwMode="auto">
          <a:xfrm>
            <a:off x="6011863" y="4799013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84021" name="Rectangle 21"/>
          <p:cNvSpPr>
            <a:spLocks noChangeArrowheads="1"/>
          </p:cNvSpPr>
          <p:nvPr/>
        </p:nvSpPr>
        <p:spPr bwMode="auto">
          <a:xfrm>
            <a:off x="5148263" y="1943100"/>
            <a:ext cx="24479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rgbClr val="000000"/>
                </a:solidFill>
              </a:rPr>
              <a:t>8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1</a:t>
            </a:r>
            <a:r>
              <a:rPr lang="pl-PL" altLang="en-US" sz="1800" b="1">
                <a:solidFill>
                  <a:srgbClr val="000000"/>
                </a:solidFill>
              </a:rPr>
              <a:t>+</a:t>
            </a:r>
            <a:r>
              <a:rPr lang="en-US" altLang="en-US" sz="1800" b="1" i="1">
                <a:solidFill>
                  <a:srgbClr val="000000"/>
                </a:solidFill>
              </a:rPr>
              <a:t>5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  <a:r>
              <a:rPr lang="pl-PL" altLang="en-US" sz="1800" b="1">
                <a:solidFill>
                  <a:srgbClr val="000000"/>
                </a:solidFill>
              </a:rPr>
              <a:t>+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  <a:r>
              <a:rPr lang="pl-PL" altLang="en-US" sz="1800" b="1">
                <a:solidFill>
                  <a:srgbClr val="000000"/>
                </a:solidFill>
              </a:rPr>
              <a:t>+</a:t>
            </a:r>
            <a:r>
              <a:rPr lang="en-US" altLang="en-US" sz="1800" b="1" i="1">
                <a:solidFill>
                  <a:srgbClr val="000000"/>
                </a:solidFill>
              </a:rPr>
              <a:t>3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84022" name="Rectangle 22"/>
          <p:cNvSpPr>
            <a:spLocks noChangeArrowheads="1"/>
          </p:cNvSpPr>
          <p:nvPr/>
        </p:nvSpPr>
        <p:spPr bwMode="auto">
          <a:xfrm>
            <a:off x="5148263" y="2374900"/>
            <a:ext cx="24479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rgbClr val="000000"/>
                </a:solidFill>
              </a:rPr>
              <a:t>7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pl-PL" altLang="en-US" sz="1800" b="1">
                <a:solidFill>
                  <a:srgbClr val="000000"/>
                </a:solidFill>
              </a:rPr>
              <a:t>P</a:t>
            </a:r>
            <a:r>
              <a:rPr lang="pl-PL" altLang="en-US" sz="2800" b="1" baseline="-14000">
                <a:solidFill>
                  <a:srgbClr val="000000"/>
                </a:solidFill>
              </a:rPr>
              <a:t>1</a:t>
            </a:r>
            <a:r>
              <a:rPr lang="pl-PL" altLang="en-US" sz="1800" b="1">
                <a:solidFill>
                  <a:srgbClr val="000000"/>
                </a:solidFill>
              </a:rPr>
              <a:t>+</a:t>
            </a:r>
            <a:r>
              <a:rPr lang="en-US" altLang="en-US" sz="1800" b="1" i="1">
                <a:solidFill>
                  <a:srgbClr val="000000"/>
                </a:solidFill>
              </a:rPr>
              <a:t>3</a:t>
            </a:r>
            <a:r>
              <a:rPr lang="pl-PL" altLang="en-US" sz="1800" b="1">
                <a:solidFill>
                  <a:srgbClr val="000000"/>
                </a:solidFill>
              </a:rPr>
              <a:t> P</a:t>
            </a:r>
            <a:r>
              <a:rPr lang="pl-PL" altLang="en-US" sz="2800" b="1" baseline="-14000">
                <a:solidFill>
                  <a:srgbClr val="000000"/>
                </a:solidFill>
              </a:rPr>
              <a:t>2</a:t>
            </a:r>
            <a:r>
              <a:rPr lang="pl-PL" altLang="en-US" sz="1800" b="1">
                <a:solidFill>
                  <a:srgbClr val="000000"/>
                </a:solidFill>
              </a:rPr>
              <a:t>+</a:t>
            </a:r>
            <a:r>
              <a:rPr lang="en-US" altLang="en-US" sz="1800" b="1" i="1">
                <a:solidFill>
                  <a:srgbClr val="000000"/>
                </a:solidFill>
              </a:rPr>
              <a:t>6</a:t>
            </a:r>
            <a:r>
              <a:rPr lang="pl-PL" altLang="en-US" sz="1800" b="1">
                <a:solidFill>
                  <a:srgbClr val="000000"/>
                </a:solidFill>
              </a:rPr>
              <a:t> P</a:t>
            </a:r>
            <a:r>
              <a:rPr lang="pl-PL" altLang="en-US" sz="2800" b="1" baseline="-14000">
                <a:solidFill>
                  <a:srgbClr val="000000"/>
                </a:solidFill>
              </a:rPr>
              <a:t>3</a:t>
            </a:r>
            <a:r>
              <a:rPr lang="pl-PL" altLang="en-US" sz="1800" b="1">
                <a:solidFill>
                  <a:srgbClr val="000000"/>
                </a:solidFill>
              </a:rPr>
              <a:t>+ P</a:t>
            </a:r>
            <a:r>
              <a:rPr lang="pl-PL" altLang="en-US" sz="2800" b="1" baseline="-1400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11638" name="Group 23"/>
          <p:cNvGrpSpPr>
            <a:grpSpLocks/>
          </p:cNvGrpSpPr>
          <p:nvPr/>
        </p:nvGrpSpPr>
        <p:grpSpPr bwMode="auto">
          <a:xfrm>
            <a:off x="1908175" y="3789363"/>
            <a:ext cx="5184775" cy="1211262"/>
            <a:chOff x="1202" y="2387"/>
            <a:chExt cx="3266" cy="763"/>
          </a:xfrm>
        </p:grpSpPr>
        <p:sp>
          <p:nvSpPr>
            <p:cNvPr id="111644" name="Rectangle 24"/>
            <p:cNvSpPr>
              <a:spLocks noChangeArrowheads="1"/>
            </p:cNvSpPr>
            <p:nvPr/>
          </p:nvSpPr>
          <p:spPr bwMode="auto">
            <a:xfrm>
              <a:off x="1202" y="2809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chemeClr val="folHlink"/>
                  </a:solidFill>
                </a:rPr>
                <a:t>P3</a:t>
              </a:r>
            </a:p>
          </p:txBody>
        </p:sp>
        <p:sp>
          <p:nvSpPr>
            <p:cNvPr id="111645" name="Rectangle 25"/>
            <p:cNvSpPr>
              <a:spLocks noChangeArrowheads="1"/>
            </p:cNvSpPr>
            <p:nvPr/>
          </p:nvSpPr>
          <p:spPr bwMode="auto">
            <a:xfrm>
              <a:off x="1202" y="3038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111646" name="Rectangle 26"/>
            <p:cNvSpPr>
              <a:spLocks noChangeArrowheads="1"/>
            </p:cNvSpPr>
            <p:nvPr/>
          </p:nvSpPr>
          <p:spPr bwMode="auto">
            <a:xfrm>
              <a:off x="2517" y="2387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111647" name="Rectangle 27"/>
            <p:cNvSpPr>
              <a:spLocks noChangeArrowheads="1"/>
            </p:cNvSpPr>
            <p:nvPr/>
          </p:nvSpPr>
          <p:spPr bwMode="auto">
            <a:xfrm>
              <a:off x="2517" y="3028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111648" name="Rectangle 28"/>
            <p:cNvSpPr>
              <a:spLocks noChangeArrowheads="1"/>
            </p:cNvSpPr>
            <p:nvPr/>
          </p:nvSpPr>
          <p:spPr bwMode="auto">
            <a:xfrm>
              <a:off x="3788" y="2387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111649" name="Rectangle 29"/>
            <p:cNvSpPr>
              <a:spLocks noChangeArrowheads="1"/>
            </p:cNvSpPr>
            <p:nvPr/>
          </p:nvSpPr>
          <p:spPr bwMode="auto">
            <a:xfrm>
              <a:off x="3788" y="2615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>
                  <a:solidFill>
                    <a:schemeClr val="folHlink"/>
                  </a:solidFill>
                </a:rPr>
                <a:t>P2</a:t>
              </a:r>
            </a:p>
          </p:txBody>
        </p:sp>
      </p:grpSp>
      <p:sp>
        <p:nvSpPr>
          <p:cNvPr id="111639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</a:t>
            </a:r>
            <a:r>
              <a:rPr lang="pl-PL" altLang="en-US"/>
              <a:t>C</a:t>
            </a:r>
            <a:r>
              <a:rPr lang="en-US" altLang="en-US"/>
              <a:t>oding Benefits Multicast</a:t>
            </a:r>
          </a:p>
        </p:txBody>
      </p:sp>
      <p:sp>
        <p:nvSpPr>
          <p:cNvPr id="111640" name="Text Box 31"/>
          <p:cNvSpPr txBox="1">
            <a:spLocks noChangeArrowheads="1"/>
          </p:cNvSpPr>
          <p:nvPr/>
        </p:nvSpPr>
        <p:spPr bwMode="auto">
          <a:xfrm>
            <a:off x="179388" y="5218113"/>
            <a:ext cx="88931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Without coding </a:t>
            </a:r>
            <a:r>
              <a:rPr lang="en-US" altLang="en-US" sz="2800">
                <a:sym typeface="Wingdings" charset="2"/>
              </a:rPr>
              <a:t> source retransmits all </a:t>
            </a:r>
            <a:r>
              <a:rPr lang="en-US" altLang="en-US" sz="2800">
                <a:solidFill>
                  <a:schemeClr val="tx2"/>
                </a:solidFill>
                <a:sym typeface="Wingdings" charset="2"/>
              </a:rPr>
              <a:t>4 packets</a:t>
            </a: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384032" name="Text Box 32"/>
          <p:cNvSpPr txBox="1">
            <a:spLocks noChangeArrowheads="1"/>
          </p:cNvSpPr>
          <p:nvPr/>
        </p:nvSpPr>
        <p:spPr bwMode="auto">
          <a:xfrm>
            <a:off x="179388" y="5792788"/>
            <a:ext cx="88931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With </a:t>
            </a:r>
            <a:r>
              <a:rPr lang="pl-PL" altLang="en-US" sz="2800"/>
              <a:t>random</a:t>
            </a:r>
            <a:r>
              <a:rPr lang="en-US" altLang="en-US" sz="2800"/>
              <a:t> coding </a:t>
            </a:r>
            <a:r>
              <a:rPr lang="en-US" altLang="en-US" sz="2800">
                <a:sym typeface="Wingdings" charset="2"/>
              </a:rPr>
              <a:t>  </a:t>
            </a:r>
            <a:r>
              <a:rPr lang="en-US" altLang="en-US" sz="2800">
                <a:solidFill>
                  <a:schemeClr val="tx2"/>
                </a:solidFill>
                <a:sym typeface="Wingdings" charset="2"/>
              </a:rPr>
              <a:t>2 packets</a:t>
            </a:r>
            <a:r>
              <a:rPr lang="en-US" altLang="en-US" sz="2800">
                <a:sym typeface="Wingdings" charset="2"/>
              </a:rPr>
              <a:t> are sufficient</a:t>
            </a:r>
            <a:endParaRPr lang="en-US" altLang="en-US" sz="2800"/>
          </a:p>
        </p:txBody>
      </p:sp>
      <p:sp>
        <p:nvSpPr>
          <p:cNvPr id="384033" name="Text Box 33"/>
          <p:cNvSpPr txBox="1">
            <a:spLocks noChangeArrowheads="1"/>
          </p:cNvSpPr>
          <p:nvPr/>
        </p:nvSpPr>
        <p:spPr bwMode="auto">
          <a:xfrm>
            <a:off x="4767263" y="1319213"/>
            <a:ext cx="29606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Random combinations</a:t>
            </a:r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111643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A16DA99-2167-E24D-B403-EF7B49C83482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nimBg="1"/>
      <p:bldP spid="384003" grpId="0" animBg="1"/>
      <p:bldP spid="384004" grpId="0" animBg="1"/>
      <p:bldP spid="384005" grpId="0" animBg="1"/>
      <p:bldP spid="384006" grpId="0" animBg="1"/>
      <p:bldP spid="384006" grpId="1" animBg="1"/>
      <p:bldP spid="384021" grpId="0" animBg="1"/>
      <p:bldP spid="384022" grpId="0" animBg="1"/>
      <p:bldP spid="384032" grpId="0"/>
      <p:bldP spid="3840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MORE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Source sends packets in batches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Forwarders keep all heard packets in a buffer</a:t>
            </a:r>
            <a:endParaRPr lang="pl-PL" altLang="en-US" sz="2500"/>
          </a:p>
          <a:p>
            <a:pPr>
              <a:lnSpc>
                <a:spcPct val="80000"/>
              </a:lnSpc>
            </a:pPr>
            <a:r>
              <a:rPr lang="en-US" altLang="en-US" sz="2500"/>
              <a:t>Nodes transmit linear combinations of buffered packets</a:t>
            </a:r>
            <a:endParaRPr lang="pl-PL" altLang="en-US" sz="2500"/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1474788" y="3357563"/>
            <a:ext cx="6194425" cy="2087562"/>
            <a:chOff x="929" y="2115"/>
            <a:chExt cx="3902" cy="1315"/>
          </a:xfrm>
        </p:grpSpPr>
        <p:grpSp>
          <p:nvGrpSpPr>
            <p:cNvPr id="113703" name="Group 4"/>
            <p:cNvGrpSpPr>
              <a:grpSpLocks/>
            </p:cNvGrpSpPr>
            <p:nvPr/>
          </p:nvGrpSpPr>
          <p:grpSpPr bwMode="auto">
            <a:xfrm>
              <a:off x="1111" y="2115"/>
              <a:ext cx="3538" cy="363"/>
              <a:chOff x="1111" y="2115"/>
              <a:chExt cx="3538" cy="363"/>
            </a:xfrm>
          </p:grpSpPr>
          <p:sp>
            <p:nvSpPr>
              <p:cNvPr id="113712" name="Oval 5"/>
              <p:cNvSpPr>
                <a:spLocks noChangeArrowheads="1"/>
              </p:cNvSpPr>
              <p:nvPr/>
            </p:nvSpPr>
            <p:spPr bwMode="auto">
              <a:xfrm>
                <a:off x="1111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src</a:t>
                </a:r>
              </a:p>
            </p:txBody>
          </p:sp>
          <p:sp>
            <p:nvSpPr>
              <p:cNvPr id="113713" name="Oval 6"/>
              <p:cNvSpPr>
                <a:spLocks noChangeArrowheads="1"/>
              </p:cNvSpPr>
              <p:nvPr/>
            </p:nvSpPr>
            <p:spPr bwMode="auto">
              <a:xfrm>
                <a:off x="2169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3714" name="Oval 7"/>
              <p:cNvSpPr>
                <a:spLocks noChangeArrowheads="1"/>
              </p:cNvSpPr>
              <p:nvPr/>
            </p:nvSpPr>
            <p:spPr bwMode="auto">
              <a:xfrm>
                <a:off x="3227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3715" name="Oval 8"/>
              <p:cNvSpPr>
                <a:spLocks noChangeArrowheads="1"/>
              </p:cNvSpPr>
              <p:nvPr/>
            </p:nvSpPr>
            <p:spPr bwMode="auto">
              <a:xfrm>
                <a:off x="4286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dst</a:t>
                </a:r>
              </a:p>
            </p:txBody>
          </p:sp>
        </p:grpSp>
        <p:sp>
          <p:nvSpPr>
            <p:cNvPr id="113704" name="Rectangle 9"/>
            <p:cNvSpPr>
              <a:spLocks noChangeArrowheads="1"/>
            </p:cNvSpPr>
            <p:nvPr/>
          </p:nvSpPr>
          <p:spPr bwMode="auto">
            <a:xfrm>
              <a:off x="1156" y="2523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13705" name="Rectangle 10"/>
            <p:cNvSpPr>
              <a:spLocks noChangeArrowheads="1"/>
            </p:cNvSpPr>
            <p:nvPr/>
          </p:nvSpPr>
          <p:spPr bwMode="auto">
            <a:xfrm>
              <a:off x="1156" y="2751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113706" name="Rectangle 11"/>
            <p:cNvSpPr>
              <a:spLocks noChangeArrowheads="1"/>
            </p:cNvSpPr>
            <p:nvPr/>
          </p:nvSpPr>
          <p:spPr bwMode="auto">
            <a:xfrm>
              <a:off x="1156" y="2977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P3</a:t>
              </a:r>
            </a:p>
          </p:txBody>
        </p:sp>
        <p:grpSp>
          <p:nvGrpSpPr>
            <p:cNvPr id="113707" name="Group 86"/>
            <p:cNvGrpSpPr>
              <a:grpSpLocks/>
            </p:cNvGrpSpPr>
            <p:nvPr/>
          </p:nvGrpSpPr>
          <p:grpSpPr bwMode="auto">
            <a:xfrm>
              <a:off x="929" y="2478"/>
              <a:ext cx="3902" cy="952"/>
              <a:chOff x="929" y="2478"/>
              <a:chExt cx="3902" cy="952"/>
            </a:xfrm>
          </p:grpSpPr>
          <p:sp>
            <p:nvSpPr>
              <p:cNvPr id="113708" name="Rectangle 75"/>
              <p:cNvSpPr>
                <a:spLocks noChangeArrowheads="1"/>
              </p:cNvSpPr>
              <p:nvPr/>
            </p:nvSpPr>
            <p:spPr bwMode="auto">
              <a:xfrm>
                <a:off x="929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09" name="Rectangle 83"/>
              <p:cNvSpPr>
                <a:spLocks noChangeArrowheads="1"/>
              </p:cNvSpPr>
              <p:nvPr/>
            </p:nvSpPr>
            <p:spPr bwMode="auto">
              <a:xfrm>
                <a:off x="1973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0" name="Rectangle 84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1" name="Rectangle 85"/>
              <p:cNvSpPr>
                <a:spLocks noChangeArrowheads="1"/>
              </p:cNvSpPr>
              <p:nvPr/>
            </p:nvSpPr>
            <p:spPr bwMode="auto">
              <a:xfrm>
                <a:off x="4105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2482850" y="2674938"/>
            <a:ext cx="3960813" cy="458787"/>
            <a:chOff x="385" y="3339"/>
            <a:chExt cx="2495" cy="289"/>
          </a:xfrm>
        </p:grpSpPr>
        <p:sp>
          <p:nvSpPr>
            <p:cNvPr id="113695" name="Rectangle 89"/>
            <p:cNvSpPr>
              <a:spLocks noChangeArrowheads="1"/>
            </p:cNvSpPr>
            <p:nvPr/>
          </p:nvSpPr>
          <p:spPr bwMode="auto">
            <a:xfrm>
              <a:off x="61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13696" name="Rectangle 90"/>
            <p:cNvSpPr>
              <a:spLocks noChangeArrowheads="1"/>
            </p:cNvSpPr>
            <p:nvPr/>
          </p:nvSpPr>
          <p:spPr bwMode="auto">
            <a:xfrm>
              <a:off x="129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113697" name="Rectangle 91"/>
            <p:cNvSpPr>
              <a:spLocks noChangeArrowheads="1"/>
            </p:cNvSpPr>
            <p:nvPr/>
          </p:nvSpPr>
          <p:spPr bwMode="auto">
            <a:xfrm>
              <a:off x="1927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P3</a:t>
              </a:r>
            </a:p>
          </p:txBody>
        </p:sp>
        <p:sp>
          <p:nvSpPr>
            <p:cNvPr id="113698" name="Text Box 92"/>
            <p:cNvSpPr txBox="1">
              <a:spLocks noChangeArrowheads="1"/>
            </p:cNvSpPr>
            <p:nvPr/>
          </p:nvSpPr>
          <p:spPr bwMode="auto">
            <a:xfrm>
              <a:off x="2184" y="3339"/>
              <a:ext cx="2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13699" name="Text Box 93"/>
            <p:cNvSpPr txBox="1">
              <a:spLocks noChangeArrowheads="1"/>
            </p:cNvSpPr>
            <p:nvPr/>
          </p:nvSpPr>
          <p:spPr bwMode="auto">
            <a:xfrm>
              <a:off x="873" y="3339"/>
              <a:ext cx="4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b</a:t>
              </a:r>
            </a:p>
          </p:txBody>
        </p:sp>
        <p:sp>
          <p:nvSpPr>
            <p:cNvPr id="113700" name="Text Box 94"/>
            <p:cNvSpPr txBox="1">
              <a:spLocks noChangeArrowheads="1"/>
            </p:cNvSpPr>
            <p:nvPr/>
          </p:nvSpPr>
          <p:spPr bwMode="auto">
            <a:xfrm>
              <a:off x="1535" y="3339"/>
              <a:ext cx="42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c</a:t>
              </a:r>
            </a:p>
          </p:txBody>
        </p:sp>
        <p:sp>
          <p:nvSpPr>
            <p:cNvPr id="113701" name="Text Box 95"/>
            <p:cNvSpPr txBox="1">
              <a:spLocks noChangeArrowheads="1"/>
            </p:cNvSpPr>
            <p:nvPr/>
          </p:nvSpPr>
          <p:spPr bwMode="auto">
            <a:xfrm>
              <a:off x="385" y="3339"/>
              <a:ext cx="27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3702" name="Rectangle 96"/>
            <p:cNvSpPr>
              <a:spLocks noChangeArrowheads="1"/>
            </p:cNvSpPr>
            <p:nvPr/>
          </p:nvSpPr>
          <p:spPr bwMode="auto">
            <a:xfrm>
              <a:off x="2426" y="3385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 i="1">
                  <a:solidFill>
                    <a:srgbClr val="000000"/>
                  </a:solidFill>
                </a:rPr>
                <a:t>a,b,c</a:t>
              </a:r>
            </a:p>
          </p:txBody>
        </p:sp>
      </p:grp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1331913" y="2852738"/>
            <a:ext cx="1439862" cy="1512887"/>
            <a:chOff x="839" y="1797"/>
            <a:chExt cx="907" cy="953"/>
          </a:xfrm>
        </p:grpSpPr>
        <p:sp>
          <p:nvSpPr>
            <p:cNvPr id="113692" name="Oval 153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693" name="Oval 154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694" name="Oval 155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292" name="Rectangle 156"/>
          <p:cNvSpPr>
            <a:spLocks noChangeArrowheads="1"/>
          </p:cNvSpPr>
          <p:nvPr/>
        </p:nvSpPr>
        <p:spPr bwMode="auto">
          <a:xfrm>
            <a:off x="3419475" y="4005263"/>
            <a:ext cx="720725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 i="1">
                <a:solidFill>
                  <a:srgbClr val="000000"/>
                </a:solidFill>
              </a:rPr>
              <a:t>4,1,3</a:t>
            </a:r>
          </a:p>
        </p:txBody>
      </p:sp>
      <p:sp>
        <p:nvSpPr>
          <p:cNvPr id="91293" name="Rectangle 157"/>
          <p:cNvSpPr>
            <a:spLocks noChangeArrowheads="1"/>
          </p:cNvSpPr>
          <p:nvPr/>
        </p:nvSpPr>
        <p:spPr bwMode="auto">
          <a:xfrm>
            <a:off x="3419475" y="436562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 i="1">
                <a:solidFill>
                  <a:srgbClr val="000000"/>
                </a:solidFill>
              </a:rPr>
              <a:t>0,2,1</a:t>
            </a:r>
          </a:p>
        </p:txBody>
      </p:sp>
      <p:sp>
        <p:nvSpPr>
          <p:cNvPr id="91294" name="Rectangle 158"/>
          <p:cNvSpPr>
            <a:spLocks noChangeArrowheads="1"/>
          </p:cNvSpPr>
          <p:nvPr/>
        </p:nvSpPr>
        <p:spPr bwMode="auto">
          <a:xfrm>
            <a:off x="5076825" y="4005263"/>
            <a:ext cx="720725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 i="1">
                <a:solidFill>
                  <a:srgbClr val="000000"/>
                </a:solidFill>
              </a:rPr>
              <a:t>4,1,3</a:t>
            </a:r>
          </a:p>
        </p:txBody>
      </p:sp>
      <p:grpSp>
        <p:nvGrpSpPr>
          <p:cNvPr id="7" name="Group 159"/>
          <p:cNvGrpSpPr>
            <a:grpSpLocks/>
          </p:cNvGrpSpPr>
          <p:nvPr/>
        </p:nvGrpSpPr>
        <p:grpSpPr bwMode="auto">
          <a:xfrm>
            <a:off x="539750" y="5518150"/>
            <a:ext cx="3960813" cy="458788"/>
            <a:chOff x="385" y="3339"/>
            <a:chExt cx="2495" cy="289"/>
          </a:xfrm>
        </p:grpSpPr>
        <p:sp>
          <p:nvSpPr>
            <p:cNvPr id="113684" name="Rectangle 160"/>
            <p:cNvSpPr>
              <a:spLocks noChangeArrowheads="1"/>
            </p:cNvSpPr>
            <p:nvPr/>
          </p:nvSpPr>
          <p:spPr bwMode="auto">
            <a:xfrm>
              <a:off x="61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13685" name="Rectangle 161"/>
            <p:cNvSpPr>
              <a:spLocks noChangeArrowheads="1"/>
            </p:cNvSpPr>
            <p:nvPr/>
          </p:nvSpPr>
          <p:spPr bwMode="auto">
            <a:xfrm>
              <a:off x="129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113686" name="Rectangle 162"/>
            <p:cNvSpPr>
              <a:spLocks noChangeArrowheads="1"/>
            </p:cNvSpPr>
            <p:nvPr/>
          </p:nvSpPr>
          <p:spPr bwMode="auto">
            <a:xfrm>
              <a:off x="1927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P3</a:t>
              </a:r>
            </a:p>
          </p:txBody>
        </p:sp>
        <p:sp>
          <p:nvSpPr>
            <p:cNvPr id="113687" name="Text Box 163"/>
            <p:cNvSpPr txBox="1">
              <a:spLocks noChangeArrowheads="1"/>
            </p:cNvSpPr>
            <p:nvPr/>
          </p:nvSpPr>
          <p:spPr bwMode="auto">
            <a:xfrm>
              <a:off x="2184" y="3339"/>
              <a:ext cx="2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13688" name="Text Box 164"/>
            <p:cNvSpPr txBox="1">
              <a:spLocks noChangeArrowheads="1"/>
            </p:cNvSpPr>
            <p:nvPr/>
          </p:nvSpPr>
          <p:spPr bwMode="auto">
            <a:xfrm>
              <a:off x="873" y="3339"/>
              <a:ext cx="4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+ 1</a:t>
              </a:r>
            </a:p>
          </p:txBody>
        </p:sp>
        <p:sp>
          <p:nvSpPr>
            <p:cNvPr id="113689" name="Text Box 165"/>
            <p:cNvSpPr txBox="1">
              <a:spLocks noChangeArrowheads="1"/>
            </p:cNvSpPr>
            <p:nvPr/>
          </p:nvSpPr>
          <p:spPr bwMode="auto">
            <a:xfrm>
              <a:off x="1535" y="3339"/>
              <a:ext cx="4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+ 3</a:t>
              </a:r>
            </a:p>
          </p:txBody>
        </p:sp>
        <p:sp>
          <p:nvSpPr>
            <p:cNvPr id="113690" name="Text Box 166"/>
            <p:cNvSpPr txBox="1">
              <a:spLocks noChangeArrowheads="1"/>
            </p:cNvSpPr>
            <p:nvPr/>
          </p:nvSpPr>
          <p:spPr bwMode="auto">
            <a:xfrm>
              <a:off x="385" y="3339"/>
              <a:ext cx="27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3691" name="Rectangle 167"/>
            <p:cNvSpPr>
              <a:spLocks noChangeArrowheads="1"/>
            </p:cNvSpPr>
            <p:nvPr/>
          </p:nvSpPr>
          <p:spPr bwMode="auto">
            <a:xfrm>
              <a:off x="2426" y="3385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4,1,3</a:t>
              </a:r>
            </a:p>
          </p:txBody>
        </p:sp>
      </p:grpSp>
      <p:grpSp>
        <p:nvGrpSpPr>
          <p:cNvPr id="8" name="Group 168"/>
          <p:cNvGrpSpPr>
            <a:grpSpLocks/>
          </p:cNvGrpSpPr>
          <p:nvPr/>
        </p:nvGrpSpPr>
        <p:grpSpPr bwMode="auto">
          <a:xfrm>
            <a:off x="539750" y="5556250"/>
            <a:ext cx="3960813" cy="458788"/>
            <a:chOff x="385" y="3339"/>
            <a:chExt cx="2495" cy="289"/>
          </a:xfrm>
        </p:grpSpPr>
        <p:sp>
          <p:nvSpPr>
            <p:cNvPr id="113676" name="Rectangle 169"/>
            <p:cNvSpPr>
              <a:spLocks noChangeArrowheads="1"/>
            </p:cNvSpPr>
            <p:nvPr/>
          </p:nvSpPr>
          <p:spPr bwMode="auto">
            <a:xfrm>
              <a:off x="61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13677" name="Rectangle 170"/>
            <p:cNvSpPr>
              <a:spLocks noChangeArrowheads="1"/>
            </p:cNvSpPr>
            <p:nvPr/>
          </p:nvSpPr>
          <p:spPr bwMode="auto">
            <a:xfrm>
              <a:off x="129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113678" name="Rectangle 171"/>
            <p:cNvSpPr>
              <a:spLocks noChangeArrowheads="1"/>
            </p:cNvSpPr>
            <p:nvPr/>
          </p:nvSpPr>
          <p:spPr bwMode="auto">
            <a:xfrm>
              <a:off x="1927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P3</a:t>
              </a:r>
            </a:p>
          </p:txBody>
        </p:sp>
        <p:sp>
          <p:nvSpPr>
            <p:cNvPr id="113679" name="Text Box 172"/>
            <p:cNvSpPr txBox="1">
              <a:spLocks noChangeArrowheads="1"/>
            </p:cNvSpPr>
            <p:nvPr/>
          </p:nvSpPr>
          <p:spPr bwMode="auto">
            <a:xfrm>
              <a:off x="2184" y="3339"/>
              <a:ext cx="2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13680" name="Text Box 173"/>
            <p:cNvSpPr txBox="1">
              <a:spLocks noChangeArrowheads="1"/>
            </p:cNvSpPr>
            <p:nvPr/>
          </p:nvSpPr>
          <p:spPr bwMode="auto">
            <a:xfrm>
              <a:off x="873" y="3339"/>
              <a:ext cx="4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+ 2</a:t>
              </a:r>
            </a:p>
          </p:txBody>
        </p:sp>
        <p:sp>
          <p:nvSpPr>
            <p:cNvPr id="113681" name="Text Box 174"/>
            <p:cNvSpPr txBox="1">
              <a:spLocks noChangeArrowheads="1"/>
            </p:cNvSpPr>
            <p:nvPr/>
          </p:nvSpPr>
          <p:spPr bwMode="auto">
            <a:xfrm>
              <a:off x="1535" y="3339"/>
              <a:ext cx="4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+ 1</a:t>
              </a:r>
            </a:p>
          </p:txBody>
        </p:sp>
        <p:sp>
          <p:nvSpPr>
            <p:cNvPr id="113682" name="Text Box 175"/>
            <p:cNvSpPr txBox="1">
              <a:spLocks noChangeArrowheads="1"/>
            </p:cNvSpPr>
            <p:nvPr/>
          </p:nvSpPr>
          <p:spPr bwMode="auto">
            <a:xfrm>
              <a:off x="385" y="3339"/>
              <a:ext cx="27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683" name="Rectangle 176"/>
            <p:cNvSpPr>
              <a:spLocks noChangeArrowheads="1"/>
            </p:cNvSpPr>
            <p:nvPr/>
          </p:nvSpPr>
          <p:spPr bwMode="auto">
            <a:xfrm>
              <a:off x="2426" y="3385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 i="1">
                  <a:solidFill>
                    <a:srgbClr val="000000"/>
                  </a:solidFill>
                </a:rPr>
                <a:t>0,2,1</a:t>
              </a:r>
            </a:p>
          </p:txBody>
        </p:sp>
      </p:grpSp>
      <p:sp>
        <p:nvSpPr>
          <p:cNvPr id="113675" name="Slide Number Placeholder 5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16BE4D9-9AEC-B54C-91F5-72F16EB11B11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92" grpId="0" animBg="1"/>
      <p:bldP spid="91293" grpId="0" animBg="1"/>
      <p:bldP spid="9129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4"/>
          <p:cNvGrpSpPr>
            <a:grpSpLocks/>
          </p:cNvGrpSpPr>
          <p:nvPr/>
        </p:nvGrpSpPr>
        <p:grpSpPr bwMode="auto">
          <a:xfrm>
            <a:off x="1474788" y="3357563"/>
            <a:ext cx="6194425" cy="2087562"/>
            <a:chOff x="929" y="2115"/>
            <a:chExt cx="3902" cy="1315"/>
          </a:xfrm>
        </p:grpSpPr>
        <p:grpSp>
          <p:nvGrpSpPr>
            <p:cNvPr id="115742" name="Group 5"/>
            <p:cNvGrpSpPr>
              <a:grpSpLocks/>
            </p:cNvGrpSpPr>
            <p:nvPr/>
          </p:nvGrpSpPr>
          <p:grpSpPr bwMode="auto">
            <a:xfrm>
              <a:off x="1111" y="2115"/>
              <a:ext cx="3538" cy="363"/>
              <a:chOff x="1111" y="2115"/>
              <a:chExt cx="3538" cy="363"/>
            </a:xfrm>
          </p:grpSpPr>
          <p:sp>
            <p:nvSpPr>
              <p:cNvPr id="115751" name="Oval 6"/>
              <p:cNvSpPr>
                <a:spLocks noChangeArrowheads="1"/>
              </p:cNvSpPr>
              <p:nvPr/>
            </p:nvSpPr>
            <p:spPr bwMode="auto">
              <a:xfrm>
                <a:off x="1111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src</a:t>
                </a:r>
              </a:p>
            </p:txBody>
          </p:sp>
          <p:sp>
            <p:nvSpPr>
              <p:cNvPr id="115752" name="Oval 7"/>
              <p:cNvSpPr>
                <a:spLocks noChangeArrowheads="1"/>
              </p:cNvSpPr>
              <p:nvPr/>
            </p:nvSpPr>
            <p:spPr bwMode="auto">
              <a:xfrm>
                <a:off x="2169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5753" name="Oval 8"/>
              <p:cNvSpPr>
                <a:spLocks noChangeArrowheads="1"/>
              </p:cNvSpPr>
              <p:nvPr/>
            </p:nvSpPr>
            <p:spPr bwMode="auto">
              <a:xfrm>
                <a:off x="3227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5754" name="Oval 9"/>
              <p:cNvSpPr>
                <a:spLocks noChangeArrowheads="1"/>
              </p:cNvSpPr>
              <p:nvPr/>
            </p:nvSpPr>
            <p:spPr bwMode="auto">
              <a:xfrm>
                <a:off x="4286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dst</a:t>
                </a:r>
              </a:p>
            </p:txBody>
          </p:sp>
        </p:grpSp>
        <p:sp>
          <p:nvSpPr>
            <p:cNvPr id="115743" name="Rectangle 10"/>
            <p:cNvSpPr>
              <a:spLocks noChangeArrowheads="1"/>
            </p:cNvSpPr>
            <p:nvPr/>
          </p:nvSpPr>
          <p:spPr bwMode="auto">
            <a:xfrm>
              <a:off x="1156" y="2523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15744" name="Rectangle 11"/>
            <p:cNvSpPr>
              <a:spLocks noChangeArrowheads="1"/>
            </p:cNvSpPr>
            <p:nvPr/>
          </p:nvSpPr>
          <p:spPr bwMode="auto">
            <a:xfrm>
              <a:off x="1156" y="2751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115745" name="Rectangle 12"/>
            <p:cNvSpPr>
              <a:spLocks noChangeArrowheads="1"/>
            </p:cNvSpPr>
            <p:nvPr/>
          </p:nvSpPr>
          <p:spPr bwMode="auto">
            <a:xfrm>
              <a:off x="1156" y="2977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P3</a:t>
              </a:r>
            </a:p>
          </p:txBody>
        </p:sp>
        <p:grpSp>
          <p:nvGrpSpPr>
            <p:cNvPr id="115746" name="Group 13"/>
            <p:cNvGrpSpPr>
              <a:grpSpLocks/>
            </p:cNvGrpSpPr>
            <p:nvPr/>
          </p:nvGrpSpPr>
          <p:grpSpPr bwMode="auto">
            <a:xfrm>
              <a:off x="929" y="2478"/>
              <a:ext cx="3902" cy="952"/>
              <a:chOff x="929" y="2478"/>
              <a:chExt cx="3902" cy="952"/>
            </a:xfrm>
          </p:grpSpPr>
          <p:sp>
            <p:nvSpPr>
              <p:cNvPr id="115747" name="Rectangle 14"/>
              <p:cNvSpPr>
                <a:spLocks noChangeArrowheads="1"/>
              </p:cNvSpPr>
              <p:nvPr/>
            </p:nvSpPr>
            <p:spPr bwMode="auto">
              <a:xfrm>
                <a:off x="929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8" name="Rectangle 15"/>
              <p:cNvSpPr>
                <a:spLocks noChangeArrowheads="1"/>
              </p:cNvSpPr>
              <p:nvPr/>
            </p:nvSpPr>
            <p:spPr bwMode="auto">
              <a:xfrm>
                <a:off x="1973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9" name="Rectangle 16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50" name="Rectangle 17"/>
              <p:cNvSpPr>
                <a:spLocks noChangeArrowheads="1"/>
              </p:cNvSpPr>
              <p:nvPr/>
            </p:nvSpPr>
            <p:spPr bwMode="auto">
              <a:xfrm>
                <a:off x="4105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5714" name="Group 19"/>
          <p:cNvGrpSpPr>
            <a:grpSpLocks/>
          </p:cNvGrpSpPr>
          <p:nvPr/>
        </p:nvGrpSpPr>
        <p:grpSpPr bwMode="auto">
          <a:xfrm>
            <a:off x="2482850" y="2674938"/>
            <a:ext cx="3960813" cy="458787"/>
            <a:chOff x="385" y="3339"/>
            <a:chExt cx="2495" cy="289"/>
          </a:xfrm>
        </p:grpSpPr>
        <p:sp>
          <p:nvSpPr>
            <p:cNvPr id="115734" name="Rectangle 20"/>
            <p:cNvSpPr>
              <a:spLocks noChangeArrowheads="1"/>
            </p:cNvSpPr>
            <p:nvPr/>
          </p:nvSpPr>
          <p:spPr bwMode="auto">
            <a:xfrm>
              <a:off x="61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115735" name="Rectangle 21"/>
            <p:cNvSpPr>
              <a:spLocks noChangeArrowheads="1"/>
            </p:cNvSpPr>
            <p:nvPr/>
          </p:nvSpPr>
          <p:spPr bwMode="auto">
            <a:xfrm>
              <a:off x="129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115736" name="Rectangle 22"/>
            <p:cNvSpPr>
              <a:spLocks noChangeArrowheads="1"/>
            </p:cNvSpPr>
            <p:nvPr/>
          </p:nvSpPr>
          <p:spPr bwMode="auto">
            <a:xfrm>
              <a:off x="1927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>
                  <a:solidFill>
                    <a:srgbClr val="000000"/>
                  </a:solidFill>
                </a:rPr>
                <a:t>P3</a:t>
              </a:r>
            </a:p>
          </p:txBody>
        </p:sp>
        <p:sp>
          <p:nvSpPr>
            <p:cNvPr id="115737" name="Text Box 23"/>
            <p:cNvSpPr txBox="1">
              <a:spLocks noChangeArrowheads="1"/>
            </p:cNvSpPr>
            <p:nvPr/>
          </p:nvSpPr>
          <p:spPr bwMode="auto">
            <a:xfrm>
              <a:off x="2184" y="3339"/>
              <a:ext cx="2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15738" name="Text Box 24"/>
            <p:cNvSpPr txBox="1">
              <a:spLocks noChangeArrowheads="1"/>
            </p:cNvSpPr>
            <p:nvPr/>
          </p:nvSpPr>
          <p:spPr bwMode="auto">
            <a:xfrm>
              <a:off x="873" y="3339"/>
              <a:ext cx="4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b</a:t>
              </a:r>
            </a:p>
          </p:txBody>
        </p:sp>
        <p:sp>
          <p:nvSpPr>
            <p:cNvPr id="115739" name="Text Box 25"/>
            <p:cNvSpPr txBox="1">
              <a:spLocks noChangeArrowheads="1"/>
            </p:cNvSpPr>
            <p:nvPr/>
          </p:nvSpPr>
          <p:spPr bwMode="auto">
            <a:xfrm>
              <a:off x="1535" y="3339"/>
              <a:ext cx="42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c</a:t>
              </a:r>
            </a:p>
          </p:txBody>
        </p:sp>
        <p:sp>
          <p:nvSpPr>
            <p:cNvPr id="115740" name="Text Box 26"/>
            <p:cNvSpPr txBox="1">
              <a:spLocks noChangeArrowheads="1"/>
            </p:cNvSpPr>
            <p:nvPr/>
          </p:nvSpPr>
          <p:spPr bwMode="auto">
            <a:xfrm>
              <a:off x="385" y="3339"/>
              <a:ext cx="27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5741" name="Rectangle 27"/>
            <p:cNvSpPr>
              <a:spLocks noChangeArrowheads="1"/>
            </p:cNvSpPr>
            <p:nvPr/>
          </p:nvSpPr>
          <p:spPr bwMode="auto">
            <a:xfrm>
              <a:off x="2426" y="3385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 i="1">
                  <a:solidFill>
                    <a:srgbClr val="000000"/>
                  </a:solidFill>
                </a:rPr>
                <a:t>a,b,c</a:t>
              </a:r>
            </a:p>
          </p:txBody>
        </p:sp>
      </p:grpSp>
      <p:sp>
        <p:nvSpPr>
          <p:cNvPr id="115715" name="Rectangle 32"/>
          <p:cNvSpPr>
            <a:spLocks noChangeArrowheads="1"/>
          </p:cNvSpPr>
          <p:nvPr/>
        </p:nvSpPr>
        <p:spPr bwMode="auto">
          <a:xfrm>
            <a:off x="3419475" y="4005263"/>
            <a:ext cx="720725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 i="1">
                <a:solidFill>
                  <a:srgbClr val="000000"/>
                </a:solidFill>
              </a:rPr>
              <a:t>4,1,3</a:t>
            </a:r>
          </a:p>
        </p:txBody>
      </p:sp>
      <p:sp>
        <p:nvSpPr>
          <p:cNvPr id="115716" name="Rectangle 33"/>
          <p:cNvSpPr>
            <a:spLocks noChangeArrowheads="1"/>
          </p:cNvSpPr>
          <p:nvPr/>
        </p:nvSpPr>
        <p:spPr bwMode="auto">
          <a:xfrm>
            <a:off x="3419475" y="436562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 i="1">
                <a:solidFill>
                  <a:srgbClr val="000000"/>
                </a:solidFill>
              </a:rPr>
              <a:t>0,2,1</a:t>
            </a:r>
          </a:p>
        </p:txBody>
      </p:sp>
      <p:sp>
        <p:nvSpPr>
          <p:cNvPr id="115717" name="Rectangle 34"/>
          <p:cNvSpPr>
            <a:spLocks noChangeArrowheads="1"/>
          </p:cNvSpPr>
          <p:nvPr/>
        </p:nvSpPr>
        <p:spPr bwMode="auto">
          <a:xfrm>
            <a:off x="5076825" y="4005263"/>
            <a:ext cx="720725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1800" b="1" i="1">
                <a:solidFill>
                  <a:srgbClr val="000000"/>
                </a:solidFill>
              </a:rPr>
              <a:t>4,1,3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987675" y="2852738"/>
            <a:ext cx="1439863" cy="1512887"/>
            <a:chOff x="839" y="1797"/>
            <a:chExt cx="907" cy="953"/>
          </a:xfrm>
        </p:grpSpPr>
        <p:sp>
          <p:nvSpPr>
            <p:cNvPr id="115731" name="Oval 54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5732" name="Oval 55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5733" name="Oval 56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195513" y="5661025"/>
            <a:ext cx="3673475" cy="481013"/>
            <a:chOff x="2018" y="3612"/>
            <a:chExt cx="2314" cy="303"/>
          </a:xfrm>
        </p:grpSpPr>
        <p:sp>
          <p:nvSpPr>
            <p:cNvPr id="115725" name="Text Box 61"/>
            <p:cNvSpPr txBox="1">
              <a:spLocks noChangeArrowheads="1"/>
            </p:cNvSpPr>
            <p:nvPr/>
          </p:nvSpPr>
          <p:spPr bwMode="auto">
            <a:xfrm>
              <a:off x="3591" y="3626"/>
              <a:ext cx="2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15726" name="Text Box 62"/>
            <p:cNvSpPr txBox="1">
              <a:spLocks noChangeArrowheads="1"/>
            </p:cNvSpPr>
            <p:nvPr/>
          </p:nvSpPr>
          <p:spPr bwMode="auto">
            <a:xfrm>
              <a:off x="2018" y="3612"/>
              <a:ext cx="27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5727" name="Text Box 63"/>
            <p:cNvSpPr txBox="1">
              <a:spLocks noChangeArrowheads="1"/>
            </p:cNvSpPr>
            <p:nvPr/>
          </p:nvSpPr>
          <p:spPr bwMode="auto">
            <a:xfrm>
              <a:off x="2771" y="3612"/>
              <a:ext cx="4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l-PL" altLang="en-US" b="1" i="1">
                  <a:solidFill>
                    <a:srgbClr val="000000"/>
                  </a:solidFill>
                </a:rPr>
                <a:t>+ 1</a:t>
              </a:r>
            </a:p>
          </p:txBody>
        </p:sp>
        <p:sp>
          <p:nvSpPr>
            <p:cNvPr id="115728" name="Rectangle 65"/>
            <p:cNvSpPr>
              <a:spLocks noChangeArrowheads="1"/>
            </p:cNvSpPr>
            <p:nvPr/>
          </p:nvSpPr>
          <p:spPr bwMode="auto">
            <a:xfrm>
              <a:off x="3152" y="3658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 i="1">
                  <a:solidFill>
                    <a:srgbClr val="000000"/>
                  </a:solidFill>
                </a:rPr>
                <a:t>0,2,1</a:t>
              </a:r>
            </a:p>
          </p:txBody>
        </p:sp>
        <p:sp>
          <p:nvSpPr>
            <p:cNvPr id="115729" name="Rectangle 66"/>
            <p:cNvSpPr>
              <a:spLocks noChangeArrowheads="1"/>
            </p:cNvSpPr>
            <p:nvPr/>
          </p:nvSpPr>
          <p:spPr bwMode="auto">
            <a:xfrm>
              <a:off x="3833" y="3657"/>
              <a:ext cx="499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b="1" i="1">
                  <a:solidFill>
                    <a:srgbClr val="000000"/>
                  </a:solidFill>
                </a:rPr>
                <a:t>8</a:t>
              </a:r>
              <a:r>
                <a:rPr lang="pl-PL" altLang="en-US" sz="1800" b="1" i="1">
                  <a:solidFill>
                    <a:srgbClr val="000000"/>
                  </a:solidFill>
                </a:rPr>
                <a:t>,4,</a:t>
              </a:r>
              <a:r>
                <a:rPr lang="en-US" altLang="en-US" sz="1800" b="1" i="1">
                  <a:solidFill>
                    <a:srgbClr val="000000"/>
                  </a:solidFill>
                </a:rPr>
                <a:t>7</a:t>
              </a:r>
              <a:endParaRPr lang="pl-PL" altLang="en-US" sz="1800" b="1" i="1">
                <a:solidFill>
                  <a:srgbClr val="000000"/>
                </a:solidFill>
              </a:endParaRPr>
            </a:p>
          </p:txBody>
        </p:sp>
        <p:sp>
          <p:nvSpPr>
            <p:cNvPr id="115730" name="Rectangle 67"/>
            <p:cNvSpPr>
              <a:spLocks noChangeArrowheads="1"/>
            </p:cNvSpPr>
            <p:nvPr/>
          </p:nvSpPr>
          <p:spPr bwMode="auto">
            <a:xfrm>
              <a:off x="2290" y="3657"/>
              <a:ext cx="499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b="1" i="1">
                  <a:solidFill>
                    <a:srgbClr val="000000"/>
                  </a:solidFill>
                </a:rPr>
                <a:t>4</a:t>
              </a:r>
              <a:r>
                <a:rPr lang="pl-PL" altLang="en-US" sz="1800" b="1" i="1">
                  <a:solidFill>
                    <a:srgbClr val="000000"/>
                  </a:solidFill>
                </a:rPr>
                <a:t>,1</a:t>
              </a:r>
              <a:r>
                <a:rPr lang="en-US" altLang="en-US" sz="1800" b="1" i="1">
                  <a:solidFill>
                    <a:srgbClr val="000000"/>
                  </a:solidFill>
                </a:rPr>
                <a:t>,3</a:t>
              </a:r>
              <a:endParaRPr lang="pl-PL" altLang="en-US" sz="1800" b="1" i="1">
                <a:solidFill>
                  <a:srgbClr val="000000"/>
                </a:solidFill>
              </a:endParaRPr>
            </a:p>
          </p:txBody>
        </p:sp>
      </p:grpSp>
      <p:sp>
        <p:nvSpPr>
          <p:cNvPr id="279620" name="Rectangle 68"/>
          <p:cNvSpPr>
            <a:spLocks noChangeArrowheads="1"/>
          </p:cNvSpPr>
          <p:nvPr/>
        </p:nvSpPr>
        <p:spPr bwMode="auto">
          <a:xfrm>
            <a:off x="5076825" y="4365625"/>
            <a:ext cx="719138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rgbClr val="000000"/>
                </a:solidFill>
              </a:rPr>
              <a:t>8</a:t>
            </a:r>
            <a:r>
              <a:rPr lang="pl-PL" altLang="en-US" sz="1800" b="1" i="1">
                <a:solidFill>
                  <a:srgbClr val="000000"/>
                </a:solidFill>
              </a:rPr>
              <a:t>,4,</a:t>
            </a:r>
            <a:r>
              <a:rPr lang="en-US" altLang="en-US" sz="1800" b="1" i="1">
                <a:solidFill>
                  <a:srgbClr val="000000"/>
                </a:solidFill>
              </a:rPr>
              <a:t>7</a:t>
            </a:r>
            <a:endParaRPr lang="pl-PL" altLang="en-US" sz="1800" b="1" i="1">
              <a:solidFill>
                <a:srgbClr val="000000"/>
              </a:solidFill>
            </a:endParaRPr>
          </a:p>
        </p:txBody>
      </p:sp>
      <p:sp>
        <p:nvSpPr>
          <p:cNvPr id="279622" name="Rectangle 70"/>
          <p:cNvSpPr>
            <a:spLocks noChangeArrowheads="1"/>
          </p:cNvSpPr>
          <p:nvPr/>
        </p:nvSpPr>
        <p:spPr bwMode="auto">
          <a:xfrm>
            <a:off x="6732588" y="4005263"/>
            <a:ext cx="7191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rgbClr val="000000"/>
                </a:solidFill>
              </a:rPr>
              <a:t>8</a:t>
            </a:r>
            <a:r>
              <a:rPr lang="pl-PL" altLang="en-US" sz="1800" b="1" i="1">
                <a:solidFill>
                  <a:srgbClr val="000000"/>
                </a:solidFill>
              </a:rPr>
              <a:t>,4,</a:t>
            </a:r>
            <a:r>
              <a:rPr lang="en-US" altLang="en-US" sz="1800" b="1" i="1">
                <a:solidFill>
                  <a:srgbClr val="000000"/>
                </a:solidFill>
              </a:rPr>
              <a:t>7</a:t>
            </a:r>
            <a:endParaRPr lang="pl-PL" altLang="en-US" sz="1800" b="1" i="1">
              <a:solidFill>
                <a:srgbClr val="000000"/>
              </a:solidFill>
            </a:endParaRPr>
          </a:p>
        </p:txBody>
      </p:sp>
      <p:sp>
        <p:nvSpPr>
          <p:cNvPr id="115722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MORE</a:t>
            </a:r>
          </a:p>
        </p:txBody>
      </p:sp>
      <p:sp>
        <p:nvSpPr>
          <p:cNvPr id="115723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Source sends packets in batches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Forwarders keep all heard packets in a buffer</a:t>
            </a:r>
            <a:endParaRPr lang="pl-PL" altLang="en-US" sz="2500"/>
          </a:p>
          <a:p>
            <a:pPr>
              <a:lnSpc>
                <a:spcPct val="80000"/>
              </a:lnSpc>
            </a:pPr>
            <a:r>
              <a:rPr lang="en-US" altLang="en-US" sz="2500"/>
              <a:t>Nodes transmit linear combinations of buffered packets</a:t>
            </a:r>
            <a:endParaRPr lang="pl-PL" altLang="en-US" sz="2500"/>
          </a:p>
        </p:txBody>
      </p:sp>
      <p:sp>
        <p:nvSpPr>
          <p:cNvPr id="11572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2E9B5F5-1F3F-E443-A80A-17C295FACC4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20" grpId="0" animBg="1"/>
      <p:bldP spid="2796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25" name="Rectangle 53"/>
          <p:cNvSpPr>
            <a:spLocks noChangeArrowheads="1"/>
          </p:cNvSpPr>
          <p:nvPr/>
        </p:nvSpPr>
        <p:spPr bwMode="auto">
          <a:xfrm>
            <a:off x="323850" y="2565400"/>
            <a:ext cx="8785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Destination decodes once it receives enough combinations</a:t>
            </a:r>
          </a:p>
          <a:p>
            <a:pPr lvl="1" eaLnBrk="1" hangingPunct="1">
              <a:buSzPct val="65000"/>
              <a:buFont typeface="Monotype Sorts" charset="2"/>
              <a:buChar char="o"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Say batch is 3 packets</a:t>
            </a:r>
            <a:endParaRPr lang="pl-PL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580063" y="3862388"/>
            <a:ext cx="720725" cy="1295400"/>
            <a:chOff x="3515" y="2276"/>
            <a:chExt cx="454" cy="816"/>
          </a:xfrm>
        </p:grpSpPr>
        <p:sp>
          <p:nvSpPr>
            <p:cNvPr id="117792" name="Rectangle 55"/>
            <p:cNvSpPr>
              <a:spLocks noChangeArrowheads="1"/>
            </p:cNvSpPr>
            <p:nvPr/>
          </p:nvSpPr>
          <p:spPr bwMode="auto">
            <a:xfrm>
              <a:off x="3515" y="2276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 i="1">
                  <a:solidFill>
                    <a:srgbClr val="000000"/>
                  </a:solidFill>
                </a:rPr>
                <a:t>1,3,2</a:t>
              </a:r>
            </a:p>
          </p:txBody>
        </p:sp>
        <p:sp>
          <p:nvSpPr>
            <p:cNvPr id="117793" name="Rectangle 56"/>
            <p:cNvSpPr>
              <a:spLocks noChangeArrowheads="1"/>
            </p:cNvSpPr>
            <p:nvPr/>
          </p:nvSpPr>
          <p:spPr bwMode="auto">
            <a:xfrm>
              <a:off x="3515" y="2593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 i="1">
                  <a:solidFill>
                    <a:srgbClr val="000000"/>
                  </a:solidFill>
                </a:rPr>
                <a:t>5,4,5</a:t>
              </a:r>
            </a:p>
          </p:txBody>
        </p:sp>
        <p:sp>
          <p:nvSpPr>
            <p:cNvPr id="117794" name="Rectangle 57"/>
            <p:cNvSpPr>
              <a:spLocks noChangeArrowheads="1"/>
            </p:cNvSpPr>
            <p:nvPr/>
          </p:nvSpPr>
          <p:spPr bwMode="auto">
            <a:xfrm>
              <a:off x="3515" y="2911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1800" b="1" i="1">
                  <a:solidFill>
                    <a:srgbClr val="000000"/>
                  </a:solidFill>
                </a:rPr>
                <a:t>4,5,5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268538" y="3810000"/>
            <a:ext cx="3314700" cy="1466850"/>
            <a:chOff x="1429" y="2230"/>
            <a:chExt cx="2088" cy="924"/>
          </a:xfrm>
        </p:grpSpPr>
        <p:grpSp>
          <p:nvGrpSpPr>
            <p:cNvPr id="117768" name="Group 59"/>
            <p:cNvGrpSpPr>
              <a:grpSpLocks/>
            </p:cNvGrpSpPr>
            <p:nvPr/>
          </p:nvGrpSpPr>
          <p:grpSpPr bwMode="auto">
            <a:xfrm>
              <a:off x="1429" y="2230"/>
              <a:ext cx="2088" cy="289"/>
              <a:chOff x="521" y="2115"/>
              <a:chExt cx="2088" cy="289"/>
            </a:xfrm>
          </p:grpSpPr>
          <p:sp>
            <p:nvSpPr>
              <p:cNvPr id="117785" name="Rectangle 60"/>
              <p:cNvSpPr>
                <a:spLocks noChangeArrowheads="1"/>
              </p:cNvSpPr>
              <p:nvPr/>
            </p:nvSpPr>
            <p:spPr bwMode="auto">
              <a:xfrm>
                <a:off x="74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117786" name="Rectangle 61"/>
              <p:cNvSpPr>
                <a:spLocks noChangeArrowheads="1"/>
              </p:cNvSpPr>
              <p:nvPr/>
            </p:nvSpPr>
            <p:spPr bwMode="auto">
              <a:xfrm>
                <a:off x="142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117787" name="Rectangle 62"/>
              <p:cNvSpPr>
                <a:spLocks noChangeArrowheads="1"/>
              </p:cNvSpPr>
              <p:nvPr/>
            </p:nvSpPr>
            <p:spPr bwMode="auto">
              <a:xfrm>
                <a:off x="2063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P3</a:t>
                </a:r>
              </a:p>
            </p:txBody>
          </p:sp>
          <p:sp>
            <p:nvSpPr>
              <p:cNvPr id="117788" name="Text Box 63"/>
              <p:cNvSpPr txBox="1">
                <a:spLocks noChangeArrowheads="1"/>
              </p:cNvSpPr>
              <p:nvPr/>
            </p:nvSpPr>
            <p:spPr bwMode="auto">
              <a:xfrm>
                <a:off x="2320" y="2115"/>
                <a:ext cx="28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=</a:t>
                </a:r>
              </a:p>
            </p:txBody>
          </p:sp>
          <p:sp>
            <p:nvSpPr>
              <p:cNvPr id="117789" name="Text Box 64"/>
              <p:cNvSpPr txBox="1">
                <a:spLocks noChangeArrowheads="1"/>
              </p:cNvSpPr>
              <p:nvPr/>
            </p:nvSpPr>
            <p:spPr bwMode="auto">
              <a:xfrm>
                <a:off x="1009" y="2115"/>
                <a:ext cx="43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+ 3</a:t>
                </a:r>
              </a:p>
            </p:txBody>
          </p:sp>
          <p:sp>
            <p:nvSpPr>
              <p:cNvPr id="117790" name="Text Box 65"/>
              <p:cNvSpPr txBox="1">
                <a:spLocks noChangeArrowheads="1"/>
              </p:cNvSpPr>
              <p:nvPr/>
            </p:nvSpPr>
            <p:spPr bwMode="auto">
              <a:xfrm>
                <a:off x="1671" y="2115"/>
                <a:ext cx="43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+ 2</a:t>
                </a:r>
              </a:p>
            </p:txBody>
          </p:sp>
          <p:sp>
            <p:nvSpPr>
              <p:cNvPr id="117791" name="Text Box 66"/>
              <p:cNvSpPr txBox="1">
                <a:spLocks noChangeArrowheads="1"/>
              </p:cNvSpPr>
              <p:nvPr/>
            </p:nvSpPr>
            <p:spPr bwMode="auto">
              <a:xfrm>
                <a:off x="521" y="2115"/>
                <a:ext cx="27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117769" name="Group 67"/>
            <p:cNvGrpSpPr>
              <a:grpSpLocks/>
            </p:cNvGrpSpPr>
            <p:nvPr/>
          </p:nvGrpSpPr>
          <p:grpSpPr bwMode="auto">
            <a:xfrm>
              <a:off x="1429" y="2548"/>
              <a:ext cx="2088" cy="289"/>
              <a:chOff x="521" y="2115"/>
              <a:chExt cx="2088" cy="289"/>
            </a:xfrm>
          </p:grpSpPr>
          <p:sp>
            <p:nvSpPr>
              <p:cNvPr id="117778" name="Rectangle 68"/>
              <p:cNvSpPr>
                <a:spLocks noChangeArrowheads="1"/>
              </p:cNvSpPr>
              <p:nvPr/>
            </p:nvSpPr>
            <p:spPr bwMode="auto">
              <a:xfrm>
                <a:off x="74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117779" name="Rectangle 69"/>
              <p:cNvSpPr>
                <a:spLocks noChangeArrowheads="1"/>
              </p:cNvSpPr>
              <p:nvPr/>
            </p:nvSpPr>
            <p:spPr bwMode="auto">
              <a:xfrm>
                <a:off x="142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117780" name="Rectangle 70"/>
              <p:cNvSpPr>
                <a:spLocks noChangeArrowheads="1"/>
              </p:cNvSpPr>
              <p:nvPr/>
            </p:nvSpPr>
            <p:spPr bwMode="auto">
              <a:xfrm>
                <a:off x="2063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P3</a:t>
                </a:r>
              </a:p>
            </p:txBody>
          </p:sp>
          <p:sp>
            <p:nvSpPr>
              <p:cNvPr id="117781" name="Text Box 71"/>
              <p:cNvSpPr txBox="1">
                <a:spLocks noChangeArrowheads="1"/>
              </p:cNvSpPr>
              <p:nvPr/>
            </p:nvSpPr>
            <p:spPr bwMode="auto">
              <a:xfrm>
                <a:off x="2320" y="2115"/>
                <a:ext cx="28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=</a:t>
                </a:r>
              </a:p>
            </p:txBody>
          </p:sp>
          <p:sp>
            <p:nvSpPr>
              <p:cNvPr id="117782" name="Text Box 72"/>
              <p:cNvSpPr txBox="1">
                <a:spLocks noChangeArrowheads="1"/>
              </p:cNvSpPr>
              <p:nvPr/>
            </p:nvSpPr>
            <p:spPr bwMode="auto">
              <a:xfrm>
                <a:off x="1009" y="2115"/>
                <a:ext cx="43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+ 4</a:t>
                </a:r>
              </a:p>
            </p:txBody>
          </p:sp>
          <p:sp>
            <p:nvSpPr>
              <p:cNvPr id="117783" name="Text Box 73"/>
              <p:cNvSpPr txBox="1">
                <a:spLocks noChangeArrowheads="1"/>
              </p:cNvSpPr>
              <p:nvPr/>
            </p:nvSpPr>
            <p:spPr bwMode="auto">
              <a:xfrm>
                <a:off x="1671" y="2115"/>
                <a:ext cx="43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+ 5</a:t>
                </a:r>
              </a:p>
            </p:txBody>
          </p:sp>
          <p:sp>
            <p:nvSpPr>
              <p:cNvPr id="117784" name="Text Box 74"/>
              <p:cNvSpPr txBox="1">
                <a:spLocks noChangeArrowheads="1"/>
              </p:cNvSpPr>
              <p:nvPr/>
            </p:nvSpPr>
            <p:spPr bwMode="auto">
              <a:xfrm>
                <a:off x="521" y="2115"/>
                <a:ext cx="27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grpSp>
          <p:nvGrpSpPr>
            <p:cNvPr id="117770" name="Group 75"/>
            <p:cNvGrpSpPr>
              <a:grpSpLocks/>
            </p:cNvGrpSpPr>
            <p:nvPr/>
          </p:nvGrpSpPr>
          <p:grpSpPr bwMode="auto">
            <a:xfrm>
              <a:off x="1429" y="2865"/>
              <a:ext cx="2088" cy="289"/>
              <a:chOff x="521" y="2115"/>
              <a:chExt cx="2088" cy="289"/>
            </a:xfrm>
          </p:grpSpPr>
          <p:sp>
            <p:nvSpPr>
              <p:cNvPr id="117771" name="Rectangle 76"/>
              <p:cNvSpPr>
                <a:spLocks noChangeArrowheads="1"/>
              </p:cNvSpPr>
              <p:nvPr/>
            </p:nvSpPr>
            <p:spPr bwMode="auto">
              <a:xfrm>
                <a:off x="74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P1</a:t>
                </a:r>
              </a:p>
            </p:txBody>
          </p:sp>
          <p:sp>
            <p:nvSpPr>
              <p:cNvPr id="117772" name="Rectangle 77"/>
              <p:cNvSpPr>
                <a:spLocks noChangeArrowheads="1"/>
              </p:cNvSpPr>
              <p:nvPr/>
            </p:nvSpPr>
            <p:spPr bwMode="auto">
              <a:xfrm>
                <a:off x="142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P2</a:t>
                </a:r>
              </a:p>
            </p:txBody>
          </p:sp>
          <p:sp>
            <p:nvSpPr>
              <p:cNvPr id="117773" name="Rectangle 78"/>
              <p:cNvSpPr>
                <a:spLocks noChangeArrowheads="1"/>
              </p:cNvSpPr>
              <p:nvPr/>
            </p:nvSpPr>
            <p:spPr bwMode="auto">
              <a:xfrm>
                <a:off x="2063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l-PL" altLang="en-US" sz="1800" b="1">
                    <a:solidFill>
                      <a:srgbClr val="000000"/>
                    </a:solidFill>
                  </a:rPr>
                  <a:t>P3</a:t>
                </a:r>
              </a:p>
            </p:txBody>
          </p:sp>
          <p:sp>
            <p:nvSpPr>
              <p:cNvPr id="117774" name="Text Box 79"/>
              <p:cNvSpPr txBox="1">
                <a:spLocks noChangeArrowheads="1"/>
              </p:cNvSpPr>
              <p:nvPr/>
            </p:nvSpPr>
            <p:spPr bwMode="auto">
              <a:xfrm>
                <a:off x="2320" y="2115"/>
                <a:ext cx="28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=</a:t>
                </a:r>
              </a:p>
            </p:txBody>
          </p:sp>
          <p:sp>
            <p:nvSpPr>
              <p:cNvPr id="117775" name="Text Box 80"/>
              <p:cNvSpPr txBox="1">
                <a:spLocks noChangeArrowheads="1"/>
              </p:cNvSpPr>
              <p:nvPr/>
            </p:nvSpPr>
            <p:spPr bwMode="auto">
              <a:xfrm>
                <a:off x="1009" y="2115"/>
                <a:ext cx="43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+ 5</a:t>
                </a:r>
              </a:p>
            </p:txBody>
          </p:sp>
          <p:sp>
            <p:nvSpPr>
              <p:cNvPr id="117776" name="Text Box 81"/>
              <p:cNvSpPr txBox="1">
                <a:spLocks noChangeArrowheads="1"/>
              </p:cNvSpPr>
              <p:nvPr/>
            </p:nvSpPr>
            <p:spPr bwMode="auto">
              <a:xfrm>
                <a:off x="1671" y="2115"/>
                <a:ext cx="43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+ 5</a:t>
                </a:r>
              </a:p>
            </p:txBody>
          </p:sp>
          <p:sp>
            <p:nvSpPr>
              <p:cNvPr id="117777" name="Text Box 82"/>
              <p:cNvSpPr txBox="1">
                <a:spLocks noChangeArrowheads="1"/>
              </p:cNvSpPr>
              <p:nvPr/>
            </p:nvSpPr>
            <p:spPr bwMode="auto">
              <a:xfrm>
                <a:off x="521" y="2115"/>
                <a:ext cx="27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l-PL" altLang="en-US" b="1" i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</p:grpSp>
      <p:sp>
        <p:nvSpPr>
          <p:cNvPr id="259155" name="Rectangle 83"/>
          <p:cNvSpPr>
            <a:spLocks noChangeArrowheads="1"/>
          </p:cNvSpPr>
          <p:nvPr/>
        </p:nvSpPr>
        <p:spPr bwMode="auto">
          <a:xfrm>
            <a:off x="250825" y="5445125"/>
            <a:ext cx="8820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Destination acks batch, and source moves to next batch</a:t>
            </a:r>
            <a:endParaRPr lang="pl-P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765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MORE</a:t>
            </a:r>
          </a:p>
        </p:txBody>
      </p:sp>
      <p:sp>
        <p:nvSpPr>
          <p:cNvPr id="117766" name="Rectangle 88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Source sends packets in batches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Forwarders keep all heard packets in a buffer</a:t>
            </a:r>
            <a:endParaRPr lang="pl-PL" altLang="en-US" sz="2500"/>
          </a:p>
          <a:p>
            <a:pPr>
              <a:lnSpc>
                <a:spcPct val="80000"/>
              </a:lnSpc>
            </a:pPr>
            <a:r>
              <a:rPr lang="en-US" altLang="en-US" sz="2500"/>
              <a:t>Nodes transmit linear combinations of buffered packets</a:t>
            </a:r>
            <a:endParaRPr lang="pl-PL" altLang="en-US" sz="2500"/>
          </a:p>
        </p:txBody>
      </p:sp>
      <p:sp>
        <p:nvSpPr>
          <p:cNvPr id="117767" name="Slide Number Placeholder 3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3318EC7-B408-8A44-B0DF-67E3AB50FE17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25" grpId="0" build="p" bldLvl="2"/>
      <p:bldP spid="25915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Wireless behavior is not all bad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Next lecture: Security: DDoS and Traceback 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Readings: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Practical Network Support for IP Traceback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Amplification Hell: Revisiting Network Protocols for DDoS Abuse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DB3C8C5-E0D8-674E-B714-F2355D18D46E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But How Do We Get the Most Throughput?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Naïve </a:t>
            </a:r>
            <a:r>
              <a:rPr lang="pl-PL" altLang="en-US"/>
              <a:t>approach transmits whenever 802.11 allows</a:t>
            </a:r>
            <a:r>
              <a:rPr lang="en-US" altLang="en-US"/>
              <a:t> </a:t>
            </a:r>
            <a:endParaRPr lang="en-US" altLang="en-US">
              <a:sym typeface="Wingdings" charset="2"/>
            </a:endParaRP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539750" y="3213100"/>
            <a:ext cx="48244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If </a:t>
            </a:r>
            <a:r>
              <a:rPr lang="en-US" altLang="en-US" sz="2800" i="1">
                <a:solidFill>
                  <a:srgbClr val="000000"/>
                </a:solidFill>
              </a:rPr>
              <a:t>A </a:t>
            </a:r>
            <a:r>
              <a:rPr lang="en-US" altLang="en-US" sz="2800">
                <a:solidFill>
                  <a:srgbClr val="000000"/>
                </a:solidFill>
              </a:rPr>
              <a:t>and </a:t>
            </a:r>
            <a:r>
              <a:rPr lang="en-US" altLang="en-US" sz="2800" i="1">
                <a:solidFill>
                  <a:srgbClr val="000000"/>
                </a:solidFill>
              </a:rPr>
              <a:t>B</a:t>
            </a:r>
            <a:r>
              <a:rPr lang="en-US" altLang="en-US" sz="2800">
                <a:solidFill>
                  <a:srgbClr val="000000"/>
                </a:solidFill>
              </a:rPr>
              <a:t> have </a:t>
            </a:r>
            <a:r>
              <a:rPr lang="pl-PL" altLang="en-US" sz="2800">
                <a:solidFill>
                  <a:srgbClr val="000000"/>
                </a:solidFill>
              </a:rPr>
              <a:t>same</a:t>
            </a:r>
            <a:r>
              <a:rPr lang="en-US" altLang="en-US" sz="2800">
                <a:solidFill>
                  <a:srgbClr val="000000"/>
                </a:solidFill>
              </a:rPr>
              <a:t> information, it is more efficient for B to send it</a:t>
            </a:r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1079500" y="5084763"/>
            <a:ext cx="6985000" cy="1152525"/>
          </a:xfrm>
          <a:prstGeom prst="rect">
            <a:avLst/>
          </a:prstGeom>
          <a:solidFill>
            <a:srgbClr val="790015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+mn-ea"/>
              </a:rPr>
              <a:t>Need a Method to Our Madness 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71775" y="2133600"/>
            <a:ext cx="5040313" cy="2087563"/>
            <a:chOff x="1746" y="1344"/>
            <a:chExt cx="3175" cy="1315"/>
          </a:xfrm>
        </p:grpSpPr>
        <p:sp>
          <p:nvSpPr>
            <p:cNvPr id="120839" name="Oval 13"/>
            <p:cNvSpPr>
              <a:spLocks noChangeArrowheads="1"/>
            </p:cNvSpPr>
            <p:nvPr/>
          </p:nvSpPr>
          <p:spPr bwMode="auto">
            <a:xfrm>
              <a:off x="1746" y="1344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2200" b="1" i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20840" name="Oval 14"/>
            <p:cNvSpPr>
              <a:spLocks noChangeArrowheads="1"/>
            </p:cNvSpPr>
            <p:nvPr/>
          </p:nvSpPr>
          <p:spPr bwMode="auto">
            <a:xfrm>
              <a:off x="3878" y="2296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2200" b="1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0841" name="Oval 15"/>
            <p:cNvSpPr>
              <a:spLocks noChangeArrowheads="1"/>
            </p:cNvSpPr>
            <p:nvPr/>
          </p:nvSpPr>
          <p:spPr bwMode="auto">
            <a:xfrm>
              <a:off x="4558" y="1617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2200" b="1" i="1">
                  <a:solidFill>
                    <a:srgbClr val="000000"/>
                  </a:solidFill>
                </a:rPr>
                <a:t>dst</a:t>
              </a:r>
            </a:p>
          </p:txBody>
        </p:sp>
        <p:cxnSp>
          <p:nvCxnSpPr>
            <p:cNvPr id="120842" name="AutoShape 16"/>
            <p:cNvCxnSpPr>
              <a:cxnSpLocks noChangeShapeType="1"/>
              <a:stCxn id="120839" idx="6"/>
              <a:endCxn id="120841" idx="1"/>
            </p:cNvCxnSpPr>
            <p:nvPr/>
          </p:nvCxnSpPr>
          <p:spPr bwMode="auto">
            <a:xfrm>
              <a:off x="2109" y="1526"/>
              <a:ext cx="2502" cy="144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3" name="AutoShape 17"/>
            <p:cNvCxnSpPr>
              <a:cxnSpLocks noChangeShapeType="1"/>
              <a:stCxn id="120840" idx="7"/>
              <a:endCxn id="120841" idx="3"/>
            </p:cNvCxnSpPr>
            <p:nvPr/>
          </p:nvCxnSpPr>
          <p:spPr bwMode="auto">
            <a:xfrm flipV="1">
              <a:off x="4188" y="1927"/>
              <a:ext cx="423" cy="42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083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350E6A6-1EE2-0441-AA39-EEFA3A5A7E2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68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  <p:bldP spid="387076" grpId="0"/>
      <p:bldP spid="38707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Probabilistic Forwarding </a:t>
            </a:r>
          </a:p>
        </p:txBody>
      </p:sp>
      <p:sp>
        <p:nvSpPr>
          <p:cNvPr id="1228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F27E786-EBAB-3249-8A5F-9B8374EDE111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69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71775" y="2133600"/>
            <a:ext cx="5040313" cy="2087563"/>
            <a:chOff x="1746" y="1344"/>
            <a:chExt cx="3175" cy="1315"/>
          </a:xfrm>
        </p:grpSpPr>
        <p:sp>
          <p:nvSpPr>
            <p:cNvPr id="122884" name="Oval 4"/>
            <p:cNvSpPr>
              <a:spLocks noChangeArrowheads="1"/>
            </p:cNvSpPr>
            <p:nvPr/>
          </p:nvSpPr>
          <p:spPr bwMode="auto">
            <a:xfrm>
              <a:off x="1746" y="1344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2200" b="1" i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22885" name="Oval 5"/>
            <p:cNvSpPr>
              <a:spLocks noChangeArrowheads="1"/>
            </p:cNvSpPr>
            <p:nvPr/>
          </p:nvSpPr>
          <p:spPr bwMode="auto">
            <a:xfrm>
              <a:off x="3878" y="2296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2200" b="1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2886" name="Oval 6"/>
            <p:cNvSpPr>
              <a:spLocks noChangeArrowheads="1"/>
            </p:cNvSpPr>
            <p:nvPr/>
          </p:nvSpPr>
          <p:spPr bwMode="auto">
            <a:xfrm>
              <a:off x="4558" y="1617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sz="2200" b="1" i="1">
                  <a:solidFill>
                    <a:srgbClr val="000000"/>
                  </a:solidFill>
                </a:rPr>
                <a:t>dst</a:t>
              </a:r>
            </a:p>
          </p:txBody>
        </p:sp>
        <p:cxnSp>
          <p:nvCxnSpPr>
            <p:cNvPr id="122887" name="AutoShape 7"/>
            <p:cNvCxnSpPr>
              <a:cxnSpLocks noChangeShapeType="1"/>
              <a:stCxn id="122884" idx="6"/>
              <a:endCxn id="122886" idx="1"/>
            </p:cNvCxnSpPr>
            <p:nvPr/>
          </p:nvCxnSpPr>
          <p:spPr bwMode="auto">
            <a:xfrm>
              <a:off x="2109" y="1526"/>
              <a:ext cx="2502" cy="144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88" name="AutoShape 8"/>
            <p:cNvCxnSpPr>
              <a:cxnSpLocks noChangeShapeType="1"/>
              <a:stCxn id="122885" idx="7"/>
              <a:endCxn id="122886" idx="3"/>
            </p:cNvCxnSpPr>
            <p:nvPr/>
          </p:nvCxnSpPr>
          <p:spPr bwMode="auto">
            <a:xfrm flipV="1">
              <a:off x="4188" y="1927"/>
              <a:ext cx="423" cy="42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 rot="16200000">
            <a:off x="2714625" y="2200275"/>
            <a:ext cx="2800350" cy="2971800"/>
          </a:xfrm>
          <a:custGeom>
            <a:avLst/>
            <a:gdLst>
              <a:gd name="connsiteX0" fmla="*/ 0 w 4095750"/>
              <a:gd name="connsiteY0" fmla="*/ 1604962 h 1624012"/>
              <a:gd name="connsiteX1" fmla="*/ 114300 w 4095750"/>
              <a:gd name="connsiteY1" fmla="*/ 928687 h 1624012"/>
              <a:gd name="connsiteX2" fmla="*/ 466725 w 4095750"/>
              <a:gd name="connsiteY2" fmla="*/ 414337 h 1624012"/>
              <a:gd name="connsiteX3" fmla="*/ 1438275 w 4095750"/>
              <a:gd name="connsiteY3" fmla="*/ 61912 h 1624012"/>
              <a:gd name="connsiteX4" fmla="*/ 2581275 w 4095750"/>
              <a:gd name="connsiteY4" fmla="*/ 42862 h 1624012"/>
              <a:gd name="connsiteX5" fmla="*/ 3448050 w 4095750"/>
              <a:gd name="connsiteY5" fmla="*/ 223837 h 1624012"/>
              <a:gd name="connsiteX6" fmla="*/ 3876675 w 4095750"/>
              <a:gd name="connsiteY6" fmla="*/ 728662 h 1624012"/>
              <a:gd name="connsiteX7" fmla="*/ 4057650 w 4095750"/>
              <a:gd name="connsiteY7" fmla="*/ 1252537 h 1624012"/>
              <a:gd name="connsiteX8" fmla="*/ 4095750 w 4095750"/>
              <a:gd name="connsiteY8" fmla="*/ 1624012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0" h="1624012">
                <a:moveTo>
                  <a:pt x="0" y="1604962"/>
                </a:moveTo>
                <a:cubicBezTo>
                  <a:pt x="18256" y="1366043"/>
                  <a:pt x="36513" y="1127124"/>
                  <a:pt x="114300" y="928687"/>
                </a:cubicBezTo>
                <a:cubicBezTo>
                  <a:pt x="192087" y="730250"/>
                  <a:pt x="246063" y="558800"/>
                  <a:pt x="466725" y="414337"/>
                </a:cubicBezTo>
                <a:cubicBezTo>
                  <a:pt x="687388" y="269875"/>
                  <a:pt x="1085850" y="123824"/>
                  <a:pt x="1438275" y="61912"/>
                </a:cubicBezTo>
                <a:cubicBezTo>
                  <a:pt x="1790700" y="0"/>
                  <a:pt x="2246313" y="15875"/>
                  <a:pt x="2581275" y="42862"/>
                </a:cubicBezTo>
                <a:cubicBezTo>
                  <a:pt x="2916237" y="69849"/>
                  <a:pt x="3232150" y="109537"/>
                  <a:pt x="3448050" y="223837"/>
                </a:cubicBezTo>
                <a:cubicBezTo>
                  <a:pt x="3663950" y="338137"/>
                  <a:pt x="3775075" y="557212"/>
                  <a:pt x="3876675" y="728662"/>
                </a:cubicBezTo>
                <a:cubicBezTo>
                  <a:pt x="3978275" y="900112"/>
                  <a:pt x="4021137" y="1103312"/>
                  <a:pt x="4057650" y="1252537"/>
                </a:cubicBezTo>
                <a:cubicBezTo>
                  <a:pt x="4094163" y="1401762"/>
                  <a:pt x="4094956" y="1512887"/>
                  <a:pt x="4095750" y="1624012"/>
                </a:cubicBezTo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White Spaces Spectrum Availability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429000" cy="4525963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en-US" sz="1800" b="1" u="sng"/>
              <a:t>Differences from ISM(Wi-Fi)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8D7F1FB-8991-924C-9200-3E2282E7C314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28677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914650"/>
            <a:ext cx="9715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57450"/>
            <a:ext cx="97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807075" y="203041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28680" name="Group 66"/>
          <p:cNvGrpSpPr>
            <a:grpSpLocks/>
          </p:cNvGrpSpPr>
          <p:nvPr/>
        </p:nvGrpSpPr>
        <p:grpSpPr bwMode="auto">
          <a:xfrm>
            <a:off x="6115050" y="2343150"/>
            <a:ext cx="2695575" cy="354013"/>
            <a:chOff x="6115050" y="2343150"/>
            <a:chExt cx="2694999" cy="353943"/>
          </a:xfrm>
        </p:grpSpPr>
        <p:grpSp>
          <p:nvGrpSpPr>
            <p:cNvPr id="28718" name="Group 20"/>
            <p:cNvGrpSpPr>
              <a:grpSpLocks/>
            </p:cNvGrpSpPr>
            <p:nvPr/>
          </p:nvGrpSpPr>
          <p:grpSpPr bwMode="auto"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1870"/>
                <a:ext cx="532895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609" y="3971884"/>
                <a:ext cx="39997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19" name="TextBox 21"/>
            <p:cNvSpPr txBox="1">
              <a:spLocks noChangeArrowheads="1"/>
            </p:cNvSpPr>
            <p:nvPr/>
          </p:nvSpPr>
          <p:spPr bwMode="auto">
            <a:xfrm>
              <a:off x="6463766" y="2343150"/>
              <a:ext cx="234628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06713" y="3763963"/>
            <a:ext cx="17145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06713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6250" y="37639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9613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92513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35413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692" name="Group 76"/>
          <p:cNvGrpSpPr>
            <a:grpSpLocks/>
          </p:cNvGrpSpPr>
          <p:nvPr/>
        </p:nvGrpSpPr>
        <p:grpSpPr bwMode="auto">
          <a:xfrm>
            <a:off x="122238" y="4017963"/>
            <a:ext cx="1673225" cy="465137"/>
            <a:chOff x="1314450" y="3991570"/>
            <a:chExt cx="1672555" cy="466130"/>
          </a:xfrm>
        </p:grpSpPr>
        <p:sp>
          <p:nvSpPr>
            <p:cNvPr id="28713" name="TextBox 49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8714" name="TextBox 50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8715" name="TextBox 51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8716" name="TextBox 52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8717" name="TextBox 53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Location impacts spectrum availability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14850" y="5486400"/>
            <a:ext cx="4343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  Spectrum exhibits spatial variation</a:t>
            </a:r>
            <a:endParaRPr lang="en-US" sz="1600" b="1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6115050" y="3175000"/>
            <a:ext cx="2786063" cy="619125"/>
            <a:chOff x="6187260" y="3130887"/>
            <a:chExt cx="2785290" cy="618699"/>
          </a:xfrm>
        </p:grpSpPr>
        <p:grpSp>
          <p:nvGrpSpPr>
            <p:cNvPr id="28709" name="Group 20"/>
            <p:cNvGrpSpPr>
              <a:grpSpLocks/>
            </p:cNvGrpSpPr>
            <p:nvPr/>
          </p:nvGrpSpPr>
          <p:grpSpPr bwMode="auto"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1919"/>
                <a:ext cx="532861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83" y="3971909"/>
                <a:ext cx="400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10" name="TextBox 47"/>
            <p:cNvSpPr txBox="1">
              <a:spLocks noChangeArrowheads="1"/>
            </p:cNvSpPr>
            <p:nvPr/>
          </p:nvSpPr>
          <p:spPr bwMode="auto">
            <a:xfrm>
              <a:off x="6494948" y="3134033"/>
              <a:ext cx="2477602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Cannot assume same </a:t>
              </a:r>
            </a:p>
            <a:p>
              <a:pPr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935413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697" name="Group 77"/>
          <p:cNvGrpSpPr>
            <a:grpSpLocks/>
          </p:cNvGrpSpPr>
          <p:nvPr/>
        </p:nvGrpSpPr>
        <p:grpSpPr bwMode="auto">
          <a:xfrm>
            <a:off x="2932113" y="4002088"/>
            <a:ext cx="1671637" cy="465137"/>
            <a:chOff x="5829300" y="4000500"/>
            <a:chExt cx="1672555" cy="466130"/>
          </a:xfrm>
        </p:grpSpPr>
        <p:sp>
          <p:nvSpPr>
            <p:cNvPr id="28704" name="TextBox 55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8705" name="TextBox 56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8706" name="TextBox 57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8707" name="TextBox 58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8708" name="TextBox 59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143000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791200" y="2830513"/>
            <a:ext cx="19050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Spatial Variation</a:t>
            </a:r>
          </a:p>
        </p:txBody>
      </p:sp>
      <p:pic>
        <p:nvPicPr>
          <p:cNvPr id="28700" name="Picture 9" descr="C:\Users\t-rohanm\Pictures\Microsoft Clip Organizer\j0434177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7500"/>
            <a:ext cx="665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Freeform 15"/>
          <p:cNvSpPr>
            <a:spLocks/>
          </p:cNvSpPr>
          <p:nvPr/>
        </p:nvSpPr>
        <p:spPr bwMode="auto">
          <a:xfrm rot="3141123">
            <a:off x="4497388" y="2660650"/>
            <a:ext cx="457200" cy="180975"/>
          </a:xfrm>
          <a:custGeom>
            <a:avLst/>
            <a:gdLst>
              <a:gd name="T0" fmla="*/ 2147483647 w 1140"/>
              <a:gd name="T1" fmla="*/ 2147483647 h 588"/>
              <a:gd name="T2" fmla="*/ 2147483647 w 1140"/>
              <a:gd name="T3" fmla="*/ 0 h 588"/>
              <a:gd name="T4" fmla="*/ 2147483647 w 1140"/>
              <a:gd name="T5" fmla="*/ 1049596214 h 588"/>
              <a:gd name="T6" fmla="*/ 2147483647 w 1140"/>
              <a:gd name="T7" fmla="*/ 2147483647 h 588"/>
              <a:gd name="T8" fmla="*/ 2147483647 w 1140"/>
              <a:gd name="T9" fmla="*/ 2147483647 h 588"/>
              <a:gd name="T10" fmla="*/ 0 w 1140"/>
              <a:gd name="T11" fmla="*/ 2147483647 h 588"/>
              <a:gd name="T12" fmla="*/ 0 w 1140"/>
              <a:gd name="T13" fmla="*/ 2147483647 h 588"/>
              <a:gd name="T14" fmla="*/ 2147483647 w 1140"/>
              <a:gd name="T15" fmla="*/ 2147483647 h 588"/>
              <a:gd name="T16" fmla="*/ 2147483647 w 1140"/>
              <a:gd name="T17" fmla="*/ 2147483647 h 588"/>
              <a:gd name="T18" fmla="*/ 2147483647 w 1140"/>
              <a:gd name="T19" fmla="*/ 2147483647 h 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0"/>
              <a:gd name="T31" fmla="*/ 0 h 588"/>
              <a:gd name="T32" fmla="*/ 1140 w 1140"/>
              <a:gd name="T33" fmla="*/ 588 h 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Freeform 15"/>
          <p:cNvSpPr>
            <a:spLocks/>
          </p:cNvSpPr>
          <p:nvPr/>
        </p:nvSpPr>
        <p:spPr bwMode="auto">
          <a:xfrm rot="-226047">
            <a:off x="4462463" y="3043238"/>
            <a:ext cx="457200" cy="180975"/>
          </a:xfrm>
          <a:custGeom>
            <a:avLst/>
            <a:gdLst>
              <a:gd name="T0" fmla="*/ 2147483647 w 1140"/>
              <a:gd name="T1" fmla="*/ 2147483647 h 588"/>
              <a:gd name="T2" fmla="*/ 2147483647 w 1140"/>
              <a:gd name="T3" fmla="*/ 0 h 588"/>
              <a:gd name="T4" fmla="*/ 2147483647 w 1140"/>
              <a:gd name="T5" fmla="*/ 1049596214 h 588"/>
              <a:gd name="T6" fmla="*/ 2147483647 w 1140"/>
              <a:gd name="T7" fmla="*/ 2147483647 h 588"/>
              <a:gd name="T8" fmla="*/ 2147483647 w 1140"/>
              <a:gd name="T9" fmla="*/ 2147483647 h 588"/>
              <a:gd name="T10" fmla="*/ 0 w 1140"/>
              <a:gd name="T11" fmla="*/ 2147483647 h 588"/>
              <a:gd name="T12" fmla="*/ 0 w 1140"/>
              <a:gd name="T13" fmla="*/ 2147483647 h 588"/>
              <a:gd name="T14" fmla="*/ 2147483647 w 1140"/>
              <a:gd name="T15" fmla="*/ 2147483647 h 588"/>
              <a:gd name="T16" fmla="*/ 2147483647 w 1140"/>
              <a:gd name="T17" fmla="*/ 2147483647 h 588"/>
              <a:gd name="T18" fmla="*/ 2147483647 w 1140"/>
              <a:gd name="T19" fmla="*/ 2147483647 h 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0"/>
              <a:gd name="T31" fmla="*/ 0 h 588"/>
              <a:gd name="T32" fmla="*/ 1140 w 1140"/>
              <a:gd name="T33" fmla="*/ 588 h 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TextBox 67"/>
          <p:cNvSpPr txBox="1">
            <a:spLocks noChangeArrowheads="1"/>
          </p:cNvSpPr>
          <p:nvPr/>
        </p:nvSpPr>
        <p:spPr bwMode="auto">
          <a:xfrm>
            <a:off x="4800600" y="4400550"/>
            <a:ext cx="76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TV</a:t>
            </a:r>
          </a:p>
          <a:p>
            <a:pPr algn="ctr" eaLnBrk="1" hangingPunct="1"/>
            <a:r>
              <a:rPr lang="en-US" altLang="en-US" b="1"/>
              <a:t>Tower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0" grpId="0" animBg="1"/>
      <p:bldP spid="72" grpId="0" animBg="1"/>
      <p:bldP spid="4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Probabilistic Forwarding </a:t>
            </a:r>
          </a:p>
        </p:txBody>
      </p:sp>
      <p:sp>
        <p:nvSpPr>
          <p:cNvPr id="124930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A976C14-0F5E-A74D-82F1-6DB27C42278E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70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6011863" y="4292600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6227763" y="4437063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1547813" y="1844675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1762125" y="2062163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1762125" y="2493963"/>
            <a:ext cx="647700" cy="287337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2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771775" y="2133600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6156325" y="3644900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7235825" y="2566988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dst</a:t>
            </a:r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1906588" y="393223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200" b="1" i="1">
                <a:solidFill>
                  <a:srgbClr val="000000"/>
                </a:solidFill>
              </a:rPr>
              <a:t>Src</a:t>
            </a:r>
            <a:endParaRPr lang="pl-PL" altLang="en-US" sz="2200" b="1" i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90688" y="4581525"/>
            <a:ext cx="1009650" cy="1079500"/>
            <a:chOff x="1292" y="1389"/>
            <a:chExt cx="636" cy="680"/>
          </a:xfrm>
        </p:grpSpPr>
        <p:sp>
          <p:nvSpPr>
            <p:cNvPr id="124952" name="Rectangle 13"/>
            <p:cNvSpPr>
              <a:spLocks noChangeArrowheads="1"/>
            </p:cNvSpPr>
            <p:nvPr/>
          </p:nvSpPr>
          <p:spPr bwMode="auto">
            <a:xfrm>
              <a:off x="1292" y="1389"/>
              <a:ext cx="636" cy="680"/>
            </a:xfrm>
            <a:prstGeom prst="rect">
              <a:avLst/>
            </a:prstGeom>
            <a:noFill/>
            <a:ln w="50800">
              <a:solidFill>
                <a:srgbClr val="B2B2B2"/>
              </a:solidFill>
              <a:prstDash val="dash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4953" name="Rectangle 14"/>
            <p:cNvSpPr>
              <a:spLocks noChangeArrowheads="1"/>
            </p:cNvSpPr>
            <p:nvPr/>
          </p:nvSpPr>
          <p:spPr bwMode="auto">
            <a:xfrm>
              <a:off x="1429" y="1480"/>
              <a:ext cx="40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b="1">
                  <a:solidFill>
                    <a:srgbClr val="000000"/>
                  </a:solidFill>
                </a:rPr>
                <a:t>P</a:t>
              </a:r>
              <a:r>
                <a:rPr lang="en-US" altLang="en-US" b="1">
                  <a:solidFill>
                    <a:srgbClr val="000000"/>
                  </a:solidFill>
                </a:rPr>
                <a:t>1</a:t>
              </a:r>
              <a:endParaRPr lang="pl-PL" altLang="en-US" b="1">
                <a:solidFill>
                  <a:srgbClr val="000000"/>
                </a:solidFill>
              </a:endParaRPr>
            </a:p>
          </p:txBody>
        </p:sp>
        <p:sp>
          <p:nvSpPr>
            <p:cNvPr id="124954" name="Rectangle 15"/>
            <p:cNvSpPr>
              <a:spLocks noChangeArrowheads="1"/>
            </p:cNvSpPr>
            <p:nvPr/>
          </p:nvSpPr>
          <p:spPr bwMode="auto">
            <a:xfrm>
              <a:off x="1429" y="1752"/>
              <a:ext cx="40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b="1">
                  <a:solidFill>
                    <a:srgbClr val="000000"/>
                  </a:solidFill>
                </a:rPr>
                <a:t>P</a:t>
              </a:r>
              <a:r>
                <a:rPr lang="en-US" altLang="en-US" b="1">
                  <a:solidFill>
                    <a:srgbClr val="000000"/>
                  </a:solidFill>
                </a:rPr>
                <a:t>2</a:t>
              </a:r>
              <a:endParaRPr lang="pl-PL" altLang="en-US" b="1">
                <a:solidFill>
                  <a:srgbClr val="000000"/>
                </a:solidFill>
              </a:endParaRPr>
            </a:p>
          </p:txBody>
        </p:sp>
      </p:grpSp>
      <p:cxnSp>
        <p:nvCxnSpPr>
          <p:cNvPr id="124941" name="AutoShape 16"/>
          <p:cNvCxnSpPr>
            <a:cxnSpLocks noChangeShapeType="1"/>
            <a:stCxn id="124936" idx="6"/>
            <a:endCxn id="124938" idx="1"/>
          </p:cNvCxnSpPr>
          <p:nvPr/>
        </p:nvCxnSpPr>
        <p:spPr bwMode="auto">
          <a:xfrm>
            <a:off x="3348038" y="2422525"/>
            <a:ext cx="3971925" cy="228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42" name="AutoShape 17"/>
          <p:cNvCxnSpPr>
            <a:cxnSpLocks noChangeShapeType="1"/>
            <a:stCxn id="124939" idx="0"/>
            <a:endCxn id="124936" idx="3"/>
          </p:cNvCxnSpPr>
          <p:nvPr/>
        </p:nvCxnSpPr>
        <p:spPr bwMode="auto">
          <a:xfrm flipV="1">
            <a:off x="2195513" y="2625725"/>
            <a:ext cx="660400" cy="1306513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43" name="AutoShape 18"/>
          <p:cNvCxnSpPr>
            <a:cxnSpLocks noChangeShapeType="1"/>
            <a:stCxn id="124939" idx="6"/>
            <a:endCxn id="124937" idx="2"/>
          </p:cNvCxnSpPr>
          <p:nvPr/>
        </p:nvCxnSpPr>
        <p:spPr bwMode="auto">
          <a:xfrm flipV="1">
            <a:off x="2482850" y="3933825"/>
            <a:ext cx="3673475" cy="28733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44" name="AutoShape 19"/>
          <p:cNvCxnSpPr>
            <a:cxnSpLocks noChangeShapeType="1"/>
            <a:stCxn id="124937" idx="7"/>
            <a:endCxn id="124938" idx="3"/>
          </p:cNvCxnSpPr>
          <p:nvPr/>
        </p:nvCxnSpPr>
        <p:spPr bwMode="auto">
          <a:xfrm flipV="1">
            <a:off x="6648450" y="3059113"/>
            <a:ext cx="671513" cy="6699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1190" name="Rectangle 22"/>
          <p:cNvSpPr>
            <a:spLocks noChangeArrowheads="1"/>
          </p:cNvSpPr>
          <p:nvPr/>
        </p:nvSpPr>
        <p:spPr bwMode="auto">
          <a:xfrm>
            <a:off x="7596188" y="3141663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76375" y="3429000"/>
            <a:ext cx="1439863" cy="1512888"/>
            <a:chOff x="839" y="1797"/>
            <a:chExt cx="907" cy="953"/>
          </a:xfrm>
        </p:grpSpPr>
        <p:sp>
          <p:nvSpPr>
            <p:cNvPr id="124949" name="Oval 24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4950" name="Oval 25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4951" name="Oval 26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1195" name="Text Box 27"/>
          <p:cNvSpPr txBox="1">
            <a:spLocks noChangeArrowheads="1"/>
          </p:cNvSpPr>
          <p:nvPr/>
        </p:nvSpPr>
        <p:spPr bwMode="auto">
          <a:xfrm>
            <a:off x="3840163" y="4292600"/>
            <a:ext cx="1943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Loss rate 50%</a:t>
            </a:r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391196" name="Text Box 28"/>
          <p:cNvSpPr txBox="1">
            <a:spLocks noChangeArrowheads="1"/>
          </p:cNvSpPr>
          <p:nvPr/>
        </p:nvSpPr>
        <p:spPr bwMode="auto">
          <a:xfrm>
            <a:off x="539750" y="2997200"/>
            <a:ext cx="17891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Loss rate 0%</a:t>
            </a:r>
            <a:endParaRPr lang="pl-PL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animBg="1"/>
      <p:bldP spid="391172" grpId="0" animBg="1"/>
      <p:bldP spid="391173" grpId="0" animBg="1"/>
      <p:bldP spid="391174" grpId="0" animBg="1"/>
      <p:bldP spid="391175" grpId="0" animBg="1"/>
      <p:bldP spid="391190" grpId="0" animBg="1"/>
      <p:bldP spid="391195" grpId="0"/>
      <p:bldP spid="39119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Probabilistic Forwarding </a:t>
            </a:r>
          </a:p>
        </p:txBody>
      </p:sp>
      <p:sp>
        <p:nvSpPr>
          <p:cNvPr id="126978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EE1241A-A223-7F48-9BAD-E819C63FF873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71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011863" y="4651375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6227763" y="4795838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126981" name="Oval 10"/>
          <p:cNvSpPr>
            <a:spLocks noChangeArrowheads="1"/>
          </p:cNvSpPr>
          <p:nvPr/>
        </p:nvSpPr>
        <p:spPr bwMode="auto">
          <a:xfrm>
            <a:off x="2771775" y="2492375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6982" name="Oval 11"/>
          <p:cNvSpPr>
            <a:spLocks noChangeArrowheads="1"/>
          </p:cNvSpPr>
          <p:nvPr/>
        </p:nvSpPr>
        <p:spPr bwMode="auto">
          <a:xfrm>
            <a:off x="6156325" y="4003675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6983" name="Oval 12"/>
          <p:cNvSpPr>
            <a:spLocks noChangeArrowheads="1"/>
          </p:cNvSpPr>
          <p:nvPr/>
        </p:nvSpPr>
        <p:spPr bwMode="auto">
          <a:xfrm>
            <a:off x="7235825" y="2925763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dst</a:t>
            </a:r>
          </a:p>
        </p:txBody>
      </p:sp>
      <p:sp>
        <p:nvSpPr>
          <p:cNvPr id="126984" name="Oval 22"/>
          <p:cNvSpPr>
            <a:spLocks noChangeArrowheads="1"/>
          </p:cNvSpPr>
          <p:nvPr/>
        </p:nvSpPr>
        <p:spPr bwMode="auto">
          <a:xfrm>
            <a:off x="1906588" y="429101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200" b="1" i="1">
                <a:solidFill>
                  <a:srgbClr val="000000"/>
                </a:solidFill>
              </a:rPr>
              <a:t>Src</a:t>
            </a:r>
            <a:endParaRPr lang="pl-PL" altLang="en-US" sz="2200" b="1" i="1">
              <a:solidFill>
                <a:srgbClr val="000000"/>
              </a:solidFill>
            </a:endParaRPr>
          </a:p>
        </p:txBody>
      </p:sp>
      <p:grpSp>
        <p:nvGrpSpPr>
          <p:cNvPr id="126985" name="Group 27"/>
          <p:cNvGrpSpPr>
            <a:grpSpLocks/>
          </p:cNvGrpSpPr>
          <p:nvPr/>
        </p:nvGrpSpPr>
        <p:grpSpPr bwMode="auto">
          <a:xfrm>
            <a:off x="1690688" y="4940300"/>
            <a:ext cx="1009650" cy="1079500"/>
            <a:chOff x="1292" y="1389"/>
            <a:chExt cx="636" cy="680"/>
          </a:xfrm>
        </p:grpSpPr>
        <p:sp>
          <p:nvSpPr>
            <p:cNvPr id="126999" name="Rectangle 28"/>
            <p:cNvSpPr>
              <a:spLocks noChangeArrowheads="1"/>
            </p:cNvSpPr>
            <p:nvPr/>
          </p:nvSpPr>
          <p:spPr bwMode="auto">
            <a:xfrm>
              <a:off x="1292" y="1389"/>
              <a:ext cx="636" cy="680"/>
            </a:xfrm>
            <a:prstGeom prst="rect">
              <a:avLst/>
            </a:prstGeom>
            <a:noFill/>
            <a:ln w="50800">
              <a:solidFill>
                <a:srgbClr val="B2B2B2"/>
              </a:solidFill>
              <a:prstDash val="dash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7000" name="Rectangle 29"/>
            <p:cNvSpPr>
              <a:spLocks noChangeArrowheads="1"/>
            </p:cNvSpPr>
            <p:nvPr/>
          </p:nvSpPr>
          <p:spPr bwMode="auto">
            <a:xfrm>
              <a:off x="1429" y="1480"/>
              <a:ext cx="40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b="1">
                  <a:solidFill>
                    <a:srgbClr val="000000"/>
                  </a:solidFill>
                </a:rPr>
                <a:t>P</a:t>
              </a:r>
              <a:r>
                <a:rPr lang="en-US" altLang="en-US" b="1">
                  <a:solidFill>
                    <a:srgbClr val="000000"/>
                  </a:solidFill>
                </a:rPr>
                <a:t>1</a:t>
              </a:r>
              <a:endParaRPr lang="pl-PL" altLang="en-US" b="1">
                <a:solidFill>
                  <a:srgbClr val="000000"/>
                </a:solidFill>
              </a:endParaRPr>
            </a:p>
          </p:txBody>
        </p:sp>
        <p:sp>
          <p:nvSpPr>
            <p:cNvPr id="127001" name="Rectangle 30"/>
            <p:cNvSpPr>
              <a:spLocks noChangeArrowheads="1"/>
            </p:cNvSpPr>
            <p:nvPr/>
          </p:nvSpPr>
          <p:spPr bwMode="auto">
            <a:xfrm>
              <a:off x="1429" y="1752"/>
              <a:ext cx="40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b="1">
                  <a:solidFill>
                    <a:srgbClr val="000000"/>
                  </a:solidFill>
                </a:rPr>
                <a:t>P</a:t>
              </a:r>
              <a:r>
                <a:rPr lang="en-US" altLang="en-US" b="1">
                  <a:solidFill>
                    <a:srgbClr val="000000"/>
                  </a:solidFill>
                </a:rPr>
                <a:t>2</a:t>
              </a:r>
              <a:endParaRPr lang="pl-PL" altLang="en-US" b="1">
                <a:solidFill>
                  <a:srgbClr val="000000"/>
                </a:solidFill>
              </a:endParaRPr>
            </a:p>
          </p:txBody>
        </p:sp>
      </p:grpSp>
      <p:cxnSp>
        <p:nvCxnSpPr>
          <p:cNvPr id="126986" name="AutoShape 34"/>
          <p:cNvCxnSpPr>
            <a:cxnSpLocks noChangeShapeType="1"/>
            <a:stCxn id="126981" idx="6"/>
            <a:endCxn id="126983" idx="1"/>
          </p:cNvCxnSpPr>
          <p:nvPr/>
        </p:nvCxnSpPr>
        <p:spPr bwMode="auto">
          <a:xfrm>
            <a:off x="3348038" y="2781300"/>
            <a:ext cx="3971925" cy="228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7" name="AutoShape 35"/>
          <p:cNvCxnSpPr>
            <a:cxnSpLocks noChangeShapeType="1"/>
            <a:stCxn id="126984" idx="0"/>
            <a:endCxn id="126981" idx="3"/>
          </p:cNvCxnSpPr>
          <p:nvPr/>
        </p:nvCxnSpPr>
        <p:spPr bwMode="auto">
          <a:xfrm flipV="1">
            <a:off x="2195513" y="2984500"/>
            <a:ext cx="660400" cy="1306513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8" name="AutoShape 36"/>
          <p:cNvCxnSpPr>
            <a:cxnSpLocks noChangeShapeType="1"/>
            <a:stCxn id="126984" idx="6"/>
            <a:endCxn id="126982" idx="2"/>
          </p:cNvCxnSpPr>
          <p:nvPr/>
        </p:nvCxnSpPr>
        <p:spPr bwMode="auto">
          <a:xfrm flipV="1">
            <a:off x="2482850" y="4292600"/>
            <a:ext cx="3673475" cy="28733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9" name="AutoShape 37"/>
          <p:cNvCxnSpPr>
            <a:cxnSpLocks noChangeShapeType="1"/>
            <a:stCxn id="126982" idx="7"/>
            <a:endCxn id="126983" idx="3"/>
          </p:cNvCxnSpPr>
          <p:nvPr/>
        </p:nvCxnSpPr>
        <p:spPr bwMode="auto">
          <a:xfrm flipV="1">
            <a:off x="6648450" y="3417888"/>
            <a:ext cx="671513" cy="6699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990" name="Rectangle 50"/>
          <p:cNvSpPr>
            <a:spLocks noChangeArrowheads="1"/>
          </p:cNvSpPr>
          <p:nvPr/>
        </p:nvSpPr>
        <p:spPr bwMode="auto">
          <a:xfrm>
            <a:off x="7596188" y="3500438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6991" name="Rectangle 52"/>
          <p:cNvSpPr>
            <a:spLocks noChangeArrowheads="1"/>
          </p:cNvSpPr>
          <p:nvPr/>
        </p:nvSpPr>
        <p:spPr bwMode="auto">
          <a:xfrm>
            <a:off x="6227763" y="4795838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e1</a:t>
            </a:r>
          </a:p>
        </p:txBody>
      </p:sp>
      <p:sp>
        <p:nvSpPr>
          <p:cNvPr id="363573" name="Rectangle 53"/>
          <p:cNvSpPr>
            <a:spLocks noChangeArrowheads="1"/>
          </p:cNvSpPr>
          <p:nvPr/>
        </p:nvSpPr>
        <p:spPr bwMode="auto">
          <a:xfrm>
            <a:off x="7740650" y="4075113"/>
            <a:ext cx="647700" cy="287337"/>
          </a:xfrm>
          <a:prstGeom prst="rect">
            <a:avLst/>
          </a:prstGeom>
          <a:noFill/>
          <a:ln w="50800">
            <a:solidFill>
              <a:schemeClr val="folHlink"/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63574" name="Text Box 54"/>
          <p:cNvSpPr txBox="1">
            <a:spLocks noChangeArrowheads="1"/>
          </p:cNvSpPr>
          <p:nvPr/>
        </p:nvSpPr>
        <p:spPr bwMode="auto">
          <a:xfrm>
            <a:off x="3348038" y="1484313"/>
            <a:ext cx="19034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0000"/>
                </a:solidFill>
              </a:rPr>
              <a:t>50% of buffer</a:t>
            </a:r>
          </a:p>
        </p:txBody>
      </p:sp>
      <p:sp>
        <p:nvSpPr>
          <p:cNvPr id="126994" name="Rectangle 56"/>
          <p:cNvSpPr>
            <a:spLocks noChangeArrowheads="1"/>
          </p:cNvSpPr>
          <p:nvPr/>
        </p:nvSpPr>
        <p:spPr bwMode="auto">
          <a:xfrm>
            <a:off x="1762125" y="2420938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126995" name="Rectangle 57"/>
          <p:cNvSpPr>
            <a:spLocks noChangeArrowheads="1"/>
          </p:cNvSpPr>
          <p:nvPr/>
        </p:nvSpPr>
        <p:spPr bwMode="auto">
          <a:xfrm>
            <a:off x="1762125" y="2852738"/>
            <a:ext cx="647700" cy="287337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2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363578" name="Rectangle 58"/>
          <p:cNvSpPr>
            <a:spLocks noChangeArrowheads="1"/>
          </p:cNvSpPr>
          <p:nvPr/>
        </p:nvSpPr>
        <p:spPr bwMode="auto">
          <a:xfrm>
            <a:off x="6227763" y="4795838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e1</a:t>
            </a:r>
          </a:p>
        </p:txBody>
      </p:sp>
      <p:sp>
        <p:nvSpPr>
          <p:cNvPr id="126997" name="Rectangle 61"/>
          <p:cNvSpPr>
            <a:spLocks noChangeArrowheads="1"/>
          </p:cNvSpPr>
          <p:nvPr/>
        </p:nvSpPr>
        <p:spPr bwMode="auto">
          <a:xfrm>
            <a:off x="1547813" y="2203450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3571" name="AutoShape 51"/>
          <p:cNvSpPr>
            <a:spLocks noChangeArrowheads="1"/>
          </p:cNvSpPr>
          <p:nvPr/>
        </p:nvSpPr>
        <p:spPr bwMode="auto">
          <a:xfrm>
            <a:off x="468313" y="1339850"/>
            <a:ext cx="2808287" cy="792163"/>
          </a:xfrm>
          <a:prstGeom prst="wedgeRoundRectCallout">
            <a:avLst>
              <a:gd name="adj1" fmla="val 37731"/>
              <a:gd name="adj2" fmla="val 109319"/>
              <a:gd name="adj3" fmla="val 16667"/>
            </a:avLst>
          </a:prstGeom>
          <a:solidFill>
            <a:srgbClr val="790015"/>
          </a:solidFill>
          <a:ln w="19050">
            <a:solidFill>
              <a:schemeClr val="tx2"/>
            </a:solidFill>
            <a:miter lim="800000"/>
            <a:headEnd/>
            <a:tailEnd type="none" w="lg" len="lg"/>
          </a:ln>
        </p:spPr>
        <p:txBody>
          <a:bodyPr lIns="90488" tIns="44450" rIns="90488" bIns="44450"/>
          <a:lstStyle/>
          <a:p>
            <a:pPr algn="ctr">
              <a:defRPr/>
            </a:pPr>
            <a:r>
              <a:rPr lang="pl-PL" dirty="0">
                <a:solidFill>
                  <a:schemeClr val="accent3"/>
                </a:solidFill>
                <a:ea typeface="+mn-ea"/>
              </a:rPr>
              <a:t>How many packets should I forward?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02312E-6 L 0.16945 -0.167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6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73" grpId="0" animBg="1"/>
      <p:bldP spid="363574" grpId="0"/>
      <p:bldP spid="363578" grpId="0" animBg="1"/>
      <p:bldP spid="363578" grpId="1" animBg="1"/>
      <p:bldP spid="36357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Probabilistic Forwarding </a:t>
            </a:r>
          </a:p>
        </p:txBody>
      </p:sp>
      <p:sp>
        <p:nvSpPr>
          <p:cNvPr id="129026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4D0F064-0C0D-4F49-B1CF-2E55E5960FFD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72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6011863" y="4292600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227763" y="4437063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2771775" y="2133600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9030" name="Oval 6"/>
          <p:cNvSpPr>
            <a:spLocks noChangeArrowheads="1"/>
          </p:cNvSpPr>
          <p:nvPr/>
        </p:nvSpPr>
        <p:spPr bwMode="auto">
          <a:xfrm>
            <a:off x="6156325" y="3644900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7235825" y="2566988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dst</a:t>
            </a:r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1906588" y="393223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200" b="1" i="1">
                <a:solidFill>
                  <a:srgbClr val="000000"/>
                </a:solidFill>
              </a:rPr>
              <a:t>Src</a:t>
            </a:r>
            <a:endParaRPr lang="pl-PL" altLang="en-US" sz="2200" b="1" i="1">
              <a:solidFill>
                <a:srgbClr val="000000"/>
              </a:solidFill>
            </a:endParaRPr>
          </a:p>
        </p:txBody>
      </p:sp>
      <p:grpSp>
        <p:nvGrpSpPr>
          <p:cNvPr id="129033" name="Group 9"/>
          <p:cNvGrpSpPr>
            <a:grpSpLocks/>
          </p:cNvGrpSpPr>
          <p:nvPr/>
        </p:nvGrpSpPr>
        <p:grpSpPr bwMode="auto">
          <a:xfrm>
            <a:off x="1690688" y="4581525"/>
            <a:ext cx="1009650" cy="1079500"/>
            <a:chOff x="1292" y="1389"/>
            <a:chExt cx="636" cy="680"/>
          </a:xfrm>
        </p:grpSpPr>
        <p:sp>
          <p:nvSpPr>
            <p:cNvPr id="129048" name="Rectangle 10"/>
            <p:cNvSpPr>
              <a:spLocks noChangeArrowheads="1"/>
            </p:cNvSpPr>
            <p:nvPr/>
          </p:nvSpPr>
          <p:spPr bwMode="auto">
            <a:xfrm>
              <a:off x="1292" y="1389"/>
              <a:ext cx="636" cy="680"/>
            </a:xfrm>
            <a:prstGeom prst="rect">
              <a:avLst/>
            </a:prstGeom>
            <a:noFill/>
            <a:ln w="50800">
              <a:solidFill>
                <a:srgbClr val="B2B2B2"/>
              </a:solidFill>
              <a:prstDash val="dash"/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9049" name="Rectangle 11"/>
            <p:cNvSpPr>
              <a:spLocks noChangeArrowheads="1"/>
            </p:cNvSpPr>
            <p:nvPr/>
          </p:nvSpPr>
          <p:spPr bwMode="auto">
            <a:xfrm>
              <a:off x="1429" y="1480"/>
              <a:ext cx="40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b="1">
                  <a:solidFill>
                    <a:srgbClr val="000000"/>
                  </a:solidFill>
                </a:rPr>
                <a:t>P</a:t>
              </a:r>
              <a:r>
                <a:rPr lang="en-US" altLang="en-US" b="1">
                  <a:solidFill>
                    <a:srgbClr val="000000"/>
                  </a:solidFill>
                </a:rPr>
                <a:t>1</a:t>
              </a:r>
              <a:endParaRPr lang="pl-PL" altLang="en-US" b="1">
                <a:solidFill>
                  <a:srgbClr val="000000"/>
                </a:solidFill>
              </a:endParaRPr>
            </a:p>
          </p:txBody>
        </p:sp>
        <p:sp>
          <p:nvSpPr>
            <p:cNvPr id="129050" name="Rectangle 12"/>
            <p:cNvSpPr>
              <a:spLocks noChangeArrowheads="1"/>
            </p:cNvSpPr>
            <p:nvPr/>
          </p:nvSpPr>
          <p:spPr bwMode="auto">
            <a:xfrm>
              <a:off x="1429" y="1752"/>
              <a:ext cx="40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l-PL" altLang="en-US" b="1">
                  <a:solidFill>
                    <a:srgbClr val="000000"/>
                  </a:solidFill>
                </a:rPr>
                <a:t>P</a:t>
              </a:r>
              <a:r>
                <a:rPr lang="en-US" altLang="en-US" b="1">
                  <a:solidFill>
                    <a:srgbClr val="000000"/>
                  </a:solidFill>
                </a:rPr>
                <a:t>2</a:t>
              </a:r>
              <a:endParaRPr lang="pl-PL" altLang="en-US" b="1">
                <a:solidFill>
                  <a:srgbClr val="000000"/>
                </a:solidFill>
              </a:endParaRPr>
            </a:p>
          </p:txBody>
        </p:sp>
      </p:grpSp>
      <p:cxnSp>
        <p:nvCxnSpPr>
          <p:cNvPr id="129034" name="AutoShape 13"/>
          <p:cNvCxnSpPr>
            <a:cxnSpLocks noChangeShapeType="1"/>
            <a:stCxn id="129029" idx="6"/>
            <a:endCxn id="129031" idx="1"/>
          </p:cNvCxnSpPr>
          <p:nvPr/>
        </p:nvCxnSpPr>
        <p:spPr bwMode="auto">
          <a:xfrm>
            <a:off x="3348038" y="2422525"/>
            <a:ext cx="3971925" cy="228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5" name="AutoShape 14"/>
          <p:cNvCxnSpPr>
            <a:cxnSpLocks noChangeShapeType="1"/>
            <a:stCxn id="129032" idx="0"/>
            <a:endCxn id="129029" idx="3"/>
          </p:cNvCxnSpPr>
          <p:nvPr/>
        </p:nvCxnSpPr>
        <p:spPr bwMode="auto">
          <a:xfrm flipV="1">
            <a:off x="2195513" y="2625725"/>
            <a:ext cx="660400" cy="1306513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6" name="AutoShape 15"/>
          <p:cNvCxnSpPr>
            <a:cxnSpLocks noChangeShapeType="1"/>
            <a:stCxn id="129032" idx="6"/>
            <a:endCxn id="129030" idx="2"/>
          </p:cNvCxnSpPr>
          <p:nvPr/>
        </p:nvCxnSpPr>
        <p:spPr bwMode="auto">
          <a:xfrm flipV="1">
            <a:off x="2482850" y="3933825"/>
            <a:ext cx="3673475" cy="287338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037" name="AutoShape 16"/>
          <p:cNvCxnSpPr>
            <a:cxnSpLocks noChangeShapeType="1"/>
            <a:stCxn id="129030" idx="7"/>
            <a:endCxn id="129031" idx="3"/>
          </p:cNvCxnSpPr>
          <p:nvPr/>
        </p:nvCxnSpPr>
        <p:spPr bwMode="auto">
          <a:xfrm flipV="1">
            <a:off x="6648450" y="3059113"/>
            <a:ext cx="671513" cy="6699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378897" name="Text Box 17"/>
          <p:cNvSpPr txBox="1">
            <a:spLocks noChangeArrowheads="1"/>
          </p:cNvSpPr>
          <p:nvPr/>
        </p:nvSpPr>
        <p:spPr bwMode="auto">
          <a:xfrm>
            <a:off x="3833813" y="3863975"/>
            <a:ext cx="746125" cy="458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0000"/>
                </a:solidFill>
              </a:rPr>
              <a:t>50%</a:t>
            </a:r>
          </a:p>
        </p:txBody>
      </p:sp>
      <p:sp useBgFill="1"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2249488" y="3143250"/>
            <a:ext cx="593725" cy="458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0000"/>
                </a:solidFill>
              </a:rPr>
              <a:t>0%</a:t>
            </a:r>
          </a:p>
        </p:txBody>
      </p:sp>
      <p:sp>
        <p:nvSpPr>
          <p:cNvPr id="129040" name="Rectangle 23"/>
          <p:cNvSpPr>
            <a:spLocks noChangeArrowheads="1"/>
          </p:cNvSpPr>
          <p:nvPr/>
        </p:nvSpPr>
        <p:spPr bwMode="auto">
          <a:xfrm>
            <a:off x="7596188" y="3141663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41" name="Rectangle 24"/>
          <p:cNvSpPr>
            <a:spLocks noChangeArrowheads="1"/>
          </p:cNvSpPr>
          <p:nvPr/>
        </p:nvSpPr>
        <p:spPr bwMode="auto">
          <a:xfrm>
            <a:off x="6227763" y="4437063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e1</a:t>
            </a:r>
          </a:p>
        </p:txBody>
      </p:sp>
      <p:sp>
        <p:nvSpPr>
          <p:cNvPr id="129042" name="Rectangle 28"/>
          <p:cNvSpPr>
            <a:spLocks noChangeArrowheads="1"/>
          </p:cNvSpPr>
          <p:nvPr/>
        </p:nvSpPr>
        <p:spPr bwMode="auto">
          <a:xfrm>
            <a:off x="1762125" y="2062163"/>
            <a:ext cx="647700" cy="287337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129043" name="Rectangle 29"/>
          <p:cNvSpPr>
            <a:spLocks noChangeArrowheads="1"/>
          </p:cNvSpPr>
          <p:nvPr/>
        </p:nvSpPr>
        <p:spPr bwMode="auto">
          <a:xfrm>
            <a:off x="1762125" y="2493963"/>
            <a:ext cx="647700" cy="287337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b="1">
                <a:solidFill>
                  <a:srgbClr val="000000"/>
                </a:solidFill>
              </a:rPr>
              <a:t>e</a:t>
            </a:r>
            <a:r>
              <a:rPr lang="en-US" altLang="en-US" b="1">
                <a:solidFill>
                  <a:srgbClr val="000000"/>
                </a:solidFill>
              </a:rPr>
              <a:t>2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378913" name="Text Box 33"/>
          <p:cNvSpPr txBox="1">
            <a:spLocks noChangeArrowheads="1"/>
          </p:cNvSpPr>
          <p:nvPr/>
        </p:nvSpPr>
        <p:spPr bwMode="auto">
          <a:xfrm>
            <a:off x="2771775" y="1557338"/>
            <a:ext cx="13668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0000"/>
                </a:solidFill>
                <a:latin typeface="Arial" charset="0"/>
              </a:rPr>
              <a:t>Pr = 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0.5</a:t>
            </a:r>
          </a:p>
        </p:txBody>
      </p:sp>
      <p:sp>
        <p:nvSpPr>
          <p:cNvPr id="378914" name="Text Box 34"/>
          <p:cNvSpPr txBox="1">
            <a:spLocks noChangeArrowheads="1"/>
          </p:cNvSpPr>
          <p:nvPr/>
        </p:nvSpPr>
        <p:spPr bwMode="auto">
          <a:xfrm>
            <a:off x="5148263" y="3213100"/>
            <a:ext cx="10064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0000"/>
                </a:solidFill>
                <a:latin typeface="Arial" charset="0"/>
              </a:rPr>
              <a:t>Pr = 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5" name="Rectangle 35"/>
          <p:cNvSpPr>
            <a:spLocks noChangeArrowheads="1"/>
          </p:cNvSpPr>
          <p:nvPr/>
        </p:nvSpPr>
        <p:spPr bwMode="auto">
          <a:xfrm>
            <a:off x="250825" y="4941888"/>
            <a:ext cx="8642350" cy="1584325"/>
          </a:xfrm>
          <a:prstGeom prst="rect">
            <a:avLst/>
          </a:prstGeom>
          <a:solidFill>
            <a:srgbClr val="790015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"/>
              </a:spcBef>
            </a:pPr>
            <a:r>
              <a:rPr lang="pl-PL" altLang="en-US" sz="3200">
                <a:solidFill>
                  <a:srgbClr val="FFFFFF"/>
                </a:solidFill>
              </a:rPr>
              <a:t>Compute forwarding probabilities without coordination using loss rates</a:t>
            </a: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29047" name="Rectangle 36"/>
          <p:cNvSpPr>
            <a:spLocks noChangeArrowheads="1"/>
          </p:cNvSpPr>
          <p:nvPr/>
        </p:nvSpPr>
        <p:spPr bwMode="auto">
          <a:xfrm>
            <a:off x="1547813" y="1844675"/>
            <a:ext cx="1009650" cy="1079500"/>
          </a:xfrm>
          <a:prstGeom prst="rect">
            <a:avLst/>
          </a:prstGeom>
          <a:noFill/>
          <a:ln w="50800">
            <a:solidFill>
              <a:srgbClr val="B2B2B2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7" grpId="0" animBg="1"/>
      <p:bldP spid="378898" grpId="0" animBg="1"/>
      <p:bldP spid="378913" grpId="0"/>
      <p:bldP spid="378914" grpId="0"/>
      <p:bldP spid="3789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Oval 5"/>
          <p:cNvSpPr>
            <a:spLocks noChangeArrowheads="1"/>
          </p:cNvSpPr>
          <p:nvPr/>
        </p:nvSpPr>
        <p:spPr bwMode="auto">
          <a:xfrm>
            <a:off x="2771775" y="2133600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1074" name="Oval 6"/>
          <p:cNvSpPr>
            <a:spLocks noChangeArrowheads="1"/>
          </p:cNvSpPr>
          <p:nvPr/>
        </p:nvSpPr>
        <p:spPr bwMode="auto">
          <a:xfrm>
            <a:off x="6156325" y="3644900"/>
            <a:ext cx="576263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31075" name="Oval 7"/>
          <p:cNvSpPr>
            <a:spLocks noChangeArrowheads="1"/>
          </p:cNvSpPr>
          <p:nvPr/>
        </p:nvSpPr>
        <p:spPr bwMode="auto">
          <a:xfrm>
            <a:off x="7235825" y="2566988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l-PL" altLang="en-US" sz="2200" b="1" i="1">
                <a:solidFill>
                  <a:srgbClr val="000000"/>
                </a:solidFill>
              </a:rPr>
              <a:t>dst</a:t>
            </a:r>
          </a:p>
        </p:txBody>
      </p:sp>
      <p:cxnSp>
        <p:nvCxnSpPr>
          <p:cNvPr id="131076" name="AutoShape 13"/>
          <p:cNvCxnSpPr>
            <a:cxnSpLocks noChangeShapeType="1"/>
            <a:stCxn id="131073" idx="6"/>
            <a:endCxn id="131075" idx="1"/>
          </p:cNvCxnSpPr>
          <p:nvPr/>
        </p:nvCxnSpPr>
        <p:spPr bwMode="auto">
          <a:xfrm>
            <a:off x="3348038" y="2422525"/>
            <a:ext cx="3971925" cy="2286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77" name="AutoShape 16"/>
          <p:cNvCxnSpPr>
            <a:cxnSpLocks noChangeShapeType="1"/>
            <a:stCxn id="131074" idx="7"/>
            <a:endCxn id="131075" idx="3"/>
          </p:cNvCxnSpPr>
          <p:nvPr/>
        </p:nvCxnSpPr>
        <p:spPr bwMode="auto">
          <a:xfrm flipV="1">
            <a:off x="6648450" y="3059113"/>
            <a:ext cx="671513" cy="6699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078" name="Text Box 25"/>
          <p:cNvSpPr txBox="1">
            <a:spLocks noChangeArrowheads="1"/>
          </p:cNvSpPr>
          <p:nvPr/>
        </p:nvSpPr>
        <p:spPr bwMode="auto">
          <a:xfrm>
            <a:off x="2771775" y="1557338"/>
            <a:ext cx="13668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0000"/>
                </a:solidFill>
                <a:latin typeface="Arial" charset="0"/>
              </a:rPr>
              <a:t>Pr = 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0.5</a:t>
            </a:r>
          </a:p>
        </p:txBody>
      </p:sp>
      <p:sp>
        <p:nvSpPr>
          <p:cNvPr id="131079" name="Text Box 26"/>
          <p:cNvSpPr txBox="1">
            <a:spLocks noChangeArrowheads="1"/>
          </p:cNvSpPr>
          <p:nvPr/>
        </p:nvSpPr>
        <p:spPr bwMode="auto">
          <a:xfrm>
            <a:off x="5148263" y="3213100"/>
            <a:ext cx="10064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pl-PL" altLang="en-US">
                <a:solidFill>
                  <a:srgbClr val="000000"/>
                </a:solidFill>
                <a:latin typeface="Arial" charset="0"/>
              </a:rPr>
              <a:t>Pr = 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9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>
                <a:ea typeface="ＭＳ Ｐゴシック" charset="0"/>
                <a:cs typeface="ＭＳ Ｐゴシック" charset="0"/>
              </a:rPr>
              <a:t>Can ExOR Use Probabilistic Forwarding To Remove Coordination?</a:t>
            </a:r>
          </a:p>
        </p:txBody>
      </p:sp>
      <p:sp>
        <p:nvSpPr>
          <p:cNvPr id="13108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2CC8E34-D60F-B94E-A469-3F9794E87A10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73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31082" name="Rectangle 32"/>
          <p:cNvSpPr>
            <a:spLocks noChangeArrowheads="1"/>
          </p:cNvSpPr>
          <p:nvPr/>
        </p:nvSpPr>
        <p:spPr bwMode="auto">
          <a:xfrm>
            <a:off x="1835150" y="2060575"/>
            <a:ext cx="647700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P1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131083" name="Rectangle 33"/>
          <p:cNvSpPr>
            <a:spLocks noChangeArrowheads="1"/>
          </p:cNvSpPr>
          <p:nvPr/>
        </p:nvSpPr>
        <p:spPr bwMode="auto">
          <a:xfrm>
            <a:off x="1835150" y="2492375"/>
            <a:ext cx="647700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P2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131084" name="Rectangle 35"/>
          <p:cNvSpPr>
            <a:spLocks noChangeArrowheads="1"/>
          </p:cNvSpPr>
          <p:nvPr/>
        </p:nvSpPr>
        <p:spPr bwMode="auto">
          <a:xfrm>
            <a:off x="6156325" y="4437063"/>
            <a:ext cx="647700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P1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380964" name="Rectangle 36"/>
          <p:cNvSpPr>
            <a:spLocks noChangeArrowheads="1"/>
          </p:cNvSpPr>
          <p:nvPr/>
        </p:nvSpPr>
        <p:spPr bwMode="auto">
          <a:xfrm>
            <a:off x="6084888" y="4437063"/>
            <a:ext cx="647700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P1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380965" name="Rectangle 37"/>
          <p:cNvSpPr>
            <a:spLocks noChangeArrowheads="1"/>
          </p:cNvSpPr>
          <p:nvPr/>
        </p:nvSpPr>
        <p:spPr bwMode="auto">
          <a:xfrm>
            <a:off x="3708400" y="2060575"/>
            <a:ext cx="647700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P1</a:t>
            </a:r>
            <a:endParaRPr lang="pl-PL" altLang="en-US" b="1">
              <a:solidFill>
                <a:srgbClr val="000000"/>
              </a:solidFill>
            </a:endParaRPr>
          </a:p>
        </p:txBody>
      </p:sp>
      <p:sp>
        <p:nvSpPr>
          <p:cNvPr id="380966" name="Rectangle 38"/>
          <p:cNvSpPr>
            <a:spLocks noChangeArrowheads="1"/>
          </p:cNvSpPr>
          <p:nvPr/>
        </p:nvSpPr>
        <p:spPr bwMode="auto">
          <a:xfrm>
            <a:off x="323850" y="3860800"/>
            <a:ext cx="8569325" cy="2160588"/>
          </a:xfrm>
          <a:prstGeom prst="rect">
            <a:avLst/>
          </a:prstGeom>
          <a:solidFill>
            <a:srgbClr val="790015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 anchor="ctr"/>
          <a:lstStyle>
            <a:lvl1pPr marL="290513" indent="-2873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</a:rPr>
              <a:t>Without random coding </a:t>
            </a:r>
            <a:r>
              <a:rPr lang="en-US" altLang="en-US" sz="2800">
                <a:solidFill>
                  <a:srgbClr val="FFFFFF"/>
                </a:solidFill>
                <a:sym typeface="Wingdings" charset="2"/>
              </a:rPr>
              <a:t> need to know the </a:t>
            </a:r>
            <a:r>
              <a:rPr lang="en-US" altLang="en-US" sz="2800">
                <a:solidFill>
                  <a:srgbClr val="3366FF"/>
                </a:solidFill>
                <a:sym typeface="Wingdings" charset="2"/>
              </a:rPr>
              <a:t>exact </a:t>
            </a:r>
            <a:r>
              <a:rPr lang="en-US" altLang="en-US" sz="2800">
                <a:solidFill>
                  <a:srgbClr val="FFFFFF"/>
                </a:solidFill>
                <a:sym typeface="Wingdings" charset="2"/>
              </a:rPr>
              <a:t>packets to forward every time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  <a:sym typeface="Wingdings" charset="2"/>
              </a:rPr>
              <a:t>With random coding  need to know only the </a:t>
            </a:r>
            <a:r>
              <a:rPr lang="en-US" altLang="en-US" sz="2800">
                <a:solidFill>
                  <a:srgbClr val="3366FF"/>
                </a:solidFill>
                <a:sym typeface="Wingdings" charset="2"/>
              </a:rPr>
              <a:t>average </a:t>
            </a:r>
            <a:r>
              <a:rPr lang="en-US" altLang="en-US" sz="2800">
                <a:solidFill>
                  <a:srgbClr val="FFFFFF"/>
                </a:solidFill>
                <a:sym typeface="Wingdings" charset="2"/>
              </a:rPr>
              <a:t>amount of overlap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4932363" y="1628775"/>
            <a:ext cx="41322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Probability of duplicates is 50%</a:t>
            </a:r>
            <a:endParaRPr lang="pl-PL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23699E-6 L 0.20069 -0.2307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-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5549E-6 L 0.45659 0.0420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64" grpId="0" animBg="1"/>
      <p:bldP spid="380964" grpId="1" animBg="1"/>
      <p:bldP spid="380965" grpId="0" animBg="1"/>
      <p:bldP spid="380965" grpId="1" animBg="1"/>
      <p:bldP spid="380966" grpId="0" animBg="1"/>
      <p:bldP spid="38096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Adapting to Short-term Dynamics</a:t>
            </a:r>
            <a:endParaRPr lang="en-US" alt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/>
              <a:t>Need to balance sent information with received information</a:t>
            </a:r>
          </a:p>
          <a:p>
            <a:r>
              <a:rPr lang="en-US" altLang="en-US"/>
              <a:t>MORE </a:t>
            </a:r>
            <a:r>
              <a:rPr lang="pl-PL" altLang="en-US"/>
              <a:t>t</a:t>
            </a:r>
            <a:r>
              <a:rPr lang="en-US" altLang="en-US"/>
              <a:t>riggers transmission by </a:t>
            </a:r>
            <a:r>
              <a:rPr lang="pl-PL" altLang="en-US"/>
              <a:t>receptions</a:t>
            </a:r>
          </a:p>
          <a:p>
            <a:r>
              <a:rPr lang="en-US" altLang="en-US"/>
              <a:t>A node has a</a:t>
            </a:r>
            <a:r>
              <a:rPr lang="pl-PL" altLang="en-US"/>
              <a:t> </a:t>
            </a:r>
            <a:r>
              <a:rPr lang="en-US" altLang="en-US"/>
              <a:t>credit counter</a:t>
            </a:r>
          </a:p>
          <a:p>
            <a:pPr lvl="1"/>
            <a:r>
              <a:rPr lang="en-US" altLang="en-US"/>
              <a:t>Upon reception, increment the counter using</a:t>
            </a:r>
            <a:r>
              <a:rPr lang="pl-PL" altLang="en-US"/>
              <a:t> forwarding probabilities</a:t>
            </a:r>
            <a:endParaRPr lang="en-US" altLang="en-US"/>
          </a:p>
          <a:p>
            <a:pPr lvl="1"/>
            <a:r>
              <a:rPr lang="en-US" altLang="en-US"/>
              <a:t>Upon transmission, decrement the counter</a:t>
            </a:r>
          </a:p>
          <a:p>
            <a:r>
              <a:rPr lang="en-US" altLang="en-US">
                <a:sym typeface="Wingdings" charset="2"/>
              </a:rPr>
              <a:t>Source stops  No triggers  Flow is done</a:t>
            </a: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44C1264-81FB-7742-8D4E-315AB0B6DBC6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74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Opportunistic Coding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Three ways to get neighbor state</a:t>
            </a:r>
          </a:p>
          <a:p>
            <a:pPr lvl="1"/>
            <a:r>
              <a:rPr lang="en-US" altLang="zh-CN">
                <a:ea typeface="SimSun" charset="-122"/>
              </a:rPr>
              <a:t>Reception report</a:t>
            </a:r>
          </a:p>
          <a:p>
            <a:pPr lvl="1"/>
            <a:r>
              <a:rPr lang="en-US" altLang="zh-CN">
                <a:ea typeface="SimSun" charset="-122"/>
              </a:rPr>
              <a:t>Guess </a:t>
            </a:r>
          </a:p>
          <a:p>
            <a:pPr lvl="2"/>
            <a:r>
              <a:rPr lang="en-US" altLang="zh-CN">
                <a:ea typeface="SimSun" charset="-122"/>
              </a:rPr>
              <a:t>Based on ETX metric (delivery probability)</a:t>
            </a:r>
          </a:p>
          <a:p>
            <a:pPr lvl="2"/>
            <a:r>
              <a:rPr lang="en-US" altLang="zh-CN">
                <a:ea typeface="SimSun" charset="-122"/>
              </a:rPr>
              <a:t>Estimate the probability that packets are overheard</a:t>
            </a:r>
          </a:p>
          <a:p>
            <a:pPr lvl="1"/>
            <a:r>
              <a:rPr lang="en-US" altLang="zh-CN">
                <a:ea typeface="SimSun" charset="-122"/>
              </a:rPr>
              <a:t>The neighbor is the previous hop of the packet </a:t>
            </a:r>
          </a:p>
        </p:txBody>
      </p:sp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67B2951-F255-AE49-86BE-D7E561CDFA47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75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COPE Design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Pseudo Broadcast</a:t>
            </a:r>
          </a:p>
          <a:p>
            <a:pPr lvl="1"/>
            <a:r>
              <a:rPr lang="en-US" altLang="zh-CN">
                <a:ea typeface="SimSun" charset="-122"/>
              </a:rPr>
              <a:t>Cons of broadcast</a:t>
            </a:r>
          </a:p>
          <a:p>
            <a:pPr lvl="2"/>
            <a:r>
              <a:rPr lang="en-US" altLang="zh-CN">
                <a:ea typeface="SimSun" charset="-122"/>
              </a:rPr>
              <a:t>Unreliable due to no ACK</a:t>
            </a:r>
          </a:p>
          <a:p>
            <a:pPr lvl="2"/>
            <a:r>
              <a:rPr lang="en-US" altLang="zh-CN">
                <a:ea typeface="SimSun" charset="-122"/>
              </a:rPr>
              <a:t>Lack of backoff</a:t>
            </a:r>
          </a:p>
          <a:p>
            <a:pPr lvl="1"/>
            <a:r>
              <a:rPr lang="en-US" altLang="zh-CN">
                <a:ea typeface="SimSun" charset="-122"/>
              </a:rPr>
              <a:t>Piggy back on unicast</a:t>
            </a:r>
          </a:p>
          <a:p>
            <a:pPr lvl="2"/>
            <a:r>
              <a:rPr lang="en-US" altLang="zh-CN">
                <a:ea typeface="SimSun" charset="-122"/>
              </a:rPr>
              <a:t>Set one of intended node as Mac address</a:t>
            </a:r>
          </a:p>
          <a:p>
            <a:pPr lvl="2"/>
            <a:r>
              <a:rPr lang="en-US" altLang="zh-CN">
                <a:ea typeface="SimSun" charset="-122"/>
              </a:rPr>
              <a:t>List  all others in COPE header (between MAC and IP header)</a:t>
            </a:r>
          </a:p>
          <a:p>
            <a:pPr lvl="2"/>
            <a:r>
              <a:rPr lang="en-US" altLang="zh-CN">
                <a:ea typeface="SimSun" charset="-122"/>
              </a:rPr>
              <a:t>Receiver: if it is on the list, decode the packet, else store the packet in its pool</a:t>
            </a:r>
          </a:p>
          <a:p>
            <a:pPr lvl="2"/>
            <a:endParaRPr lang="en-US" altLang="zh-CN">
              <a:ea typeface="SimSun" charset="-122"/>
            </a:endParaRPr>
          </a:p>
          <a:p>
            <a:pPr lvl="2"/>
            <a:endParaRPr lang="en-US" altLang="zh-CN">
              <a:ea typeface="SimSun" charset="-122"/>
            </a:endParaRPr>
          </a:p>
          <a:p>
            <a:pPr lvl="2"/>
            <a:endParaRPr lang="en-US" altLang="zh-CN">
              <a:ea typeface="SimSun" charset="-122"/>
            </a:endParaRPr>
          </a:p>
        </p:txBody>
      </p:sp>
      <p:sp>
        <p:nvSpPr>
          <p:cNvPr id="137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FE845BA-3115-AC48-B152-941DDC3350D8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76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White Spaces Spectrum Availability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429000" cy="4525963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en-US" sz="1800" b="1" u="sng"/>
              <a:t>Differences from ISM(Wi-Fi)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E5D12BF-1B25-8E4F-BE5A-DC4C22CA6A29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8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pic>
        <p:nvPicPr>
          <p:cNvPr id="29700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35263"/>
            <a:ext cx="9715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11954226271169522330transmission_tower_ante_01_svg_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57450"/>
            <a:ext cx="97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5807075" y="203041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29703" name="Group 66"/>
          <p:cNvGrpSpPr>
            <a:grpSpLocks/>
          </p:cNvGrpSpPr>
          <p:nvPr/>
        </p:nvGrpSpPr>
        <p:grpSpPr bwMode="auto">
          <a:xfrm>
            <a:off x="6115050" y="2343150"/>
            <a:ext cx="2803525" cy="369888"/>
            <a:chOff x="6115050" y="2343150"/>
            <a:chExt cx="2802786" cy="369332"/>
          </a:xfrm>
        </p:grpSpPr>
        <p:grpSp>
          <p:nvGrpSpPr>
            <p:cNvPr id="29763" name="Group 20"/>
            <p:cNvGrpSpPr>
              <a:grpSpLocks/>
            </p:cNvGrpSpPr>
            <p:nvPr/>
          </p:nvGrpSpPr>
          <p:grpSpPr bwMode="auto"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1347"/>
                <a:ext cx="53286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869" y="3971623"/>
                <a:ext cx="39944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64" name="TextBox 21"/>
            <p:cNvSpPr txBox="1">
              <a:spLocks noChangeArrowheads="1"/>
            </p:cNvSpPr>
            <p:nvPr/>
          </p:nvSpPr>
          <p:spPr bwMode="auto">
            <a:xfrm>
              <a:off x="6355979" y="2343150"/>
              <a:ext cx="2561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5188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3963"/>
            <a:ext cx="17145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788" y="3763963"/>
            <a:ext cx="342900" cy="86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3963"/>
            <a:ext cx="3429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3963"/>
            <a:ext cx="342900" cy="8651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8600" y="57531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Incumbents appear/disappear over 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0" y="5753100"/>
            <a:ext cx="44577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  Must reconfigure after disconnection</a:t>
            </a:r>
            <a:endParaRPr lang="en-US" sz="1600" b="1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717" name="TextBox 45"/>
          <p:cNvSpPr txBox="1">
            <a:spLocks noChangeArrowheads="1"/>
          </p:cNvSpPr>
          <p:nvPr/>
        </p:nvSpPr>
        <p:spPr bwMode="auto">
          <a:xfrm>
            <a:off x="5843588" y="2887663"/>
            <a:ext cx="186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Spatial Variation</a:t>
            </a:r>
          </a:p>
        </p:txBody>
      </p:sp>
      <p:grpSp>
        <p:nvGrpSpPr>
          <p:cNvPr id="29718" name="Group 62"/>
          <p:cNvGrpSpPr>
            <a:grpSpLocks/>
          </p:cNvGrpSpPr>
          <p:nvPr/>
        </p:nvGrpSpPr>
        <p:grpSpPr bwMode="auto">
          <a:xfrm>
            <a:off x="6115050" y="3143250"/>
            <a:ext cx="2786063" cy="615950"/>
            <a:chOff x="6187260" y="3099197"/>
            <a:chExt cx="2785290" cy="615553"/>
          </a:xfrm>
        </p:grpSpPr>
        <p:grpSp>
          <p:nvGrpSpPr>
            <p:cNvPr id="29759" name="Group 20"/>
            <p:cNvGrpSpPr>
              <a:grpSpLocks/>
            </p:cNvGrpSpPr>
            <p:nvPr/>
          </p:nvGrpSpPr>
          <p:grpSpPr bwMode="auto"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2006"/>
                <a:ext cx="532861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74" y="3971987"/>
                <a:ext cx="40003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60" name="TextBox 47"/>
            <p:cNvSpPr txBox="1">
              <a:spLocks noChangeArrowheads="1"/>
            </p:cNvSpPr>
            <p:nvPr/>
          </p:nvSpPr>
          <p:spPr bwMode="auto">
            <a:xfrm>
              <a:off x="6494948" y="3099197"/>
              <a:ext cx="247760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Cannot assume same </a:t>
              </a:r>
            </a:p>
            <a:p>
              <a:pPr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48615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720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2571750" y="2686050"/>
            <a:ext cx="1085850" cy="1085850"/>
            <a:chOff x="2571750" y="2686050"/>
            <a:chExt cx="1085850" cy="1085850"/>
          </a:xfrm>
        </p:grpSpPr>
        <p:pic>
          <p:nvPicPr>
            <p:cNvPr id="29757" name="Picture 2" descr="C:\Users\t-rohanm\AppData\Local\Microsoft\Windows\Temporary Internet Files\Content.IE5\JHS5IGSZ\MCj0433836000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2686050"/>
              <a:ext cx="8572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Shape 77"/>
            <p:cNvCxnSpPr/>
            <p:nvPr/>
          </p:nvCxnSpPr>
          <p:spPr>
            <a:xfrm rot="16200000" flipV="1">
              <a:off x="3171825" y="3286125"/>
              <a:ext cx="514350" cy="457200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800100" y="4629150"/>
            <a:ext cx="3028950" cy="400050"/>
            <a:chOff x="800100" y="4629150"/>
            <a:chExt cx="3028950" cy="400050"/>
          </a:xfrm>
        </p:grpSpPr>
        <p:cxnSp>
          <p:nvCxnSpPr>
            <p:cNvPr id="71" name="Straight Connector 70"/>
            <p:cNvCxnSpPr>
              <a:stCxn id="72" idx="2"/>
            </p:cNvCxnSpPr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0" idx="2"/>
            </p:cNvCxnSpPr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1" descr="C:\Users\t-rohanm\AppData\Local\Microsoft\Windows\Temporary Internet Files\Content.IE5\IJIUYABM\MCj0432537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743450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3486150" y="3771900"/>
            <a:ext cx="342900" cy="85725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0010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2905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727" name="Group 76"/>
          <p:cNvGrpSpPr>
            <a:grpSpLocks/>
          </p:cNvGrpSpPr>
          <p:nvPr/>
        </p:nvGrpSpPr>
        <p:grpSpPr bwMode="auto">
          <a:xfrm>
            <a:off x="122238" y="4017963"/>
            <a:ext cx="1673225" cy="465137"/>
            <a:chOff x="1314450" y="3991570"/>
            <a:chExt cx="1672555" cy="466130"/>
          </a:xfrm>
        </p:grpSpPr>
        <p:sp>
          <p:nvSpPr>
            <p:cNvPr id="29749" name="TextBox 49"/>
            <p:cNvSpPr txBox="1">
              <a:spLocks noChangeArrowheads="1"/>
            </p:cNvSpPr>
            <p:nvPr/>
          </p:nvSpPr>
          <p:spPr bwMode="auto">
            <a:xfrm>
              <a:off x="1314450" y="399157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9750" name="TextBox 50"/>
            <p:cNvSpPr txBox="1">
              <a:spLocks noChangeArrowheads="1"/>
            </p:cNvSpPr>
            <p:nvPr/>
          </p:nvSpPr>
          <p:spPr bwMode="auto">
            <a:xfrm>
              <a:off x="16573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9751" name="TextBox 51"/>
            <p:cNvSpPr txBox="1">
              <a:spLocks noChangeArrowheads="1"/>
            </p:cNvSpPr>
            <p:nvPr/>
          </p:nvSpPr>
          <p:spPr bwMode="auto">
            <a:xfrm>
              <a:off x="2025417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752" name="TextBox 52"/>
            <p:cNvSpPr txBox="1">
              <a:spLocks noChangeArrowheads="1"/>
            </p:cNvSpPr>
            <p:nvPr/>
          </p:nvSpPr>
          <p:spPr bwMode="auto">
            <a:xfrm>
              <a:off x="2343150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753" name="TextBox 53"/>
            <p:cNvSpPr txBox="1">
              <a:spLocks noChangeArrowheads="1"/>
            </p:cNvSpPr>
            <p:nvPr/>
          </p:nvSpPr>
          <p:spPr bwMode="auto">
            <a:xfrm>
              <a:off x="2701255" y="399603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grpSp>
        <p:nvGrpSpPr>
          <p:cNvPr id="29728" name="Group 77"/>
          <p:cNvGrpSpPr>
            <a:grpSpLocks/>
          </p:cNvGrpSpPr>
          <p:nvPr/>
        </p:nvGrpSpPr>
        <p:grpSpPr bwMode="auto">
          <a:xfrm>
            <a:off x="3168650" y="4002088"/>
            <a:ext cx="1671638" cy="465137"/>
            <a:chOff x="5829300" y="4000500"/>
            <a:chExt cx="1672555" cy="466130"/>
          </a:xfrm>
        </p:grpSpPr>
        <p:sp>
          <p:nvSpPr>
            <p:cNvPr id="29744" name="TextBox 55"/>
            <p:cNvSpPr txBox="1">
              <a:spLocks noChangeArrowheads="1"/>
            </p:cNvSpPr>
            <p:nvPr/>
          </p:nvSpPr>
          <p:spPr bwMode="auto">
            <a:xfrm>
              <a:off x="5829300" y="400050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9745" name="TextBox 56"/>
            <p:cNvSpPr txBox="1">
              <a:spLocks noChangeArrowheads="1"/>
            </p:cNvSpPr>
            <p:nvPr/>
          </p:nvSpPr>
          <p:spPr bwMode="auto">
            <a:xfrm>
              <a:off x="61722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2</a:t>
              </a:r>
            </a:p>
          </p:txBody>
        </p:sp>
        <p:sp>
          <p:nvSpPr>
            <p:cNvPr id="29746" name="TextBox 57"/>
            <p:cNvSpPr txBox="1">
              <a:spLocks noChangeArrowheads="1"/>
            </p:cNvSpPr>
            <p:nvPr/>
          </p:nvSpPr>
          <p:spPr bwMode="auto">
            <a:xfrm>
              <a:off x="6540267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747" name="TextBox 58"/>
            <p:cNvSpPr txBox="1">
              <a:spLocks noChangeArrowheads="1"/>
            </p:cNvSpPr>
            <p:nvPr/>
          </p:nvSpPr>
          <p:spPr bwMode="auto">
            <a:xfrm>
              <a:off x="6858000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748" name="TextBox 59"/>
            <p:cNvSpPr txBox="1">
              <a:spLocks noChangeArrowheads="1"/>
            </p:cNvSpPr>
            <p:nvPr/>
          </p:nvSpPr>
          <p:spPr bwMode="auto">
            <a:xfrm>
              <a:off x="7216105" y="4004965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971550" y="4686300"/>
            <a:ext cx="3028950" cy="400050"/>
            <a:chOff x="800100" y="4629150"/>
            <a:chExt cx="3028950" cy="40005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837238" y="3873500"/>
            <a:ext cx="212248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Temporal Variation</a:t>
            </a:r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6115050" y="4159250"/>
            <a:ext cx="2246313" cy="641350"/>
            <a:chOff x="6187260" y="3130887"/>
            <a:chExt cx="2246997" cy="641013"/>
          </a:xfrm>
        </p:grpSpPr>
        <p:grpSp>
          <p:nvGrpSpPr>
            <p:cNvPr id="29737" name="Group 20"/>
            <p:cNvGrpSpPr>
              <a:grpSpLocks/>
            </p:cNvGrpSpPr>
            <p:nvPr/>
          </p:nvGrpSpPr>
          <p:grpSpPr bwMode="auto"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6774723" y="4171983"/>
                <a:ext cx="530882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597564" y="3971941"/>
                <a:ext cx="40008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38" name="TextBox 89"/>
            <p:cNvSpPr txBox="1">
              <a:spLocks noChangeArrowheads="1"/>
            </p:cNvSpPr>
            <p:nvPr/>
          </p:nvSpPr>
          <p:spPr bwMode="auto">
            <a:xfrm>
              <a:off x="6547202" y="3156347"/>
              <a:ext cx="1887055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Same Channel will </a:t>
              </a:r>
            </a:p>
            <a:p>
              <a:pPr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not always be free</a:t>
              </a:r>
            </a:p>
          </p:txBody>
        </p: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6115050" y="4400550"/>
            <a:ext cx="2724150" cy="1016000"/>
            <a:chOff x="6115050" y="4400550"/>
            <a:chExt cx="2585359" cy="1015603"/>
          </a:xfrm>
        </p:grpSpPr>
        <p:grpSp>
          <p:nvGrpSpPr>
            <p:cNvPr id="29733" name="Group 20"/>
            <p:cNvGrpSpPr>
              <a:grpSpLocks/>
            </p:cNvGrpSpPr>
            <p:nvPr/>
          </p:nvGrpSpPr>
          <p:grpSpPr bwMode="auto">
            <a:xfrm>
              <a:off x="6115050" y="4400550"/>
              <a:ext cx="369027" cy="685800"/>
              <a:chOff x="6774723" y="3771899"/>
              <a:chExt cx="531768" cy="40005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774723" y="4170868"/>
                <a:ext cx="531905" cy="92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596948" y="3971384"/>
                <a:ext cx="39896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34" name="TextBox 72"/>
            <p:cNvSpPr txBox="1">
              <a:spLocks noChangeArrowheads="1"/>
            </p:cNvSpPr>
            <p:nvPr/>
          </p:nvSpPr>
          <p:spPr bwMode="auto">
            <a:xfrm>
              <a:off x="6474992" y="4800600"/>
              <a:ext cx="2225417" cy="6155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700" b="1" i="1">
                  <a:solidFill>
                    <a:schemeClr val="accent1"/>
                  </a:solidFill>
                </a:rPr>
                <a:t>Any</a:t>
              </a:r>
              <a:r>
                <a:rPr lang="en-US" altLang="en-US" sz="1700" b="1">
                  <a:solidFill>
                    <a:schemeClr val="accent1"/>
                  </a:solidFill>
                </a:rPr>
                <a:t> connection can be</a:t>
              </a:r>
            </a:p>
            <a:p>
              <a:pPr eaLnBrk="1" hangingPunct="1"/>
              <a:r>
                <a:rPr lang="en-US" altLang="en-US" sz="1700" b="1">
                  <a:solidFill>
                    <a:schemeClr val="accent1"/>
                  </a:solidFill>
                </a:rPr>
                <a:t>disrupted </a:t>
              </a:r>
              <a:r>
                <a:rPr lang="en-US" altLang="en-US" sz="1700" b="1" i="1">
                  <a:solidFill>
                    <a:schemeClr val="accent1"/>
                  </a:solidFill>
                </a:rPr>
                <a:t>any</a:t>
              </a:r>
              <a:r>
                <a:rPr lang="en-US" altLang="en-US" sz="1700" b="1">
                  <a:solidFill>
                    <a:schemeClr val="accent1"/>
                  </a:solidFill>
                </a:rPr>
                <a:t> time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0" grpId="0" animBg="1"/>
      <p:bldP spid="72" grpId="0" animBg="1"/>
      <p:bldP spid="80" grpId="0" animBg="1"/>
      <p:bldP spid="80" grpId="1" animBg="1"/>
      <p:bldP spid="81" grpId="0" animBg="1"/>
      <p:bldP spid="82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Channel Assignment in Wi-Fi</a:t>
            </a:r>
          </a:p>
        </p:txBody>
      </p:sp>
      <p:sp>
        <p:nvSpPr>
          <p:cNvPr id="30722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4AB05A1-BECE-8341-B057-AD002865E29C}" type="slidenum">
              <a:rPr lang="en-US" altLang="en-US" sz="1200">
                <a:solidFill>
                  <a:schemeClr val="tx2"/>
                </a:solidFill>
                <a:latin typeface="Arial Narrow" charset="0"/>
              </a:rPr>
              <a:pPr eaLnBrk="1" hangingPunct="1"/>
              <a:t>9</a:t>
            </a:fld>
            <a:endParaRPr lang="en-US" altLang="en-US" sz="120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42950" y="548640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Fixed Width Channels</a:t>
            </a:r>
          </a:p>
        </p:txBody>
      </p:sp>
      <p:pic>
        <p:nvPicPr>
          <p:cNvPr id="30724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849563"/>
            <a:ext cx="928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5362575" y="3714750"/>
            <a:ext cx="1893888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354638" y="3714750"/>
            <a:ext cx="644525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27813" y="3714750"/>
            <a:ext cx="628650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99163" y="3714750"/>
            <a:ext cx="638175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7600" y="5486400"/>
            <a:ext cx="45148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  Optimize </a:t>
            </a:r>
            <a:r>
              <a:rPr lang="en-US" sz="2000" i="1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which </a:t>
            </a:r>
            <a:r>
              <a:rPr lang="en-US" sz="200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Symbol" charset="0"/>
              </a:rPr>
              <a:t>channel to use</a:t>
            </a:r>
            <a:endParaRPr lang="en-US" sz="200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0730" name="Picture 2" descr="C:\Users\t-rohanm\AppData\Local\Microsoft\Windows\Temporary Internet Files\Content.IE5\GYQXHH43\MCj0432567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3431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876425" y="3714750"/>
            <a:ext cx="1893888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68488" y="3714750"/>
            <a:ext cx="644525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1663" y="3714750"/>
            <a:ext cx="628650" cy="865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13013" y="3714750"/>
            <a:ext cx="638175" cy="86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8436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781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4166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99916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1301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40" name="Group 42"/>
          <p:cNvGrpSpPr>
            <a:grpSpLocks/>
          </p:cNvGrpSpPr>
          <p:nvPr/>
        </p:nvGrpSpPr>
        <p:grpSpPr bwMode="auto">
          <a:xfrm>
            <a:off x="2055813" y="3938588"/>
            <a:ext cx="1747837" cy="466725"/>
            <a:chOff x="5200650" y="3938885"/>
            <a:chExt cx="1746484" cy="466130"/>
          </a:xfrm>
        </p:grpSpPr>
        <p:sp>
          <p:nvSpPr>
            <p:cNvPr id="30746" name="TextBox 43"/>
            <p:cNvSpPr txBox="1">
              <a:spLocks noChangeArrowheads="1"/>
            </p:cNvSpPr>
            <p:nvPr/>
          </p:nvSpPr>
          <p:spPr bwMode="auto">
            <a:xfrm>
              <a:off x="520065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30747" name="TextBox 44"/>
            <p:cNvSpPr txBox="1">
              <a:spLocks noChangeArrowheads="1"/>
            </p:cNvSpPr>
            <p:nvPr/>
          </p:nvSpPr>
          <p:spPr bwMode="auto">
            <a:xfrm>
              <a:off x="582930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0748" name="TextBox 45"/>
            <p:cNvSpPr txBox="1">
              <a:spLocks noChangeArrowheads="1"/>
            </p:cNvSpPr>
            <p:nvPr/>
          </p:nvSpPr>
          <p:spPr bwMode="auto">
            <a:xfrm>
              <a:off x="6229350" y="3938885"/>
              <a:ext cx="717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11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370513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42" name="Group 34"/>
          <p:cNvGrpSpPr>
            <a:grpSpLocks/>
          </p:cNvGrpSpPr>
          <p:nvPr/>
        </p:nvGrpSpPr>
        <p:grpSpPr bwMode="auto">
          <a:xfrm>
            <a:off x="5541963" y="3938588"/>
            <a:ext cx="1747837" cy="466725"/>
            <a:chOff x="5200650" y="3938885"/>
            <a:chExt cx="1746484" cy="466130"/>
          </a:xfrm>
        </p:grpSpPr>
        <p:sp>
          <p:nvSpPr>
            <p:cNvPr id="30743" name="TextBox 91"/>
            <p:cNvSpPr txBox="1">
              <a:spLocks noChangeArrowheads="1"/>
            </p:cNvSpPr>
            <p:nvPr/>
          </p:nvSpPr>
          <p:spPr bwMode="auto">
            <a:xfrm>
              <a:off x="520065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30744" name="TextBox 96"/>
            <p:cNvSpPr txBox="1">
              <a:spLocks noChangeArrowheads="1"/>
            </p:cNvSpPr>
            <p:nvPr/>
          </p:nvSpPr>
          <p:spPr bwMode="auto">
            <a:xfrm>
              <a:off x="5829300" y="3943350"/>
              <a:ext cx="285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0745" name="TextBox 97"/>
            <p:cNvSpPr txBox="1">
              <a:spLocks noChangeArrowheads="1"/>
            </p:cNvSpPr>
            <p:nvPr/>
          </p:nvSpPr>
          <p:spPr bwMode="auto">
            <a:xfrm>
              <a:off x="6229350" y="3938885"/>
              <a:ext cx="717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11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9" grpId="0" animBg="1"/>
      <p:bldP spid="39" grpId="0" animBg="1"/>
      <p:bldP spid="39" grpId="1" animBg="1"/>
      <p:bldP spid="48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1|13.8|11.4|3.4|10.6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7|5.6|9|1.6|4.3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|6.4|7.7|7.7|8.6|18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|2.3|11.2|4.8|11.9|14.1|16.7|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8.1|2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9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0.1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4|3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3|5.9|4.5|13.8|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4|3.4|11.9|5.6|7.5|23.9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5|7.9|4.2|19.4|0.7|1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|7.2|5.6|8.1|11.7|0.6|14.5|0.4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4|6.8|16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8.9|45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8.9|45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8.9|45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8.9|45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8.9|45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8.9|45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7.8|4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1|6.2|1.3|25.7|11.6|2.2|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5|3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4|5.5|0.8|7.4|5.5|5.7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4|1.1|2.6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0.9|0.3|0.5|2.5|6.6|3.6|4.7|2.6|7.2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Lecture 1">
  <a:themeElements>
    <a:clrScheme name="Lecture 1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Lectur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cture 1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cture 1 1">
    <a:dk1>
      <a:srgbClr val="8383AD"/>
    </a:dk1>
    <a:lt1>
      <a:srgbClr val="FEFED6"/>
    </a:lt1>
    <a:dk2>
      <a:srgbClr val="404176"/>
    </a:dk2>
    <a:lt2>
      <a:srgbClr val="969696"/>
    </a:lt2>
    <a:accent1>
      <a:srgbClr val="BABE90"/>
    </a:accent1>
    <a:accent2>
      <a:srgbClr val="666699"/>
    </a:accent2>
    <a:accent3>
      <a:srgbClr val="FEFEE8"/>
    </a:accent3>
    <a:accent4>
      <a:srgbClr val="6F6F93"/>
    </a:accent4>
    <a:accent5>
      <a:srgbClr val="D9DBC6"/>
    </a:accent5>
    <a:accent6>
      <a:srgbClr val="5C5C8A"/>
    </a:accent6>
    <a:hlink>
      <a:srgbClr val="C09E4A"/>
    </a:hlink>
    <a:folHlink>
      <a:srgbClr val="006666"/>
    </a:folHlink>
  </a:clrScheme>
  <a:fontScheme name="Lecture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Documents\cmu\15-744 template\Lecture 1.ppt</Template>
  <TotalTime>8567</TotalTime>
  <Words>4921</Words>
  <Application>Microsoft Macintosh PowerPoint</Application>
  <PresentationFormat>On-screen Show (4:3)</PresentationFormat>
  <Paragraphs>1247</Paragraphs>
  <Slides>76</Slides>
  <Notes>42</Notes>
  <HiddenSlides>20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2" baseType="lpstr">
      <vt:lpstr>Arial Black</vt:lpstr>
      <vt:lpstr>Book Antiqua</vt:lpstr>
      <vt:lpstr>Comic Sans MS</vt:lpstr>
      <vt:lpstr>Gill Sans MT</vt:lpstr>
      <vt:lpstr>Monotype Sorts</vt:lpstr>
      <vt:lpstr>ＭＳ Ｐゴシック</vt:lpstr>
      <vt:lpstr>Myriad Roman</vt:lpstr>
      <vt:lpstr>SimSun</vt:lpstr>
      <vt:lpstr>Symbol</vt:lpstr>
      <vt:lpstr>宋体</vt:lpstr>
      <vt:lpstr>Arial</vt:lpstr>
      <vt:lpstr>Arial Narrow</vt:lpstr>
      <vt:lpstr>Calibri</vt:lpstr>
      <vt:lpstr>Times New Roman</vt:lpstr>
      <vt:lpstr>Wingdings</vt:lpstr>
      <vt:lpstr>Lecture 1</vt:lpstr>
      <vt:lpstr>15-744: Computer Networking</vt:lpstr>
      <vt:lpstr>Overview</vt:lpstr>
      <vt:lpstr>PowerPoint Presentation</vt:lpstr>
      <vt:lpstr>What are White Spaces?</vt:lpstr>
      <vt:lpstr>The Promise of White Spaces</vt:lpstr>
      <vt:lpstr>White Spaces Spectrum Availability</vt:lpstr>
      <vt:lpstr>White Spaces Spectrum Availability</vt:lpstr>
      <vt:lpstr>White Spaces Spectrum Availability</vt:lpstr>
      <vt:lpstr>Channel Assignment in Wi-Fi</vt:lpstr>
      <vt:lpstr>Spectrum Assignment in WhiteFi</vt:lpstr>
      <vt:lpstr>Accounting for Spatial Variation</vt:lpstr>
      <vt:lpstr>Intuition</vt:lpstr>
      <vt:lpstr>Discovering a Base Station</vt:lpstr>
      <vt:lpstr>SIFT, by example</vt:lpstr>
      <vt:lpstr>Taking Advantage of Broadcast</vt:lpstr>
      <vt:lpstr>Outline</vt:lpstr>
      <vt:lpstr>How Do We Increase Throughput in Wireless?</vt:lpstr>
      <vt:lpstr>MIMO  Multiple In Multiple Out</vt:lpstr>
      <vt:lpstr>Why So Exciting?</vt:lpstr>
      <vt:lpstr>Simple Channel Model</vt:lpstr>
      <vt:lpstr>Transmit and Receive Diversity  Revisited</vt:lpstr>
      <vt:lpstr>MIMO How Does it Work?</vt:lpstr>
      <vt:lpstr>An Example of Space Coding</vt:lpstr>
      <vt:lpstr>A Math View</vt:lpstr>
      <vt:lpstr>Direct-Mapped NxM MIMO </vt:lpstr>
      <vt:lpstr>Precoded NxM MIMO </vt:lpstr>
      <vt:lpstr>Precoded NxM MIMO </vt:lpstr>
      <vt:lpstr>MIMO Discussion</vt:lpstr>
      <vt:lpstr>Outline</vt:lpstr>
      <vt:lpstr>Initial Approach: Traditional Routing</vt:lpstr>
      <vt:lpstr>Radios Aren’t Wires</vt:lpstr>
      <vt:lpstr>Exploiting Probabilistic Broadcast</vt:lpstr>
      <vt:lpstr>Why ExOR Might Increase Throughput</vt:lpstr>
      <vt:lpstr>Why ExOR Might Increase Throughput</vt:lpstr>
      <vt:lpstr>ExOR Batching</vt:lpstr>
      <vt:lpstr>Reliable Summaries</vt:lpstr>
      <vt:lpstr>Priority Ordering</vt:lpstr>
      <vt:lpstr>Using ExOR with TCP</vt:lpstr>
      <vt:lpstr>Discussion</vt:lpstr>
      <vt:lpstr>Outline</vt:lpstr>
      <vt:lpstr>Background</vt:lpstr>
      <vt:lpstr>Background</vt:lpstr>
      <vt:lpstr>Background</vt:lpstr>
      <vt:lpstr>Coding Gain</vt:lpstr>
      <vt:lpstr>Throughput Improvement</vt:lpstr>
      <vt:lpstr>Coding Gain: more examples</vt:lpstr>
      <vt:lpstr>COPE (Coding Opportunistically)</vt:lpstr>
      <vt:lpstr>Opportunistic Coding</vt:lpstr>
      <vt:lpstr>Packet Coding Algorithm</vt:lpstr>
      <vt:lpstr>Packet Decoding</vt:lpstr>
      <vt:lpstr>Prevent Packet Reordering</vt:lpstr>
      <vt:lpstr>Summary of Results</vt:lpstr>
      <vt:lpstr>Reasons for Lower Improvement in TCP</vt:lpstr>
      <vt:lpstr>Discussion</vt:lpstr>
      <vt:lpstr>Outline</vt:lpstr>
      <vt:lpstr>Use Opportunistic Routing</vt:lpstr>
      <vt:lpstr>But</vt:lpstr>
      <vt:lpstr>ExOR</vt:lpstr>
      <vt:lpstr>Global Scheduling</vt:lpstr>
      <vt:lpstr>MORE (Sigcomm07)</vt:lpstr>
      <vt:lpstr>Go Random</vt:lpstr>
      <vt:lpstr>Random Coding Benefits Multicast</vt:lpstr>
      <vt:lpstr>Random Coding Benefits Multicast</vt:lpstr>
      <vt:lpstr>MORE</vt:lpstr>
      <vt:lpstr>MORE</vt:lpstr>
      <vt:lpstr>MORE</vt:lpstr>
      <vt:lpstr>Summary</vt:lpstr>
      <vt:lpstr>But How Do We Get the Most Throughput?</vt:lpstr>
      <vt:lpstr>Probabilistic Forwarding </vt:lpstr>
      <vt:lpstr>Probabilistic Forwarding </vt:lpstr>
      <vt:lpstr>Probabilistic Forwarding </vt:lpstr>
      <vt:lpstr>Probabilistic Forwarding </vt:lpstr>
      <vt:lpstr>Can ExOR Use Probabilistic Forwarding To Remove Coordination?</vt:lpstr>
      <vt:lpstr>Adapting to Short-term Dynamics</vt:lpstr>
      <vt:lpstr>Opportunistic Coding</vt:lpstr>
      <vt:lpstr>COPE Design</vt:lpstr>
    </vt:vector>
  </TitlesOfParts>
  <Company>CMU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15-744: Computer Networking</dc:title>
  <dc:creator>Srinivasan Seshan</dc:creator>
  <cp:lastModifiedBy>Microsoft Office User</cp:lastModifiedBy>
  <cp:revision>93</cp:revision>
  <cp:lastPrinted>1601-01-01T00:00:00Z</cp:lastPrinted>
  <dcterms:created xsi:type="dcterms:W3CDTF">2010-10-10T20:32:46Z</dcterms:created>
  <dcterms:modified xsi:type="dcterms:W3CDTF">2016-04-13T20:25:43Z</dcterms:modified>
</cp:coreProperties>
</file>